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39370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1.tif"/><Relationship Id="rId5" Type="http://schemas.openxmlformats.org/officeDocument/2006/relationships/image" Target="../media/image2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2" name="การออกแบบระบบเครือข่ายเพื่อทำ e-Learning ในองค์กร"/>
          <p:cNvSpPr txBox="1"/>
          <p:nvPr>
            <p:ph type="title"/>
          </p:nvPr>
        </p:nvSpPr>
        <p:spPr>
          <a:xfrm>
            <a:off x="3088216" y="7998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pPr/>
            <a:r>
              <a:t>การออกแบบระบบเครือข่ายเพื่อทำ e-Learning ในองค์กร</a:t>
            </a:r>
          </a:p>
        </p:txBody>
      </p:sp>
      <p:sp>
        <p:nvSpPr>
          <p:cNvPr id="343" name="สำหรับแนวทางการออกแบบระบบเครือข่ายเพื่อทำ e-Learning เพื่อใช้งานในองค์กร (e-Learning Network Design) ส่วนใหญ่จะเป็นหน้าที่หลักของศูนย์คอมพิวเตอร์ สำนักวิทยบริการ หรือฝ่ายสารสนเทศของหน่วยงาน ในที่นี้ขอนำเสนอแนวทางการออกแบบระบบเครือข่ายเพื่อทำ e-Learning สำหรับในการติดตั้งใช้งานจริงในหน่วยงาน ผู้ใช้สามารถทำตามหรือนำไปประยุกต์ให้เหมาะสมกับหน่วยงานที่ทำงานอยู่ ตัวอย่างการออกแบบระบบเครือข่ายเพื่อทำ e-Learning ในหน่วยงานตามคำแนะนำของ อาณัฐ รัตนถิรกุล (2558) ดังนี้"/>
          <p:cNvSpPr txBox="1"/>
          <p:nvPr/>
        </p:nvSpPr>
        <p:spPr>
          <a:xfrm>
            <a:off x="1127746" y="3698607"/>
            <a:ext cx="22128508" cy="180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t>          สำหรับแนวทางการออกแบบระบบเครือข่ายเพื่อทำ e-Learning เพื่อใช้งานในองค์กร (e-Learning Network Design) ส่วนใหญ่จะเป็นหน้าที่หลักของศูนย์คอมพิวเตอร์ สำนักวิทยบริการ หรือฝ่ายสารสนเทศของหน่วยงาน ในที่นี้ขอนำเสนอแนวทางการออกแบบระบบเครือข่ายเพื่อทำ e-Learning สำหรับในการติดตั้งใช้งานจริงในหน่วยงาน ผู้ใช้สามารถทำตามหรือนำไปประยุกต์ให้เหมาะสมกับหน่วยงานที่ทำงานอยู่ ตัวอย่างการออกแบบระบบเครือข่ายเพื่อทำ e-Learning ในหน่วยงานตามคำแนะนำของ อาณัฐ รัตนถิรกุล (2558) ดังนี้</a:t>
            </a:r>
          </a:p>
        </p:txBody>
      </p:sp>
      <p:sp>
        <p:nvSpPr>
          <p:cNvPr id="344" name="แนวทางการออกแบบระบบเครือข่ายเพื่อทำ e-Learning ในองค์กร"/>
          <p:cNvSpPr/>
          <p:nvPr/>
        </p:nvSpPr>
        <p:spPr>
          <a:xfrm>
            <a:off x="1172633" y="2702916"/>
            <a:ext cx="22038735" cy="92511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4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แนวทางการออกแบบระบบเครือข่ายเพื่อทำ e-Learning ในองค์กร</a:t>
            </a:r>
          </a:p>
        </p:txBody>
      </p:sp>
      <p:sp>
        <p:nvSpPr>
          <p:cNvPr id="345" name="Shape"/>
          <p:cNvSpPr/>
          <p:nvPr/>
        </p:nvSpPr>
        <p:spPr>
          <a:xfrm>
            <a:off x="588433" y="2949079"/>
            <a:ext cx="430610" cy="432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miter lim="400000"/>
          </a:ln>
        </p:spPr>
        <p:txBody>
          <a:bodyPr lIns="101600" tIns="101600" rIns="101600" bIns="101600"/>
          <a:lstStyle/>
          <a:p>
            <a:pPr defTabSz="635000">
              <a:defRPr sz="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6" name="1. การทำระบบ e-Learning ฝากไว้ที่ศูนย์บริการภายนอก"/>
          <p:cNvSpPr txBox="1"/>
          <p:nvPr/>
        </p:nvSpPr>
        <p:spPr>
          <a:xfrm>
            <a:off x="2008280" y="5693833"/>
            <a:ext cx="9111338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1"/>
            </a:lvl1pPr>
          </a:lstStyle>
          <a:p>
            <a:pPr/>
            <a:r>
              <a:t>1. การทำระบบ e-Learning ฝากไว้ที่ศูนย์บริการภายนอก</a:t>
            </a:r>
          </a:p>
        </p:txBody>
      </p:sp>
      <p:sp>
        <p:nvSpPr>
          <p:cNvPr id="347" name="เป็นวิธีที่นำระบบ e-Learning ของหน่วยงานไปฝากไว้ที่ศูนย์รับฝากเว็บไซต์ (Web Hosting) ของเอกชนภายนอก สามารถเลือกรูปแบบการฝากข้อมูลเว็บไซต์ได้ 6 รูปแบบย่อย คือ"/>
          <p:cNvSpPr txBox="1"/>
          <p:nvPr/>
        </p:nvSpPr>
        <p:spPr>
          <a:xfrm>
            <a:off x="1127746" y="6501469"/>
            <a:ext cx="22128508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t>             เป็นวิธีที่นำระบบ e-Learning ของหน่วยงานไปฝากไว้ที่ศูนย์รับฝากเว็บไซต์ (Web Hosting) ของเอกชนภายนอก สามารถเลือกรูปแบบการฝากข้อมูลเว็บไซต์ได้ 6 รูปแบบย่อย คือ</a:t>
            </a:r>
          </a:p>
        </p:txBody>
      </p:sp>
      <p:sp>
        <p:nvSpPr>
          <p:cNvPr id="348" name="Web Hosting เป็นรูปแบบการให้บริการพื้นที่เว็บไซต์ขนาดเล็ก แบบจำกัดทรัพยากร ทางผู้ให้บริการจะแบ่งพื้นที่บน Server เครื่องเดียวกันกับลูกค้ารายอื่นๆ…"/>
          <p:cNvSpPr txBox="1"/>
          <p:nvPr/>
        </p:nvSpPr>
        <p:spPr>
          <a:xfrm>
            <a:off x="2334246" y="7309105"/>
            <a:ext cx="21069249" cy="5159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66750" indent="-349250">
              <a:buSzPct val="171000"/>
              <a:buChar char="•"/>
            </a:pPr>
            <a:r>
              <a:rPr b="1"/>
              <a:t>Web Hosting </a:t>
            </a:r>
            <a:r>
              <a:t>เป็นรูปแบบการให้บริการพื้นที่เว็บไซต์ขนาดเล็ก แบบจำกัดทรัพยากร ทางผู้ให้บริการจะแบ่งพื้นที่บน Server เครื่องเดียวกันกับลูกค้ารายอื่นๆ</a:t>
            </a:r>
          </a:p>
          <a:p>
            <a:pPr marL="666750" indent="-349250">
              <a:buSzPct val="171000"/>
              <a:buChar char="•"/>
            </a:pPr>
            <a:r>
              <a:rPr b="1"/>
              <a:t>Reseller Hosting</a:t>
            </a:r>
            <a:r>
              <a:t> เป็นรูปแบบแบ่งพื้นที่ Server แบบอิสระบน Sever เครื่องเดียวกันโดยมีการจำกัดลูกค้า วิธีนี้จะมีการแบ่งพื้นที่ Server เป็นส่วนๆ สามารถบริหารจัดการโดเมนเนมได้หลายโดเมน เหมาะสำหรับนำไปขายต่อหรือทำเว็บไซต์หลายๆ เว็บไซต์ โดยผู้ใช้บริการจากได้ไอพีแอดเดรสจริงได้หนึ่ง IP หรือมากกว่านั้นขึ้นอยู่กับการตกลงในรายละเอียดกัน</a:t>
            </a:r>
          </a:p>
          <a:p>
            <a:pPr marL="666750" indent="-349250">
              <a:buSzPct val="171000"/>
              <a:buChar char="•"/>
            </a:pPr>
            <a:r>
              <a:rPr b="1"/>
              <a:t>Virtual Private Server หรือ VPS Hosting</a:t>
            </a:r>
            <a:r>
              <a:t> เป็นรูปแบบแบ่งพื้นที่ Sever แบบอิสระเสมือน โดยความสามารถของซอฟต์แวร์Virtualization เหมาะสำหรับองค์กรที่ต้องการพื้นที่ Server ส่วนตัว ประหยัดงบประมาณ วิธีนี้ผู้ใช้บริการสามารถจะได้ไอพีแอดเดรสจริงได้หนึ่ง IP</a:t>
            </a:r>
          </a:p>
          <a:p>
            <a:pPr marL="666750" indent="-349250">
              <a:buSzPct val="171000"/>
              <a:buChar char="•"/>
            </a:pPr>
            <a:r>
              <a:rPr b="1"/>
              <a:t>Dedicated Server</a:t>
            </a:r>
            <a:r>
              <a:t> เป็นรูปแบบการเช่า Server ผ่อนจ่ายรายเดือน หลังการจ่ายงวดสุดท้าย องค์กรจะได้เครื่องเสริมเป็นขององค์กร</a:t>
            </a:r>
          </a:p>
          <a:p>
            <a:pPr marL="666750" indent="-349250">
              <a:buSzPct val="171000"/>
              <a:buChar char="•"/>
            </a:pPr>
            <a:r>
              <a:rPr b="1"/>
              <a:t>Cloud Hosting </a:t>
            </a:r>
            <a:r>
              <a:t>เป็นรูปแบบการให้บริการพื้นที่เว็บไซต์ ผ่านเทคโนโลยีการประมวลผลแบบกลุ่มเมฆ (Cloud Computing) วิธีนี้เป็นรูปแบบการบริการล่าสุดที่กำลังได้รับความนิยม ผู้ใช้บริการสามารถกำหนดทรัพยากรได้อย่างอิสระ เช่น พื้นที่เก็บข้อมูล (HDD) หน่วยความจำ (RAM) หน่วยประมวลผลกลาง (CPU) และความเร็วของช่องสัญญาณ (Brandwidth) โดยการคำนวณปริมาณการใช้งานจริงขององค์กร นับเป็นรูปแบบที่หน้าใช้งานรูปแบบหนึ่ง เนื่องจากค่าใช้จ่ายจะแปรผันตามการใช้งานจริง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0" name="ตัวอย่างผู้ให้บริการระบบ Moodle ผ่านเครือข่ายกลุ่มเมฆ"/>
          <p:cNvSpPr txBox="1"/>
          <p:nvPr>
            <p:ph type="title"/>
          </p:nvPr>
        </p:nvSpPr>
        <p:spPr>
          <a:xfrm>
            <a:off x="3088216" y="7998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900"/>
            </a:lvl1pPr>
          </a:lstStyle>
          <a:p>
            <a:pPr/>
            <a:r>
              <a:t>ตัวอย่างผู้ให้บริการระบบ Moodle ผ่านเครือข่ายกลุ่มเมฆ</a:t>
            </a:r>
          </a:p>
        </p:txBody>
      </p:sp>
      <p:pic>
        <p:nvPicPr>
          <p:cNvPr id="6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3233" y="3047549"/>
            <a:ext cx="10314243" cy="807534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612" name="https://bitnami.com/stacks/moodle"/>
          <p:cNvSpPr txBox="1"/>
          <p:nvPr/>
        </p:nvSpPr>
        <p:spPr>
          <a:xfrm>
            <a:off x="8192301" y="11608424"/>
            <a:ext cx="6412824" cy="759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29166" indent="-529166">
              <a:buSzPct val="50000"/>
              <a:buBlip>
                <a:blip r:embed="rId3"/>
              </a:buBlip>
              <a:defRPr b="1"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https://bitnami.com/stacks/moodle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5" name="ตัวอย่างผู้ให้บริการระบบ Moodle ผ่านเครือข่ายกลุ่มเมฆ"/>
          <p:cNvSpPr txBox="1"/>
          <p:nvPr>
            <p:ph type="title"/>
          </p:nvPr>
        </p:nvSpPr>
        <p:spPr>
          <a:xfrm>
            <a:off x="3088216" y="7998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900"/>
            </a:lvl1pPr>
          </a:lstStyle>
          <a:p>
            <a:pPr/>
            <a:r>
              <a:t>ตัวอย่างผู้ให้บริการระบบ Moodle ผ่านเครือข่ายกลุ่มเมฆ</a:t>
            </a:r>
          </a:p>
        </p:txBody>
      </p:sp>
      <p:pic>
        <p:nvPicPr>
          <p:cNvPr id="6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2100" y="2942166"/>
            <a:ext cx="15428305" cy="811002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617" name="https://aws.amazon.com/marketplace/pp/B0062NGVZM"/>
          <p:cNvSpPr txBox="1"/>
          <p:nvPr/>
        </p:nvSpPr>
        <p:spPr>
          <a:xfrm>
            <a:off x="8885008" y="11628889"/>
            <a:ext cx="8007910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36562" indent="-436562">
              <a:buSzPct val="50000"/>
              <a:buBlip>
                <a:blip r:embed="rId3"/>
              </a:buBlip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https://aws.amazon.com/marketplace/pp/B0062NGVZM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20" name="ตัวอย่างผู้ให้บริการระบบ Moodle ผ่านเครือข่ายกลุ่มเมฆ"/>
          <p:cNvSpPr txBox="1"/>
          <p:nvPr>
            <p:ph type="title"/>
          </p:nvPr>
        </p:nvSpPr>
        <p:spPr>
          <a:xfrm>
            <a:off x="3088216" y="7998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900"/>
            </a:lvl1pPr>
          </a:lstStyle>
          <a:p>
            <a:pPr/>
            <a:r>
              <a:t>ตัวอย่างผู้ให้บริการระบบ Moodle ผ่านเครือข่ายกลุ่มเมฆ</a:t>
            </a:r>
          </a:p>
        </p:txBody>
      </p:sp>
      <p:pic>
        <p:nvPicPr>
          <p:cNvPr id="62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612943" y="2630313"/>
            <a:ext cx="10923008" cy="1027019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622" name="https://www.turnkeylinux.org/moodle"/>
          <p:cNvSpPr txBox="1"/>
          <p:nvPr/>
        </p:nvSpPr>
        <p:spPr>
          <a:xfrm>
            <a:off x="14067201" y="11371431"/>
            <a:ext cx="6162410" cy="709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36562" indent="-436562">
              <a:buSzPct val="50000"/>
              <a:buBlip>
                <a:blip r:embed="rId3"/>
              </a:buBlip>
              <a:defRPr b="1" sz="3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https://www.turnkeylinux.org/moodle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25" name="ตัวอย่างผู้ให้บริการระบบ Moodle ผ่านเครือข่ายกลุ่มเมฆ"/>
          <p:cNvSpPr txBox="1"/>
          <p:nvPr>
            <p:ph type="title"/>
          </p:nvPr>
        </p:nvSpPr>
        <p:spPr>
          <a:xfrm>
            <a:off x="3088216" y="7998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900"/>
            </a:lvl1pPr>
          </a:lstStyle>
          <a:p>
            <a:pPr/>
            <a:r>
              <a:t>ตัวอย่างผู้ให้บริการระบบ Moodle ผ่านเครือข่ายกลุ่มเมฆ</a:t>
            </a:r>
          </a:p>
        </p:txBody>
      </p:sp>
      <p:sp>
        <p:nvSpPr>
          <p:cNvPr id="626" name="https://aws.amazon.com/marketplace/pp/B00G01X2N0"/>
          <p:cNvSpPr txBox="1"/>
          <p:nvPr/>
        </p:nvSpPr>
        <p:spPr>
          <a:xfrm>
            <a:off x="8101526" y="12155953"/>
            <a:ext cx="7896848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36562" indent="-436562">
              <a:buSzPct val="50000"/>
              <a:buBlip>
                <a:blip r:embed="rId2"/>
              </a:buBlip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https://aws.amazon.com/marketplace/pp/B00G01X2N0</a:t>
            </a:r>
          </a:p>
        </p:txBody>
      </p:sp>
      <p:pic>
        <p:nvPicPr>
          <p:cNvPr id="6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8230" y="3167508"/>
            <a:ext cx="18302140" cy="867544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30" name="ตัวอย่างผู้ให้บริการระบบ Moodle ผ่านเครือข่ายกลุ่มเมฆ"/>
          <p:cNvSpPr txBox="1"/>
          <p:nvPr>
            <p:ph type="title"/>
          </p:nvPr>
        </p:nvSpPr>
        <p:spPr>
          <a:xfrm>
            <a:off x="3088216" y="7998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900"/>
            </a:lvl1pPr>
          </a:lstStyle>
          <a:p>
            <a:pPr/>
            <a:r>
              <a:t>ตัวอย่างผู้ให้บริการระบบ Moodle ผ่านเครือข่ายกลุ่มเมฆ</a:t>
            </a:r>
          </a:p>
        </p:txBody>
      </p:sp>
      <p:pic>
        <p:nvPicPr>
          <p:cNvPr id="6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2107" y="3246598"/>
            <a:ext cx="15394463" cy="862731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632" name="https://aws.amazon.com/marketplace/pp/B008I5GC56"/>
          <p:cNvSpPr txBox="1"/>
          <p:nvPr/>
        </p:nvSpPr>
        <p:spPr>
          <a:xfrm>
            <a:off x="8753962" y="12144797"/>
            <a:ext cx="7769861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36562" indent="-436562">
              <a:buSzPct val="50000"/>
              <a:buBlip>
                <a:blip r:embed="rId3"/>
              </a:buBlip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https://aws.amazon.com/marketplace/pp/B008I5GC56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1" name="1. การทำระบบ e-Learning ฝากไว้ที่ศูนย์บริการภายนอก"/>
          <p:cNvSpPr txBox="1"/>
          <p:nvPr>
            <p:ph type="title"/>
          </p:nvPr>
        </p:nvSpPr>
        <p:spPr>
          <a:xfrm>
            <a:off x="2800350" y="8506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pPr/>
            <a:r>
              <a:t>1. การทำระบบ e-Learning ฝากไว้ที่ศูนย์บริการภายนอก</a:t>
            </a:r>
          </a:p>
        </p:txBody>
      </p:sp>
      <p:pic>
        <p:nvPicPr>
          <p:cNvPr id="352" name="bg-network-50.png" descr="bg-network-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4718" y="1389640"/>
            <a:ext cx="18766558" cy="10936720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ทำระบบ e-Learning ฝากไว้ที่ศูนย์บริการภายนอก"/>
          <p:cNvSpPr txBox="1"/>
          <p:nvPr/>
        </p:nvSpPr>
        <p:spPr>
          <a:xfrm>
            <a:off x="6713266" y="12248287"/>
            <a:ext cx="7769462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  ทำระบบ e-Learning ฝากไว้ที่ศูนย์บริการภายนอก</a:t>
            </a:r>
          </a:p>
        </p:txBody>
      </p:sp>
      <p:sp>
        <p:nvSpPr>
          <p:cNvPr id="354" name="แผนก A"/>
          <p:cNvSpPr txBox="1"/>
          <p:nvPr/>
        </p:nvSpPr>
        <p:spPr>
          <a:xfrm>
            <a:off x="6858062" y="11055007"/>
            <a:ext cx="847726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A</a:t>
            </a:r>
          </a:p>
        </p:txBody>
      </p:sp>
      <p:sp>
        <p:nvSpPr>
          <p:cNvPr id="355" name="แผนก B"/>
          <p:cNvSpPr txBox="1"/>
          <p:nvPr/>
        </p:nvSpPr>
        <p:spPr>
          <a:xfrm>
            <a:off x="10767694" y="11173540"/>
            <a:ext cx="830264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B</a:t>
            </a:r>
          </a:p>
        </p:txBody>
      </p:sp>
      <p:sp>
        <p:nvSpPr>
          <p:cNvPr id="356" name="Mobiles"/>
          <p:cNvSpPr txBox="1"/>
          <p:nvPr/>
        </p:nvSpPr>
        <p:spPr>
          <a:xfrm>
            <a:off x="12768328" y="11061166"/>
            <a:ext cx="829362" cy="49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Mobiles</a:t>
            </a:r>
          </a:p>
        </p:txBody>
      </p:sp>
      <p:sp>
        <p:nvSpPr>
          <p:cNvPr id="357" name="Tablets"/>
          <p:cNvSpPr txBox="1"/>
          <p:nvPr/>
        </p:nvSpPr>
        <p:spPr>
          <a:xfrm>
            <a:off x="15054329" y="11061166"/>
            <a:ext cx="781203" cy="49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Tablets</a:t>
            </a:r>
          </a:p>
        </p:txBody>
      </p:sp>
      <p:sp>
        <p:nvSpPr>
          <p:cNvPr id="358" name="Laptops"/>
          <p:cNvSpPr txBox="1"/>
          <p:nvPr/>
        </p:nvSpPr>
        <p:spPr>
          <a:xfrm>
            <a:off x="13835129" y="10400765"/>
            <a:ext cx="851002" cy="49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Laptops</a:t>
            </a:r>
          </a:p>
        </p:txBody>
      </p:sp>
      <p:sp>
        <p:nvSpPr>
          <p:cNvPr id="359" name="Line"/>
          <p:cNvSpPr/>
          <p:nvPr/>
        </p:nvSpPr>
        <p:spPr>
          <a:xfrm flipV="1">
            <a:off x="6394803" y="6905747"/>
            <a:ext cx="3587089" cy="189615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60" name="Line"/>
          <p:cNvSpPr/>
          <p:nvPr/>
        </p:nvSpPr>
        <p:spPr>
          <a:xfrm flipV="1">
            <a:off x="10261506" y="5614395"/>
            <a:ext cx="1" cy="647828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61" name="Line"/>
          <p:cNvSpPr/>
          <p:nvPr/>
        </p:nvSpPr>
        <p:spPr>
          <a:xfrm flipH="1" flipV="1">
            <a:off x="10683665" y="6971765"/>
            <a:ext cx="3551070" cy="176558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62" name="Line"/>
          <p:cNvSpPr/>
          <p:nvPr/>
        </p:nvSpPr>
        <p:spPr>
          <a:xfrm flipV="1">
            <a:off x="10261506" y="7146448"/>
            <a:ext cx="1" cy="169892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63" name="Switch"/>
          <p:cNvSpPr txBox="1"/>
          <p:nvPr/>
        </p:nvSpPr>
        <p:spPr>
          <a:xfrm>
            <a:off x="8686862" y="6321041"/>
            <a:ext cx="967588" cy="647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Switch</a:t>
            </a:r>
          </a:p>
        </p:txBody>
      </p:sp>
      <p:sp>
        <p:nvSpPr>
          <p:cNvPr id="364" name="Line"/>
          <p:cNvSpPr/>
          <p:nvPr/>
        </p:nvSpPr>
        <p:spPr>
          <a:xfrm>
            <a:off x="12822184" y="3616262"/>
            <a:ext cx="967588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65" name="Line"/>
          <p:cNvSpPr/>
          <p:nvPr/>
        </p:nvSpPr>
        <p:spPr>
          <a:xfrm flipV="1">
            <a:off x="10438705" y="5531282"/>
            <a:ext cx="1" cy="81405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66" name="Router"/>
          <p:cNvSpPr txBox="1"/>
          <p:nvPr/>
        </p:nvSpPr>
        <p:spPr>
          <a:xfrm>
            <a:off x="8839262" y="4763175"/>
            <a:ext cx="1002793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Router</a:t>
            </a:r>
          </a:p>
        </p:txBody>
      </p:sp>
      <p:sp>
        <p:nvSpPr>
          <p:cNvPr id="367" name="ISP"/>
          <p:cNvSpPr txBox="1"/>
          <p:nvPr/>
        </p:nvSpPr>
        <p:spPr>
          <a:xfrm>
            <a:off x="11667128" y="3154508"/>
            <a:ext cx="499034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ISP</a:t>
            </a:r>
          </a:p>
        </p:txBody>
      </p:sp>
      <p:sp>
        <p:nvSpPr>
          <p:cNvPr id="368" name="Web Hosting"/>
          <p:cNvSpPr txBox="1"/>
          <p:nvPr/>
        </p:nvSpPr>
        <p:spPr>
          <a:xfrm>
            <a:off x="15195413" y="3002108"/>
            <a:ext cx="1790701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Web Hosting</a:t>
            </a:r>
          </a:p>
        </p:txBody>
      </p:sp>
      <p:sp>
        <p:nvSpPr>
          <p:cNvPr id="369" name="e-Learning"/>
          <p:cNvSpPr txBox="1"/>
          <p:nvPr/>
        </p:nvSpPr>
        <p:spPr>
          <a:xfrm>
            <a:off x="15375028" y="3576632"/>
            <a:ext cx="1126542" cy="498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/>
            </a:lvl1pPr>
          </a:lstStyle>
          <a:p>
            <a:pPr/>
            <a:r>
              <a:t>e-Learning</a:t>
            </a:r>
          </a:p>
        </p:txBody>
      </p:sp>
      <p:sp>
        <p:nvSpPr>
          <p:cNvPr id="370" name="Line"/>
          <p:cNvSpPr/>
          <p:nvPr/>
        </p:nvSpPr>
        <p:spPr>
          <a:xfrm flipV="1">
            <a:off x="10700920" y="4511174"/>
            <a:ext cx="1443931" cy="79752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71" name="Rectangle"/>
          <p:cNvSpPr/>
          <p:nvPr/>
        </p:nvSpPr>
        <p:spPr>
          <a:xfrm>
            <a:off x="9135533" y="9164570"/>
            <a:ext cx="2606345" cy="2102819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37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97390" y="9225290"/>
            <a:ext cx="2928233" cy="1981379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ในการเปิดให้บริการผู้ใช้งานที่หน่วยงานสามารถเข้าใช้งานผ่าน ทางเว็บไซต์ ได้จากภายนอกผ่านผ่านเครือข่ายอินเตอร์เน็ต สามารถกำหนดรูปแบบการเข้าใช้งานได้ 2 รูปแบบ…"/>
          <p:cNvSpPr txBox="1"/>
          <p:nvPr/>
        </p:nvSpPr>
        <p:spPr>
          <a:xfrm>
            <a:off x="16629532" y="5764474"/>
            <a:ext cx="6950196" cy="2671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/>
            </a:pPr>
            <a:r>
              <a:t>        ในการเปิดให้บริการผู้ใช้งานที่หน่วยงานสามารถเข้าใช้งานผ่าน ทางเว็บไซต์ ได้จากภายนอกผ่านผ่านเครือข่ายอินเตอร์เน็ต สามารถกำหนดรูปแบบการเข้าใช้งานได้ 2 รูปแบบ</a:t>
            </a:r>
          </a:p>
          <a:p>
            <a:pPr marL="635000" indent="-317500">
              <a:buSzPct val="171000"/>
              <a:buChar char="•"/>
              <a:defRPr sz="3000"/>
            </a:pPr>
            <a:r>
              <a:t>การเข้าใช้งานเป็นระบบ Intranet e-Learning</a:t>
            </a:r>
          </a:p>
          <a:p>
            <a:pPr marL="635000" indent="-317500">
              <a:buSzPct val="171000"/>
              <a:buChar char="•"/>
              <a:defRPr sz="3000"/>
            </a:pPr>
            <a:r>
              <a:t>การเปิดให้สมาชิกทั่วไปสมัครสมาชิกหน้าเว็บไซต์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bg-network-51.png" descr="bg-network-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472" y="1556646"/>
            <a:ext cx="19024601" cy="11087101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7" name="2. การทำระบบ e-Learning ขนาดเล็กไว้ที่องค์กร"/>
          <p:cNvSpPr txBox="1"/>
          <p:nvPr>
            <p:ph type="title"/>
          </p:nvPr>
        </p:nvSpPr>
        <p:spPr>
          <a:xfrm>
            <a:off x="2800350" y="8506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900"/>
            </a:lvl1pPr>
          </a:lstStyle>
          <a:p>
            <a:pPr/>
            <a:r>
              <a:t>2. การทำระบบ e-Learning ขนาดเล็กไว้ที่องค์กร</a:t>
            </a:r>
          </a:p>
        </p:txBody>
      </p:sp>
      <p:sp>
        <p:nvSpPr>
          <p:cNvPr id="378" name="ทำระบบ e-Learning ขนาดเล็กไว้ที่องค์กร"/>
          <p:cNvSpPr txBox="1"/>
          <p:nvPr/>
        </p:nvSpPr>
        <p:spPr>
          <a:xfrm>
            <a:off x="6713266" y="12248287"/>
            <a:ext cx="7769462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  ทำระบบ e-Learning ขนาดเล็กไว้ที่องค์กร</a:t>
            </a:r>
          </a:p>
        </p:txBody>
      </p:sp>
      <p:sp>
        <p:nvSpPr>
          <p:cNvPr id="379" name="แผนก A"/>
          <p:cNvSpPr txBox="1"/>
          <p:nvPr/>
        </p:nvSpPr>
        <p:spPr>
          <a:xfrm>
            <a:off x="6722595" y="11275140"/>
            <a:ext cx="847726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A</a:t>
            </a:r>
          </a:p>
        </p:txBody>
      </p:sp>
      <p:sp>
        <p:nvSpPr>
          <p:cNvPr id="380" name="แผนก B"/>
          <p:cNvSpPr txBox="1"/>
          <p:nvPr/>
        </p:nvSpPr>
        <p:spPr>
          <a:xfrm>
            <a:off x="10632227" y="11393673"/>
            <a:ext cx="830264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B</a:t>
            </a:r>
          </a:p>
        </p:txBody>
      </p:sp>
      <p:sp>
        <p:nvSpPr>
          <p:cNvPr id="381" name="Mobiles"/>
          <p:cNvSpPr txBox="1"/>
          <p:nvPr/>
        </p:nvSpPr>
        <p:spPr>
          <a:xfrm>
            <a:off x="12632861" y="11281299"/>
            <a:ext cx="829362" cy="49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Mobiles</a:t>
            </a:r>
          </a:p>
        </p:txBody>
      </p:sp>
      <p:sp>
        <p:nvSpPr>
          <p:cNvPr id="382" name="Tablets"/>
          <p:cNvSpPr txBox="1"/>
          <p:nvPr/>
        </p:nvSpPr>
        <p:spPr>
          <a:xfrm>
            <a:off x="14918863" y="11281299"/>
            <a:ext cx="781203" cy="49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Tablets</a:t>
            </a:r>
          </a:p>
        </p:txBody>
      </p:sp>
      <p:sp>
        <p:nvSpPr>
          <p:cNvPr id="383" name="Laptops"/>
          <p:cNvSpPr txBox="1"/>
          <p:nvPr/>
        </p:nvSpPr>
        <p:spPr>
          <a:xfrm>
            <a:off x="13699663" y="10620898"/>
            <a:ext cx="851002" cy="49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Laptops</a:t>
            </a:r>
          </a:p>
        </p:txBody>
      </p:sp>
      <p:sp>
        <p:nvSpPr>
          <p:cNvPr id="384" name="Line"/>
          <p:cNvSpPr/>
          <p:nvPr/>
        </p:nvSpPr>
        <p:spPr>
          <a:xfrm flipV="1">
            <a:off x="6172920" y="7128506"/>
            <a:ext cx="3444545" cy="189501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85" name="Line"/>
          <p:cNvSpPr/>
          <p:nvPr/>
        </p:nvSpPr>
        <p:spPr>
          <a:xfrm flipV="1">
            <a:off x="10092172" y="5186091"/>
            <a:ext cx="1" cy="1311645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86" name="Line"/>
          <p:cNvSpPr/>
          <p:nvPr/>
        </p:nvSpPr>
        <p:spPr>
          <a:xfrm flipH="1" flipV="1">
            <a:off x="10461783" y="7193384"/>
            <a:ext cx="3551070" cy="176558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87" name="Line"/>
          <p:cNvSpPr/>
          <p:nvPr/>
        </p:nvSpPr>
        <p:spPr>
          <a:xfrm flipV="1">
            <a:off x="10039623" y="7368067"/>
            <a:ext cx="1" cy="169892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88" name="Switch"/>
          <p:cNvSpPr txBox="1"/>
          <p:nvPr/>
        </p:nvSpPr>
        <p:spPr>
          <a:xfrm>
            <a:off x="8398995" y="6534086"/>
            <a:ext cx="967588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Switch</a:t>
            </a:r>
          </a:p>
        </p:txBody>
      </p:sp>
      <p:sp>
        <p:nvSpPr>
          <p:cNvPr id="389" name="Line"/>
          <p:cNvSpPr/>
          <p:nvPr/>
        </p:nvSpPr>
        <p:spPr>
          <a:xfrm flipV="1">
            <a:off x="10597996" y="5293928"/>
            <a:ext cx="1" cy="147474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90" name="Router"/>
          <p:cNvSpPr txBox="1"/>
          <p:nvPr/>
        </p:nvSpPr>
        <p:spPr>
          <a:xfrm>
            <a:off x="12622102" y="7015308"/>
            <a:ext cx="1002793" cy="647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Router</a:t>
            </a:r>
          </a:p>
        </p:txBody>
      </p:sp>
      <p:sp>
        <p:nvSpPr>
          <p:cNvPr id="391" name="ISP"/>
          <p:cNvSpPr txBox="1"/>
          <p:nvPr/>
        </p:nvSpPr>
        <p:spPr>
          <a:xfrm>
            <a:off x="14765928" y="4526108"/>
            <a:ext cx="499034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ISP</a:t>
            </a:r>
          </a:p>
        </p:txBody>
      </p:sp>
      <p:sp>
        <p:nvSpPr>
          <p:cNvPr id="392" name="e-Learning Server"/>
          <p:cNvSpPr txBox="1"/>
          <p:nvPr/>
        </p:nvSpPr>
        <p:spPr>
          <a:xfrm>
            <a:off x="8785524" y="2686176"/>
            <a:ext cx="2508200" cy="672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400"/>
            </a:lvl1pPr>
          </a:lstStyle>
          <a:p>
            <a:pPr/>
            <a:r>
              <a:t>e-Learning Server</a:t>
            </a:r>
          </a:p>
        </p:txBody>
      </p:sp>
      <p:sp>
        <p:nvSpPr>
          <p:cNvPr id="393" name="วิธีนี้เหมาะสำหรับองค์กรขนาดเล็ก เช่น หน่วยงานวิสาหกิจขนาดกลางและขนาดย่อม (EMEs) สถาบันการศึกษาขนาดเล็ก ที่ต้องการติดตั้งระบบ e-Learning ไว้ที่หน่วยงาน สามารถใช้เครื่องพีซีหรือเครื่องคอมพิวเตอร์มือสองติดตั้งระบบได้"/>
          <p:cNvSpPr txBox="1"/>
          <p:nvPr/>
        </p:nvSpPr>
        <p:spPr>
          <a:xfrm>
            <a:off x="16597593" y="7002636"/>
            <a:ext cx="6950196" cy="216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/>
            </a:lvl1pPr>
          </a:lstStyle>
          <a:p>
            <a:pPr/>
            <a:r>
              <a:t>         วิธีนี้เหมาะสำหรับองค์กรขนาดเล็ก เช่น หน่วยงานวิสาหกิจขนาดกลางและขนาดย่อม (EMEs) สถาบันการศึกษาขนาดเล็ก ที่ต้องการติดตั้งระบบ e-Learning ไว้ที่หน่วยงาน สามารถใช้เครื่องพีซีหรือเครื่องคอมพิวเตอร์มือสองติดตั้งระบบได้</a:t>
            </a:r>
          </a:p>
        </p:txBody>
      </p:sp>
      <p:sp>
        <p:nvSpPr>
          <p:cNvPr id="394" name="LMS Administrator"/>
          <p:cNvSpPr txBox="1"/>
          <p:nvPr/>
        </p:nvSpPr>
        <p:spPr>
          <a:xfrm>
            <a:off x="11441745" y="4771460"/>
            <a:ext cx="1784910" cy="498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LMS Administrator</a:t>
            </a:r>
          </a:p>
        </p:txBody>
      </p:sp>
      <p:sp>
        <p:nvSpPr>
          <p:cNvPr id="395" name="Line"/>
          <p:cNvSpPr/>
          <p:nvPr/>
        </p:nvSpPr>
        <p:spPr>
          <a:xfrm>
            <a:off x="10650973" y="6980815"/>
            <a:ext cx="1347079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96" name="Oval"/>
          <p:cNvSpPr/>
          <p:nvPr/>
        </p:nvSpPr>
        <p:spPr>
          <a:xfrm>
            <a:off x="14125751" y="3903776"/>
            <a:ext cx="2367427" cy="3344842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9" name="3. การทำระบบ e-Learning ไว้ที่แผนก/ฝ่าย/คณะ"/>
          <p:cNvSpPr txBox="1"/>
          <p:nvPr>
            <p:ph type="title"/>
          </p:nvPr>
        </p:nvSpPr>
        <p:spPr>
          <a:xfrm>
            <a:off x="2992188" y="6474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600"/>
            </a:lvl1pPr>
          </a:lstStyle>
          <a:p>
            <a:pPr/>
            <a:r>
              <a:t>3. การทำระบบ e-Learning ไว้ที่แผนก/ฝ่าย/คณะ</a:t>
            </a:r>
          </a:p>
        </p:txBody>
      </p:sp>
      <p:sp>
        <p:nvSpPr>
          <p:cNvPr id="400" name="ทำระบบ e-Learning ไว้ที่แผนก/ฝ่าย/คณะ"/>
          <p:cNvSpPr txBox="1"/>
          <p:nvPr/>
        </p:nvSpPr>
        <p:spPr>
          <a:xfrm>
            <a:off x="8307269" y="12092982"/>
            <a:ext cx="7769462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228600" indent="-228600">
              <a:buSzPct val="80000"/>
              <a:buBlip>
                <a:blip r:embed="rId2"/>
              </a:buBlip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  ทำระบบ e-Learning ไว้ที่แผนก/ฝ่าย/คณะ</a:t>
            </a:r>
          </a:p>
        </p:txBody>
      </p:sp>
      <p:sp>
        <p:nvSpPr>
          <p:cNvPr id="401" name="แผนก A"/>
          <p:cNvSpPr txBox="1"/>
          <p:nvPr/>
        </p:nvSpPr>
        <p:spPr>
          <a:xfrm>
            <a:off x="7247528" y="5727972"/>
            <a:ext cx="847726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A</a:t>
            </a:r>
          </a:p>
        </p:txBody>
      </p:sp>
      <p:sp>
        <p:nvSpPr>
          <p:cNvPr id="402" name="แผนก B"/>
          <p:cNvSpPr txBox="1"/>
          <p:nvPr/>
        </p:nvSpPr>
        <p:spPr>
          <a:xfrm>
            <a:off x="7990627" y="10802069"/>
            <a:ext cx="830264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B</a:t>
            </a:r>
          </a:p>
        </p:txBody>
      </p:sp>
      <p:sp>
        <p:nvSpPr>
          <p:cNvPr id="403" name="Line"/>
          <p:cNvSpPr/>
          <p:nvPr/>
        </p:nvSpPr>
        <p:spPr>
          <a:xfrm>
            <a:off x="7738606" y="4588213"/>
            <a:ext cx="2944122" cy="233646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04" name="Line"/>
          <p:cNvSpPr/>
          <p:nvPr/>
        </p:nvSpPr>
        <p:spPr>
          <a:xfrm flipV="1">
            <a:off x="7535239" y="4597091"/>
            <a:ext cx="1" cy="64782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05" name="Line"/>
          <p:cNvSpPr/>
          <p:nvPr/>
        </p:nvSpPr>
        <p:spPr>
          <a:xfrm flipH="1" flipV="1">
            <a:off x="11484210" y="7450520"/>
            <a:ext cx="4356186" cy="216271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06" name="Line"/>
          <p:cNvSpPr/>
          <p:nvPr/>
        </p:nvSpPr>
        <p:spPr>
          <a:xfrm flipV="1">
            <a:off x="8337812" y="7451094"/>
            <a:ext cx="2368428" cy="182625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07" name="Switch"/>
          <p:cNvSpPr txBox="1"/>
          <p:nvPr/>
        </p:nvSpPr>
        <p:spPr>
          <a:xfrm>
            <a:off x="10670084" y="6192893"/>
            <a:ext cx="890017" cy="59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/>
            </a:lvl1pPr>
          </a:lstStyle>
          <a:p>
            <a:pPr/>
            <a:r>
              <a:t>Switch</a:t>
            </a:r>
          </a:p>
        </p:txBody>
      </p:sp>
      <p:sp>
        <p:nvSpPr>
          <p:cNvPr id="408" name="Router"/>
          <p:cNvSpPr txBox="1"/>
          <p:nvPr/>
        </p:nvSpPr>
        <p:spPr>
          <a:xfrm>
            <a:off x="12796680" y="6343719"/>
            <a:ext cx="922021" cy="598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/>
            </a:lvl1pPr>
          </a:lstStyle>
          <a:p>
            <a:pPr/>
            <a:r>
              <a:t>Router</a:t>
            </a:r>
          </a:p>
        </p:txBody>
      </p:sp>
      <p:sp>
        <p:nvSpPr>
          <p:cNvPr id="409" name="ISP"/>
          <p:cNvSpPr txBox="1"/>
          <p:nvPr/>
        </p:nvSpPr>
        <p:spPr>
          <a:xfrm>
            <a:off x="16374594" y="3628641"/>
            <a:ext cx="499035" cy="647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ISP</a:t>
            </a:r>
          </a:p>
        </p:txBody>
      </p:sp>
      <p:sp>
        <p:nvSpPr>
          <p:cNvPr id="410" name="เป็นวิธีที่ นำระบบ e-Learning ติดตั้งไว้ที่แผนก/ฝ่าย/คณะ โดยมีเจ้าหน้าที่ในการดูแลระบบแยกส่วนกัน"/>
          <p:cNvSpPr txBox="1"/>
          <p:nvPr/>
        </p:nvSpPr>
        <p:spPr>
          <a:xfrm>
            <a:off x="18034998" y="6530075"/>
            <a:ext cx="5477525" cy="1655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/>
            </a:lvl1pPr>
          </a:lstStyle>
          <a:p>
            <a:pPr/>
            <a:r>
              <a:t>         เป็นวิธีที่ นำระบบ e-Learning ติดตั้งไว้ที่แผนก/ฝ่าย/คณะ โดยมีเจ้าหน้าที่ในการดูแลระบบแยกส่วนกัน</a:t>
            </a:r>
          </a:p>
        </p:txBody>
      </p:sp>
      <p:sp>
        <p:nvSpPr>
          <p:cNvPr id="411" name="e-Learning Sever"/>
          <p:cNvSpPr txBox="1"/>
          <p:nvPr/>
        </p:nvSpPr>
        <p:spPr>
          <a:xfrm>
            <a:off x="6854374" y="8674704"/>
            <a:ext cx="1729132" cy="498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/>
            </a:lvl1pPr>
          </a:lstStyle>
          <a:p>
            <a:pPr/>
            <a:r>
              <a:t>e-Learning Sever</a:t>
            </a:r>
          </a:p>
        </p:txBody>
      </p:sp>
      <p:sp>
        <p:nvSpPr>
          <p:cNvPr id="412" name="Line"/>
          <p:cNvSpPr/>
          <p:nvPr/>
        </p:nvSpPr>
        <p:spPr>
          <a:xfrm>
            <a:off x="11586193" y="7357798"/>
            <a:ext cx="1347080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13" name="Oval"/>
          <p:cNvSpPr/>
          <p:nvPr/>
        </p:nvSpPr>
        <p:spPr>
          <a:xfrm>
            <a:off x="15582017" y="3040176"/>
            <a:ext cx="2367427" cy="3344842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414" name="bg-network-52a.png" descr="bg-network-52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9945" y="1814247"/>
            <a:ext cx="19024601" cy="11087101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Line"/>
          <p:cNvSpPr/>
          <p:nvPr/>
        </p:nvSpPr>
        <p:spPr>
          <a:xfrm>
            <a:off x="7031718" y="5232219"/>
            <a:ext cx="499034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16" name="แผนก C"/>
          <p:cNvSpPr txBox="1"/>
          <p:nvPr/>
        </p:nvSpPr>
        <p:spPr>
          <a:xfrm>
            <a:off x="15667113" y="11176702"/>
            <a:ext cx="841693" cy="51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C</a:t>
            </a:r>
          </a:p>
        </p:txBody>
      </p:sp>
      <p:sp>
        <p:nvSpPr>
          <p:cNvPr id="417" name="e-Learning Sever"/>
          <p:cNvSpPr txBox="1"/>
          <p:nvPr/>
        </p:nvSpPr>
        <p:spPr>
          <a:xfrm>
            <a:off x="6854374" y="3448851"/>
            <a:ext cx="1729132" cy="49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/>
            </a:lvl1pPr>
          </a:lstStyle>
          <a:p>
            <a:pPr/>
            <a:r>
              <a:t>e-Learning Sever</a:t>
            </a:r>
          </a:p>
        </p:txBody>
      </p:sp>
      <p:sp>
        <p:nvSpPr>
          <p:cNvPr id="418" name="e-Learning Sever"/>
          <p:cNvSpPr txBox="1"/>
          <p:nvPr/>
        </p:nvSpPr>
        <p:spPr>
          <a:xfrm>
            <a:off x="15380146" y="8992746"/>
            <a:ext cx="1729131" cy="498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/>
            </a:lvl1pPr>
          </a:lstStyle>
          <a:p>
            <a:pPr/>
            <a:r>
              <a:t>e-Learning Sever</a:t>
            </a:r>
          </a:p>
        </p:txBody>
      </p:sp>
      <p:sp>
        <p:nvSpPr>
          <p:cNvPr id="419" name="LMS…"/>
          <p:cNvSpPr txBox="1"/>
          <p:nvPr/>
        </p:nvSpPr>
        <p:spPr>
          <a:xfrm>
            <a:off x="8353762" y="4573291"/>
            <a:ext cx="827635" cy="55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1400"/>
            </a:pPr>
            <a:r>
              <a:t>LMS</a:t>
            </a:r>
          </a:p>
          <a:p>
            <a:pPr algn="ctr">
              <a:defRPr sz="1400"/>
            </a:pPr>
            <a:r>
              <a:t>Administrator</a:t>
            </a:r>
          </a:p>
        </p:txBody>
      </p:sp>
      <p:sp>
        <p:nvSpPr>
          <p:cNvPr id="420" name="Line"/>
          <p:cNvSpPr/>
          <p:nvPr/>
        </p:nvSpPr>
        <p:spPr>
          <a:xfrm flipV="1">
            <a:off x="8127906" y="9812558"/>
            <a:ext cx="1" cy="647828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21" name="Line"/>
          <p:cNvSpPr/>
          <p:nvPr/>
        </p:nvSpPr>
        <p:spPr>
          <a:xfrm>
            <a:off x="7624385" y="10447685"/>
            <a:ext cx="499034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22" name="Line"/>
          <p:cNvSpPr/>
          <p:nvPr/>
        </p:nvSpPr>
        <p:spPr>
          <a:xfrm flipV="1">
            <a:off x="15900306" y="10123771"/>
            <a:ext cx="1" cy="598172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23" name="Line"/>
          <p:cNvSpPr/>
          <p:nvPr/>
        </p:nvSpPr>
        <p:spPr>
          <a:xfrm>
            <a:off x="15267016" y="10705410"/>
            <a:ext cx="649772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24" name="LMS…"/>
          <p:cNvSpPr txBox="1"/>
          <p:nvPr/>
        </p:nvSpPr>
        <p:spPr>
          <a:xfrm>
            <a:off x="8658562" y="9859738"/>
            <a:ext cx="827635" cy="55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1400"/>
            </a:pPr>
            <a:r>
              <a:t>LMS</a:t>
            </a:r>
          </a:p>
          <a:p>
            <a:pPr algn="ctr">
              <a:defRPr sz="1400"/>
            </a:pPr>
            <a:r>
              <a:t>Administrator</a:t>
            </a:r>
          </a:p>
        </p:txBody>
      </p:sp>
      <p:sp>
        <p:nvSpPr>
          <p:cNvPr id="425" name="LMS…"/>
          <p:cNvSpPr txBox="1"/>
          <p:nvPr/>
        </p:nvSpPr>
        <p:spPr>
          <a:xfrm>
            <a:off x="16351914" y="10220028"/>
            <a:ext cx="827635" cy="55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1400"/>
            </a:pPr>
            <a:r>
              <a:t>LMS</a:t>
            </a:r>
          </a:p>
          <a:p>
            <a:pPr algn="ctr">
              <a:defRPr sz="1400"/>
            </a:pPr>
            <a:r>
              <a:t>Administrator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ิ.png" descr="ิ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8867" y="1814247"/>
            <a:ext cx="19024601" cy="11087101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9" name="4. การทำระบบ e-Learning ไว้ที่ศูนย์คอมพิวเตอร์ แบบแยกเซิร์ฟเวอร์"/>
          <p:cNvSpPr txBox="1"/>
          <p:nvPr>
            <p:ph type="title"/>
          </p:nvPr>
        </p:nvSpPr>
        <p:spPr>
          <a:xfrm>
            <a:off x="2992188" y="6474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</a:lstStyle>
          <a:p>
            <a:pPr/>
            <a:r>
              <a:t>4. การทำระบบ e-Learning ไว้ที่ศูนย์คอมพิวเตอร์ แบบแยกเซิร์ฟเวอร์</a:t>
            </a:r>
          </a:p>
        </p:txBody>
      </p:sp>
      <p:sp>
        <p:nvSpPr>
          <p:cNvPr id="430" name="ทำระบบ e-Learning ไว้ที่ศูนย์คอมพิวเตอร์ แบบแยกเซิร์ฟเวอร์"/>
          <p:cNvSpPr txBox="1"/>
          <p:nvPr/>
        </p:nvSpPr>
        <p:spPr>
          <a:xfrm>
            <a:off x="6935669" y="12106403"/>
            <a:ext cx="8954663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  ทำระบบ e-Learning ไว้ที่ศูนย์คอมพิวเตอร์ แบบแยกเซิร์ฟเวอร์</a:t>
            </a:r>
          </a:p>
        </p:txBody>
      </p:sp>
      <p:sp>
        <p:nvSpPr>
          <p:cNvPr id="431" name="แผนก A"/>
          <p:cNvSpPr txBox="1"/>
          <p:nvPr/>
        </p:nvSpPr>
        <p:spPr>
          <a:xfrm>
            <a:off x="6366994" y="5677172"/>
            <a:ext cx="847726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A</a:t>
            </a:r>
          </a:p>
        </p:txBody>
      </p:sp>
      <p:sp>
        <p:nvSpPr>
          <p:cNvPr id="432" name="แผนก B"/>
          <p:cNvSpPr txBox="1"/>
          <p:nvPr/>
        </p:nvSpPr>
        <p:spPr>
          <a:xfrm>
            <a:off x="6500494" y="10923584"/>
            <a:ext cx="830263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B</a:t>
            </a:r>
          </a:p>
        </p:txBody>
      </p:sp>
      <p:sp>
        <p:nvSpPr>
          <p:cNvPr id="433" name="Line"/>
          <p:cNvSpPr/>
          <p:nvPr/>
        </p:nvSpPr>
        <p:spPr>
          <a:xfrm>
            <a:off x="7085041" y="4664051"/>
            <a:ext cx="2369226" cy="163982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34" name="Line"/>
          <p:cNvSpPr/>
          <p:nvPr/>
        </p:nvSpPr>
        <p:spPr>
          <a:xfrm flipV="1">
            <a:off x="6790857" y="4930246"/>
            <a:ext cx="1" cy="34689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35" name="Line"/>
          <p:cNvSpPr/>
          <p:nvPr/>
        </p:nvSpPr>
        <p:spPr>
          <a:xfrm flipH="1" flipV="1">
            <a:off x="11466945" y="6858900"/>
            <a:ext cx="3483789" cy="334360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36" name="Line"/>
          <p:cNvSpPr/>
          <p:nvPr/>
        </p:nvSpPr>
        <p:spPr>
          <a:xfrm flipV="1">
            <a:off x="7093278" y="6993895"/>
            <a:ext cx="3358962" cy="282347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37" name="Switch"/>
          <p:cNvSpPr txBox="1"/>
          <p:nvPr/>
        </p:nvSpPr>
        <p:spPr>
          <a:xfrm>
            <a:off x="12177151" y="6079910"/>
            <a:ext cx="734874" cy="49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/>
            </a:lvl1pPr>
          </a:lstStyle>
          <a:p>
            <a:pPr/>
            <a:r>
              <a:t>Switch</a:t>
            </a:r>
          </a:p>
        </p:txBody>
      </p:sp>
      <p:sp>
        <p:nvSpPr>
          <p:cNvPr id="438" name="Router"/>
          <p:cNvSpPr txBox="1"/>
          <p:nvPr/>
        </p:nvSpPr>
        <p:spPr>
          <a:xfrm>
            <a:off x="13152279" y="6098579"/>
            <a:ext cx="733553" cy="48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/>
            <a:r>
              <a:t>Router</a:t>
            </a:r>
          </a:p>
        </p:txBody>
      </p:sp>
      <p:sp>
        <p:nvSpPr>
          <p:cNvPr id="439" name="ISP"/>
          <p:cNvSpPr txBox="1"/>
          <p:nvPr/>
        </p:nvSpPr>
        <p:spPr>
          <a:xfrm>
            <a:off x="16374594" y="3628641"/>
            <a:ext cx="499035" cy="647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ISP</a:t>
            </a:r>
          </a:p>
        </p:txBody>
      </p:sp>
      <p:sp>
        <p:nvSpPr>
          <p:cNvPr id="440" name="เป็นวิธีที่นำระบบ e-Learning ไปฝากไว้ที่ส่วนกลาง อย่างนี้ผู้ทำหน้าที่ดูแลระบบแยกกันอยู่ ข้อดีของวิธีนี้คือส่วนกลางจะทำหน้าที่ดูแลระบบ Server ให้รวมทั้งมี UPS สำหรับป้องกันไฟฟ้าดับหรือไฟฟ้ากระชาก ลดความเสี่ยงในการเสียหายของ Server ได้"/>
          <p:cNvSpPr txBox="1"/>
          <p:nvPr/>
        </p:nvSpPr>
        <p:spPr>
          <a:xfrm>
            <a:off x="17205264" y="7201852"/>
            <a:ext cx="5477525" cy="2671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/>
            </a:lvl1pPr>
          </a:lstStyle>
          <a:p>
            <a:pPr/>
            <a:r>
              <a:t>         เป็นวิธีที่นำระบบ e-Learning ไปฝากไว้ที่ส่วนกลาง อย่างนี้ผู้ทำหน้าที่ดูแลระบบแยกกันอยู่ ข้อดีของวิธีนี้คือส่วนกลางจะทำหน้าที่ดูแลระบบ Server ให้รวมทั้งมี UPS สำหรับป้องกันไฟฟ้าดับหรือไฟฟ้ากระชาก ลดความเสี่ยงในการเสียหายของ Server ได้</a:t>
            </a:r>
          </a:p>
        </p:txBody>
      </p:sp>
      <p:sp>
        <p:nvSpPr>
          <p:cNvPr id="441" name="e-Learning Sever B"/>
          <p:cNvSpPr txBox="1"/>
          <p:nvPr/>
        </p:nvSpPr>
        <p:spPr>
          <a:xfrm>
            <a:off x="9834355" y="5763786"/>
            <a:ext cx="1542797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/>
            </a:lvl1pPr>
          </a:lstStyle>
          <a:p>
            <a:pPr/>
            <a:r>
              <a:t>e-Learning Sever B</a:t>
            </a:r>
          </a:p>
        </p:txBody>
      </p:sp>
      <p:sp>
        <p:nvSpPr>
          <p:cNvPr id="442" name="Line"/>
          <p:cNvSpPr/>
          <p:nvPr/>
        </p:nvSpPr>
        <p:spPr>
          <a:xfrm>
            <a:off x="9604993" y="7357798"/>
            <a:ext cx="2981633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43" name="Oval"/>
          <p:cNvSpPr/>
          <p:nvPr/>
        </p:nvSpPr>
        <p:spPr>
          <a:xfrm>
            <a:off x="15226417" y="3248584"/>
            <a:ext cx="2367427" cy="3344843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44" name="Line"/>
          <p:cNvSpPr/>
          <p:nvPr/>
        </p:nvSpPr>
        <p:spPr>
          <a:xfrm>
            <a:off x="6032651" y="5299952"/>
            <a:ext cx="786588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45" name="แผนก C"/>
          <p:cNvSpPr txBox="1"/>
          <p:nvPr/>
        </p:nvSpPr>
        <p:spPr>
          <a:xfrm>
            <a:off x="14684979" y="11151874"/>
            <a:ext cx="841694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C</a:t>
            </a:r>
          </a:p>
        </p:txBody>
      </p:sp>
      <p:sp>
        <p:nvSpPr>
          <p:cNvPr id="446" name="e-Learning Sever A"/>
          <p:cNvSpPr txBox="1"/>
          <p:nvPr/>
        </p:nvSpPr>
        <p:spPr>
          <a:xfrm>
            <a:off x="9231802" y="5477698"/>
            <a:ext cx="1556068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/>
            </a:lvl1pPr>
          </a:lstStyle>
          <a:p>
            <a:pPr/>
            <a:r>
              <a:t>e-Learning Sever A</a:t>
            </a:r>
          </a:p>
        </p:txBody>
      </p:sp>
      <p:sp>
        <p:nvSpPr>
          <p:cNvPr id="447" name="LMS…"/>
          <p:cNvSpPr txBox="1"/>
          <p:nvPr/>
        </p:nvSpPr>
        <p:spPr>
          <a:xfrm>
            <a:off x="6416109" y="3638103"/>
            <a:ext cx="999034" cy="62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1600"/>
            </a:pPr>
            <a:r>
              <a:t>LMS</a:t>
            </a:r>
          </a:p>
          <a:p>
            <a:pPr algn="ctr">
              <a:defRPr b="1" sz="1600"/>
            </a:pPr>
            <a:r>
              <a:t>Administrator</a:t>
            </a:r>
          </a:p>
        </p:txBody>
      </p:sp>
      <p:sp>
        <p:nvSpPr>
          <p:cNvPr id="448" name="Line"/>
          <p:cNvSpPr/>
          <p:nvPr/>
        </p:nvSpPr>
        <p:spPr>
          <a:xfrm flipV="1">
            <a:off x="6671355" y="10113487"/>
            <a:ext cx="1" cy="34689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49" name="Line"/>
          <p:cNvSpPr/>
          <p:nvPr/>
        </p:nvSpPr>
        <p:spPr>
          <a:xfrm>
            <a:off x="6167834" y="10447685"/>
            <a:ext cx="499035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50" name="Line"/>
          <p:cNvSpPr/>
          <p:nvPr/>
        </p:nvSpPr>
        <p:spPr>
          <a:xfrm flipV="1">
            <a:off x="14901239" y="10375044"/>
            <a:ext cx="1" cy="34689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51" name="Line"/>
          <p:cNvSpPr/>
          <p:nvPr/>
        </p:nvSpPr>
        <p:spPr>
          <a:xfrm>
            <a:off x="14267950" y="10705410"/>
            <a:ext cx="649772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52" name="LMS…"/>
          <p:cNvSpPr txBox="1"/>
          <p:nvPr/>
        </p:nvSpPr>
        <p:spPr>
          <a:xfrm>
            <a:off x="6416109" y="8890686"/>
            <a:ext cx="999034" cy="628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1600"/>
            </a:pPr>
            <a:r>
              <a:t>LMS</a:t>
            </a:r>
          </a:p>
          <a:p>
            <a:pPr algn="ctr">
              <a:defRPr b="1" sz="1600"/>
            </a:pPr>
            <a:r>
              <a:t>Administrator</a:t>
            </a:r>
          </a:p>
        </p:txBody>
      </p:sp>
      <p:sp>
        <p:nvSpPr>
          <p:cNvPr id="453" name="LMS…"/>
          <p:cNvSpPr txBox="1"/>
          <p:nvPr/>
        </p:nvSpPr>
        <p:spPr>
          <a:xfrm>
            <a:off x="14606310" y="9030757"/>
            <a:ext cx="999034" cy="628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1600"/>
            </a:pPr>
            <a:r>
              <a:t>LMS</a:t>
            </a:r>
          </a:p>
          <a:p>
            <a:pPr algn="ctr">
              <a:defRPr b="1" sz="1600"/>
            </a:pPr>
            <a:r>
              <a:t>Administrator</a:t>
            </a:r>
          </a:p>
        </p:txBody>
      </p:sp>
      <p:sp>
        <p:nvSpPr>
          <p:cNvPr id="454" name="e-Learning Sever C"/>
          <p:cNvSpPr txBox="1"/>
          <p:nvPr/>
        </p:nvSpPr>
        <p:spPr>
          <a:xfrm>
            <a:off x="11140197" y="5498715"/>
            <a:ext cx="1551484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/>
            </a:lvl1pPr>
          </a:lstStyle>
          <a:p>
            <a:pPr/>
            <a:r>
              <a:t>e-Learning Sever C</a:t>
            </a:r>
          </a:p>
        </p:txBody>
      </p:sp>
      <p:sp>
        <p:nvSpPr>
          <p:cNvPr id="455" name="Line"/>
          <p:cNvSpPr/>
          <p:nvPr/>
        </p:nvSpPr>
        <p:spPr>
          <a:xfrm>
            <a:off x="12862280" y="6858000"/>
            <a:ext cx="442431" cy="0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56" name="Line"/>
          <p:cNvSpPr/>
          <p:nvPr/>
        </p:nvSpPr>
        <p:spPr>
          <a:xfrm>
            <a:off x="9615153" y="7023600"/>
            <a:ext cx="1" cy="34689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57" name="Line"/>
          <p:cNvSpPr/>
          <p:nvPr/>
        </p:nvSpPr>
        <p:spPr>
          <a:xfrm>
            <a:off x="12570444" y="7023600"/>
            <a:ext cx="1" cy="34689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58" name="Line"/>
          <p:cNvSpPr/>
          <p:nvPr/>
        </p:nvSpPr>
        <p:spPr>
          <a:xfrm>
            <a:off x="10605753" y="7023600"/>
            <a:ext cx="1" cy="34689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59" name="Line"/>
          <p:cNvSpPr/>
          <p:nvPr/>
        </p:nvSpPr>
        <p:spPr>
          <a:xfrm>
            <a:off x="11413000" y="7023600"/>
            <a:ext cx="1" cy="34689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2" name="5. การทำระบบ e-Learning ไว้ที่ศูนย์คอมพิวเตอร์ เก็บข้อมูลไว้บนเซิร์ฟเวอร์ตัวเดียวกัน"/>
          <p:cNvSpPr txBox="1"/>
          <p:nvPr>
            <p:ph type="title"/>
          </p:nvPr>
        </p:nvSpPr>
        <p:spPr>
          <a:xfrm>
            <a:off x="2992188" y="6474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pPr/>
            <a:r>
              <a:t>5. การทำระบบ e-Learning ไว้ที่ศูนย์คอมพิวเตอร์ เก็บข้อมูลไว้บนเซิร์ฟเวอร์ตัวเดียวกัน</a:t>
            </a:r>
          </a:p>
        </p:txBody>
      </p:sp>
      <p:sp>
        <p:nvSpPr>
          <p:cNvPr id="463" name="ทำระบบ e-Learning ไว้ที่ศูนย์คอมพิวเตอร์ ไว้ที่ศูนย์คอมพิวเตอร์ เก็บข้อมูลไว้บน Server ตัวเดียวกัน"/>
          <p:cNvSpPr txBox="1"/>
          <p:nvPr/>
        </p:nvSpPr>
        <p:spPr>
          <a:xfrm>
            <a:off x="5961202" y="12221929"/>
            <a:ext cx="13166772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228600" indent="-228600">
              <a:buSzPct val="80000"/>
              <a:buBlip>
                <a:blip r:embed="rId2"/>
              </a:buBlip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  ทำระบบ e-Learning ไว้ที่ศูนย์คอมพิวเตอร์ ไว้ที่ศูนย์คอมพิวเตอร์ เก็บข้อมูลไว้บน Server ตัวเดียวกัน</a:t>
            </a:r>
          </a:p>
        </p:txBody>
      </p:sp>
      <p:sp>
        <p:nvSpPr>
          <p:cNvPr id="464" name="แผนก A"/>
          <p:cNvSpPr txBox="1"/>
          <p:nvPr/>
        </p:nvSpPr>
        <p:spPr>
          <a:xfrm>
            <a:off x="4724461" y="5455408"/>
            <a:ext cx="847726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A</a:t>
            </a:r>
          </a:p>
        </p:txBody>
      </p:sp>
      <p:sp>
        <p:nvSpPr>
          <p:cNvPr id="465" name="แผนก B"/>
          <p:cNvSpPr txBox="1"/>
          <p:nvPr/>
        </p:nvSpPr>
        <p:spPr>
          <a:xfrm>
            <a:off x="4944756" y="10838917"/>
            <a:ext cx="830263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B</a:t>
            </a:r>
          </a:p>
        </p:txBody>
      </p:sp>
      <p:sp>
        <p:nvSpPr>
          <p:cNvPr id="466" name="Line"/>
          <p:cNvSpPr/>
          <p:nvPr/>
        </p:nvSpPr>
        <p:spPr>
          <a:xfrm flipV="1">
            <a:off x="5359887" y="4896379"/>
            <a:ext cx="1" cy="34689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67" name="ISP"/>
          <p:cNvSpPr txBox="1"/>
          <p:nvPr/>
        </p:nvSpPr>
        <p:spPr>
          <a:xfrm>
            <a:off x="14343319" y="3628641"/>
            <a:ext cx="499035" cy="647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ISP</a:t>
            </a:r>
          </a:p>
        </p:txBody>
      </p:sp>
      <p:sp>
        <p:nvSpPr>
          <p:cNvPr id="468" name="เป็นวิธีทียุบให้เครื่อง e-Learning Server บริการเพียงเครื่องเดียว เป็นการบริหารที่จุดๆ เดียว โดยนำไปติดตั้งไว้ที่ศูนย์เทคโนโลยีสารสนเทศ หรือศูนย์คอมพิวเตอร์ของหน่วยงาน มีการแบ่งผู้ใช้งานเพิ่มเติมเป็นดังนี้…"/>
          <p:cNvSpPr txBox="1"/>
          <p:nvPr/>
        </p:nvSpPr>
        <p:spPr>
          <a:xfrm>
            <a:off x="16170857" y="4881149"/>
            <a:ext cx="7161929" cy="673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/>
            </a:pPr>
            <a:r>
              <a:t>         เป็นวิธีทียุบให้เครื่อง e-Learning Server บริการเพียงเครื่องเดียว เป็นการบริหารที่จุดๆ เดียว โดยนำไปติดตั้งไว้ที่ศูนย์เทคโนโลยีสารสนเทศ หรือศูนย์คอมพิวเตอร์ของหน่วยงาน มีการแบ่งผู้ใช้งานเพิ่มเติมเป็นดังนี้</a:t>
            </a:r>
          </a:p>
          <a:p>
            <a:pPr marL="635000" indent="-317500">
              <a:buSzPct val="171000"/>
              <a:buChar char="•"/>
              <a:defRPr sz="3000"/>
            </a:pPr>
            <a:r>
              <a:rPr b="1"/>
              <a:t>Manager</a:t>
            </a:r>
            <a:r>
              <a:t> ทำหน้าที่ในการบริหารศูนย์ e-Learning ให้เป็นไปตามยุทธศาสตร์ของหน่วยงาน เช่น กำหนดโครงสร้างหลักสูตรขององค์กร จัดการผู้สอน จัดการกลุ่มผู้สอน บริหารโครงการต่างๆ เกี่ยวกับระบบ e-Learning</a:t>
            </a:r>
          </a:p>
          <a:p>
            <a:pPr marL="635000" indent="-317500">
              <a:buSzPct val="171000"/>
              <a:buChar char="•"/>
              <a:defRPr sz="3000"/>
            </a:pPr>
            <a:r>
              <a:rPr b="1"/>
              <a:t>LMS Administrator</a:t>
            </a:r>
            <a:r>
              <a:t> ทำหน้าที่ในการติดตั้งระบบ จัดการบัญชีผู้ใช้งานแบบ Manual จัดการพื้นที่เก็บข้อมูลของสมาชิก สำรองข้อมูลระบบ และดูแล้วด้านความปลอดภัยของระบบ</a:t>
            </a:r>
          </a:p>
          <a:p>
            <a:pPr marL="635000" indent="-317500">
              <a:buSzPct val="171000"/>
              <a:buChar char="•"/>
              <a:defRPr sz="3000"/>
            </a:pPr>
            <a:r>
              <a:rPr b="1"/>
              <a:t>Course Creator</a:t>
            </a:r>
            <a:r>
              <a:t> ทำหน้าที่ในการสร้างหลักสูตร ของฝ่ายหรือแผนกตามโครงสร้างหลักสูตรที่ Manager สร้างไว้ให้</a:t>
            </a:r>
          </a:p>
        </p:txBody>
      </p:sp>
      <p:sp>
        <p:nvSpPr>
          <p:cNvPr id="469" name="Oval"/>
          <p:cNvSpPr/>
          <p:nvPr/>
        </p:nvSpPr>
        <p:spPr>
          <a:xfrm>
            <a:off x="13717527" y="3037385"/>
            <a:ext cx="2367426" cy="3344842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70" name="Line"/>
          <p:cNvSpPr/>
          <p:nvPr/>
        </p:nvSpPr>
        <p:spPr>
          <a:xfrm>
            <a:off x="4601681" y="5266085"/>
            <a:ext cx="786589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71" name="แผนก C"/>
          <p:cNvSpPr txBox="1"/>
          <p:nvPr/>
        </p:nvSpPr>
        <p:spPr>
          <a:xfrm>
            <a:off x="13245692" y="10963502"/>
            <a:ext cx="841693" cy="51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C</a:t>
            </a:r>
          </a:p>
        </p:txBody>
      </p:sp>
      <p:sp>
        <p:nvSpPr>
          <p:cNvPr id="472" name="Line"/>
          <p:cNvSpPr/>
          <p:nvPr/>
        </p:nvSpPr>
        <p:spPr>
          <a:xfrm flipV="1">
            <a:off x="5240386" y="10113487"/>
            <a:ext cx="1" cy="34689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73" name="Line"/>
          <p:cNvSpPr/>
          <p:nvPr/>
        </p:nvSpPr>
        <p:spPr>
          <a:xfrm>
            <a:off x="4736864" y="10447685"/>
            <a:ext cx="499035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74" name="Line"/>
          <p:cNvSpPr/>
          <p:nvPr/>
        </p:nvSpPr>
        <p:spPr>
          <a:xfrm flipV="1">
            <a:off x="13523838" y="10416427"/>
            <a:ext cx="1" cy="34689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75" name="Line"/>
          <p:cNvSpPr/>
          <p:nvPr/>
        </p:nvSpPr>
        <p:spPr>
          <a:xfrm>
            <a:off x="12890550" y="10746792"/>
            <a:ext cx="649772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76" name="Course Creator"/>
          <p:cNvSpPr txBox="1"/>
          <p:nvPr/>
        </p:nvSpPr>
        <p:spPr>
          <a:xfrm>
            <a:off x="12890827" y="9092972"/>
            <a:ext cx="1266026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Course Creator</a:t>
            </a:r>
          </a:p>
        </p:txBody>
      </p:sp>
      <p:grpSp>
        <p:nvGrpSpPr>
          <p:cNvPr id="479" name="Group"/>
          <p:cNvGrpSpPr/>
          <p:nvPr/>
        </p:nvGrpSpPr>
        <p:grpSpPr>
          <a:xfrm>
            <a:off x="-575139" y="1746514"/>
            <a:ext cx="19024601" cy="11087101"/>
            <a:chOff x="0" y="0"/>
            <a:chExt cx="19024600" cy="11087100"/>
          </a:xfrm>
        </p:grpSpPr>
        <p:pic>
          <p:nvPicPr>
            <p:cNvPr id="477" name="bg-network-53.png" descr="bg-network-5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9024600" cy="11087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114872" y="3732297"/>
              <a:ext cx="1146483" cy="12204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80" name="e-Learning Sever"/>
          <p:cNvSpPr txBox="1"/>
          <p:nvPr/>
        </p:nvSpPr>
        <p:spPr>
          <a:xfrm>
            <a:off x="7915933" y="5461567"/>
            <a:ext cx="1729132" cy="49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/>
            </a:lvl1pPr>
          </a:lstStyle>
          <a:p>
            <a:pPr/>
            <a:r>
              <a:t>e-Learning Sever</a:t>
            </a:r>
          </a:p>
        </p:txBody>
      </p:sp>
      <p:sp>
        <p:nvSpPr>
          <p:cNvPr id="481" name="Line"/>
          <p:cNvSpPr/>
          <p:nvPr/>
        </p:nvSpPr>
        <p:spPr>
          <a:xfrm>
            <a:off x="5662641" y="4765651"/>
            <a:ext cx="2369226" cy="163982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82" name="Line"/>
          <p:cNvSpPr/>
          <p:nvPr/>
        </p:nvSpPr>
        <p:spPr>
          <a:xfrm flipV="1">
            <a:off x="5653945" y="7774591"/>
            <a:ext cx="2683348" cy="216742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83" name="Line"/>
          <p:cNvSpPr/>
          <p:nvPr/>
        </p:nvSpPr>
        <p:spPr>
          <a:xfrm flipH="1" flipV="1">
            <a:off x="8857263" y="7721673"/>
            <a:ext cx="4838919" cy="233898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48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93300" y="5571066"/>
            <a:ext cx="529432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39793" y="6086261"/>
            <a:ext cx="529432" cy="511176"/>
          </a:xfrm>
          <a:prstGeom prst="rect">
            <a:avLst/>
          </a:prstGeom>
          <a:ln w="12700">
            <a:miter lim="400000"/>
          </a:ln>
        </p:spPr>
      </p:pic>
      <p:sp>
        <p:nvSpPr>
          <p:cNvPr id="486" name="Switch"/>
          <p:cNvSpPr txBox="1"/>
          <p:nvPr/>
        </p:nvSpPr>
        <p:spPr>
          <a:xfrm>
            <a:off x="10060484" y="7273171"/>
            <a:ext cx="734874" cy="498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/>
            </a:lvl1pPr>
          </a:lstStyle>
          <a:p>
            <a:pPr/>
            <a:r>
              <a:t>Switch</a:t>
            </a:r>
          </a:p>
        </p:txBody>
      </p:sp>
      <p:sp>
        <p:nvSpPr>
          <p:cNvPr id="487" name="Router"/>
          <p:cNvSpPr txBox="1"/>
          <p:nvPr/>
        </p:nvSpPr>
        <p:spPr>
          <a:xfrm>
            <a:off x="11210866" y="7285490"/>
            <a:ext cx="733553" cy="486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/>
            <a:r>
              <a:t>Router</a:t>
            </a:r>
          </a:p>
        </p:txBody>
      </p:sp>
      <p:sp>
        <p:nvSpPr>
          <p:cNvPr id="488" name="Manager"/>
          <p:cNvSpPr txBox="1"/>
          <p:nvPr/>
        </p:nvSpPr>
        <p:spPr>
          <a:xfrm>
            <a:off x="10505761" y="5555040"/>
            <a:ext cx="731521" cy="39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800"/>
            </a:lvl1pPr>
          </a:lstStyle>
          <a:p>
            <a:pPr/>
            <a:r>
              <a:t>Manager</a:t>
            </a:r>
          </a:p>
        </p:txBody>
      </p:sp>
      <p:sp>
        <p:nvSpPr>
          <p:cNvPr id="489" name="LMS Administrator"/>
          <p:cNvSpPr txBox="1"/>
          <p:nvPr/>
        </p:nvSpPr>
        <p:spPr>
          <a:xfrm>
            <a:off x="10379583" y="6142077"/>
            <a:ext cx="1458011" cy="39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800"/>
            </a:lvl1pPr>
          </a:lstStyle>
          <a:p>
            <a:pPr/>
            <a:r>
              <a:t>LMS Administrator</a:t>
            </a:r>
          </a:p>
        </p:txBody>
      </p:sp>
      <p:sp>
        <p:nvSpPr>
          <p:cNvPr id="490" name="Course Creator"/>
          <p:cNvSpPr txBox="1"/>
          <p:nvPr/>
        </p:nvSpPr>
        <p:spPr>
          <a:xfrm>
            <a:off x="4607373" y="9092972"/>
            <a:ext cx="1266026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Course Creator</a:t>
            </a:r>
          </a:p>
        </p:txBody>
      </p:sp>
      <p:sp>
        <p:nvSpPr>
          <p:cNvPr id="491" name="Course Creator"/>
          <p:cNvSpPr txBox="1"/>
          <p:nvPr/>
        </p:nvSpPr>
        <p:spPr>
          <a:xfrm>
            <a:off x="4726875" y="3740274"/>
            <a:ext cx="1266026" cy="424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Course Creator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bg-network-54.png" descr="bg-network-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4" y="1760008"/>
            <a:ext cx="19024601" cy="11087101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5" name="6. การทำระบบ e-Learning ไว้ที่ศูนย์คอมพิวเตอร์ ผูกข้อมูลสมาชิกเข้ากับ LDAP Server"/>
          <p:cNvSpPr txBox="1"/>
          <p:nvPr>
            <p:ph type="title"/>
          </p:nvPr>
        </p:nvSpPr>
        <p:spPr>
          <a:xfrm>
            <a:off x="2992188" y="6474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/>
            <a:r>
              <a:t>6. การทำระบบ e-Learning ไว้ที่ศูนย์คอมพิวเตอร์ ผูกข้อมูลสมาชิกเข้ากับ LDAP Server</a:t>
            </a:r>
          </a:p>
        </p:txBody>
      </p:sp>
      <p:sp>
        <p:nvSpPr>
          <p:cNvPr id="496" name="ทำระบบ e-Learning ไว้ที่ศูนย์คอมพิวเตอร์ ผูกข้อมูลสมาชิกเข้ากับ LDAP Server"/>
          <p:cNvSpPr txBox="1"/>
          <p:nvPr/>
        </p:nvSpPr>
        <p:spPr>
          <a:xfrm>
            <a:off x="3925011" y="12156130"/>
            <a:ext cx="13166773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  ทำระบบ e-Learning ไว้ที่ศูนย์คอมพิวเตอร์ ผูกข้อมูลสมาชิกเข้ากับ LDAP Server</a:t>
            </a:r>
          </a:p>
        </p:txBody>
      </p:sp>
      <p:sp>
        <p:nvSpPr>
          <p:cNvPr id="497" name="แผนก A"/>
          <p:cNvSpPr txBox="1"/>
          <p:nvPr/>
        </p:nvSpPr>
        <p:spPr>
          <a:xfrm>
            <a:off x="5460958" y="5571066"/>
            <a:ext cx="847726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A</a:t>
            </a:r>
          </a:p>
        </p:txBody>
      </p:sp>
      <p:sp>
        <p:nvSpPr>
          <p:cNvPr id="498" name="แผนก B"/>
          <p:cNvSpPr txBox="1"/>
          <p:nvPr/>
        </p:nvSpPr>
        <p:spPr>
          <a:xfrm>
            <a:off x="5350188" y="10963502"/>
            <a:ext cx="830263" cy="51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B</a:t>
            </a:r>
          </a:p>
        </p:txBody>
      </p:sp>
      <p:sp>
        <p:nvSpPr>
          <p:cNvPr id="499" name="Line"/>
          <p:cNvSpPr/>
          <p:nvPr/>
        </p:nvSpPr>
        <p:spPr>
          <a:xfrm flipV="1">
            <a:off x="5884821" y="4815685"/>
            <a:ext cx="1" cy="34689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00" name="ISP"/>
          <p:cNvSpPr txBox="1"/>
          <p:nvPr/>
        </p:nvSpPr>
        <p:spPr>
          <a:xfrm>
            <a:off x="14973239" y="3770882"/>
            <a:ext cx="499035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ISP</a:t>
            </a:r>
          </a:p>
        </p:txBody>
      </p:sp>
      <p:sp>
        <p:nvSpPr>
          <p:cNvPr id="501" name="เป็นวิธีทียุบให้เครื่อง e-Learning Server บริการเพียงเครื่องเดียว เป็นการบริหารที่จุดๆ เดียว โดยนำไปติดตั้งไว้ที่ศูนย์เทคโนโลยีสารสนเทศ หรือศูนย์คอมพิวเตอร์ของหน่วยงาน มีการผูกบัญชีผู้ใช้งาน เข้ากับฐานข้อมูลผู้ใช้งานกลางของหน่วยงาน (LDAP Server) หรือระบบ RADIUS Server หรือระบบบัญชีผู้ใช้งานที่พัฒนาขึ้นมาเองโดยเฉพาะ มีการแบ่งผู้ใช้งานดังนี้…"/>
          <p:cNvSpPr txBox="1"/>
          <p:nvPr/>
        </p:nvSpPr>
        <p:spPr>
          <a:xfrm>
            <a:off x="16842610" y="4065908"/>
            <a:ext cx="6922481" cy="7751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/>
            </a:pPr>
            <a:r>
              <a:t>         เป็นวิธีทียุบให้เครื่อง e-Learning Server บริการเพียงเครื่องเดียว เป็นการบริหารที่จุดๆ เดียว โดยนำไปติดตั้งไว้ที่ศูนย์เทคโนโลยีสารสนเทศ หรือศูนย์คอมพิวเตอร์ของหน่วยงาน มีการผูกบัญชีผู้ใช้งาน เข้ากับฐานข้อมูลผู้ใช้งานกลางของหน่วยงาน (LDAP Server) หรือระบบ RADIUS Server หรือระบบบัญชีผู้ใช้งานที่พัฒนาขึ้นมาเองโดยเฉพาะ มีการแบ่งผู้ใช้งานดังนี้</a:t>
            </a:r>
          </a:p>
          <a:p>
            <a:pPr marL="635000" indent="-317500">
              <a:buSzPct val="171000"/>
              <a:buChar char="•"/>
              <a:defRPr sz="3000"/>
            </a:pPr>
            <a:r>
              <a:rPr b="1"/>
              <a:t>Manager</a:t>
            </a:r>
            <a:r>
              <a:t> ทำหน้าที่ในการบริหารศูนย์ e-Learning ให้เป็นไปตามยุทธศาสตร์ของหน่วยงาน เช่น กำหนดโครงสร้างหลักสูตรขององค์กร จัดการผู้สอน จัดการกลุ่มผู้สอน บริหารโครงการต่างๆ เกี่ยวกับระบบ e-Learning</a:t>
            </a:r>
          </a:p>
          <a:p>
            <a:pPr marL="635000" indent="-317500">
              <a:buSzPct val="171000"/>
              <a:buChar char="•"/>
              <a:defRPr sz="3000"/>
            </a:pPr>
            <a:r>
              <a:rPr b="1"/>
              <a:t>LMS Administrator</a:t>
            </a:r>
            <a:r>
              <a:t> ทำหน้าที่ในการติดตั้งระบบ จัดการ บัญชีผู้ใช้งานแบบ Manual จัดการพื้นที่เก็บข้อมูลของสมาชิก สำรองข้อมูลระบบ และดูแล้วด้านความปลอดภัยของระบบ</a:t>
            </a:r>
          </a:p>
          <a:p>
            <a:pPr marL="635000" indent="-317500">
              <a:buSzPct val="171000"/>
              <a:buChar char="•"/>
              <a:defRPr sz="3000"/>
            </a:pPr>
            <a:r>
              <a:rPr b="1"/>
              <a:t>Course Creator</a:t>
            </a:r>
            <a:r>
              <a:t> ทำหน้าที่ในการสร้างหลักสูตร ของฝ่ายหรือแผนกตามโครงสร้างหลักสูตรที่ Manager สร้างไว้ให้</a:t>
            </a:r>
          </a:p>
        </p:txBody>
      </p:sp>
      <p:sp>
        <p:nvSpPr>
          <p:cNvPr id="502" name="Oval"/>
          <p:cNvSpPr/>
          <p:nvPr/>
        </p:nvSpPr>
        <p:spPr>
          <a:xfrm>
            <a:off x="14235687" y="2869343"/>
            <a:ext cx="2367427" cy="3344842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03" name="Line"/>
          <p:cNvSpPr/>
          <p:nvPr/>
        </p:nvSpPr>
        <p:spPr>
          <a:xfrm>
            <a:off x="5126615" y="5185391"/>
            <a:ext cx="786588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04" name="แผนก C"/>
          <p:cNvSpPr txBox="1"/>
          <p:nvPr/>
        </p:nvSpPr>
        <p:spPr>
          <a:xfrm>
            <a:off x="13729526" y="10963502"/>
            <a:ext cx="841693" cy="51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C</a:t>
            </a:r>
          </a:p>
        </p:txBody>
      </p:sp>
      <p:sp>
        <p:nvSpPr>
          <p:cNvPr id="505" name="Line"/>
          <p:cNvSpPr/>
          <p:nvPr/>
        </p:nvSpPr>
        <p:spPr>
          <a:xfrm flipV="1">
            <a:off x="5765319" y="10004776"/>
            <a:ext cx="1" cy="34689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06" name="Line"/>
          <p:cNvSpPr/>
          <p:nvPr/>
        </p:nvSpPr>
        <p:spPr>
          <a:xfrm>
            <a:off x="5261798" y="10338974"/>
            <a:ext cx="499035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07" name="Line"/>
          <p:cNvSpPr/>
          <p:nvPr/>
        </p:nvSpPr>
        <p:spPr>
          <a:xfrm flipV="1">
            <a:off x="14020763" y="10337076"/>
            <a:ext cx="1" cy="34689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08" name="Line"/>
          <p:cNvSpPr/>
          <p:nvPr/>
        </p:nvSpPr>
        <p:spPr>
          <a:xfrm>
            <a:off x="13383693" y="10671274"/>
            <a:ext cx="649771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09" name="Course Creator"/>
          <p:cNvSpPr txBox="1"/>
          <p:nvPr/>
        </p:nvSpPr>
        <p:spPr>
          <a:xfrm>
            <a:off x="13517361" y="9279239"/>
            <a:ext cx="1266025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Course Creator</a:t>
            </a:r>
          </a:p>
        </p:txBody>
      </p:sp>
      <p:sp>
        <p:nvSpPr>
          <p:cNvPr id="510" name="e-Learning  Sever"/>
          <p:cNvSpPr txBox="1"/>
          <p:nvPr/>
        </p:nvSpPr>
        <p:spPr>
          <a:xfrm>
            <a:off x="7481697" y="5765971"/>
            <a:ext cx="1195426" cy="746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60000"/>
              </a:lnSpc>
              <a:defRPr b="1" sz="2400"/>
            </a:pPr>
            <a:r>
              <a:t>e-Learning </a:t>
            </a:r>
            <a:br/>
            <a:r>
              <a:t>Sever</a:t>
            </a:r>
          </a:p>
        </p:txBody>
      </p:sp>
      <p:sp>
        <p:nvSpPr>
          <p:cNvPr id="511" name="Line"/>
          <p:cNvSpPr/>
          <p:nvPr/>
        </p:nvSpPr>
        <p:spPr>
          <a:xfrm>
            <a:off x="5992640" y="4647542"/>
            <a:ext cx="1675059" cy="213874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12" name="Line"/>
          <p:cNvSpPr/>
          <p:nvPr/>
        </p:nvSpPr>
        <p:spPr>
          <a:xfrm flipV="1">
            <a:off x="6136148" y="7526461"/>
            <a:ext cx="1714172" cy="217035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13" name="Line"/>
          <p:cNvSpPr/>
          <p:nvPr/>
        </p:nvSpPr>
        <p:spPr>
          <a:xfrm flipH="1" flipV="1">
            <a:off x="8447917" y="7688901"/>
            <a:ext cx="5581935" cy="235109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51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97188" y="5633976"/>
            <a:ext cx="529433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43681" y="6149170"/>
            <a:ext cx="529433" cy="511177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Switch"/>
          <p:cNvSpPr txBox="1"/>
          <p:nvPr/>
        </p:nvSpPr>
        <p:spPr>
          <a:xfrm>
            <a:off x="10602351" y="7240272"/>
            <a:ext cx="734874" cy="498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/>
            </a:lvl1pPr>
          </a:lstStyle>
          <a:p>
            <a:pPr/>
            <a:r>
              <a:t>Switch</a:t>
            </a:r>
          </a:p>
        </p:txBody>
      </p:sp>
      <p:sp>
        <p:nvSpPr>
          <p:cNvPr id="517" name="Router"/>
          <p:cNvSpPr txBox="1"/>
          <p:nvPr/>
        </p:nvSpPr>
        <p:spPr>
          <a:xfrm>
            <a:off x="11812523" y="7234216"/>
            <a:ext cx="733553" cy="48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/>
            <a:r>
              <a:t>Router</a:t>
            </a:r>
          </a:p>
        </p:txBody>
      </p:sp>
      <p:sp>
        <p:nvSpPr>
          <p:cNvPr id="518" name="Manager"/>
          <p:cNvSpPr txBox="1"/>
          <p:nvPr/>
        </p:nvSpPr>
        <p:spPr>
          <a:xfrm>
            <a:off x="10909650" y="5617950"/>
            <a:ext cx="731521" cy="39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800"/>
            </a:lvl1pPr>
          </a:lstStyle>
          <a:p>
            <a:pPr/>
            <a:r>
              <a:t>Manager</a:t>
            </a:r>
          </a:p>
        </p:txBody>
      </p:sp>
      <p:sp>
        <p:nvSpPr>
          <p:cNvPr id="519" name="LMS Administrator"/>
          <p:cNvSpPr txBox="1"/>
          <p:nvPr/>
        </p:nvSpPr>
        <p:spPr>
          <a:xfrm>
            <a:off x="10783471" y="6204987"/>
            <a:ext cx="1458012" cy="39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800"/>
            </a:lvl1pPr>
          </a:lstStyle>
          <a:p>
            <a:pPr/>
            <a:r>
              <a:t>LMS Administrator</a:t>
            </a:r>
          </a:p>
        </p:txBody>
      </p:sp>
      <p:sp>
        <p:nvSpPr>
          <p:cNvPr id="520" name="Course Creator"/>
          <p:cNvSpPr txBox="1"/>
          <p:nvPr/>
        </p:nvSpPr>
        <p:spPr>
          <a:xfrm>
            <a:off x="5048280" y="9092972"/>
            <a:ext cx="1266026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Course Creator</a:t>
            </a:r>
          </a:p>
        </p:txBody>
      </p:sp>
      <p:sp>
        <p:nvSpPr>
          <p:cNvPr id="521" name="Course Creator"/>
          <p:cNvSpPr txBox="1"/>
          <p:nvPr/>
        </p:nvSpPr>
        <p:spPr>
          <a:xfrm>
            <a:off x="5251808" y="3740274"/>
            <a:ext cx="1266026" cy="424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Course Creator</a:t>
            </a:r>
          </a:p>
        </p:txBody>
      </p:sp>
      <p:pic>
        <p:nvPicPr>
          <p:cNvPr id="52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44080" y="4217850"/>
            <a:ext cx="681482" cy="647828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LDAP Sever"/>
          <p:cNvSpPr txBox="1"/>
          <p:nvPr/>
        </p:nvSpPr>
        <p:spPr>
          <a:xfrm>
            <a:off x="8903007" y="5889719"/>
            <a:ext cx="1222554" cy="49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/>
            </a:lvl1pPr>
          </a:lstStyle>
          <a:p>
            <a:pPr/>
            <a:r>
              <a:t>LDAP Sever</a:t>
            </a:r>
          </a:p>
        </p:txBody>
      </p:sp>
      <p:sp>
        <p:nvSpPr>
          <p:cNvPr id="524" name="Line"/>
          <p:cNvSpPr/>
          <p:nvPr/>
        </p:nvSpPr>
        <p:spPr>
          <a:xfrm>
            <a:off x="8347719" y="6922400"/>
            <a:ext cx="847727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25" name="Line"/>
          <p:cNvSpPr/>
          <p:nvPr/>
        </p:nvSpPr>
        <p:spPr>
          <a:xfrm>
            <a:off x="9824306" y="6922400"/>
            <a:ext cx="847726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26" name="Line"/>
          <p:cNvSpPr/>
          <p:nvPr/>
        </p:nvSpPr>
        <p:spPr>
          <a:xfrm>
            <a:off x="11300893" y="6922400"/>
            <a:ext cx="649772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27" name="+"/>
          <p:cNvSpPr txBox="1"/>
          <p:nvPr/>
        </p:nvSpPr>
        <p:spPr>
          <a:xfrm>
            <a:off x="8650881" y="6399096"/>
            <a:ext cx="267882" cy="573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900"/>
            </a:lvl1pPr>
          </a:lstStyle>
          <a:p>
            <a:pPr/>
            <a:r>
              <a:t>+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bg-network-55.png" descr="bg-network-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0875" y="1786003"/>
            <a:ext cx="19024601" cy="11087101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1" name="7. การทำระบบ e-Learning ไว้ที่ศูนย์คอมพิวเตอร์ เชื่อมโยงกับสาขาย่อย"/>
          <p:cNvSpPr txBox="1"/>
          <p:nvPr>
            <p:ph type="title"/>
          </p:nvPr>
        </p:nvSpPr>
        <p:spPr>
          <a:xfrm>
            <a:off x="2992188" y="6474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/>
            <a:r>
              <a:t>7. การทำระบบ e-Learning ไว้ที่ศูนย์คอมพิวเตอร์ เชื่อมโยงกับสาขาย่อย</a:t>
            </a:r>
          </a:p>
        </p:txBody>
      </p:sp>
      <p:sp>
        <p:nvSpPr>
          <p:cNvPr id="532" name="ทำระบบ e-Learning ไว้ที่ศูนย์คอมพิวเตอร์ เชื่อมโยงกับสาขาย่อย"/>
          <p:cNvSpPr txBox="1"/>
          <p:nvPr/>
        </p:nvSpPr>
        <p:spPr>
          <a:xfrm>
            <a:off x="3150268" y="12156130"/>
            <a:ext cx="13166773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228600" indent="-228600">
              <a:buSzPct val="80000"/>
              <a:buBlip>
                <a:blip r:embed="rId3"/>
              </a:buBlip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  ทำระบบ e-Learning ไว้ที่ศูนย์คอมพิวเตอร์ เชื่อมโยงกับสาขาย่อย</a:t>
            </a:r>
          </a:p>
        </p:txBody>
      </p:sp>
      <p:sp>
        <p:nvSpPr>
          <p:cNvPr id="533" name="แผนก A"/>
          <p:cNvSpPr txBox="1"/>
          <p:nvPr/>
        </p:nvSpPr>
        <p:spPr>
          <a:xfrm>
            <a:off x="2192825" y="3522132"/>
            <a:ext cx="847726" cy="51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A</a:t>
            </a:r>
          </a:p>
        </p:txBody>
      </p:sp>
      <p:sp>
        <p:nvSpPr>
          <p:cNvPr id="534" name="แผนก B"/>
          <p:cNvSpPr txBox="1"/>
          <p:nvPr/>
        </p:nvSpPr>
        <p:spPr>
          <a:xfrm>
            <a:off x="2082054" y="9049665"/>
            <a:ext cx="830264" cy="511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B</a:t>
            </a:r>
          </a:p>
        </p:txBody>
      </p:sp>
      <p:sp>
        <p:nvSpPr>
          <p:cNvPr id="535" name="Line"/>
          <p:cNvSpPr/>
          <p:nvPr/>
        </p:nvSpPr>
        <p:spPr>
          <a:xfrm flipV="1">
            <a:off x="5324769" y="5255952"/>
            <a:ext cx="1" cy="346899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36" name="ISP"/>
          <p:cNvSpPr txBox="1"/>
          <p:nvPr/>
        </p:nvSpPr>
        <p:spPr>
          <a:xfrm>
            <a:off x="14549905" y="4726212"/>
            <a:ext cx="499035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ISP</a:t>
            </a:r>
          </a:p>
        </p:txBody>
      </p:sp>
      <p:sp>
        <p:nvSpPr>
          <p:cNvPr id="537" name="เป็นวิธีทียุบให้เครื่อง e-Learning Server บริการเพียงเครื่องเดียว เป็นการบริหารที่จุดๆ เดียว โดยนำไปติดตั้งไว้ที่ศูนย์เทคโนโลยีสารสนเทศ หรือศูนย์คอมพิวเตอร์ของหน่วยงานของสำนักงานใหญ่ มีการเชื่อมโยงสาขาย่อยในต่างพื้นที่/ต่างจังหวัด เข้ากับสำนักงานใหญ่ โดยใช้อุปกรณ์ Router มีการแบ่งผู้ใช้งานดังนี้…"/>
          <p:cNvSpPr txBox="1"/>
          <p:nvPr/>
        </p:nvSpPr>
        <p:spPr>
          <a:xfrm>
            <a:off x="16473751" y="4821893"/>
            <a:ext cx="7161929" cy="724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/>
            </a:pPr>
            <a:r>
              <a:t>         เป็นวิธีทียุบให้เครื่อง e-Learning Server บริการเพียงเครื่องเดียว เป็นการบริหารที่จุดๆ เดียว โดยนำไปติดตั้งไว้ที่ศูนย์เทคโนโลยีสารสนเทศ หรือศูนย์คอมพิวเตอร์ของหน่วยงานของสำนักงานใหญ่ มีการเชื่อมโยงสาขาย่อยในต่างพื้นที่/ต่างจังหวัด เข้ากับสำนักงานใหญ่ โดยใช้อุปกรณ์ Router มีการแบ่งผู้ใช้งานดังนี้</a:t>
            </a:r>
          </a:p>
          <a:p>
            <a:pPr marL="635000" indent="-317500">
              <a:buSzPct val="171000"/>
              <a:buChar char="•"/>
              <a:defRPr sz="3000"/>
            </a:pPr>
            <a:r>
              <a:rPr b="1"/>
              <a:t>Manager</a:t>
            </a:r>
            <a:r>
              <a:t> ทำหน้าที่ในการบริหารศูนย์ e-Learning ให้เป็นไปตามยุทธศาสตร์ของหน่วยงาน เช่น กำหนดโครงสร้างหลักสูตรขององค์กร จัดการผู้สอน จัดการกลุ่มผู้สอน บริหารโครงการต่างๆ เกี่ยวกับระบบ e-Learning</a:t>
            </a:r>
          </a:p>
          <a:p>
            <a:pPr marL="635000" indent="-317500">
              <a:buSzPct val="171000"/>
              <a:buChar char="•"/>
              <a:defRPr sz="3000"/>
            </a:pPr>
            <a:r>
              <a:rPr b="1"/>
              <a:t>LMS Administrator</a:t>
            </a:r>
            <a:r>
              <a:t> ทำหน้าที่ในการติดตั้งระบบ จัดการบัญชีผู้ใช้งานแบบ Manual จัดการพื้นที่เก็บข้อมูลของสมาชิก สำรองข้อมูลระบบ และดูแล้วด้านความปลอดภัยของระบบ</a:t>
            </a:r>
          </a:p>
          <a:p>
            <a:pPr marL="635000" indent="-317500">
              <a:buSzPct val="171000"/>
              <a:buChar char="•"/>
              <a:defRPr sz="3000"/>
            </a:pPr>
            <a:r>
              <a:rPr b="1"/>
              <a:t>Course Creator</a:t>
            </a:r>
            <a:r>
              <a:t> ทำหน้าที่ในการสร้างหลักสูตร ของฝ่ายหรือแผนกตามโครงสร้างหลักสูตรที่ Manager สร้างไว้ให้</a:t>
            </a:r>
          </a:p>
        </p:txBody>
      </p:sp>
      <p:sp>
        <p:nvSpPr>
          <p:cNvPr id="538" name="Oval"/>
          <p:cNvSpPr/>
          <p:nvPr/>
        </p:nvSpPr>
        <p:spPr>
          <a:xfrm>
            <a:off x="13757044" y="4153888"/>
            <a:ext cx="2367426" cy="3344842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39" name="Line"/>
          <p:cNvSpPr/>
          <p:nvPr/>
        </p:nvSpPr>
        <p:spPr>
          <a:xfrm>
            <a:off x="4550881" y="5236191"/>
            <a:ext cx="786589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40" name="Line"/>
          <p:cNvSpPr/>
          <p:nvPr/>
        </p:nvSpPr>
        <p:spPr>
          <a:xfrm flipV="1">
            <a:off x="5341986" y="9863189"/>
            <a:ext cx="1" cy="573152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41" name="Line"/>
          <p:cNvSpPr/>
          <p:nvPr/>
        </p:nvSpPr>
        <p:spPr>
          <a:xfrm>
            <a:off x="4687728" y="10423641"/>
            <a:ext cx="649771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42" name="e-Learning  Sever"/>
          <p:cNvSpPr txBox="1"/>
          <p:nvPr/>
        </p:nvSpPr>
        <p:spPr>
          <a:xfrm>
            <a:off x="7928737" y="6265819"/>
            <a:ext cx="1195426" cy="706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50000"/>
              </a:lnSpc>
              <a:defRPr b="1" sz="2400"/>
            </a:pPr>
            <a:r>
              <a:t>e-Learning </a:t>
            </a:r>
            <a:br/>
            <a:r>
              <a:t>Sever</a:t>
            </a:r>
          </a:p>
        </p:txBody>
      </p:sp>
      <p:sp>
        <p:nvSpPr>
          <p:cNvPr id="543" name="Line"/>
          <p:cNvSpPr/>
          <p:nvPr/>
        </p:nvSpPr>
        <p:spPr>
          <a:xfrm>
            <a:off x="4715796" y="6785345"/>
            <a:ext cx="2375154" cy="62923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44" name="Line"/>
          <p:cNvSpPr/>
          <p:nvPr/>
        </p:nvSpPr>
        <p:spPr>
          <a:xfrm flipV="1">
            <a:off x="4639863" y="7606782"/>
            <a:ext cx="2375526" cy="58849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pic>
        <p:nvPicPr>
          <p:cNvPr id="54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36978" y="6113962"/>
            <a:ext cx="529433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83472" y="6629156"/>
            <a:ext cx="529432" cy="511176"/>
          </a:xfrm>
          <a:prstGeom prst="rect">
            <a:avLst/>
          </a:prstGeom>
          <a:ln w="12700">
            <a:miter lim="400000"/>
          </a:ln>
        </p:spPr>
      </p:pic>
      <p:sp>
        <p:nvSpPr>
          <p:cNvPr id="547" name="Switch"/>
          <p:cNvSpPr txBox="1"/>
          <p:nvPr/>
        </p:nvSpPr>
        <p:spPr>
          <a:xfrm>
            <a:off x="11145040" y="7664957"/>
            <a:ext cx="709017" cy="48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300"/>
            </a:lvl1pPr>
          </a:lstStyle>
          <a:p>
            <a:pPr/>
            <a:r>
              <a:t>Switch</a:t>
            </a:r>
          </a:p>
        </p:txBody>
      </p:sp>
      <p:sp>
        <p:nvSpPr>
          <p:cNvPr id="548" name="Router"/>
          <p:cNvSpPr txBox="1"/>
          <p:nvPr/>
        </p:nvSpPr>
        <p:spPr>
          <a:xfrm>
            <a:off x="12168123" y="7658798"/>
            <a:ext cx="679705" cy="46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/>
            </a:lvl1pPr>
          </a:lstStyle>
          <a:p>
            <a:pPr/>
            <a:r>
              <a:t>Router</a:t>
            </a:r>
          </a:p>
        </p:txBody>
      </p:sp>
      <p:sp>
        <p:nvSpPr>
          <p:cNvPr id="549" name="Manager"/>
          <p:cNvSpPr txBox="1"/>
          <p:nvPr/>
        </p:nvSpPr>
        <p:spPr>
          <a:xfrm>
            <a:off x="11449440" y="6097935"/>
            <a:ext cx="731521" cy="399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800"/>
            </a:lvl1pPr>
          </a:lstStyle>
          <a:p>
            <a:pPr/>
            <a:r>
              <a:t>Manager</a:t>
            </a:r>
          </a:p>
        </p:txBody>
      </p:sp>
      <p:sp>
        <p:nvSpPr>
          <p:cNvPr id="550" name="LMS Administrator"/>
          <p:cNvSpPr txBox="1"/>
          <p:nvPr/>
        </p:nvSpPr>
        <p:spPr>
          <a:xfrm>
            <a:off x="11323262" y="6684972"/>
            <a:ext cx="1458011" cy="399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800"/>
            </a:lvl1pPr>
          </a:lstStyle>
          <a:p>
            <a:pPr/>
            <a:r>
              <a:t>LMS Administrator</a:t>
            </a:r>
          </a:p>
        </p:txBody>
      </p:sp>
      <p:sp>
        <p:nvSpPr>
          <p:cNvPr id="551" name="Course Creator"/>
          <p:cNvSpPr txBox="1"/>
          <p:nvPr/>
        </p:nvSpPr>
        <p:spPr>
          <a:xfrm>
            <a:off x="4708973" y="9872576"/>
            <a:ext cx="1266026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Course Creator</a:t>
            </a:r>
          </a:p>
        </p:txBody>
      </p:sp>
      <p:sp>
        <p:nvSpPr>
          <p:cNvPr id="552" name="Course Creator"/>
          <p:cNvSpPr txBox="1"/>
          <p:nvPr/>
        </p:nvSpPr>
        <p:spPr>
          <a:xfrm>
            <a:off x="4708973" y="4722408"/>
            <a:ext cx="1266026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Course Creator</a:t>
            </a:r>
          </a:p>
        </p:txBody>
      </p:sp>
      <p:sp>
        <p:nvSpPr>
          <p:cNvPr id="553" name="LDAP Sever"/>
          <p:cNvSpPr txBox="1"/>
          <p:nvPr/>
        </p:nvSpPr>
        <p:spPr>
          <a:xfrm>
            <a:off x="9342540" y="6562987"/>
            <a:ext cx="1222554" cy="49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/>
            </a:lvl1pPr>
          </a:lstStyle>
          <a:p>
            <a:pPr/>
            <a:r>
              <a:t>LDAP Sever</a:t>
            </a:r>
          </a:p>
        </p:txBody>
      </p:sp>
      <p:sp>
        <p:nvSpPr>
          <p:cNvPr id="554" name="Line"/>
          <p:cNvSpPr/>
          <p:nvPr/>
        </p:nvSpPr>
        <p:spPr>
          <a:xfrm>
            <a:off x="8947160" y="7492379"/>
            <a:ext cx="731521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55" name="Line"/>
          <p:cNvSpPr/>
          <p:nvPr/>
        </p:nvSpPr>
        <p:spPr>
          <a:xfrm>
            <a:off x="10281506" y="7492379"/>
            <a:ext cx="802642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56" name="Line"/>
          <p:cNvSpPr/>
          <p:nvPr/>
        </p:nvSpPr>
        <p:spPr>
          <a:xfrm>
            <a:off x="11686974" y="7492379"/>
            <a:ext cx="649771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57" name="+"/>
          <p:cNvSpPr txBox="1"/>
          <p:nvPr/>
        </p:nvSpPr>
        <p:spPr>
          <a:xfrm>
            <a:off x="9178979" y="7042977"/>
            <a:ext cx="267882" cy="573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900"/>
            </a:lvl1pPr>
          </a:lstStyle>
          <a:p>
            <a:pPr/>
            <a:r>
              <a:t>+</a:t>
            </a:r>
          </a:p>
        </p:txBody>
      </p:sp>
      <p:sp>
        <p:nvSpPr>
          <p:cNvPr id="558" name="Router"/>
          <p:cNvSpPr txBox="1"/>
          <p:nvPr/>
        </p:nvSpPr>
        <p:spPr>
          <a:xfrm>
            <a:off x="6072123" y="7259045"/>
            <a:ext cx="652781" cy="43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/>
            </a:lvl1pPr>
          </a:lstStyle>
          <a:p>
            <a:pPr/>
            <a:r>
              <a:t>Router</a:t>
            </a:r>
          </a:p>
        </p:txBody>
      </p:sp>
      <p:sp>
        <p:nvSpPr>
          <p:cNvPr id="559" name="Router"/>
          <p:cNvSpPr txBox="1"/>
          <p:nvPr/>
        </p:nvSpPr>
        <p:spPr>
          <a:xfrm>
            <a:off x="4222365" y="6891361"/>
            <a:ext cx="652781" cy="43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/>
            </a:lvl1pPr>
          </a:lstStyle>
          <a:p>
            <a:pPr/>
            <a:r>
              <a:t>Router</a:t>
            </a:r>
          </a:p>
        </p:txBody>
      </p:sp>
      <p:sp>
        <p:nvSpPr>
          <p:cNvPr id="560" name="Router"/>
          <p:cNvSpPr txBox="1"/>
          <p:nvPr/>
        </p:nvSpPr>
        <p:spPr>
          <a:xfrm>
            <a:off x="4222365" y="7560515"/>
            <a:ext cx="652781" cy="436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000"/>
            </a:lvl1pPr>
          </a:lstStyle>
          <a:p>
            <a:pPr/>
            <a:r>
              <a:t>Router</a:t>
            </a:r>
          </a:p>
        </p:txBody>
      </p:sp>
      <p:sp>
        <p:nvSpPr>
          <p:cNvPr id="561" name="Line"/>
          <p:cNvSpPr/>
          <p:nvPr/>
        </p:nvSpPr>
        <p:spPr>
          <a:xfrm>
            <a:off x="7534919" y="7489699"/>
            <a:ext cx="679705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62" name="Headquarters (HQ)"/>
          <p:cNvSpPr txBox="1"/>
          <p:nvPr/>
        </p:nvSpPr>
        <p:spPr>
          <a:xfrm>
            <a:off x="10840297" y="8194188"/>
            <a:ext cx="1949806" cy="498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/>
            </a:lvl1pPr>
          </a:lstStyle>
          <a:p>
            <a:pPr/>
            <a:r>
              <a:t>Headquarters (HQ)</a:t>
            </a:r>
          </a:p>
        </p:txBody>
      </p:sp>
      <p:sp>
        <p:nvSpPr>
          <p:cNvPr id="565" name="Connection Line"/>
          <p:cNvSpPr/>
          <p:nvPr/>
        </p:nvSpPr>
        <p:spPr>
          <a:xfrm>
            <a:off x="4895835" y="8344443"/>
            <a:ext cx="784874" cy="989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0" h="21600" fill="norm" stroke="1" extrusionOk="0">
                <a:moveTo>
                  <a:pt x="0" y="0"/>
                </a:moveTo>
                <a:cubicBezTo>
                  <a:pt x="14539" y="1378"/>
                  <a:pt x="21600" y="8578"/>
                  <a:pt x="21182" y="21600"/>
                </a:cubicBezTo>
              </a:path>
            </a:pathLst>
          </a:cu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566" name="Connection Line"/>
          <p:cNvSpPr/>
          <p:nvPr/>
        </p:nvSpPr>
        <p:spPr>
          <a:xfrm>
            <a:off x="4740358" y="5878391"/>
            <a:ext cx="970261" cy="7576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69" fill="norm" stroke="1" extrusionOk="0">
                <a:moveTo>
                  <a:pt x="21600" y="0"/>
                </a:moveTo>
                <a:cubicBezTo>
                  <a:pt x="20967" y="14479"/>
                  <a:pt x="13767" y="21600"/>
                  <a:pt x="0" y="21363"/>
                </a:cubicBezTo>
              </a:path>
            </a:pathLst>
          </a:cu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9" name="8. การทำระบบ e-Learning ผ่านผู้ให้บริการเครือข่ายกลุ่มเมฆในรูปแบบ SaaS"/>
          <p:cNvSpPr txBox="1"/>
          <p:nvPr>
            <p:ph type="title"/>
          </p:nvPr>
        </p:nvSpPr>
        <p:spPr>
          <a:xfrm>
            <a:off x="2992188" y="6474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/>
            <a:r>
              <a:t>8. การทำระบบ e-Learning ผ่านผู้ให้บริการเครือข่ายกลุ่มเมฆในรูปแบบ SaaS</a:t>
            </a:r>
          </a:p>
        </p:txBody>
      </p:sp>
      <p:sp>
        <p:nvSpPr>
          <p:cNvPr id="570" name="ทำระบบ e-Learning ผ่านผู้ให้บริการเครือข่ายกลุ่มเมฆในรูปแบบ SaaS"/>
          <p:cNvSpPr txBox="1"/>
          <p:nvPr/>
        </p:nvSpPr>
        <p:spPr>
          <a:xfrm>
            <a:off x="7566987" y="12156131"/>
            <a:ext cx="13166773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228600" indent="-228600">
              <a:buSzPct val="80000"/>
              <a:buBlip>
                <a:blip r:embed="rId2"/>
              </a:buBlip>
              <a:defRPr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  ทำระบบ e-Learning ผ่านผู้ให้บริการเครือข่ายกลุ่มเมฆในรูปแบบ SaaS</a:t>
            </a:r>
          </a:p>
        </p:txBody>
      </p:sp>
      <p:sp>
        <p:nvSpPr>
          <p:cNvPr id="571" name="แผนก A"/>
          <p:cNvSpPr txBox="1"/>
          <p:nvPr/>
        </p:nvSpPr>
        <p:spPr>
          <a:xfrm>
            <a:off x="7222025" y="9493401"/>
            <a:ext cx="847726" cy="51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A</a:t>
            </a:r>
          </a:p>
        </p:txBody>
      </p:sp>
      <p:sp>
        <p:nvSpPr>
          <p:cNvPr id="572" name="แผนก B"/>
          <p:cNvSpPr txBox="1"/>
          <p:nvPr/>
        </p:nvSpPr>
        <p:spPr>
          <a:xfrm>
            <a:off x="12739781" y="9493401"/>
            <a:ext cx="830263" cy="511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/>
            </a:lvl1pPr>
          </a:lstStyle>
          <a:p>
            <a:pPr/>
            <a:r>
              <a:t>แผนก B</a:t>
            </a:r>
          </a:p>
        </p:txBody>
      </p:sp>
      <p:sp>
        <p:nvSpPr>
          <p:cNvPr id="573" name="Cloud Provider"/>
          <p:cNvSpPr txBox="1"/>
          <p:nvPr/>
        </p:nvSpPr>
        <p:spPr>
          <a:xfrm>
            <a:off x="16277105" y="2698686"/>
            <a:ext cx="2116342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Cloud Provider</a:t>
            </a:r>
          </a:p>
        </p:txBody>
      </p:sp>
      <p:sp>
        <p:nvSpPr>
          <p:cNvPr id="574" name="Line"/>
          <p:cNvSpPr/>
          <p:nvPr/>
        </p:nvSpPr>
        <p:spPr>
          <a:xfrm flipV="1">
            <a:off x="10102822" y="10453900"/>
            <a:ext cx="1" cy="346898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75" name="Line"/>
          <p:cNvSpPr/>
          <p:nvPr/>
        </p:nvSpPr>
        <p:spPr>
          <a:xfrm>
            <a:off x="9478198" y="10788098"/>
            <a:ext cx="1007044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76" name="Course Creator"/>
          <p:cNvSpPr txBox="1"/>
          <p:nvPr/>
        </p:nvSpPr>
        <p:spPr>
          <a:xfrm>
            <a:off x="14872027" y="9580016"/>
            <a:ext cx="1266026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Course Creator</a:t>
            </a:r>
          </a:p>
        </p:txBody>
      </p:sp>
      <p:sp>
        <p:nvSpPr>
          <p:cNvPr id="577" name="Line"/>
          <p:cNvSpPr/>
          <p:nvPr/>
        </p:nvSpPr>
        <p:spPr>
          <a:xfrm flipH="1" flipV="1">
            <a:off x="7423686" y="4878062"/>
            <a:ext cx="3393896" cy="216596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78" name="Line"/>
          <p:cNvSpPr/>
          <p:nvPr/>
        </p:nvSpPr>
        <p:spPr>
          <a:xfrm flipV="1">
            <a:off x="8705054" y="8027328"/>
            <a:ext cx="2802866" cy="116817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79" name="Line"/>
          <p:cNvSpPr/>
          <p:nvPr/>
        </p:nvSpPr>
        <p:spPr>
          <a:xfrm flipH="1" flipV="1">
            <a:off x="11953117" y="8029771"/>
            <a:ext cx="2395293" cy="115887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80" name="Router"/>
          <p:cNvSpPr txBox="1"/>
          <p:nvPr/>
        </p:nvSpPr>
        <p:spPr>
          <a:xfrm>
            <a:off x="10518344" y="7483225"/>
            <a:ext cx="814325" cy="53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Router</a:t>
            </a:r>
          </a:p>
        </p:txBody>
      </p:sp>
      <p:sp>
        <p:nvSpPr>
          <p:cNvPr id="581" name="Manager"/>
          <p:cNvSpPr txBox="1"/>
          <p:nvPr/>
        </p:nvSpPr>
        <p:spPr>
          <a:xfrm>
            <a:off x="16006583" y="6288272"/>
            <a:ext cx="731521" cy="39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800"/>
            </a:lvl1pPr>
          </a:lstStyle>
          <a:p>
            <a:pPr/>
            <a:r>
              <a:t>Manager</a:t>
            </a:r>
          </a:p>
        </p:txBody>
      </p:sp>
      <p:sp>
        <p:nvSpPr>
          <p:cNvPr id="582" name="LMS Administrator"/>
          <p:cNvSpPr txBox="1"/>
          <p:nvPr/>
        </p:nvSpPr>
        <p:spPr>
          <a:xfrm>
            <a:off x="15965071" y="6814586"/>
            <a:ext cx="1458012" cy="399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800"/>
            </a:lvl1pPr>
          </a:lstStyle>
          <a:p>
            <a:pPr/>
            <a:r>
              <a:t>LMS Administrator</a:t>
            </a:r>
          </a:p>
        </p:txBody>
      </p:sp>
      <p:sp>
        <p:nvSpPr>
          <p:cNvPr id="583" name="Course Creator"/>
          <p:cNvSpPr txBox="1"/>
          <p:nvPr/>
        </p:nvSpPr>
        <p:spPr>
          <a:xfrm>
            <a:off x="9231142" y="9621211"/>
            <a:ext cx="1266025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Course Creator</a:t>
            </a:r>
          </a:p>
        </p:txBody>
      </p:sp>
      <p:sp>
        <p:nvSpPr>
          <p:cNvPr id="584" name="Course Creator"/>
          <p:cNvSpPr txBox="1"/>
          <p:nvPr/>
        </p:nvSpPr>
        <p:spPr>
          <a:xfrm>
            <a:off x="5251808" y="3740274"/>
            <a:ext cx="1266026" cy="424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Course Creator</a:t>
            </a:r>
          </a:p>
        </p:txBody>
      </p:sp>
      <p:sp>
        <p:nvSpPr>
          <p:cNvPr id="585" name="e-Learning Team"/>
          <p:cNvSpPr txBox="1"/>
          <p:nvPr/>
        </p:nvSpPr>
        <p:spPr>
          <a:xfrm>
            <a:off x="17276798" y="6092919"/>
            <a:ext cx="1739494" cy="498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400"/>
            </a:lvl1pPr>
          </a:lstStyle>
          <a:p>
            <a:pPr/>
            <a:r>
              <a:t>e-Learning Team</a:t>
            </a:r>
          </a:p>
        </p:txBody>
      </p:sp>
      <p:pic>
        <p:nvPicPr>
          <p:cNvPr id="586" name="bg-network-56.png" descr="bg-network-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3051" y="2391453"/>
            <a:ext cx="17454469" cy="10172065"/>
          </a:xfrm>
          <a:prstGeom prst="rect">
            <a:avLst/>
          </a:prstGeom>
          <a:ln w="12700">
            <a:miter lim="400000"/>
          </a:ln>
        </p:spPr>
      </p:pic>
      <p:sp>
        <p:nvSpPr>
          <p:cNvPr id="587" name="Line"/>
          <p:cNvSpPr/>
          <p:nvPr/>
        </p:nvSpPr>
        <p:spPr>
          <a:xfrm flipV="1">
            <a:off x="11574874" y="4907265"/>
            <a:ext cx="1" cy="132551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88" name="Line"/>
          <p:cNvSpPr/>
          <p:nvPr/>
        </p:nvSpPr>
        <p:spPr>
          <a:xfrm flipV="1">
            <a:off x="12368945" y="4925210"/>
            <a:ext cx="4120756" cy="163894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89" name="Line"/>
          <p:cNvSpPr/>
          <p:nvPr/>
        </p:nvSpPr>
        <p:spPr>
          <a:xfrm flipH="1" flipV="1">
            <a:off x="13223118" y="7084596"/>
            <a:ext cx="1851435" cy="32510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90" name="Line"/>
          <p:cNvSpPr/>
          <p:nvPr/>
        </p:nvSpPr>
        <p:spPr>
          <a:xfrm flipV="1">
            <a:off x="11574873" y="7232701"/>
            <a:ext cx="1" cy="48956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91" name="Cloud Provider"/>
          <p:cNvSpPr txBox="1"/>
          <p:nvPr/>
        </p:nvSpPr>
        <p:spPr>
          <a:xfrm>
            <a:off x="10516703" y="2698686"/>
            <a:ext cx="2116342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Cloud Provider</a:t>
            </a:r>
          </a:p>
        </p:txBody>
      </p:sp>
      <p:sp>
        <p:nvSpPr>
          <p:cNvPr id="592" name="Cloud Provider"/>
          <p:cNvSpPr txBox="1"/>
          <p:nvPr/>
        </p:nvSpPr>
        <p:spPr>
          <a:xfrm>
            <a:off x="6012437" y="2698686"/>
            <a:ext cx="2116341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Cloud Provider</a:t>
            </a:r>
          </a:p>
        </p:txBody>
      </p:sp>
      <p:sp>
        <p:nvSpPr>
          <p:cNvPr id="593" name="Internet"/>
          <p:cNvSpPr txBox="1"/>
          <p:nvPr/>
        </p:nvSpPr>
        <p:spPr>
          <a:xfrm>
            <a:off x="10982742" y="6534086"/>
            <a:ext cx="1184264" cy="64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Internet</a:t>
            </a:r>
          </a:p>
        </p:txBody>
      </p:sp>
      <p:sp>
        <p:nvSpPr>
          <p:cNvPr id="594" name="Teacher"/>
          <p:cNvSpPr txBox="1"/>
          <p:nvPr/>
        </p:nvSpPr>
        <p:spPr>
          <a:xfrm>
            <a:off x="9939342" y="11389005"/>
            <a:ext cx="731064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Teacher</a:t>
            </a:r>
          </a:p>
        </p:txBody>
      </p:sp>
      <p:sp>
        <p:nvSpPr>
          <p:cNvPr id="595" name="Teacher"/>
          <p:cNvSpPr txBox="1"/>
          <p:nvPr/>
        </p:nvSpPr>
        <p:spPr>
          <a:xfrm>
            <a:off x="15628941" y="11389005"/>
            <a:ext cx="731064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Teacher</a:t>
            </a:r>
          </a:p>
        </p:txBody>
      </p:sp>
      <p:sp>
        <p:nvSpPr>
          <p:cNvPr id="596" name="Line"/>
          <p:cNvSpPr/>
          <p:nvPr/>
        </p:nvSpPr>
        <p:spPr>
          <a:xfrm flipV="1">
            <a:off x="10478743" y="10775397"/>
            <a:ext cx="1" cy="271043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97" name="SaaS"/>
          <p:cNvSpPr txBox="1"/>
          <p:nvPr/>
        </p:nvSpPr>
        <p:spPr>
          <a:xfrm>
            <a:off x="7147285" y="4384020"/>
            <a:ext cx="597714" cy="53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SaaS</a:t>
            </a:r>
          </a:p>
        </p:txBody>
      </p:sp>
      <p:sp>
        <p:nvSpPr>
          <p:cNvPr id="598" name="SaaS"/>
          <p:cNvSpPr txBox="1"/>
          <p:nvPr/>
        </p:nvSpPr>
        <p:spPr>
          <a:xfrm>
            <a:off x="11192130" y="4384020"/>
            <a:ext cx="597713" cy="53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SaaS</a:t>
            </a:r>
          </a:p>
        </p:txBody>
      </p:sp>
      <p:sp>
        <p:nvSpPr>
          <p:cNvPr id="599" name="SaaS"/>
          <p:cNvSpPr txBox="1"/>
          <p:nvPr/>
        </p:nvSpPr>
        <p:spPr>
          <a:xfrm>
            <a:off x="17036420" y="4384020"/>
            <a:ext cx="597714" cy="53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SaaS</a:t>
            </a:r>
          </a:p>
        </p:txBody>
      </p:sp>
      <p:sp>
        <p:nvSpPr>
          <p:cNvPr id="600" name="Line"/>
          <p:cNvSpPr/>
          <p:nvPr/>
        </p:nvSpPr>
        <p:spPr>
          <a:xfrm flipV="1">
            <a:off x="15538422" y="10453900"/>
            <a:ext cx="1" cy="346898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01" name="Line"/>
          <p:cNvSpPr/>
          <p:nvPr/>
        </p:nvSpPr>
        <p:spPr>
          <a:xfrm>
            <a:off x="14913798" y="10788098"/>
            <a:ext cx="1007044" cy="1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02" name="Line"/>
          <p:cNvSpPr/>
          <p:nvPr/>
        </p:nvSpPr>
        <p:spPr>
          <a:xfrm flipV="1">
            <a:off x="15914343" y="10775397"/>
            <a:ext cx="1" cy="399543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03" name="Laptops"/>
          <p:cNvSpPr txBox="1"/>
          <p:nvPr/>
        </p:nvSpPr>
        <p:spPr>
          <a:xfrm>
            <a:off x="15549053" y="8140700"/>
            <a:ext cx="730581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Laptops</a:t>
            </a:r>
          </a:p>
        </p:txBody>
      </p:sp>
      <p:sp>
        <p:nvSpPr>
          <p:cNvPr id="604" name="Mobile"/>
          <p:cNvSpPr txBox="1"/>
          <p:nvPr/>
        </p:nvSpPr>
        <p:spPr>
          <a:xfrm>
            <a:off x="16853050" y="8140700"/>
            <a:ext cx="642265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Mobile</a:t>
            </a:r>
          </a:p>
        </p:txBody>
      </p:sp>
      <p:sp>
        <p:nvSpPr>
          <p:cNvPr id="605" name="Tablets"/>
          <p:cNvSpPr txBox="1"/>
          <p:nvPr/>
        </p:nvSpPr>
        <p:spPr>
          <a:xfrm>
            <a:off x="18049066" y="8140700"/>
            <a:ext cx="681598" cy="424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b="1" sz="1900"/>
            </a:lvl1pPr>
          </a:lstStyle>
          <a:p>
            <a:pPr/>
            <a:r>
              <a:t>Tablets</a:t>
            </a:r>
          </a:p>
        </p:txBody>
      </p:sp>
      <p:sp>
        <p:nvSpPr>
          <p:cNvPr id="606" name="ปัจจุบันมีผู้ให้บริการติดตั้งแอพพลิเคชั่นสำเร็จรูป ผ่านเครือข่ายแบบกลุ่มเมฆ หรือ Cloud Computing ในรูปแบบ SaaS (Software as a Services) หลายรายด้วยกัน ทั้งนี้สามารถทำการใช้บริการระบบ Moodle ผ่านผู้ให้บริการระบบกลุ่มเมฆ (Cloud Provider) ที่มีผู้ใช้งานจำนวนมาก"/>
          <p:cNvSpPr txBox="1"/>
          <p:nvPr/>
        </p:nvSpPr>
        <p:spPr>
          <a:xfrm>
            <a:off x="1031095" y="6529262"/>
            <a:ext cx="6112070" cy="2671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/>
            </a:lvl1pPr>
          </a:lstStyle>
          <a:p>
            <a:pPr/>
            <a:r>
              <a:t>        ปัจจุบันมีผู้ให้บริการติดตั้งแอพพลิเคชั่นสำเร็จรูป ผ่านเครือข่ายแบบกลุ่มเมฆ หรือ Cloud Computing ในรูปแบบ SaaS (Software as a Services) หลายรายด้วยกัน ทั้งนี้สามารถทำการใช้บริการระบบ Moodle ผ่านผู้ให้บริการระบบกลุ่มเมฆ (Cloud Provider) ที่มีผู้ใช้งานจำนวนมาก</a:t>
            </a:r>
          </a:p>
        </p:txBody>
      </p:sp>
      <p:sp>
        <p:nvSpPr>
          <p:cNvPr id="607" name="เช่น Amazon Web Services, Google Cloud Platform, Microsoft Azure เป็นต้น จะใช้บริการทางบริษัทที่สร้างระบบบริหารจัดการแอพพลิเคชั่น ในรูปแบบ SaaS อีกต่อหนึ่ง เช่น Bitnami, Turnkey Linux, OpenSource Learning Moodle Stack, Code Creator Docker เป็นต้น"/>
          <p:cNvSpPr txBox="1"/>
          <p:nvPr/>
        </p:nvSpPr>
        <p:spPr>
          <a:xfrm>
            <a:off x="17321849" y="9452375"/>
            <a:ext cx="6112070" cy="2671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/>
            </a:lvl1pPr>
          </a:lstStyle>
          <a:p>
            <a:pPr/>
            <a:r>
              <a:t>เช่น Amazon Web Services, Google Cloud Platform, Microsoft Azure เป็นต้น จะใช้บริการทางบริษัทที่สร้างระบบบริหารจัดการแอพพลิเคชั่น ในรูปแบบ SaaS อีกต่อหนึ่ง เช่น Bitnami, Turnkey Linux, OpenSource Learning Moodle Stack, Code Creator Docker เป็นต้น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22272B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300" u="none" kumimoji="0" normalizeH="0">
            <a:ln>
              <a:noFill/>
            </a:ln>
            <a:solidFill>
              <a:srgbClr val="22272B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300" u="none" kumimoji="0" normalizeH="0">
            <a:ln>
              <a:noFill/>
            </a:ln>
            <a:solidFill>
              <a:srgbClr val="22272B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