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solidFill>
            <a:srgbClr val="ECF8F5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84024"/>
          <c:y val="0.0506587"/>
          <c:w val="0.913139"/>
          <c:h val="0.8649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EF8F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17.000000</c:v>
                </c:pt>
                <c:pt idx="1">
                  <c:v>26.000000</c:v>
                </c:pt>
                <c:pt idx="2">
                  <c:v>53.000000</c:v>
                </c:pt>
                <c:pt idx="3">
                  <c:v>96.000000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A1C2C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55.000000</c:v>
                </c:pt>
                <c:pt idx="1">
                  <c:v>43.000000</c:v>
                </c:pt>
                <c:pt idx="2">
                  <c:v>70.000000</c:v>
                </c:pt>
                <c:pt idx="3">
                  <c:v>58.000000</c:v>
                </c:pt>
              </c:numCache>
            </c:numRef>
          </c:val>
        </c:ser>
        <c:gapWidth val="40"/>
        <c:overlap val="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799293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 sz="2200">
        <a:latin typeface="Lucida Grande"/>
        <a:ea typeface="Lucida Grande"/>
        <a:cs typeface="Lucida Grande"/>
        <a:sym typeface="Lucida Grande"/>
      </a:defRPr>
    </a:lvl1pPr>
    <a:lvl2pPr defTabSz="800100" latinLnBrk="0">
      <a:defRPr sz="2200">
        <a:latin typeface="Lucida Grande"/>
        <a:ea typeface="Lucida Grande"/>
        <a:cs typeface="Lucida Grande"/>
        <a:sym typeface="Lucida Grande"/>
      </a:defRPr>
    </a:lvl2pPr>
    <a:lvl3pPr defTabSz="800100" latinLnBrk="0">
      <a:defRPr sz="2200">
        <a:latin typeface="Lucida Grande"/>
        <a:ea typeface="Lucida Grande"/>
        <a:cs typeface="Lucida Grande"/>
        <a:sym typeface="Lucida Grande"/>
      </a:defRPr>
    </a:lvl3pPr>
    <a:lvl4pPr defTabSz="800100" latinLnBrk="0">
      <a:defRPr sz="2200">
        <a:latin typeface="Lucida Grande"/>
        <a:ea typeface="Lucida Grande"/>
        <a:cs typeface="Lucida Grande"/>
        <a:sym typeface="Lucida Grande"/>
      </a:defRPr>
    </a:lvl4pPr>
    <a:lvl5pPr defTabSz="800100" latinLnBrk="0">
      <a:defRPr sz="2200">
        <a:latin typeface="Lucida Grande"/>
        <a:ea typeface="Lucida Grande"/>
        <a:cs typeface="Lucida Grande"/>
        <a:sym typeface="Lucida Grande"/>
      </a:defRPr>
    </a:lvl5pPr>
    <a:lvl6pPr defTabSz="800100" latinLnBrk="0">
      <a:defRPr sz="2200">
        <a:latin typeface="Lucida Grande"/>
        <a:ea typeface="Lucida Grande"/>
        <a:cs typeface="Lucida Grande"/>
        <a:sym typeface="Lucida Grande"/>
      </a:defRPr>
    </a:lvl6pPr>
    <a:lvl7pPr defTabSz="800100" latinLnBrk="0">
      <a:defRPr sz="2200">
        <a:latin typeface="Lucida Grande"/>
        <a:ea typeface="Lucida Grande"/>
        <a:cs typeface="Lucida Grande"/>
        <a:sym typeface="Lucida Grande"/>
      </a:defRPr>
    </a:lvl7pPr>
    <a:lvl8pPr defTabSz="800100" latinLnBrk="0">
      <a:defRPr sz="2200">
        <a:latin typeface="Lucida Grande"/>
        <a:ea typeface="Lucida Grande"/>
        <a:cs typeface="Lucida Grande"/>
        <a:sym typeface="Lucida Grande"/>
      </a:defRPr>
    </a:lvl8pPr>
    <a:lvl9pPr defTabSz="800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Photo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3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Image"/>
          <p:cNvSpPr/>
          <p:nvPr>
            <p:ph type="pic" idx="15"/>
          </p:nvPr>
        </p:nvSpPr>
        <p:spPr>
          <a:xfrm>
            <a:off x="460587" y="463551"/>
            <a:ext cx="23431501" cy="1757362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 flipH="1" rot="10800000">
            <a:off x="596900" y="80391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4" name="Image"/>
          <p:cNvSpPr/>
          <p:nvPr>
            <p:ph type="pic" idx="13"/>
          </p:nvPr>
        </p:nvSpPr>
        <p:spPr>
          <a:xfrm>
            <a:off x="470535" y="-3984387"/>
            <a:ext cx="23435732" cy="17576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5" name="San Francisco"/>
          <p:cNvSpPr/>
          <p:nvPr>
            <p:ph type="body" sz="quarter" idx="14"/>
          </p:nvPr>
        </p:nvSpPr>
        <p:spPr>
          <a:xfrm>
            <a:off x="1485900" y="10960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26" name="Shape"/>
          <p:cNvSpPr/>
          <p:nvPr>
            <p:ph type="body" sz="quarter" idx="15"/>
          </p:nvPr>
        </p:nvSpPr>
        <p:spPr>
          <a:xfrm>
            <a:off x="596900" y="10944821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Circle"/>
          <p:cNvSpPr/>
          <p:nvPr>
            <p:ph type="body" sz="quarter" idx="16"/>
          </p:nvPr>
        </p:nvSpPr>
        <p:spPr>
          <a:xfrm>
            <a:off x="18351500" y="462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8" name="Circle"/>
          <p:cNvSpPr/>
          <p:nvPr>
            <p:ph type="body" sz="quarter" idx="17"/>
          </p:nvPr>
        </p:nvSpPr>
        <p:spPr>
          <a:xfrm>
            <a:off x="18796000" y="506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iriure"/>
          <p:cNvSpPr/>
          <p:nvPr>
            <p:ph type="body" sz="quarter" idx="18"/>
          </p:nvPr>
        </p:nvSpPr>
        <p:spPr>
          <a:xfrm>
            <a:off x="18732500" y="584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30" name="Shape"/>
          <p:cNvSpPr/>
          <p:nvPr>
            <p:ph type="body" sz="quarter" idx="19"/>
          </p:nvPr>
        </p:nvSpPr>
        <p:spPr>
          <a:xfrm>
            <a:off x="18707100" y="586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Your City"/>
          <p:cNvSpPr/>
          <p:nvPr>
            <p:ph type="body" sz="quarter" idx="20"/>
          </p:nvPr>
        </p:nvSpPr>
        <p:spPr>
          <a:xfrm>
            <a:off x="18973800" y="660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32" name="Circle"/>
          <p:cNvSpPr/>
          <p:nvPr>
            <p:ph type="body" sz="quarter" idx="21"/>
          </p:nvPr>
        </p:nvSpPr>
        <p:spPr>
          <a:xfrm>
            <a:off x="18732500" y="500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Amet"/>
          <p:cNvSpPr/>
          <p:nvPr>
            <p:ph type="body" sz="quarter" idx="22"/>
          </p:nvPr>
        </p:nvSpPr>
        <p:spPr>
          <a:xfrm>
            <a:off x="20180300" y="544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34" name="Esse"/>
          <p:cNvSpPr/>
          <p:nvPr>
            <p:ph type="body" sz="quarter" idx="23"/>
          </p:nvPr>
        </p:nvSpPr>
        <p:spPr>
          <a:xfrm>
            <a:off x="18770600" y="544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35" name="Shape"/>
          <p:cNvSpPr/>
          <p:nvPr>
            <p:ph type="body" sz="quarter" idx="24"/>
          </p:nvPr>
        </p:nvSpPr>
        <p:spPr>
          <a:xfrm flipH="1">
            <a:off x="20561300" y="58632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="/>
          <p:cNvSpPr/>
          <p:nvPr>
            <p:ph type="body" sz="quarter" idx="25"/>
          </p:nvPr>
        </p:nvSpPr>
        <p:spPr>
          <a:xfrm rot="10800000">
            <a:off x="19570700" y="528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927100" y="7924800"/>
            <a:ext cx="22479000" cy="2819400"/>
          </a:xfrm>
          <a:prstGeom prst="rect">
            <a:avLst/>
          </a:prstGeom>
          <a:ln>
            <a:solidFill>
              <a:srgbClr val="F8FCFB"/>
            </a:solidFill>
          </a:ln>
        </p:spPr>
        <p:txBody>
          <a:bodyPr/>
          <a:lstStyle>
            <a:lvl1pPr algn="l">
              <a:defRPr sz="194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596900" y="5842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6" name="Image"/>
          <p:cNvSpPr/>
          <p:nvPr>
            <p:ph type="pic" idx="13"/>
          </p:nvPr>
        </p:nvSpPr>
        <p:spPr>
          <a:xfrm>
            <a:off x="493394" y="2729981"/>
            <a:ext cx="23418802" cy="17564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7" name="Image"/>
          <p:cNvSpPr/>
          <p:nvPr>
            <p:ph type="pic" sz="half" idx="14"/>
          </p:nvPr>
        </p:nvSpPr>
        <p:spPr>
          <a:xfrm>
            <a:off x="12928600" y="3531337"/>
            <a:ext cx="10989734" cy="82423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8" name="San Francisco"/>
          <p:cNvSpPr/>
          <p:nvPr>
            <p:ph type="body" sz="quarter" idx="15"/>
          </p:nvPr>
        </p:nvSpPr>
        <p:spPr>
          <a:xfrm>
            <a:off x="1485900" y="40259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49" name="Shape"/>
          <p:cNvSpPr/>
          <p:nvPr>
            <p:ph type="body" sz="quarter" idx="16"/>
          </p:nvPr>
        </p:nvSpPr>
        <p:spPr>
          <a:xfrm>
            <a:off x="596900" y="4015383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Image"/>
          <p:cNvSpPr/>
          <p:nvPr>
            <p:ph type="pic" sz="half" idx="17"/>
          </p:nvPr>
        </p:nvSpPr>
        <p:spPr>
          <a:xfrm>
            <a:off x="409909" y="2959883"/>
            <a:ext cx="12479867" cy="9359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1" name="Circle"/>
          <p:cNvSpPr/>
          <p:nvPr>
            <p:ph type="body" sz="quarter" idx="18"/>
          </p:nvPr>
        </p:nvSpPr>
        <p:spPr>
          <a:xfrm>
            <a:off x="18376900" y="41656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2" name="Circle"/>
          <p:cNvSpPr/>
          <p:nvPr>
            <p:ph type="body" sz="quarter" idx="19"/>
          </p:nvPr>
        </p:nvSpPr>
        <p:spPr>
          <a:xfrm>
            <a:off x="18821400" y="46101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iriure"/>
          <p:cNvSpPr/>
          <p:nvPr>
            <p:ph type="body" sz="quarter" idx="20"/>
          </p:nvPr>
        </p:nvSpPr>
        <p:spPr>
          <a:xfrm>
            <a:off x="18757900" y="53848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54" name="Shape"/>
          <p:cNvSpPr/>
          <p:nvPr>
            <p:ph type="body" sz="quarter" idx="21"/>
          </p:nvPr>
        </p:nvSpPr>
        <p:spPr>
          <a:xfrm>
            <a:off x="18732500" y="54111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5" name="Your City"/>
          <p:cNvSpPr/>
          <p:nvPr>
            <p:ph type="body" sz="quarter" idx="22"/>
          </p:nvPr>
        </p:nvSpPr>
        <p:spPr>
          <a:xfrm>
            <a:off x="18999200" y="61468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56" name="Circle"/>
          <p:cNvSpPr/>
          <p:nvPr>
            <p:ph type="body" sz="quarter" idx="23"/>
          </p:nvPr>
        </p:nvSpPr>
        <p:spPr>
          <a:xfrm>
            <a:off x="18757900" y="45466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" name="Amet"/>
          <p:cNvSpPr/>
          <p:nvPr>
            <p:ph type="body" sz="quarter" idx="24"/>
          </p:nvPr>
        </p:nvSpPr>
        <p:spPr>
          <a:xfrm>
            <a:off x="20205700" y="49911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58" name="Esse"/>
          <p:cNvSpPr/>
          <p:nvPr>
            <p:ph type="body" sz="quarter" idx="25"/>
          </p:nvPr>
        </p:nvSpPr>
        <p:spPr>
          <a:xfrm>
            <a:off x="18796000" y="49911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59" name="Shape"/>
          <p:cNvSpPr/>
          <p:nvPr>
            <p:ph type="body" sz="quarter" idx="26"/>
          </p:nvPr>
        </p:nvSpPr>
        <p:spPr>
          <a:xfrm flipH="1">
            <a:off x="20586700" y="54060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="/>
          <p:cNvSpPr/>
          <p:nvPr>
            <p:ph type="body" sz="quarter" idx="27"/>
          </p:nvPr>
        </p:nvSpPr>
        <p:spPr>
          <a:xfrm rot="10800000">
            <a:off x="19596100" y="48260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927100" y="838200"/>
            <a:ext cx="22479000" cy="2895600"/>
          </a:xfrm>
          <a:prstGeom prst="rect">
            <a:avLst/>
          </a:prstGeom>
          <a:ln>
            <a:solidFill>
              <a:srgbClr val="F4FAF9"/>
            </a:solidFill>
          </a:ln>
        </p:spPr>
        <p:txBody>
          <a:bodyPr/>
          <a:lstStyle>
            <a:lvl1pPr algn="l">
              <a:defRPr sz="194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596900" y="5334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0" name="San Francisco"/>
          <p:cNvSpPr/>
          <p:nvPr>
            <p:ph type="body" sz="quarter" idx="13"/>
          </p:nvPr>
        </p:nvSpPr>
        <p:spPr>
          <a:xfrm>
            <a:off x="1485900" y="35814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71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" name="Image"/>
          <p:cNvSpPr/>
          <p:nvPr>
            <p:ph type="pic" idx="15"/>
          </p:nvPr>
        </p:nvSpPr>
        <p:spPr>
          <a:xfrm>
            <a:off x="9442994" y="419100"/>
            <a:ext cx="17195801" cy="1289685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73" name="Circle"/>
          <p:cNvSpPr/>
          <p:nvPr>
            <p:ph type="body" sz="quarter" idx="16"/>
          </p:nvPr>
        </p:nvSpPr>
        <p:spPr>
          <a:xfrm>
            <a:off x="10807700" y="843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4" name="Circle"/>
          <p:cNvSpPr/>
          <p:nvPr>
            <p:ph type="body" sz="quarter" idx="17"/>
          </p:nvPr>
        </p:nvSpPr>
        <p:spPr>
          <a:xfrm>
            <a:off x="11252200" y="887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5" name="iriure"/>
          <p:cNvSpPr/>
          <p:nvPr>
            <p:ph type="body" sz="quarter" idx="18"/>
          </p:nvPr>
        </p:nvSpPr>
        <p:spPr>
          <a:xfrm>
            <a:off x="11188700" y="965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76" name="Shape"/>
          <p:cNvSpPr/>
          <p:nvPr>
            <p:ph type="body" sz="quarter" idx="19"/>
          </p:nvPr>
        </p:nvSpPr>
        <p:spPr>
          <a:xfrm>
            <a:off x="11163300" y="967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7" name="Your City"/>
          <p:cNvSpPr/>
          <p:nvPr>
            <p:ph type="body" sz="quarter" idx="20"/>
          </p:nvPr>
        </p:nvSpPr>
        <p:spPr>
          <a:xfrm>
            <a:off x="11430000" y="1041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78" name="Circle"/>
          <p:cNvSpPr/>
          <p:nvPr>
            <p:ph type="body" sz="quarter" idx="21"/>
          </p:nvPr>
        </p:nvSpPr>
        <p:spPr>
          <a:xfrm>
            <a:off x="11188700" y="881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Amet"/>
          <p:cNvSpPr/>
          <p:nvPr>
            <p:ph type="body" sz="quarter" idx="22"/>
          </p:nvPr>
        </p:nvSpPr>
        <p:spPr>
          <a:xfrm>
            <a:off x="12636500" y="925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80" name="Esse"/>
          <p:cNvSpPr/>
          <p:nvPr>
            <p:ph type="body" sz="quarter" idx="23"/>
          </p:nvPr>
        </p:nvSpPr>
        <p:spPr>
          <a:xfrm>
            <a:off x="11226800" y="925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81" name="Shape"/>
          <p:cNvSpPr/>
          <p:nvPr>
            <p:ph type="body" sz="quarter" idx="24"/>
          </p:nvPr>
        </p:nvSpPr>
        <p:spPr>
          <a:xfrm flipH="1">
            <a:off x="13017500" y="96732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2" name="="/>
          <p:cNvSpPr/>
          <p:nvPr>
            <p:ph type="body" sz="quarter" idx="25"/>
          </p:nvPr>
        </p:nvSpPr>
        <p:spPr>
          <a:xfrm rot="10800000">
            <a:off x="12026900" y="909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1397000" y="990600"/>
            <a:ext cx="10680700" cy="28956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1397000" y="5118100"/>
            <a:ext cx="10680700" cy="39116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/>
            </a:lvl1pPr>
            <a:lvl2pPr marL="0" indent="0">
              <a:spcBef>
                <a:spcPts val="0"/>
              </a:spcBef>
              <a:buSzTx/>
              <a:buNone/>
              <a:defRPr sz="4200"/>
            </a:lvl2pPr>
            <a:lvl3pPr marL="0" indent="0">
              <a:spcBef>
                <a:spcPts val="0"/>
              </a:spcBef>
              <a:buSzTx/>
              <a:buNone/>
              <a:defRPr sz="4200"/>
            </a:lvl3pPr>
            <a:lvl4pPr marL="0" indent="0">
              <a:spcBef>
                <a:spcPts val="0"/>
              </a:spcBef>
              <a:buSzTx/>
              <a:buNone/>
              <a:defRPr sz="4200"/>
            </a:lvl4pPr>
            <a:lvl5pPr marL="0" indent="0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4 U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3" name="San Francisco"/>
          <p:cNvSpPr/>
          <p:nvPr>
            <p:ph type="body" sz="quarter" idx="13"/>
          </p:nvPr>
        </p:nvSpPr>
        <p:spPr>
          <a:xfrm>
            <a:off x="1485900" y="31115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94" name="Shape"/>
          <p:cNvSpPr/>
          <p:nvPr>
            <p:ph type="body" sz="quarter" idx="14"/>
          </p:nvPr>
        </p:nvSpPr>
        <p:spPr>
          <a:xfrm>
            <a:off x="596900" y="3104555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Image"/>
          <p:cNvSpPr/>
          <p:nvPr>
            <p:ph type="pic" idx="15"/>
          </p:nvPr>
        </p:nvSpPr>
        <p:spPr>
          <a:xfrm>
            <a:off x="440096" y="-2116137"/>
            <a:ext cx="23469601" cy="176022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6" name="Image"/>
          <p:cNvSpPr/>
          <p:nvPr>
            <p:ph type="pic" idx="16"/>
          </p:nvPr>
        </p:nvSpPr>
        <p:spPr>
          <a:xfrm>
            <a:off x="487298" y="-177800"/>
            <a:ext cx="23418796" cy="175641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7" name="Image"/>
          <p:cNvSpPr/>
          <p:nvPr>
            <p:ph type="pic" idx="17"/>
          </p:nvPr>
        </p:nvSpPr>
        <p:spPr>
          <a:xfrm>
            <a:off x="483486" y="1703597"/>
            <a:ext cx="23406101" cy="175545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8" name="Image"/>
          <p:cNvSpPr/>
          <p:nvPr>
            <p:ph type="pic" idx="18"/>
          </p:nvPr>
        </p:nvSpPr>
        <p:spPr>
          <a:xfrm>
            <a:off x="502706" y="3605418"/>
            <a:ext cx="23418801" cy="1756410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9" name="Circle"/>
          <p:cNvSpPr/>
          <p:nvPr>
            <p:ph type="body" sz="quarter" idx="19"/>
          </p:nvPr>
        </p:nvSpPr>
        <p:spPr>
          <a:xfrm>
            <a:off x="17894300" y="42799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0" name="Circle"/>
          <p:cNvSpPr/>
          <p:nvPr>
            <p:ph type="body" sz="quarter" idx="20"/>
          </p:nvPr>
        </p:nvSpPr>
        <p:spPr>
          <a:xfrm>
            <a:off x="18338800" y="47244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iriure"/>
          <p:cNvSpPr/>
          <p:nvPr>
            <p:ph type="body" sz="quarter" idx="21"/>
          </p:nvPr>
        </p:nvSpPr>
        <p:spPr>
          <a:xfrm>
            <a:off x="18275300" y="54991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02" name="Shape"/>
          <p:cNvSpPr/>
          <p:nvPr>
            <p:ph type="body" sz="quarter" idx="22"/>
          </p:nvPr>
        </p:nvSpPr>
        <p:spPr>
          <a:xfrm>
            <a:off x="18249900" y="55254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Your City"/>
          <p:cNvSpPr/>
          <p:nvPr>
            <p:ph type="body" sz="quarter" idx="23"/>
          </p:nvPr>
        </p:nvSpPr>
        <p:spPr>
          <a:xfrm>
            <a:off x="18516600" y="62611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4" name="Circle"/>
          <p:cNvSpPr/>
          <p:nvPr>
            <p:ph type="body" sz="quarter" idx="24"/>
          </p:nvPr>
        </p:nvSpPr>
        <p:spPr>
          <a:xfrm>
            <a:off x="18275300" y="46609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" name="Amet"/>
          <p:cNvSpPr/>
          <p:nvPr>
            <p:ph type="body" sz="quarter" idx="25"/>
          </p:nvPr>
        </p:nvSpPr>
        <p:spPr>
          <a:xfrm>
            <a:off x="19723100" y="51054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06" name="Esse"/>
          <p:cNvSpPr/>
          <p:nvPr>
            <p:ph type="body" sz="quarter" idx="26"/>
          </p:nvPr>
        </p:nvSpPr>
        <p:spPr>
          <a:xfrm>
            <a:off x="18313400" y="51054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07" name="Shape"/>
          <p:cNvSpPr/>
          <p:nvPr>
            <p:ph type="body" sz="quarter" idx="27"/>
          </p:nvPr>
        </p:nvSpPr>
        <p:spPr>
          <a:xfrm flipH="1">
            <a:off x="20104100" y="55203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="/>
          <p:cNvSpPr/>
          <p:nvPr>
            <p:ph type="body" sz="quarter" idx="28"/>
          </p:nvPr>
        </p:nvSpPr>
        <p:spPr>
          <a:xfrm rot="10800000">
            <a:off x="19113500" y="49403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09" name="Title Text"/>
          <p:cNvSpPr txBox="1"/>
          <p:nvPr>
            <p:ph type="title"/>
          </p:nvPr>
        </p:nvSpPr>
        <p:spPr>
          <a:xfrm>
            <a:off x="1485900" y="762000"/>
            <a:ext cx="21412200" cy="2209800"/>
          </a:xfrm>
          <a:prstGeom prst="rect">
            <a:avLst/>
          </a:prstGeom>
          <a:ln>
            <a:solidFill>
              <a:srgbClr val="EFF8F6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s - 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596900" y="584200"/>
            <a:ext cx="23164800" cy="49530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8" name="San Francisco"/>
          <p:cNvSpPr/>
          <p:nvPr>
            <p:ph type="body" sz="quarter" idx="13"/>
          </p:nvPr>
        </p:nvSpPr>
        <p:spPr>
          <a:xfrm>
            <a:off x="1485900" y="37465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19" name="Shape"/>
          <p:cNvSpPr/>
          <p:nvPr>
            <p:ph type="body" sz="quarter" idx="14"/>
          </p:nvPr>
        </p:nvSpPr>
        <p:spPr>
          <a:xfrm>
            <a:off x="596900" y="3747492"/>
            <a:ext cx="546100" cy="58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Image"/>
          <p:cNvSpPr/>
          <p:nvPr>
            <p:ph type="pic" idx="15"/>
          </p:nvPr>
        </p:nvSpPr>
        <p:spPr>
          <a:xfrm>
            <a:off x="12725400" y="489131"/>
            <a:ext cx="17170400" cy="12877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1" name="Image"/>
          <p:cNvSpPr/>
          <p:nvPr>
            <p:ph type="pic" idx="16"/>
          </p:nvPr>
        </p:nvSpPr>
        <p:spPr>
          <a:xfrm>
            <a:off x="7485019" y="476794"/>
            <a:ext cx="17173304" cy="12879979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2" name="Circle"/>
          <p:cNvSpPr/>
          <p:nvPr>
            <p:ph type="body" sz="quarter" idx="17"/>
          </p:nvPr>
        </p:nvSpPr>
        <p:spPr>
          <a:xfrm>
            <a:off x="12230100" y="43307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Circle"/>
          <p:cNvSpPr/>
          <p:nvPr>
            <p:ph type="body" sz="quarter" idx="18"/>
          </p:nvPr>
        </p:nvSpPr>
        <p:spPr>
          <a:xfrm>
            <a:off x="12674600" y="47752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4" name="iriure"/>
          <p:cNvSpPr/>
          <p:nvPr>
            <p:ph type="body" sz="quarter" idx="19"/>
          </p:nvPr>
        </p:nvSpPr>
        <p:spPr>
          <a:xfrm>
            <a:off x="12611100" y="55499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25" name="Shape"/>
          <p:cNvSpPr/>
          <p:nvPr>
            <p:ph type="body" sz="quarter" idx="20"/>
          </p:nvPr>
        </p:nvSpPr>
        <p:spPr>
          <a:xfrm>
            <a:off x="12585700" y="55762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6" name="Your City"/>
          <p:cNvSpPr/>
          <p:nvPr>
            <p:ph type="body" sz="quarter" idx="21"/>
          </p:nvPr>
        </p:nvSpPr>
        <p:spPr>
          <a:xfrm>
            <a:off x="12852400" y="63119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27" name="Circle"/>
          <p:cNvSpPr/>
          <p:nvPr>
            <p:ph type="body" sz="quarter" idx="22"/>
          </p:nvPr>
        </p:nvSpPr>
        <p:spPr>
          <a:xfrm>
            <a:off x="12611100" y="47117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" name="Amet"/>
          <p:cNvSpPr/>
          <p:nvPr>
            <p:ph type="body" sz="quarter" idx="23"/>
          </p:nvPr>
        </p:nvSpPr>
        <p:spPr>
          <a:xfrm>
            <a:off x="14058900" y="51562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9" name="Esse"/>
          <p:cNvSpPr/>
          <p:nvPr>
            <p:ph type="body" sz="quarter" idx="24"/>
          </p:nvPr>
        </p:nvSpPr>
        <p:spPr>
          <a:xfrm>
            <a:off x="12649200" y="51562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0" name="Shape"/>
          <p:cNvSpPr/>
          <p:nvPr>
            <p:ph type="body" sz="quarter" idx="25"/>
          </p:nvPr>
        </p:nvSpPr>
        <p:spPr>
          <a:xfrm flipH="1">
            <a:off x="14439900" y="55711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="/>
          <p:cNvSpPr/>
          <p:nvPr>
            <p:ph type="body" sz="quarter" idx="26"/>
          </p:nvPr>
        </p:nvSpPr>
        <p:spPr>
          <a:xfrm rot="10800000">
            <a:off x="13449300" y="49911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32" name="Title Text"/>
          <p:cNvSpPr txBox="1"/>
          <p:nvPr>
            <p:ph type="title"/>
          </p:nvPr>
        </p:nvSpPr>
        <p:spPr>
          <a:xfrm>
            <a:off x="1485900" y="863600"/>
            <a:ext cx="13982700" cy="25527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s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mage"/>
          <p:cNvSpPr/>
          <p:nvPr>
            <p:ph type="pic" sz="quarter" idx="13"/>
          </p:nvPr>
        </p:nvSpPr>
        <p:spPr>
          <a:xfrm>
            <a:off x="8212727" y="1529170"/>
            <a:ext cx="7670801" cy="5753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1" name="Image"/>
          <p:cNvSpPr/>
          <p:nvPr>
            <p:ph type="pic" sz="quarter" idx="14"/>
          </p:nvPr>
        </p:nvSpPr>
        <p:spPr>
          <a:xfrm>
            <a:off x="3085555" y="1669596"/>
            <a:ext cx="7445830" cy="55843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2" name="Image"/>
          <p:cNvSpPr/>
          <p:nvPr>
            <p:ph type="pic" sz="quarter" idx="15"/>
          </p:nvPr>
        </p:nvSpPr>
        <p:spPr>
          <a:xfrm>
            <a:off x="13646875" y="1607547"/>
            <a:ext cx="7569201" cy="5676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3" name="San Francisco"/>
          <p:cNvSpPr/>
          <p:nvPr>
            <p:ph type="body" sz="quarter" idx="16"/>
          </p:nvPr>
        </p:nvSpPr>
        <p:spPr>
          <a:xfrm>
            <a:off x="5219700" y="6731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44" name="Shape"/>
          <p:cNvSpPr/>
          <p:nvPr>
            <p:ph type="body" sz="quarter" idx="17"/>
          </p:nvPr>
        </p:nvSpPr>
        <p:spPr>
          <a:xfrm>
            <a:off x="4368800" y="596702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Image"/>
          <p:cNvSpPr/>
          <p:nvPr>
            <p:ph type="pic" sz="quarter" idx="18"/>
          </p:nvPr>
        </p:nvSpPr>
        <p:spPr>
          <a:xfrm>
            <a:off x="1356849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6" name="Image"/>
          <p:cNvSpPr/>
          <p:nvPr>
            <p:ph type="pic" sz="quarter" idx="19"/>
          </p:nvPr>
        </p:nvSpPr>
        <p:spPr>
          <a:xfrm>
            <a:off x="818877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7" name="Image"/>
          <p:cNvSpPr/>
          <p:nvPr>
            <p:ph type="pic" sz="quarter" idx="20"/>
          </p:nvPr>
        </p:nvSpPr>
        <p:spPr>
          <a:xfrm>
            <a:off x="2941864" y="7366000"/>
            <a:ext cx="7738534" cy="58039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8" name="Circle"/>
          <p:cNvSpPr/>
          <p:nvPr>
            <p:ph type="body" sz="quarter" idx="21"/>
          </p:nvPr>
        </p:nvSpPr>
        <p:spPr>
          <a:xfrm>
            <a:off x="13157200" y="5740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9" name="Circle"/>
          <p:cNvSpPr/>
          <p:nvPr>
            <p:ph type="body" sz="quarter" idx="22"/>
          </p:nvPr>
        </p:nvSpPr>
        <p:spPr>
          <a:xfrm>
            <a:off x="13601700" y="6184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0" name="iriure"/>
          <p:cNvSpPr/>
          <p:nvPr>
            <p:ph type="body" sz="quarter" idx="23"/>
          </p:nvPr>
        </p:nvSpPr>
        <p:spPr>
          <a:xfrm>
            <a:off x="13538200" y="6959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51" name="Shape"/>
          <p:cNvSpPr/>
          <p:nvPr>
            <p:ph type="body" sz="quarter" idx="24"/>
          </p:nvPr>
        </p:nvSpPr>
        <p:spPr>
          <a:xfrm>
            <a:off x="13512800" y="6985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2" name="Your City"/>
          <p:cNvSpPr/>
          <p:nvPr>
            <p:ph type="body" sz="quarter" idx="25"/>
          </p:nvPr>
        </p:nvSpPr>
        <p:spPr>
          <a:xfrm>
            <a:off x="13779500" y="7721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53" name="Circle"/>
          <p:cNvSpPr/>
          <p:nvPr>
            <p:ph type="body" sz="quarter" idx="26"/>
          </p:nvPr>
        </p:nvSpPr>
        <p:spPr>
          <a:xfrm>
            <a:off x="13538200" y="6121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4" name="Amet"/>
          <p:cNvSpPr/>
          <p:nvPr>
            <p:ph type="body" sz="quarter" idx="27"/>
          </p:nvPr>
        </p:nvSpPr>
        <p:spPr>
          <a:xfrm>
            <a:off x="14986000" y="6565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55" name="Esse"/>
          <p:cNvSpPr/>
          <p:nvPr>
            <p:ph type="body" sz="quarter" idx="28"/>
          </p:nvPr>
        </p:nvSpPr>
        <p:spPr>
          <a:xfrm>
            <a:off x="13576300" y="6565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56" name="Shape"/>
          <p:cNvSpPr/>
          <p:nvPr>
            <p:ph type="body" sz="quarter" idx="29"/>
          </p:nvPr>
        </p:nvSpPr>
        <p:spPr>
          <a:xfrm flipH="1">
            <a:off x="15367000" y="69808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7" name="="/>
          <p:cNvSpPr/>
          <p:nvPr>
            <p:ph type="body" sz="quarter" idx="30"/>
          </p:nvPr>
        </p:nvSpPr>
        <p:spPr>
          <a:xfrm rot="10800000">
            <a:off x="14376400" y="6400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Text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 flipH="1" rot="10800000">
            <a:off x="596900" y="8039100"/>
            <a:ext cx="232410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6" name="Image"/>
          <p:cNvSpPr/>
          <p:nvPr>
            <p:ph type="pic" sz="quarter" idx="13"/>
          </p:nvPr>
        </p:nvSpPr>
        <p:spPr>
          <a:xfrm>
            <a:off x="7823200" y="643212"/>
            <a:ext cx="8795659" cy="6596745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7" name="Image"/>
          <p:cNvSpPr/>
          <p:nvPr>
            <p:ph type="pic" sz="quarter" idx="14"/>
          </p:nvPr>
        </p:nvSpPr>
        <p:spPr>
          <a:xfrm>
            <a:off x="50800" y="519652"/>
            <a:ext cx="9080500" cy="681037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8" name="Image"/>
          <p:cNvSpPr/>
          <p:nvPr>
            <p:ph type="pic" sz="quarter" idx="15"/>
          </p:nvPr>
        </p:nvSpPr>
        <p:spPr>
          <a:xfrm>
            <a:off x="15037455" y="654996"/>
            <a:ext cx="8795662" cy="659674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9" name="San Francisco"/>
          <p:cNvSpPr/>
          <p:nvPr>
            <p:ph type="body" sz="quarter" idx="16"/>
          </p:nvPr>
        </p:nvSpPr>
        <p:spPr>
          <a:xfrm>
            <a:off x="1485900" y="114173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70" name="Shape"/>
          <p:cNvSpPr/>
          <p:nvPr>
            <p:ph type="body" sz="quarter" idx="17"/>
          </p:nvPr>
        </p:nvSpPr>
        <p:spPr>
          <a:xfrm>
            <a:off x="622300" y="1135558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Circle"/>
          <p:cNvSpPr/>
          <p:nvPr>
            <p:ph type="body" sz="quarter" idx="18"/>
          </p:nvPr>
        </p:nvSpPr>
        <p:spPr>
          <a:xfrm>
            <a:off x="14325600" y="19812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2" name="Circle"/>
          <p:cNvSpPr/>
          <p:nvPr>
            <p:ph type="body" sz="quarter" idx="19"/>
          </p:nvPr>
        </p:nvSpPr>
        <p:spPr>
          <a:xfrm>
            <a:off x="14770100" y="24257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3" name="iriure"/>
          <p:cNvSpPr/>
          <p:nvPr>
            <p:ph type="body" sz="quarter" idx="20"/>
          </p:nvPr>
        </p:nvSpPr>
        <p:spPr>
          <a:xfrm>
            <a:off x="14706600" y="32004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74" name="Shape"/>
          <p:cNvSpPr/>
          <p:nvPr>
            <p:ph type="body" sz="quarter" idx="21"/>
          </p:nvPr>
        </p:nvSpPr>
        <p:spPr>
          <a:xfrm>
            <a:off x="14681200" y="32267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5" name="Your City"/>
          <p:cNvSpPr/>
          <p:nvPr>
            <p:ph type="body" sz="quarter" idx="22"/>
          </p:nvPr>
        </p:nvSpPr>
        <p:spPr>
          <a:xfrm>
            <a:off x="14947900" y="39624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76" name="Circle"/>
          <p:cNvSpPr/>
          <p:nvPr>
            <p:ph type="body" sz="quarter" idx="23"/>
          </p:nvPr>
        </p:nvSpPr>
        <p:spPr>
          <a:xfrm>
            <a:off x="14706600" y="23622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7" name="Amet"/>
          <p:cNvSpPr/>
          <p:nvPr>
            <p:ph type="body" sz="quarter" idx="24"/>
          </p:nvPr>
        </p:nvSpPr>
        <p:spPr>
          <a:xfrm>
            <a:off x="16154400" y="28067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78" name="Esse"/>
          <p:cNvSpPr/>
          <p:nvPr>
            <p:ph type="body" sz="quarter" idx="25"/>
          </p:nvPr>
        </p:nvSpPr>
        <p:spPr>
          <a:xfrm>
            <a:off x="14744700" y="28067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79" name="Shape"/>
          <p:cNvSpPr/>
          <p:nvPr>
            <p:ph type="body" sz="quarter" idx="26"/>
          </p:nvPr>
        </p:nvSpPr>
        <p:spPr>
          <a:xfrm flipH="1">
            <a:off x="16535400" y="32216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0" name="="/>
          <p:cNvSpPr/>
          <p:nvPr>
            <p:ph type="body" sz="quarter" idx="27"/>
          </p:nvPr>
        </p:nvSpPr>
        <p:spPr>
          <a:xfrm rot="10800000">
            <a:off x="15544800" y="26416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81" name="Title Text"/>
          <p:cNvSpPr txBox="1"/>
          <p:nvPr>
            <p:ph type="title"/>
          </p:nvPr>
        </p:nvSpPr>
        <p:spPr>
          <a:xfrm>
            <a:off x="1143000" y="8521700"/>
            <a:ext cx="22186900" cy="2413000"/>
          </a:xfrm>
          <a:prstGeom prst="rect">
            <a:avLst/>
          </a:prstGeom>
          <a:ln>
            <a:solidFill>
              <a:srgbClr val="F9FDFC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0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91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2" name="Title Text"/>
          <p:cNvSpPr txBox="1"/>
          <p:nvPr>
            <p:ph type="title"/>
          </p:nvPr>
        </p:nvSpPr>
        <p:spPr>
          <a:xfrm>
            <a:off x="1485900" y="749300"/>
            <a:ext cx="21399500" cy="2781300"/>
          </a:xfrm>
          <a:prstGeom prst="rect">
            <a:avLst/>
          </a:prstGeom>
          <a:ln>
            <a:solidFill>
              <a:srgbClr val="F2F9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3" name="Body Level One…"/>
          <p:cNvSpPr txBox="1"/>
          <p:nvPr>
            <p:ph type="body" sz="half" idx="1"/>
          </p:nvPr>
        </p:nvSpPr>
        <p:spPr>
          <a:xfrm>
            <a:off x="1485900" y="5016500"/>
            <a:ext cx="12204700" cy="69850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2" name="San Francisco"/>
          <p:cNvSpPr/>
          <p:nvPr>
            <p:ph type="body" sz="quarter" idx="13"/>
          </p:nvPr>
        </p:nvSpPr>
        <p:spPr>
          <a:xfrm>
            <a:off x="112903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r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03" name="Shape"/>
          <p:cNvSpPr/>
          <p:nvPr>
            <p:ph type="body" sz="quarter" idx="14"/>
          </p:nvPr>
        </p:nvSpPr>
        <p:spPr>
          <a:xfrm flipH="1">
            <a:off x="232283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4" name="Title Text"/>
          <p:cNvSpPr txBox="1"/>
          <p:nvPr>
            <p:ph type="title"/>
          </p:nvPr>
        </p:nvSpPr>
        <p:spPr>
          <a:xfrm>
            <a:off x="2374900" y="723900"/>
            <a:ext cx="205867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r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5" name="Body Level One…"/>
          <p:cNvSpPr txBox="1"/>
          <p:nvPr>
            <p:ph type="body" sz="half" idx="1"/>
          </p:nvPr>
        </p:nvSpPr>
        <p:spPr>
          <a:xfrm>
            <a:off x="11290300" y="4775200"/>
            <a:ext cx="11595100" cy="6870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14" name="Table"/>
          <p:cNvGraphicFramePr/>
          <p:nvPr/>
        </p:nvGraphicFramePr>
        <p:xfrm>
          <a:off x="1511300" y="5600700"/>
          <a:ext cx="21501100" cy="6273800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{8F44A2F1-9E1F-4B54-A3A2-5F16C0AD49E2}</a:tableStyleId>
              </a:tblPr>
              <a:tblGrid>
                <a:gridCol w="5375275"/>
                <a:gridCol w="5375275"/>
                <a:gridCol w="5375275"/>
                <a:gridCol w="5375275"/>
              </a:tblGrid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15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16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4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1485900" y="5575300"/>
            <a:ext cx="21412200" cy="4305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/>
            </a:lvl1pPr>
            <a:lvl2pPr marL="0" indent="0">
              <a:spcBef>
                <a:spcPts val="0"/>
              </a:spcBef>
              <a:buSzTx/>
              <a:buNone/>
              <a:defRPr sz="4600"/>
            </a:lvl2pPr>
            <a:lvl3pPr marL="0" indent="0">
              <a:spcBef>
                <a:spcPts val="0"/>
              </a:spcBef>
              <a:buSzTx/>
              <a:buNone/>
              <a:defRPr sz="4600"/>
            </a:lvl3pPr>
            <a:lvl4pPr marL="0" indent="0">
              <a:spcBef>
                <a:spcPts val="0"/>
              </a:spcBef>
              <a:buSzTx/>
              <a:buNone/>
              <a:defRPr sz="4600"/>
            </a:lvl4pPr>
            <a:lvl5pPr marL="0" indent="0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26" name="2D Bar Chart"/>
          <p:cNvGraphicFramePr/>
          <p:nvPr/>
        </p:nvGraphicFramePr>
        <p:xfrm>
          <a:off x="1835168" y="5575300"/>
          <a:ext cx="11696682" cy="626743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327" name="2D Pie Chart"/>
          <p:cNvGraphicFramePr/>
          <p:nvPr/>
        </p:nvGraphicFramePr>
        <p:xfrm>
          <a:off x="14402097" y="56769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328" name="2D Pie Chart"/>
          <p:cNvGraphicFramePr/>
          <p:nvPr/>
        </p:nvGraphicFramePr>
        <p:xfrm>
          <a:off x="14402097" y="88011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29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30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1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45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1511300" y="901700"/>
            <a:ext cx="21209000" cy="2438400"/>
          </a:xfrm>
          <a:prstGeom prst="rect">
            <a:avLst/>
          </a:prstGeom>
          <a:ln>
            <a:solidFill>
              <a:srgbClr val="F5FAF9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xfrm>
            <a:off x="2374900" y="4991100"/>
            <a:ext cx="19621500" cy="72644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56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511300" y="876300"/>
            <a:ext cx="21336000" cy="24003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2374900" y="5321300"/>
            <a:ext cx="19621500" cy="7226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numCol="2" spcCol="979805" anchor="t"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82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4203700" y="791633"/>
            <a:ext cx="21348700" cy="2552701"/>
          </a:xfrm>
          <a:prstGeom prst="rect">
            <a:avLst/>
          </a:prstGeom>
          <a:ln>
            <a:solidFill>
              <a:srgbClr val="F0F9F7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190639" y="12840715"/>
            <a:ext cx="459944" cy="684786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A1C2C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5" name="Logonew.png" descr="Logo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425" y="856819"/>
            <a:ext cx="1228130" cy="1474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an Francisco"/>
          <p:cNvSpPr/>
          <p:nvPr>
            <p:ph type="body" sz="quarter" idx="13"/>
          </p:nvPr>
        </p:nvSpPr>
        <p:spPr>
          <a:xfrm>
            <a:off x="1511300" y="80137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93" name="Shape"/>
          <p:cNvSpPr/>
          <p:nvPr>
            <p:ph type="body" sz="quarter" idx="14"/>
          </p:nvPr>
        </p:nvSpPr>
        <p:spPr>
          <a:xfrm>
            <a:off x="596900" y="790872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1600200" y="5118100"/>
            <a:ext cx="21145500" cy="2552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464648" y="457634"/>
            <a:ext cx="23452667" cy="175895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3" name="San Francisco"/>
          <p:cNvSpPr/>
          <p:nvPr>
            <p:ph type="body" sz="quarter" idx="14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04" name="Shape"/>
          <p:cNvSpPr/>
          <p:nvPr>
            <p:ph type="body" sz="quarter" idx="15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0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1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1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1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15" name="Title Text"/>
          <p:cNvSpPr txBox="1"/>
          <p:nvPr>
            <p:ph type="title"/>
          </p:nvPr>
        </p:nvSpPr>
        <p:spPr>
          <a:xfrm>
            <a:off x="1447800" y="838200"/>
            <a:ext cx="21437600" cy="25400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96900" y="4699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362200" y="1778000"/>
            <a:ext cx="19621500" cy="10147300"/>
          </a:xfrm>
          <a:prstGeom prst="rect">
            <a:avLst/>
          </a:prstGeom>
          <a:ln w="12700">
            <a:solidFill>
              <a:srgbClr val="F3FAF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190639" y="13106400"/>
            <a:ext cx="393701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2374900" y="368300"/>
            <a:ext cx="196215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333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78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222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667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0226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3782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7338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40894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1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52.png"/><Relationship Id="rId4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25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การเข้าสู่ระบบบริหารจัดการเว็บ e-Learning (Back-end)"/>
          <p:cNvSpPr/>
          <p:nvPr>
            <p:ph type="body" idx="13"/>
          </p:nvPr>
        </p:nvSpPr>
        <p:spPr>
          <a:xfrm>
            <a:off x="1528233" y="2778620"/>
            <a:ext cx="12564964" cy="925118"/>
          </a:xfrm>
          <a:prstGeom prst="rect">
            <a:avLst/>
          </a:prstGeom>
        </p:spPr>
        <p:txBody>
          <a:bodyPr/>
          <a:lstStyle>
            <a:lvl1pPr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การเข้าสู่ระบบบริหารจัดการเว็บ e-Learning (Back-end)</a:t>
            </a:r>
          </a:p>
        </p:txBody>
      </p:sp>
      <p:sp>
        <p:nvSpPr>
          <p:cNvPr id="342" name="Shape"/>
          <p:cNvSpPr/>
          <p:nvPr>
            <p:ph type="body" idx="14"/>
          </p:nvPr>
        </p:nvSpPr>
        <p:spPr>
          <a:xfrm>
            <a:off x="588433" y="2949079"/>
            <a:ext cx="546101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</p:spPr>
        <p:txBody>
          <a:bodyPr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3" name="การปรับแต่ง Moodle"/>
          <p:cNvSpPr txBox="1"/>
          <p:nvPr>
            <p:ph type="title"/>
          </p:nvPr>
        </p:nvSpPr>
        <p:spPr>
          <a:xfrm>
            <a:off x="2986616" y="7998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การปรับแต่ง Moodle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ในการปรับแต่งก่อนการใช้งาน Moodle ทำการสร้างบทเรียน ผู้ดูแลระบบ (Admin) จะต้องทำตามล็อกอินเข้าระบบ เพื่อทำการปรับสภาพแวดล้อม Moodle ก่อน โดยมีขั้นตอนการเข้าระบบดังนี้"/>
          <p:cNvSpPr txBox="1"/>
          <p:nvPr/>
        </p:nvSpPr>
        <p:spPr>
          <a:xfrm>
            <a:off x="1494314" y="3754274"/>
            <a:ext cx="21914451" cy="1919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600"/>
            </a:lvl1pPr>
          </a:lstStyle>
          <a:p>
            <a:pPr/>
            <a:r>
              <a:t>       ในการปรับแต่งก่อนการใช้งาน Moodle ทำการสร้างบทเรียน ผู้ดูแลระบบ (Admin) จะต้องทำตามล็อกอินเข้าระบบ เพื่อทำการปรับสภาพแวดล้อม Moodle ก่อน โดยมีขั้นตอนการเข้าระบบดังนี้</a:t>
            </a:r>
          </a:p>
        </p:txBody>
      </p:sp>
      <p:sp>
        <p:nvSpPr>
          <p:cNvPr id="346" name="1. เปิดบราวซอร์ พิมพ์ URL ที่ตั้งไชต์ที่ต้องการปรับแต่ง ในที่นี้เปิดเว็บ https://     edu.darunee.com จะปรากฏหน้าต่างไซต์ที่เลือก…"/>
          <p:cNvSpPr txBox="1"/>
          <p:nvPr/>
        </p:nvSpPr>
        <p:spPr>
          <a:xfrm>
            <a:off x="13111458" y="4818978"/>
            <a:ext cx="10152133" cy="2924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</a:t>
            </a:r>
            <a:r>
              <a:t> เปิดบราวซอร์ พิมพ์ URL ที่ตั้งไชต์ที่ต้องการปรับแต่ง ในที่นี้เปิดเว็บ https://</a:t>
            </a:r>
            <a:br/>
            <a:r>
              <a:t>    edu.darunee.com จะปรากฏหน้าต่างไซต์ที่เลือก</a:t>
            </a:r>
          </a:p>
          <a:p>
            <a:pPr>
              <a:defRPr b="1"/>
            </a:pPr>
            <a:r>
              <a:t>2. </a:t>
            </a:r>
            <a:r>
              <a:rPr b="0"/>
              <a:t>คลิกที่</a:t>
            </a:r>
            <a:r>
              <a:t> Log in </a:t>
            </a:r>
            <a:r>
              <a:rPr b="0"/>
              <a:t>มุมขวาบนสุดหรือด้านล่าง เพื่อทำการเข้าระบบ </a:t>
            </a:r>
            <a:r>
              <a:t>           </a:t>
            </a:r>
          </a:p>
          <a:p>
            <a:pPr/>
            <a:r>
              <a:rPr b="1"/>
              <a:t>3.</a:t>
            </a:r>
            <a:r>
              <a:t> พิมพ์ชื่อและรหัสผ่านเพื่อทำการเข้าระบบ</a:t>
            </a:r>
          </a:p>
          <a:p>
            <a:pPr>
              <a:defRPr b="1"/>
            </a:pPr>
            <a:r>
              <a:t>4. </a:t>
            </a:r>
            <a:r>
              <a:rPr b="0"/>
              <a:t>คลิกที่ </a:t>
            </a:r>
            <a:r>
              <a:t>Log in </a:t>
            </a:r>
            <a:r>
              <a:rPr b="0"/>
              <a:t>เพื่อเข้าระบบในฐานะผู้ดูแลระบบ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083" y="5384403"/>
            <a:ext cx="9819769" cy="652071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9737" y="7903693"/>
            <a:ext cx="5753687" cy="36236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49" name="Line"/>
          <p:cNvSpPr/>
          <p:nvPr/>
        </p:nvSpPr>
        <p:spPr>
          <a:xfrm flipH="1">
            <a:off x="5214543" y="10188122"/>
            <a:ext cx="925027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0" name="Group"/>
          <p:cNvSpPr/>
          <p:nvPr/>
        </p:nvSpPr>
        <p:spPr>
          <a:xfrm>
            <a:off x="5958833" y="9736566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1" name="Line"/>
          <p:cNvSpPr/>
          <p:nvPr/>
        </p:nvSpPr>
        <p:spPr>
          <a:xfrm flipH="1" flipV="1">
            <a:off x="11255847" y="6152275"/>
            <a:ext cx="911648" cy="91164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2" name="Group"/>
          <p:cNvSpPr/>
          <p:nvPr/>
        </p:nvSpPr>
        <p:spPr>
          <a:xfrm>
            <a:off x="11986758" y="661236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3" name="Line"/>
          <p:cNvSpPr/>
          <p:nvPr/>
        </p:nvSpPr>
        <p:spPr>
          <a:xfrm flipV="1">
            <a:off x="14683816" y="9345719"/>
            <a:ext cx="1606707" cy="52283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4" name="Group"/>
          <p:cNvSpPr/>
          <p:nvPr/>
        </p:nvSpPr>
        <p:spPr>
          <a:xfrm>
            <a:off x="14503080" y="941699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55" name="Line"/>
          <p:cNvSpPr/>
          <p:nvPr/>
        </p:nvSpPr>
        <p:spPr>
          <a:xfrm flipV="1">
            <a:off x="16134230" y="10802262"/>
            <a:ext cx="672503" cy="124184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6" name="Group"/>
          <p:cNvSpPr/>
          <p:nvPr/>
        </p:nvSpPr>
        <p:spPr>
          <a:xfrm>
            <a:off x="15847899" y="1168777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การตั้งค่าหน้าเว็บ e-Learning (Front Page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การตั้งค่าหน้าเว็บ e-Learning (Front Page)</a:t>
            </a:r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9" name="1. คลิกที่เมนู Front page แล้วคลิกเลือกที่      Front page settings…"/>
          <p:cNvSpPr txBox="1"/>
          <p:nvPr/>
        </p:nvSpPr>
        <p:spPr>
          <a:xfrm>
            <a:off x="1281222" y="2765246"/>
            <a:ext cx="5338636" cy="2671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000"/>
            </a:pPr>
            <a:r>
              <a:rPr b="1"/>
              <a:t>1. </a:t>
            </a:r>
            <a:r>
              <a:t>คลิกที่เมนู </a:t>
            </a:r>
            <a:r>
              <a:rPr b="1"/>
              <a:t>Front page </a:t>
            </a:r>
            <a:r>
              <a:t>แล้วคลิกเลือกที่ </a:t>
            </a:r>
            <a:br/>
            <a:r>
              <a:t>    </a:t>
            </a:r>
            <a:r>
              <a:rPr b="1"/>
              <a:t>Front page settings</a:t>
            </a:r>
          </a:p>
          <a:p>
            <a:pPr>
              <a:defRPr sz="3000"/>
            </a:pPr>
            <a:r>
              <a:rPr b="1"/>
              <a:t>2.</a:t>
            </a:r>
            <a:r>
              <a:t> คลิกที่ </a:t>
            </a:r>
            <a:r>
              <a:rPr b="1"/>
              <a:t>Edit settings</a:t>
            </a:r>
          </a:p>
          <a:p>
            <a:pPr>
              <a:defRPr sz="3000"/>
            </a:pPr>
            <a:r>
              <a:rPr b="1"/>
              <a:t>3.</a:t>
            </a:r>
            <a:r>
              <a:t> ระบบแสดงหน้าต่าง </a:t>
            </a:r>
            <a:r>
              <a:rPr b="1"/>
              <a:t>Front page settings </a:t>
            </a:r>
            <a:br>
              <a:rPr b="1"/>
            </a:br>
            <a:r>
              <a:rPr b="1"/>
              <a:t>    </a:t>
            </a:r>
            <a:r>
              <a:t>ให้ทั้งการปรับค่าต่างรายละเอียดดังนี้</a:t>
            </a:r>
          </a:p>
        </p:txBody>
      </p:sp>
      <p:pic>
        <p:nvPicPr>
          <p:cNvPr id="4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47934" y="5764323"/>
            <a:ext cx="11060774" cy="688730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2855" y="2735718"/>
            <a:ext cx="10777758" cy="992618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8710" y="2640662"/>
            <a:ext cx="2389595" cy="292061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17411" y="2904464"/>
            <a:ext cx="2443047" cy="265681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44" name="Line"/>
          <p:cNvSpPr/>
          <p:nvPr/>
        </p:nvSpPr>
        <p:spPr>
          <a:xfrm>
            <a:off x="6164413" y="3929179"/>
            <a:ext cx="973890" cy="35989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5" name="Group"/>
          <p:cNvSpPr/>
          <p:nvPr/>
        </p:nvSpPr>
        <p:spPr>
          <a:xfrm>
            <a:off x="5682321" y="354535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46" name="Line"/>
          <p:cNvSpPr/>
          <p:nvPr/>
        </p:nvSpPr>
        <p:spPr>
          <a:xfrm flipH="1">
            <a:off x="11351262" y="3359343"/>
            <a:ext cx="875285" cy="42327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7" name="Group"/>
          <p:cNvSpPr/>
          <p:nvPr/>
        </p:nvSpPr>
        <p:spPr>
          <a:xfrm>
            <a:off x="12045809" y="290778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48" name="Line"/>
          <p:cNvSpPr/>
          <p:nvPr/>
        </p:nvSpPr>
        <p:spPr>
          <a:xfrm flipH="1">
            <a:off x="10449099" y="8744143"/>
            <a:ext cx="947715" cy="27510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9" name="Group"/>
          <p:cNvSpPr/>
          <p:nvPr/>
        </p:nvSpPr>
        <p:spPr>
          <a:xfrm>
            <a:off x="11216076" y="829258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50" name="Line"/>
          <p:cNvSpPr/>
          <p:nvPr/>
        </p:nvSpPr>
        <p:spPr>
          <a:xfrm flipH="1">
            <a:off x="21328765" y="4891809"/>
            <a:ext cx="947715" cy="27510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1" name="Group"/>
          <p:cNvSpPr/>
          <p:nvPr/>
        </p:nvSpPr>
        <p:spPr>
          <a:xfrm>
            <a:off x="22095742" y="4440253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454" name="Table"/>
          <p:cNvGraphicFramePr/>
          <p:nvPr/>
        </p:nvGraphicFramePr>
        <p:xfrm>
          <a:off x="2286000" y="3080075"/>
          <a:ext cx="20770454" cy="927484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4783555"/>
                <a:gridCol w="15974199"/>
              </a:tblGrid>
              <a:tr h="77184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Full site name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ชื่อเต็มเว็บไซต์ที่ต้องการ เช่น Education Center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Short name for site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กำหนดชื่อเว็บไซต์ แนะนำให้กำหนดเป็น Home หรือ หน้าแรก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Front page summary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คำอธิบายรายละเอียดเว็บไซต์สั้นๆ เช่น ศูนย์การศึกษาออนไลน์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Front page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กำหนดรายการที่ต้องการแสดงกรอบกลางหน้าแรก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Front page items when logged 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ตั้งค่าการที่จะแสดงหน้าแรกเมื่อล็อกอินเข้าสู่ระบบ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Maximum category depth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ระบุจำนวนประเภทที่ต้องการแสดงสูงสุด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Maximum number of courses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จำนวนหลักสูตรที่ต้องการแสดงหน้าแรก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Include a topic section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แสดงส่วนหัวข้อที่ถูกเลือกในหน้าแรก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Number of announcements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จำนวนข่าวที่ต้องการแสดงในหน้าแรก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Comments displayed per page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จำนวนคอมเมนต์ที่ต้องการแสดงต่อหน้า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7184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Default frontpage role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กำหนดกลุ่มผู้ใช้ที่ต้องการแสดงในหน้าแรก กำหนดเป็น Authenticated user on frontpage (frontpage)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55" name="การตั้งค่าหน้าเว็บ e-Learning (Front Page)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การตั้งค่าหน้าเว็บ e-Learning (Front Page) (ต่อ)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2080" y="2898307"/>
            <a:ext cx="13546840" cy="903122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58" name="การตั้งค่าหน้าเว็บ e-Learning (Front Page)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การตั้งค่าหน้าเว็บ e-Learning (Front Page) (ต่อ)</a:t>
            </a:r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0" name="กำหนดรายละเอียดข้อมูลหน้าแรกที่ต้องการ เสร็จแล้วคลิกที่ปุ่ม Save changes"/>
          <p:cNvSpPr txBox="1"/>
          <p:nvPr/>
        </p:nvSpPr>
        <p:spPr>
          <a:xfrm>
            <a:off x="1112020" y="4390847"/>
            <a:ext cx="4749277" cy="12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t>กำหนดรายละเอียดข้อมูลหน้าแรกที่ต้องการ เสร็จแล้วคลิกที่ปุ่ม</a:t>
            </a:r>
            <a:r>
              <a:rPr b="1"/>
              <a:t> Save changes</a:t>
            </a:r>
          </a:p>
        </p:txBody>
      </p:sp>
      <p:sp>
        <p:nvSpPr>
          <p:cNvPr id="461" name="แสดงข้อมูลพื้นฐานหน้าแรกที่ปรับแต่งเสร็จแล้ว"/>
          <p:cNvSpPr txBox="1"/>
          <p:nvPr/>
        </p:nvSpPr>
        <p:spPr>
          <a:xfrm>
            <a:off x="10011395" y="12182389"/>
            <a:ext cx="610536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3"/>
              </a:buBlip>
            </a:lvl1pPr>
          </a:lstStyle>
          <a:p>
            <a:pPr/>
            <a:r>
              <a:t>  แสดงข้อมูลพื้นฐานหน้าแรกที่ปรับแต่งเสร็จแล้ว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รู้จักบล็อก (Blocks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</a:lstStyle>
          <a:p>
            <a:pPr/>
            <a:r>
              <a:t>รู้จักบล็อก (Blocks)</a:t>
            </a:r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5" name="บล็อก (Blocks) เป็นกรอบที่ใช้ในการแสดงต่างๆ โดยผู้ดูแลระบบสามารถทำการเพิ่ม ลบ หรือย้าย ตำแหน่งการแสดงข้อมูลบนหน้าเวปไซต์ได้อย่างอิสระ"/>
          <p:cNvSpPr txBox="1"/>
          <p:nvPr/>
        </p:nvSpPr>
        <p:spPr>
          <a:xfrm>
            <a:off x="2072986" y="2999782"/>
            <a:ext cx="17133563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t>      บล็อก (Blocks) เป็นกรอบที่ใช้ในการแสดงต่างๆ โดยผู้ดูแลระบบสามารถทำการเพิ่ม ลบ หรือย้าย ตำแหน่งการแสดงข้อมูลบนหน้าเวปไซต์ได้อย่างอิสระ</a:t>
            </a:r>
          </a:p>
        </p:txBody>
      </p:sp>
      <p:pic>
        <p:nvPicPr>
          <p:cNvPr id="4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533" y="4069013"/>
            <a:ext cx="9873233" cy="729113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7" name="1. บล็อกสำเร็จรูป เป็นบล็อกที่ได้หลังจากการติดตั้งโปรแกรม Moodle สามารถเลือกใช้     งานได้ทันที…"/>
          <p:cNvSpPr txBox="1"/>
          <p:nvPr/>
        </p:nvSpPr>
        <p:spPr>
          <a:xfrm>
            <a:off x="12774808" y="5726048"/>
            <a:ext cx="9898633" cy="236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 บล็อกสำเร็จรูป</a:t>
            </a:r>
            <a:r>
              <a:t> เป็นบล็อกที่ได้หลังจากการติดตั้งโปรแกรม Moodle สามารถเลือกใช้</a:t>
            </a:r>
            <a:br/>
            <a:r>
              <a:t>    งานได้ทันที</a:t>
            </a:r>
          </a:p>
          <a:p>
            <a:pPr/>
            <a:r>
              <a:rPr b="1"/>
              <a:t>2. บล็อกที่ผู้ใช้งานสร้างเอง</a:t>
            </a:r>
            <a:r>
              <a:t> เป็นบล็อกอิสระใช้ในการเสริมความสามารถของ Moodle </a:t>
            </a:r>
            <a:br/>
            <a:r>
              <a:t>    สามารถพัฒนาขึ้นใช้งานเอง หรือดาวน์โหลดจากระบบอินเตอร์เน็ต</a:t>
            </a:r>
          </a:p>
        </p:txBody>
      </p:sp>
      <p:sp>
        <p:nvSpPr>
          <p:cNvPr id="468" name="ประเภทของบล็อก (Blocks)"/>
          <p:cNvSpPr/>
          <p:nvPr/>
        </p:nvSpPr>
        <p:spPr>
          <a:xfrm>
            <a:off x="13177127" y="4712023"/>
            <a:ext cx="7745777" cy="9251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ประเภทของบล็อก (Blocks)</a:t>
            </a:r>
          </a:p>
        </p:txBody>
      </p:sp>
      <p:sp>
        <p:nvSpPr>
          <p:cNvPr id="469" name="Shape"/>
          <p:cNvSpPr/>
          <p:nvPr/>
        </p:nvSpPr>
        <p:spPr>
          <a:xfrm>
            <a:off x="12492566" y="4882481"/>
            <a:ext cx="546101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miter lim="400000"/>
          </a:ln>
        </p:spPr>
        <p:txBody>
          <a:bodyPr lIns="101600" tIns="101600" rIns="101600" bIns="101600"/>
          <a:lstStyle/>
          <a:p>
            <a:pPr defTabSz="635000">
              <a:defRPr sz="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การเปิดใช้งานบล็อกสำเร็จรูป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700"/>
            </a:lvl1pPr>
          </a:lstStyle>
          <a:p>
            <a:pPr/>
            <a:r>
              <a:t>การเปิดใช้งานบล็อกสำเร็จรูป</a:t>
            </a:r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3" name="1. ล็อกอินเข้าระบบในฐานะผู้ดูแลระบบ (Admin)…"/>
          <p:cNvSpPr txBox="1"/>
          <p:nvPr/>
        </p:nvSpPr>
        <p:spPr>
          <a:xfrm>
            <a:off x="3072008" y="2960986"/>
            <a:ext cx="14187264" cy="236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</a:t>
            </a:r>
            <a:r>
              <a:t> ล็อกอินเข้าระบบในฐานะผู้ดูแลระบบ (Admin)</a:t>
            </a:r>
          </a:p>
          <a:p>
            <a:pPr/>
            <a:r>
              <a:rPr b="1"/>
              <a:t>2. </a:t>
            </a:r>
            <a:r>
              <a:t>คลิกที่ Site administration คลิกเลือกเมนู </a:t>
            </a:r>
            <a:r>
              <a:rPr b="1"/>
              <a:t>Plugins</a:t>
            </a:r>
            <a:r>
              <a:t> ระบบจะแสดงรายการเมนูย่อยลงมา</a:t>
            </a:r>
          </a:p>
          <a:p>
            <a:pPr/>
            <a:r>
              <a:rPr b="1"/>
              <a:t>3. </a:t>
            </a:r>
            <a:r>
              <a:t>ให้คลิกเลือกเมนู </a:t>
            </a:r>
            <a:r>
              <a:rPr b="1"/>
              <a:t>Blocks</a:t>
            </a:r>
            <a:endParaRPr b="1"/>
          </a:p>
          <a:p>
            <a:pPr/>
            <a:r>
              <a:rPr b="1"/>
              <a:t>4. </a:t>
            </a:r>
            <a:r>
              <a:t>หลังการ คลิกที่เมนู Blocks ระบบจะแสดงเมนูย่อยภายในดังนี้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466" y="5496983"/>
            <a:ext cx="2966014" cy="71732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2650" y="6874933"/>
            <a:ext cx="3292962" cy="327392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aphicFrame>
        <p:nvGraphicFramePr>
          <p:cNvPr id="476" name="Table"/>
          <p:cNvGraphicFramePr/>
          <p:nvPr/>
        </p:nvGraphicFramePr>
        <p:xfrm>
          <a:off x="8686800" y="5874075"/>
          <a:ext cx="14802578" cy="568668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237052"/>
                <a:gridCol w="11552825"/>
              </a:tblGrid>
              <a:tr h="685546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เมนู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4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Manage blocks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ใช้เปิด / ปิดการใช้งานบล็อกทั้งหมดบนหน้าเวปไซต์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Activity results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กำหนดผลลัพธ์กิจกรรม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Course overview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กำหนดการแสดงหลักสูตรในบล็อก ค่าปกติกำหนดเป็น 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Courses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ปรับการแสดงออกในรายวิชา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HTML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กำหนดว่าต้องการเปิดใช้การฝังโค้ด CSS ใน Block ได้หรือไม่ คา่ปกติเป็น NO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Online users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กำหนดช่วงเวลาที่สมาชิกออนไลน์ล่าสุด กำหนดเป็นนาที่ (ค่าปกติกำหนดเป็น 5 นาที ที่ผ่านมา)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Remote RSS feeds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กำหนดการดึงข่าวจากเว็บภายนอก (ที่ให้บริการ RSS) เข้ามาแสดงใน Moodle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185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Section links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กำหนดจำนวนของหมวดในหลักสูตร ที่ต้องการใช้งาน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77" name="Line"/>
          <p:cNvSpPr/>
          <p:nvPr/>
        </p:nvSpPr>
        <p:spPr>
          <a:xfrm flipH="1">
            <a:off x="2461130" y="9404543"/>
            <a:ext cx="875417" cy="55703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8" name="Group"/>
          <p:cNvSpPr/>
          <p:nvPr/>
        </p:nvSpPr>
        <p:spPr>
          <a:xfrm>
            <a:off x="3155809" y="895298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79" name="Line"/>
          <p:cNvSpPr/>
          <p:nvPr/>
        </p:nvSpPr>
        <p:spPr>
          <a:xfrm flipH="1">
            <a:off x="2772321" y="11961476"/>
            <a:ext cx="947715" cy="27510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0" name="Group"/>
          <p:cNvSpPr/>
          <p:nvPr/>
        </p:nvSpPr>
        <p:spPr>
          <a:xfrm>
            <a:off x="3539298" y="11509920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81" name="Line"/>
          <p:cNvSpPr/>
          <p:nvPr/>
        </p:nvSpPr>
        <p:spPr>
          <a:xfrm flipH="1">
            <a:off x="6631076" y="6290110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Group"/>
          <p:cNvSpPr/>
          <p:nvPr/>
        </p:nvSpPr>
        <p:spPr>
          <a:xfrm>
            <a:off x="6881143" y="583855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เปิดการใช้งานบล็อกสำเร็จรูป (ต่อ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เปิดการใช้งานบล็อกสำเร็จรูป (ต่อ)</a:t>
            </a:r>
          </a:p>
        </p:txBody>
      </p:sp>
      <p:sp>
        <p:nvSpPr>
          <p:cNvPr id="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8985" y="3240584"/>
            <a:ext cx="11879082" cy="91295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aphicFrame>
        <p:nvGraphicFramePr>
          <p:cNvPr id="487" name="Table"/>
          <p:cNvGraphicFramePr/>
          <p:nvPr/>
        </p:nvGraphicFramePr>
        <p:xfrm>
          <a:off x="1134749" y="4776560"/>
          <a:ext cx="9644046" cy="60364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2366819"/>
                <a:gridCol w="7760752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Name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ชื่อบล็อก ส่วนใหญ่จะดึงมาจากโมดูลในระบบที่ได้หลังการติดตั้ง Moodle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Instances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รายการข้อมูลที่บล็อกนี้แสดงอยู่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Version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เวอร์ชั่นของบล็อก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Hide/Show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การแสดงและซ่อนรายการบล็อก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Protect instances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กำหนดว่าให้มีการแก้ไขข้อมูลในบล็อกหรือไม่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Settings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 ปรับแต่งรายละเอียดเพิ่มเติม (มีบางรายการเท่านั้น)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Uninstall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ใช้ในการลบบล็อก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88" name="5. คลิกที่เมนู Manage blocks โดยมีรายละเอียดคำสั่ง ในการใช้งานดังนี้"/>
          <p:cNvSpPr txBox="1"/>
          <p:nvPr/>
        </p:nvSpPr>
        <p:spPr>
          <a:xfrm>
            <a:off x="1429475" y="3562255"/>
            <a:ext cx="8220182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5.</a:t>
            </a:r>
            <a:r>
              <a:t> คลิกที่เมนู </a:t>
            </a:r>
            <a:r>
              <a:rPr b="1"/>
              <a:t>Manage blocks</a:t>
            </a:r>
            <a:r>
              <a:t> โดยมีรายละเอียดคำสั่ง ในการใช้งานดังนี้</a:t>
            </a:r>
          </a:p>
        </p:txBody>
      </p:sp>
      <p:sp>
        <p:nvSpPr>
          <p:cNvPr id="489" name="Line"/>
          <p:cNvSpPr/>
          <p:nvPr/>
        </p:nvSpPr>
        <p:spPr>
          <a:xfrm flipH="1">
            <a:off x="20211609" y="2828750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0" name="Group"/>
          <p:cNvSpPr/>
          <p:nvPr/>
        </p:nvSpPr>
        <p:spPr>
          <a:xfrm>
            <a:off x="20461676" y="237719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1223" y="4658214"/>
            <a:ext cx="11104577" cy="656768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93" name="การปรับแต่งเมนู Activity results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Activity results </a:t>
            </a: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495" name="Table"/>
          <p:cNvGraphicFramePr/>
          <p:nvPr/>
        </p:nvGraphicFramePr>
        <p:xfrm>
          <a:off x="1141608" y="5013747"/>
          <a:ext cx="14641686" cy="432537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589331"/>
                <a:gridCol w="7436756"/>
              </a:tblGrid>
              <a:tr h="697484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585851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Default highest grades shown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กำหนดค่าเริ่มต้นของการแสดงคะแนนสูงสุด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09469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Default lowest grades shown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กำหนดค่าเริ่มต้นของการแสดงคะแนนต่ำสุด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5851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Default show groups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กำหนดให้แสดงกลุ่มหรือไม่ (เฉพาะในกรณีที่มีการจัดกลุ่มกิจกรรม)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5851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Privacy of results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ระบุข้อมูลใดยืนยันตัวตนนักเรียน (แสดงชื่อเต็ม, รหัสนักศึกษา, ไม่ระบุชื่อ)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5851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Display grades as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กำหนดค่าเริ่มต้นแสดงคะแนน (เปอร์เซนต์, เศษส่วน, ตัวเลขที่แน่นอน)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85851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Decimal places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9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กำหนดค่าเริ่มต้นจำนวนตำแหน่งทศนิยมที่จะแสดง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96" name="6. คลิกที่เมนู Activity results เพื่อปรับการแสดงออกในรายวิชา"/>
          <p:cNvSpPr txBox="1"/>
          <p:nvPr/>
        </p:nvSpPr>
        <p:spPr>
          <a:xfrm>
            <a:off x="1531075" y="3775791"/>
            <a:ext cx="8220182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6.</a:t>
            </a:r>
            <a:r>
              <a:t> คลิกที่เมนู </a:t>
            </a:r>
            <a:r>
              <a:rPr b="1"/>
              <a:t>Activity results</a:t>
            </a:r>
            <a:r>
              <a:t> เพื่อปรับการแสดงออกในรายวิชา</a:t>
            </a:r>
          </a:p>
        </p:txBody>
      </p:sp>
      <p:sp>
        <p:nvSpPr>
          <p:cNvPr id="497" name="Line"/>
          <p:cNvSpPr/>
          <p:nvPr/>
        </p:nvSpPr>
        <p:spPr>
          <a:xfrm flipH="1">
            <a:off x="18823075" y="4285017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8" name="Group"/>
          <p:cNvSpPr/>
          <p:nvPr/>
        </p:nvSpPr>
        <p:spPr>
          <a:xfrm>
            <a:off x="19073142" y="3833460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329" y="7185429"/>
            <a:ext cx="19108565" cy="29951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02" name="Table"/>
          <p:cNvGraphicFramePr/>
          <p:nvPr/>
        </p:nvGraphicFramePr>
        <p:xfrm>
          <a:off x="1934244" y="4654789"/>
          <a:ext cx="9644047" cy="60364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131861"/>
                <a:gridCol w="17358248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Display categories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กำหนดว่าต้องการให้แสดงหลักสูตรในหน้า dashboard ทั้งในรูปแบบการ์ด, รายการ, และสรุป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03" name="7. เมนู Course Overview ใช้ในการกำหนดการแสดงหลักสูตร"/>
          <p:cNvSpPr txBox="1"/>
          <p:nvPr/>
        </p:nvSpPr>
        <p:spPr>
          <a:xfrm>
            <a:off x="2005208" y="3501369"/>
            <a:ext cx="8220182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7.</a:t>
            </a:r>
            <a:r>
              <a:t> เมนู </a:t>
            </a:r>
            <a:r>
              <a:rPr b="1"/>
              <a:t>Course Overview</a:t>
            </a:r>
            <a:r>
              <a:t> ใช้ในการกำหนดการแสดงหลักสูตร</a:t>
            </a:r>
          </a:p>
        </p:txBody>
      </p:sp>
      <p:sp>
        <p:nvSpPr>
          <p:cNvPr id="504" name="Line"/>
          <p:cNvSpPr/>
          <p:nvPr/>
        </p:nvSpPr>
        <p:spPr>
          <a:xfrm flipH="1">
            <a:off x="9967670" y="8109477"/>
            <a:ext cx="1219691" cy="6668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5" name="Group"/>
          <p:cNvSpPr/>
          <p:nvPr/>
        </p:nvSpPr>
        <p:spPr>
          <a:xfrm>
            <a:off x="10953621" y="7740043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506" name="การปรับแต่งเมนู Course Overview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Course Overview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5713" y="7879570"/>
            <a:ext cx="15954116" cy="41428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09" name="การปรับแต่งเมนู Course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Course</a:t>
            </a:r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11" name="Table"/>
          <p:cNvGraphicFramePr/>
          <p:nvPr/>
        </p:nvGraphicFramePr>
        <p:xfrm>
          <a:off x="2175556" y="3987163"/>
          <a:ext cx="9644046" cy="60364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131861"/>
                <a:gridCol w="17358248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Admin view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กำหนดว่าต้องการให้ผู้ดูแลระบบ (IT Admin) ดูหลักสูตรได้กี่หลักสูตร </a:t>
                      </a:r>
                    </a:p>
                    <a:p>
                      <a:pPr marL="656166" indent="-338666">
                        <a:buSzPct val="171000"/>
                        <a:buChar char="•"/>
                        <a:def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Admin user sees all courses ดูได้ทุกหลักสูตร</a:t>
                      </a:r>
                    </a:p>
                    <a:p>
                      <a:pPr marL="656166" indent="-338666">
                        <a:buSzPct val="171000"/>
                        <a:buChar char="•"/>
                        <a:def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Admin user sees own courses ดูได้ เฉพาะหลักสูตรที่เป็นเจ้าของ (หลักสูตรที่อนุญาตให้ดูได้เท่านั้น)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Hide 'All courses' link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ลบการเชื่อมโยงในรายการย่อยภายในหลักสูตร สำหรับผู้ใช้งาน (ผู้ดูแลระบบยังดูได้ตามปกติ)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12" name="8. คลิกที่เมนู Course เพื่อปรับการแสดงออกในรายวิชา"/>
          <p:cNvSpPr txBox="1"/>
          <p:nvPr/>
        </p:nvSpPr>
        <p:spPr>
          <a:xfrm>
            <a:off x="1480275" y="2899477"/>
            <a:ext cx="8220182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8.</a:t>
            </a:r>
            <a:r>
              <a:t> คลิกที่เมนู </a:t>
            </a:r>
            <a:r>
              <a:rPr b="1"/>
              <a:t>Course</a:t>
            </a:r>
            <a:r>
              <a:t> เพื่อปรับการแสดงออกในรายวิชา</a:t>
            </a:r>
          </a:p>
        </p:txBody>
      </p:sp>
      <p:sp>
        <p:nvSpPr>
          <p:cNvPr id="513" name="Line"/>
          <p:cNvSpPr/>
          <p:nvPr/>
        </p:nvSpPr>
        <p:spPr>
          <a:xfrm flipH="1">
            <a:off x="14284943" y="7756350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4" name="Group"/>
          <p:cNvSpPr/>
          <p:nvPr/>
        </p:nvSpPr>
        <p:spPr>
          <a:xfrm>
            <a:off x="14535010" y="7304794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การปรับแต่งเมนู HTML และ Online user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HTML และ Online user</a:t>
            </a:r>
          </a:p>
        </p:txBody>
      </p:sp>
      <p:sp>
        <p:nvSpPr>
          <p:cNvPr id="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8" name="9. เมนู HTML เพื่อกำหนดว่าต้องการเปิดใช้การฝั่งโค้ด CSS ใน Block  ได้หรือไม่ ค่าปกติเป็น No"/>
          <p:cNvSpPr txBox="1"/>
          <p:nvPr/>
        </p:nvSpPr>
        <p:spPr>
          <a:xfrm>
            <a:off x="1480275" y="2899477"/>
            <a:ext cx="15327088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9.</a:t>
            </a:r>
            <a:r>
              <a:t> เมนู </a:t>
            </a:r>
            <a:r>
              <a:rPr b="1"/>
              <a:t>HTML</a:t>
            </a:r>
            <a:r>
              <a:t> เพื่อกำหนดว่าต้องการเปิดใช้การฝั่งโค้ด CSS ใน Block  ได้หรือไม่ ค่าปกติเป็น </a:t>
            </a:r>
            <a:r>
              <a:rPr b="1"/>
              <a:t>No</a:t>
            </a:r>
          </a:p>
        </p:txBody>
      </p:sp>
      <p:sp>
        <p:nvSpPr>
          <p:cNvPr id="519" name="10. เมนู Online User กำหนดช่วงเวลาที่สมาชิกออนไลน์ล่าสุด (กำหนดเป็นนาที ค่าปกติเป็น 5 นาที ที่ผ่านมา"/>
          <p:cNvSpPr txBox="1"/>
          <p:nvPr/>
        </p:nvSpPr>
        <p:spPr>
          <a:xfrm>
            <a:off x="1480275" y="7597507"/>
            <a:ext cx="15327088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10.</a:t>
            </a:r>
            <a:r>
              <a:t> เมนู </a:t>
            </a:r>
            <a:r>
              <a:rPr b="1"/>
              <a:t>Online User</a:t>
            </a:r>
            <a:r>
              <a:t> กำหนดช่วงเวลาที่สมาชิกออนไลน์ล่าสุด (กำหนดเป็นนาที ค่าปกติเป็น 5 นาที ที่ผ่านมา</a:t>
            </a:r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4966" y="4156497"/>
            <a:ext cx="15111693" cy="237015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9216" y="8904816"/>
            <a:ext cx="15492176" cy="274292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22" name="Line"/>
          <p:cNvSpPr/>
          <p:nvPr/>
        </p:nvSpPr>
        <p:spPr>
          <a:xfrm flipH="1">
            <a:off x="9518480" y="4826884"/>
            <a:ext cx="676067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3" name="Group"/>
          <p:cNvSpPr/>
          <p:nvPr/>
        </p:nvSpPr>
        <p:spPr>
          <a:xfrm>
            <a:off x="10013810" y="437532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524" name="Line"/>
          <p:cNvSpPr/>
          <p:nvPr/>
        </p:nvSpPr>
        <p:spPr>
          <a:xfrm flipH="1">
            <a:off x="8349810" y="9254950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5" name="Group"/>
          <p:cNvSpPr/>
          <p:nvPr/>
        </p:nvSpPr>
        <p:spPr>
          <a:xfrm>
            <a:off x="8599877" y="8803394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2383" y="5461485"/>
            <a:ext cx="12362241" cy="681572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0" name="5. จะปรากฏป็อปอัพมีข้อความชวนชมคุณสมบัติใหม่มากมายที่จะช่วยให้เข้าถึงข้อมูลที่สำคัญที่สุดอย่างง่ายดาย คลิกที่ปุ่ม Next เพื่อเข้าชมต่อ และคลิกที่ปุ่ม End tour เพื่อปิดการเข้าชม…"/>
          <p:cNvSpPr txBox="1"/>
          <p:nvPr/>
        </p:nvSpPr>
        <p:spPr>
          <a:xfrm>
            <a:off x="1411500" y="2970178"/>
            <a:ext cx="21535600" cy="225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5.</a:t>
            </a:r>
            <a:r>
              <a:t> จะปรากฏป็อปอัพมีข้อความชวนชมคุณสมบัติใหม่มากมายที่จะช่วยให้เข้าถึงข้อมูลที่สำคัญที่สุดอย่างง่ายดาย คลิกที่ปุ่ม </a:t>
            </a:r>
            <a:r>
              <a:rPr b="1"/>
              <a:t>Next</a:t>
            </a:r>
            <a:r>
              <a:t> เพื่อเข้าชมต่อ และคลิกที่ปุ่ม </a:t>
            </a:r>
            <a:r>
              <a:rPr b="1"/>
              <a:t>End tour</a:t>
            </a:r>
            <a:r>
              <a:t> เพื่อปิดการเข้าชม</a:t>
            </a:r>
          </a:p>
          <a:p>
            <a:pPr>
              <a:defRPr sz="3400"/>
            </a:pPr>
            <a:r>
              <a:rPr b="1"/>
              <a:t>6.</a:t>
            </a:r>
            <a:r>
              <a:t> จะปรากฏหน้าต่าง Dashboard ของผู้ใช้ที่ประกอบด้วยเครื่องมือที่จำเป็นไว้ใช้งาน</a:t>
            </a:r>
            <a:endParaRPr b="1"/>
          </a:p>
          <a:p>
            <a:pPr>
              <a:defRPr sz="3400"/>
            </a:pPr>
            <a:r>
              <a:rPr b="1"/>
              <a:t>7. </a:t>
            </a:r>
            <a:r>
              <a:t>หากต้องการออกจากระบบ ให้เครื่องหมายลูกศรลง ที่มุมบนด้านขวา แล้วคลิกเลือกที่ </a:t>
            </a:r>
            <a:r>
              <a:rPr b="1"/>
              <a:t>Log out</a:t>
            </a:r>
            <a:endParaRPr b="1"/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7066" y="5872572"/>
            <a:ext cx="9372984" cy="51819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62" name="Rectangle"/>
          <p:cNvSpPr/>
          <p:nvPr/>
        </p:nvSpPr>
        <p:spPr>
          <a:xfrm>
            <a:off x="1121942" y="6171450"/>
            <a:ext cx="9343232" cy="4989382"/>
          </a:xfrm>
          <a:prstGeom prst="rect">
            <a:avLst/>
          </a:prstGeom>
          <a:solidFill>
            <a:srgbClr val="000000">
              <a:alpha val="2332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9964" y="7644420"/>
            <a:ext cx="3810001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Line"/>
          <p:cNvSpPr/>
          <p:nvPr/>
        </p:nvSpPr>
        <p:spPr>
          <a:xfrm flipV="1">
            <a:off x="5354577" y="9121985"/>
            <a:ext cx="891433" cy="891432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5" name="Group"/>
          <p:cNvSpPr/>
          <p:nvPr/>
        </p:nvSpPr>
        <p:spPr>
          <a:xfrm>
            <a:off x="4919777" y="9771472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35766" y="4192618"/>
            <a:ext cx="5505739" cy="69265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67" name="Line"/>
          <p:cNvSpPr/>
          <p:nvPr/>
        </p:nvSpPr>
        <p:spPr>
          <a:xfrm>
            <a:off x="22116096" y="4337457"/>
            <a:ext cx="1340205" cy="162591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8" name="Line"/>
          <p:cNvSpPr/>
          <p:nvPr/>
        </p:nvSpPr>
        <p:spPr>
          <a:xfrm flipH="1">
            <a:off x="20539937" y="4446934"/>
            <a:ext cx="1509689" cy="15015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9" name="Group"/>
          <p:cNvSpPr/>
          <p:nvPr/>
        </p:nvSpPr>
        <p:spPr>
          <a:xfrm>
            <a:off x="21757633" y="4013099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70" name="Line"/>
          <p:cNvSpPr/>
          <p:nvPr/>
        </p:nvSpPr>
        <p:spPr>
          <a:xfrm flipV="1">
            <a:off x="20887973" y="7809863"/>
            <a:ext cx="1219135" cy="66799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71" name="Group"/>
          <p:cNvSpPr/>
          <p:nvPr/>
        </p:nvSpPr>
        <p:spPr>
          <a:xfrm>
            <a:off x="20707238" y="8026298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72" name="Rectangle"/>
          <p:cNvSpPr/>
          <p:nvPr/>
        </p:nvSpPr>
        <p:spPr>
          <a:xfrm>
            <a:off x="22177485" y="7713133"/>
            <a:ext cx="866379" cy="309629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3" name="การปรับแต่ง Moodle (ต่อ)"/>
          <p:cNvSpPr txBox="1"/>
          <p:nvPr>
            <p:ph type="title"/>
          </p:nvPr>
        </p:nvSpPr>
        <p:spPr>
          <a:xfrm>
            <a:off x="2986616" y="7998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7100"/>
            </a:lvl1pPr>
          </a:lstStyle>
          <a:p>
            <a:pPr/>
            <a:r>
              <a:t>การปรับแต่ง Moodle (ต่อ)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28" name="Table"/>
          <p:cNvGraphicFramePr/>
          <p:nvPr/>
        </p:nvGraphicFramePr>
        <p:xfrm>
          <a:off x="2175556" y="3987163"/>
          <a:ext cx="9644046" cy="60364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4851256"/>
                <a:gridCol w="15638855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Entries per feed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จำนวนข่าวที่ต้องการแสดงในการดึงมาแต่ละครั้ง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Timeout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กำหนดช่วงเวลาในการอัพเดทข่าว จากแหล่งที่มาของข่าว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29" name="11. เมนู Remote RSS feeds กำหนดการดึงข่าวจากเว็บภายนอก (ที่ให้บริการ RSS) เข้าแสดงใน Moodle"/>
          <p:cNvSpPr txBox="1"/>
          <p:nvPr/>
        </p:nvSpPr>
        <p:spPr>
          <a:xfrm>
            <a:off x="1480275" y="2899477"/>
            <a:ext cx="21110153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11.</a:t>
            </a:r>
            <a:r>
              <a:t> เมนู </a:t>
            </a:r>
            <a:r>
              <a:rPr b="1"/>
              <a:t>Remote RSS feeds</a:t>
            </a:r>
            <a:r>
              <a:t> กำหนดการดึงข่าวจากเว็บภายนอก (ที่ให้บริการ RSS) เข้าแสดงใน Moodle</a:t>
            </a:r>
          </a:p>
        </p:txBody>
      </p:sp>
      <p:sp>
        <p:nvSpPr>
          <p:cNvPr id="530" name="การปรับแต่งเมนู Remote RSS feeds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Remote RSS feeds</a:t>
            </a:r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2855" y="7098858"/>
            <a:ext cx="15278290" cy="42183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32" name="Line"/>
          <p:cNvSpPr/>
          <p:nvPr/>
        </p:nvSpPr>
        <p:spPr>
          <a:xfrm flipH="1">
            <a:off x="11391744" y="7248350"/>
            <a:ext cx="989870" cy="139964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33" name="Group"/>
          <p:cNvSpPr/>
          <p:nvPr/>
        </p:nvSpPr>
        <p:spPr>
          <a:xfrm>
            <a:off x="12200876" y="6796794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36" name="Table"/>
          <p:cNvGraphicFramePr/>
          <p:nvPr/>
        </p:nvGraphicFramePr>
        <p:xfrm>
          <a:off x="2090889" y="6205430"/>
          <a:ext cx="9644046" cy="60364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4225649"/>
                <a:gridCol w="3391557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Number of sections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กำหนดค่าปกติเป็น 22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Increase by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กำหนดค่าปกติเป็น 22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Alternative number of sections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กำหนดค่าปกติเป็น 22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Alternative increase by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กำหนดค่าปกติเป็น 22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37" name="12. เมนู Section links กำหนด จำนวนของหมวดในหลักสูตรที่ต้องการใช้งาน"/>
          <p:cNvSpPr txBox="1"/>
          <p:nvPr/>
        </p:nvSpPr>
        <p:spPr>
          <a:xfrm>
            <a:off x="2008079" y="3386324"/>
            <a:ext cx="886199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12.</a:t>
            </a:r>
            <a:r>
              <a:t> เมนู </a:t>
            </a:r>
            <a:r>
              <a:rPr b="1"/>
              <a:t>Section links</a:t>
            </a:r>
            <a:r>
              <a:t> กำหนด จำนวนของหมวดในหลักสูตรที่ต้องการใช้งาน</a:t>
            </a:r>
          </a:p>
        </p:txBody>
      </p:sp>
      <p:sp>
        <p:nvSpPr>
          <p:cNvPr id="538" name="การปรับแต่งเมนู Section links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การปรับแต่งเมนู Section links</a:t>
            </a:r>
          </a:p>
        </p:txBody>
      </p:sp>
      <p:pic>
        <p:nvPicPr>
          <p:cNvPr id="5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8977" y="5320663"/>
            <a:ext cx="12928601" cy="56261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40" name="Line"/>
          <p:cNvSpPr/>
          <p:nvPr/>
        </p:nvSpPr>
        <p:spPr>
          <a:xfrm flipH="1">
            <a:off x="17773209" y="5047017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41" name="Group"/>
          <p:cNvSpPr/>
          <p:nvPr/>
        </p:nvSpPr>
        <p:spPr>
          <a:xfrm>
            <a:off x="18023276" y="4595460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การตั้งค่าให้บล็อกแสดงบนหน้าแรก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900"/>
            </a:lvl1pPr>
          </a:lstStyle>
          <a:p>
            <a:pPr/>
            <a:r>
              <a:t>การตั้งค่าให้บล็อกแสดงบนหน้าแรก</a:t>
            </a:r>
          </a:p>
        </p:txBody>
      </p:sp>
      <p:sp>
        <p:nvSpPr>
          <p:cNvPr id="5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5" name="1. คลิกที่คลิกที่ Edit settings…"/>
          <p:cNvSpPr txBox="1"/>
          <p:nvPr/>
        </p:nvSpPr>
        <p:spPr>
          <a:xfrm>
            <a:off x="1020180" y="3381741"/>
            <a:ext cx="5951212" cy="2924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</a:t>
            </a:r>
            <a:r>
              <a:t> คลิกที่คลิกที่ </a:t>
            </a:r>
            <a:r>
              <a:rPr b="1"/>
              <a:t>Edit settings</a:t>
            </a:r>
            <a:r>
              <a:t>       </a:t>
            </a:r>
          </a:p>
          <a:p>
            <a:pPr/>
            <a:r>
              <a:rPr b="1"/>
              <a:t>2.</a:t>
            </a:r>
            <a:r>
              <a:t> ระบบจะเข้าสู่หน้าต่างแก้ไขหน้าแรก</a:t>
            </a:r>
          </a:p>
          <a:p>
            <a:pPr/>
            <a:r>
              <a:rPr b="1"/>
              <a:t>3. </a:t>
            </a:r>
            <a:r>
              <a:t>คลิกเลือกบล็อกที่ต้องการ ที่มุมซ้ายล่างที่กรอบ </a:t>
            </a:r>
            <a:br/>
            <a:r>
              <a:t>    Add a block</a:t>
            </a:r>
          </a:p>
          <a:p>
            <a:pPr/>
            <a:r>
              <a:rPr b="1"/>
              <a:t>4.</a:t>
            </a:r>
            <a:r>
              <a:t> จะปรากฏบล็อกสำเร็จรูปให้เลือก</a:t>
            </a:r>
          </a:p>
        </p:txBody>
      </p:sp>
      <p:pic>
        <p:nvPicPr>
          <p:cNvPr id="5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7716" y="6845300"/>
            <a:ext cx="3156019" cy="417839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2285" y="3102306"/>
            <a:ext cx="10656652" cy="967950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34131" y="3013775"/>
            <a:ext cx="3156019" cy="950630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49" name="Line"/>
          <p:cNvSpPr/>
          <p:nvPr/>
        </p:nvSpPr>
        <p:spPr>
          <a:xfrm flipH="1">
            <a:off x="3768945" y="8230484"/>
            <a:ext cx="942046" cy="26808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0" name="Group"/>
          <p:cNvSpPr/>
          <p:nvPr/>
        </p:nvSpPr>
        <p:spPr>
          <a:xfrm>
            <a:off x="4530254" y="777892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51" name="Line"/>
          <p:cNvSpPr/>
          <p:nvPr/>
        </p:nvSpPr>
        <p:spPr>
          <a:xfrm flipH="1">
            <a:off x="13563698" y="4894617"/>
            <a:ext cx="430805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2" name="Group"/>
          <p:cNvSpPr/>
          <p:nvPr/>
        </p:nvSpPr>
        <p:spPr>
          <a:xfrm>
            <a:off x="13813766" y="4443060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53" name="Line"/>
          <p:cNvSpPr/>
          <p:nvPr/>
        </p:nvSpPr>
        <p:spPr>
          <a:xfrm>
            <a:off x="18300634" y="3541162"/>
            <a:ext cx="1510511" cy="81729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4" name="Group"/>
          <p:cNvSpPr/>
          <p:nvPr/>
        </p:nvSpPr>
        <p:spPr>
          <a:xfrm>
            <a:off x="18119898" y="3089606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555" name="Line"/>
          <p:cNvSpPr/>
          <p:nvPr/>
        </p:nvSpPr>
        <p:spPr>
          <a:xfrm flipH="1">
            <a:off x="8730810" y="10414884"/>
            <a:ext cx="430804" cy="8392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6" name="Group"/>
          <p:cNvSpPr/>
          <p:nvPr/>
        </p:nvSpPr>
        <p:spPr>
          <a:xfrm>
            <a:off x="8980877" y="9963327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59" name="Table"/>
          <p:cNvGraphicFramePr/>
          <p:nvPr/>
        </p:nvGraphicFramePr>
        <p:xfrm>
          <a:off x="2286000" y="3080075"/>
          <a:ext cx="21012416" cy="927484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781816"/>
                <a:gridCol w="6534240"/>
                <a:gridCol w="4310285"/>
                <a:gridCol w="6373373"/>
              </a:tblGrid>
              <a:tr h="578883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ชื่อบล็อค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ชื่อบล็อค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Activities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แสดงกิจกรรมทั้งหมด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Logged in user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แสดงชื่อผู้ใช้ที่กำลังเข้าใช้งานอยู่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Admin bookmarks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แสดงข้อมูลที่ทำบุ๊คมาร์กไว้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Log 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กรอบสำหรับให้ผู้ใช้ล็อกอินเข้าระบบ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Blog menu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เมนูบทความ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Main menu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แสดงเมนูหลัก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Blog tags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แท็กบทความ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Mentees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การให้คำปรึกษา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Calendar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ปฏิทิน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Network Servers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ตั้งค่าทางเครือข่าย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Comments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แสดงความคิดเห็น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Online Users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แสดงจำนวนผู้ใช้ที่ออนไลน์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Community finder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ค้นหาชุมชน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People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สมาชิก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Course/site summary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สรุปหลักสูตร / ไซต์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Private files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ห้องเก็บไฟล์ส่วนตัว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Courses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แสดงว่าหลักสูตรรายวิชาทั้งหมด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Random glossary entry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รายการคำศัพท์แบบสุ่ม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Feedback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แสดงข้อมูลป้อนกลับ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Recent Activity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แสดงกิจกรรมล่าสุด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Global search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ค้นหาทั่วโลก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Recent Blog entries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บทความที่เขียนล่าสุด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HTML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ใช้เพิ่มบล็อกเองแบบอิสระ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Remote news feed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ระบบการฟีดข่าวจากภายนอก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Latest announcements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ข่าว/บทความล่าสุด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Search Forums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ค้นหาข้อมูลในกระด่านข่าว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Latest badges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รางวัลล่าสุด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Tags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แท็กความรู้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78883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Learning plans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แผนการเรียนรู้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Upcoming Events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3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กิจกรรมที่กำลังจะเกิดขึ้น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60" name="รายการบล็อกสำเร็จรูป (Block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รายการบล็อกสำเร็จรูป (Block)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3" name="5. ทดสอบเพิ่มบล็อก Login, Logged in user, Online users, Private file จะปรากฏหน้าต่าง ดังรูป"/>
          <p:cNvSpPr txBox="1"/>
          <p:nvPr/>
        </p:nvSpPr>
        <p:spPr>
          <a:xfrm>
            <a:off x="1324980" y="2941474"/>
            <a:ext cx="16285014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5. </a:t>
            </a:r>
            <a:r>
              <a:t>ทดสอบเพิ่มบล็อก Login, Logged in user, Online users, Private file จะปรากฏหน้าต่าง ดังรูป</a:t>
            </a:r>
          </a:p>
        </p:txBody>
      </p:sp>
      <p:sp>
        <p:nvSpPr>
          <p:cNvPr id="564" name="การตั้งค่าให้บล็อกแสดงบนหน้าแรก (ต่อ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8900"/>
            </a:lvl1pPr>
          </a:lstStyle>
          <a:p>
            <a:pPr/>
            <a:r>
              <a:t>การตั้งค่าให้บล็อกแสดงบนหน้าแรก (ต่อ)</a:t>
            </a: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7216" y="3972362"/>
            <a:ext cx="11239501" cy="79393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2066" y="4417177"/>
            <a:ext cx="3706830" cy="360573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6753" y="9405797"/>
            <a:ext cx="4806028" cy="150861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02816" y="8894233"/>
            <a:ext cx="4806028" cy="253174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56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74245" y="4738009"/>
            <a:ext cx="4806029" cy="296407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70" name="Line"/>
          <p:cNvSpPr/>
          <p:nvPr/>
        </p:nvSpPr>
        <p:spPr>
          <a:xfrm flipH="1">
            <a:off x="4164677" y="6748945"/>
            <a:ext cx="925026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1" name="Group"/>
          <p:cNvSpPr/>
          <p:nvPr/>
        </p:nvSpPr>
        <p:spPr>
          <a:xfrm>
            <a:off x="4908966" y="6297389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4" name="การเพิ่มบล็อกใหม่นั้น ผู้ดูแลระบบสามารถทำการเปลี่ยนแปลงตำแหน่งการวางได้ โดยมีไอคอนที่ควรรู้ดังนี้"/>
          <p:cNvSpPr txBox="1"/>
          <p:nvPr/>
        </p:nvSpPr>
        <p:spPr>
          <a:xfrm>
            <a:off x="3143140" y="3279816"/>
            <a:ext cx="16285013" cy="788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900"/>
            </a:lvl1pPr>
          </a:lstStyle>
          <a:p>
            <a:pPr/>
            <a:r>
              <a:t>การเพิ่มบล็อกใหม่นั้น ผู้ดูแลระบบสามารถทำการเปลี่ยนแปลงตำแหน่งการวางได้ โดยมีไอคอนที่ควรรู้ดังนี้</a:t>
            </a:r>
          </a:p>
        </p:txBody>
      </p:sp>
      <p:sp>
        <p:nvSpPr>
          <p:cNvPr id="575" name="ไอคอนที่เกี่ยวกับบล็อก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8900"/>
            </a:lvl1pPr>
          </a:lstStyle>
          <a:p>
            <a:pPr/>
            <a:r>
              <a:t>ไอคอนที่เกี่ยวกับบล็อก</a:t>
            </a:r>
          </a:p>
        </p:txBody>
      </p:sp>
      <p:pic>
        <p:nvPicPr>
          <p:cNvPr id="5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006" t="7115" r="2286" b="0"/>
          <a:stretch>
            <a:fillRect/>
          </a:stretch>
        </p:blipFill>
        <p:spPr>
          <a:xfrm>
            <a:off x="2886921" y="4840083"/>
            <a:ext cx="6156814" cy="499503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aphicFrame>
        <p:nvGraphicFramePr>
          <p:cNvPr id="577" name="Table"/>
          <p:cNvGraphicFramePr/>
          <p:nvPr/>
        </p:nvGraphicFramePr>
        <p:xfrm>
          <a:off x="10794622" y="4833830"/>
          <a:ext cx="11933682" cy="502027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886277"/>
                <a:gridCol w="8034703"/>
              </a:tblGrid>
              <a:tr h="796798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Move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ย้ายบล็อกไปไว้ยังตำแหน่งใหม่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Configure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เพิ่ม แก้ไขข้อมูล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Hide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ซ่อนข้อมูล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Permissions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กำหนดสิทธิ์การแก้ไข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Check permissions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ตรวจสอบสิทธิ์การเข้าถึง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4675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         Delete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2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ลบข้อมูล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pic>
        <p:nvPicPr>
          <p:cNvPr id="5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57046" y="5764934"/>
            <a:ext cx="4572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76096" y="6524818"/>
            <a:ext cx="419101" cy="35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31646" y="7166168"/>
            <a:ext cx="5080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44346" y="7829936"/>
            <a:ext cx="4826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76096" y="8396816"/>
            <a:ext cx="4191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050696" y="9125292"/>
            <a:ext cx="469901" cy="39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6651" y="3972362"/>
            <a:ext cx="11239501" cy="793939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7" name="6. ทดสอบการย้ายตำแหน่งบล็อกไปวางไว้ในตำแหน่งที่ต้องการ"/>
          <p:cNvSpPr txBox="1"/>
          <p:nvPr/>
        </p:nvSpPr>
        <p:spPr>
          <a:xfrm>
            <a:off x="1324980" y="2941474"/>
            <a:ext cx="16285014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6. </a:t>
            </a:r>
            <a:r>
              <a:t>ทดสอบการย้ายตำแหน่งบล็อกไปวางไว้ในตำแหน่งที่ต้องการ</a:t>
            </a:r>
          </a:p>
        </p:txBody>
      </p:sp>
      <p:sp>
        <p:nvSpPr>
          <p:cNvPr id="588" name="การตั้งค่าให้บล็อกแสดงบนหน้าแรก (ต่อ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8900"/>
            </a:lvl1pPr>
          </a:lstStyle>
          <a:p>
            <a:pPr/>
            <a:r>
              <a:t>การตั้งค่าให้บล็อกแสดงบนหน้าแรก (ต่อ)</a:t>
            </a:r>
          </a:p>
        </p:txBody>
      </p:sp>
      <p:sp>
        <p:nvSpPr>
          <p:cNvPr id="589" name="Line"/>
          <p:cNvSpPr/>
          <p:nvPr/>
        </p:nvSpPr>
        <p:spPr>
          <a:xfrm flipH="1">
            <a:off x="7855181" y="6088409"/>
            <a:ext cx="443167" cy="95753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90" name="Group"/>
          <p:cNvSpPr/>
          <p:nvPr/>
        </p:nvSpPr>
        <p:spPr>
          <a:xfrm>
            <a:off x="8117610" y="5636853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pic>
        <p:nvPicPr>
          <p:cNvPr id="5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8066" y="4253191"/>
            <a:ext cx="10259250" cy="614384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92" name="หลังการย้ายบล็อก"/>
          <p:cNvSpPr txBox="1"/>
          <p:nvPr/>
        </p:nvSpPr>
        <p:spPr>
          <a:xfrm>
            <a:off x="17426452" y="11019653"/>
            <a:ext cx="610536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4"/>
              </a:buBlip>
            </a:lvl1pPr>
          </a:lstStyle>
          <a:p>
            <a:pPr/>
            <a:r>
              <a:t>  หลังการย้ายบล็อก</a:t>
            </a:r>
          </a:p>
        </p:txBody>
      </p:sp>
      <p:sp>
        <p:nvSpPr>
          <p:cNvPr id="593" name="Line"/>
          <p:cNvSpPr/>
          <p:nvPr/>
        </p:nvSpPr>
        <p:spPr>
          <a:xfrm>
            <a:off x="3879651" y="5424369"/>
            <a:ext cx="8173326" cy="1814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451"/>
                </a:moveTo>
                <a:lnTo>
                  <a:pt x="1192" y="19765"/>
                </a:lnTo>
                <a:lnTo>
                  <a:pt x="2676" y="19386"/>
                </a:lnTo>
                <a:lnTo>
                  <a:pt x="4223" y="19526"/>
                </a:lnTo>
                <a:lnTo>
                  <a:pt x="5722" y="20625"/>
                </a:lnTo>
                <a:lnTo>
                  <a:pt x="7274" y="21600"/>
                </a:lnTo>
                <a:lnTo>
                  <a:pt x="8872" y="21510"/>
                </a:lnTo>
                <a:lnTo>
                  <a:pt x="10501" y="20575"/>
                </a:lnTo>
                <a:lnTo>
                  <a:pt x="12142" y="19130"/>
                </a:lnTo>
                <a:lnTo>
                  <a:pt x="13857" y="17500"/>
                </a:lnTo>
                <a:lnTo>
                  <a:pt x="15624" y="14185"/>
                </a:lnTo>
                <a:lnTo>
                  <a:pt x="17108" y="10772"/>
                </a:lnTo>
                <a:lnTo>
                  <a:pt x="18741" y="7532"/>
                </a:lnTo>
                <a:lnTo>
                  <a:pt x="20255" y="3955"/>
                </a:lnTo>
                <a:lnTo>
                  <a:pt x="21600" y="0"/>
                </a:lnTo>
              </a:path>
            </a:pathLst>
          </a:cu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การแสดงบล็อกแบบอิสระ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</a:lstStyle>
          <a:p>
            <a:pPr/>
            <a:r>
              <a:t>การแสดงบล็อกแบบอิสระ</a:t>
            </a:r>
          </a:p>
        </p:txBody>
      </p:sp>
      <p:sp>
        <p:nvSpPr>
          <p:cNvPr id="596" name="Slide Number"/>
          <p:cNvSpPr txBox="1"/>
          <p:nvPr>
            <p:ph type="sldNum" sz="quarter" idx="2"/>
          </p:nvPr>
        </p:nvSpPr>
        <p:spPr>
          <a:xfrm>
            <a:off x="11691094" y="12451249"/>
            <a:ext cx="459945" cy="6847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7" name="ในระบบ Moodle ผู้ชายสามารถทำการสร้างบอกอิสระ โดยที่ไม่ต้องใช้บอกที่มีอยู่ในระบบ ซึ่งการเพิ่มบล็อกอิสระมีขั้นตอนดังนี้"/>
          <p:cNvSpPr txBox="1"/>
          <p:nvPr/>
        </p:nvSpPr>
        <p:spPr>
          <a:xfrm>
            <a:off x="1375780" y="2678048"/>
            <a:ext cx="16285014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t>ในระบบ Moodle ผู้ชายสามารถทำการสร้างบอกอิสระ โดยที่ไม่ต้องใช้บอกที่มีอยู่ในระบบ ซึ่งการเพิ่มบล็อกอิสระมีขั้นตอนดังนี้</a:t>
            </a:r>
          </a:p>
        </p:txBody>
      </p:sp>
      <p:sp>
        <p:nvSpPr>
          <p:cNvPr id="598" name="1. คลิกเข้าสู่ระบบ แล้วคลิกที่ Turn editing on…"/>
          <p:cNvSpPr txBox="1"/>
          <p:nvPr/>
        </p:nvSpPr>
        <p:spPr>
          <a:xfrm>
            <a:off x="1341914" y="3500274"/>
            <a:ext cx="13301639" cy="368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000"/>
            </a:pPr>
            <a:r>
              <a:rPr b="1"/>
              <a:t>1. </a:t>
            </a:r>
            <a:r>
              <a:t>คลิกเข้าสู่ระบบ แล้วคลิกที่ </a:t>
            </a:r>
            <a:r>
              <a:rPr b="1"/>
              <a:t>Turn editing on</a:t>
            </a:r>
            <a:endParaRPr b="1"/>
          </a:p>
          <a:p>
            <a:pPr>
              <a:defRPr sz="3000"/>
            </a:pPr>
            <a:r>
              <a:rPr b="1"/>
              <a:t>2. </a:t>
            </a:r>
            <a:r>
              <a:t>ทำการเพิ่มบล็อกใหม่ที่บล็อก</a:t>
            </a:r>
            <a:r>
              <a:rPr b="1"/>
              <a:t> </a:t>
            </a:r>
            <a:r>
              <a:t>Add a block ที่มุมซ้ายล่าง คลิกเลือกที่รายการ </a:t>
            </a:r>
            <a:r>
              <a:rPr b="1"/>
              <a:t>HTML</a:t>
            </a:r>
            <a:r>
              <a:t> เพื่อสร้างบล็อกอิสระ</a:t>
            </a:r>
          </a:p>
          <a:p>
            <a:pPr>
              <a:defRPr sz="3000"/>
            </a:pPr>
            <a:r>
              <a:rPr b="1"/>
              <a:t>3</a:t>
            </a:r>
            <a:r>
              <a:t>. แสดงกรอบ </a:t>
            </a:r>
            <a:r>
              <a:rPr b="1"/>
              <a:t>new HTML block</a:t>
            </a:r>
            <a:r>
              <a:t> ขึ้นมา</a:t>
            </a:r>
          </a:p>
          <a:p>
            <a:pPr>
              <a:defRPr sz="3000"/>
            </a:pPr>
            <a:r>
              <a:t>4. จับย้ายบล็อกไปไว้ยังตำแหน่งที่ต้องการ ในที่นี้เลื่อนไปวางไว้มุมซ้ายบนสุด</a:t>
            </a:r>
          </a:p>
          <a:p>
            <a:pPr>
              <a:defRPr sz="3000"/>
            </a:pPr>
            <a:r>
              <a:rPr b="1"/>
              <a:t>5.</a:t>
            </a:r>
            <a:r>
              <a:t> คลิกเลือกที่       </a:t>
            </a:r>
            <a:r>
              <a:rPr b="1"/>
              <a:t>Configure</a:t>
            </a:r>
            <a:r>
              <a:t> เพื่อเพิ่มข้อมูล</a:t>
            </a:r>
          </a:p>
          <a:p>
            <a:pPr>
              <a:defRPr sz="3000"/>
            </a:pPr>
            <a:r>
              <a:rPr b="1"/>
              <a:t>6. </a:t>
            </a:r>
            <a:r>
              <a:t>พิมพ์ชื่อหัวข้อบล็อกและเนื้อหาที่ต้องการ เสร็จแล้วคลิกที่ปุ่ม </a:t>
            </a:r>
            <a:r>
              <a:rPr b="1"/>
              <a:t>Save changes</a:t>
            </a:r>
            <a:endParaRPr b="1"/>
          </a:p>
          <a:p>
            <a:pPr>
              <a:defRPr sz="3000"/>
            </a:pPr>
            <a:r>
              <a:rPr b="1"/>
              <a:t>7. </a:t>
            </a:r>
            <a:r>
              <a:t>แสดงบล็อกอิสระที่ทำการสร้างเสร็จเรียบร้อยแล้ว</a:t>
            </a:r>
          </a:p>
        </p:txBody>
      </p:sp>
      <p:pic>
        <p:nvPicPr>
          <p:cNvPr id="5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13" t="0" r="27741" b="0"/>
          <a:stretch>
            <a:fillRect/>
          </a:stretch>
        </p:blipFill>
        <p:spPr>
          <a:xfrm>
            <a:off x="1143908" y="7452949"/>
            <a:ext cx="2780556" cy="436617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8228" y="7452949"/>
            <a:ext cx="3496771" cy="16088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262" t="11059" r="2770" b="40635"/>
          <a:stretch>
            <a:fillRect/>
          </a:stretch>
        </p:blipFill>
        <p:spPr>
          <a:xfrm>
            <a:off x="5601692" y="8672791"/>
            <a:ext cx="2387406" cy="360069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8812" y="7452949"/>
            <a:ext cx="3642473" cy="123674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7350" y="5592233"/>
            <a:ext cx="459944" cy="435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90983" y="9171968"/>
            <a:ext cx="3642473" cy="237620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67449" y="2376121"/>
            <a:ext cx="5214972" cy="436602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0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862891" y="7063930"/>
            <a:ext cx="8694740" cy="51440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07" name="Line"/>
          <p:cNvSpPr/>
          <p:nvPr/>
        </p:nvSpPr>
        <p:spPr>
          <a:xfrm flipH="1" flipV="1">
            <a:off x="3592545" y="8828662"/>
            <a:ext cx="286203" cy="94991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8" name="Group"/>
          <p:cNvSpPr/>
          <p:nvPr/>
        </p:nvSpPr>
        <p:spPr>
          <a:xfrm>
            <a:off x="3698010" y="9327021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09" name="Line"/>
          <p:cNvSpPr/>
          <p:nvPr/>
        </p:nvSpPr>
        <p:spPr>
          <a:xfrm>
            <a:off x="4803901" y="11319511"/>
            <a:ext cx="929560" cy="40968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0" name="Group"/>
          <p:cNvSpPr/>
          <p:nvPr/>
        </p:nvSpPr>
        <p:spPr>
          <a:xfrm>
            <a:off x="4623165" y="1086795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11" name="Line"/>
          <p:cNvSpPr/>
          <p:nvPr/>
        </p:nvSpPr>
        <p:spPr>
          <a:xfrm flipH="1">
            <a:off x="10337581" y="6861169"/>
            <a:ext cx="1025700" cy="102570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2" name="Group"/>
          <p:cNvSpPr/>
          <p:nvPr/>
        </p:nvSpPr>
        <p:spPr>
          <a:xfrm>
            <a:off x="11182543" y="6409613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13" name="Line"/>
          <p:cNvSpPr/>
          <p:nvPr/>
        </p:nvSpPr>
        <p:spPr>
          <a:xfrm flipH="1">
            <a:off x="10952773" y="9152044"/>
            <a:ext cx="1143876" cy="29211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4" name="Group"/>
          <p:cNvSpPr/>
          <p:nvPr/>
        </p:nvSpPr>
        <p:spPr>
          <a:xfrm>
            <a:off x="11915912" y="8700488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615" name="Line"/>
          <p:cNvSpPr/>
          <p:nvPr/>
        </p:nvSpPr>
        <p:spPr>
          <a:xfrm flipH="1">
            <a:off x="20325836" y="1735187"/>
            <a:ext cx="948680" cy="146456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6" name="Group"/>
          <p:cNvSpPr/>
          <p:nvPr/>
        </p:nvSpPr>
        <p:spPr>
          <a:xfrm>
            <a:off x="20755111" y="166544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617" name="Line"/>
          <p:cNvSpPr/>
          <p:nvPr/>
        </p:nvSpPr>
        <p:spPr>
          <a:xfrm flipH="1" flipV="1">
            <a:off x="15836892" y="10447180"/>
            <a:ext cx="1421513" cy="54181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8" name="Group"/>
          <p:cNvSpPr/>
          <p:nvPr/>
        </p:nvSpPr>
        <p:spPr>
          <a:xfrm>
            <a:off x="16978977" y="1075302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การสร้างเมนูรายการ (Navigation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</a:lstStyle>
          <a:p>
            <a:pPr/>
            <a:r>
              <a:t>การสร้างเมนูรายการ (Navigation)</a:t>
            </a:r>
          </a:p>
        </p:txBody>
      </p:sp>
      <p:sp>
        <p:nvSpPr>
          <p:cNvPr id="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2" name="ในโปรแกรม Moodle หากต้องการสร้างเมนูรายการ สามารถทำได้ 2 รูปแบบคือ…"/>
          <p:cNvSpPr txBox="1"/>
          <p:nvPr/>
        </p:nvSpPr>
        <p:spPr>
          <a:xfrm>
            <a:off x="1319441" y="2687474"/>
            <a:ext cx="9135804" cy="180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t>ในโปรแกรม Moodle หากต้องการสร้างเมนูรายการ สามารถทำได้ 2 รูปแบบคือ </a:t>
            </a:r>
          </a:p>
          <a:p>
            <a:pPr/>
            <a:r>
              <a:t>    1. การใช้คำสั่ง JavaScript และ CSS ระบบมีให้อยู่แล้ว </a:t>
            </a:r>
          </a:p>
          <a:p>
            <a:pPr/>
            <a:r>
              <a:t>    2. ใช้วิธีการเพิ่มบล็อกอิสระแบบ HTML แล้วระบุโค้ดในการสร้างเมนูลงไป</a:t>
            </a:r>
          </a:p>
        </p:txBody>
      </p:sp>
      <p:sp>
        <p:nvSpPr>
          <p:cNvPr id="623" name="การสร้าวเมนูหลักไว้ที่ส่วน Top menu"/>
          <p:cNvSpPr/>
          <p:nvPr/>
        </p:nvSpPr>
        <p:spPr>
          <a:xfrm>
            <a:off x="1748366" y="4619955"/>
            <a:ext cx="12564965" cy="92511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1"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การสร้าวเมนูหลักไว้ที่ส่วน Top menu</a:t>
            </a:r>
          </a:p>
        </p:txBody>
      </p:sp>
      <p:sp>
        <p:nvSpPr>
          <p:cNvPr id="624" name="Shape"/>
          <p:cNvSpPr/>
          <p:nvPr/>
        </p:nvSpPr>
        <p:spPr>
          <a:xfrm>
            <a:off x="1181100" y="4845612"/>
            <a:ext cx="393568" cy="473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miter lim="400000"/>
          </a:ln>
        </p:spPr>
        <p:txBody>
          <a:bodyPr lIns="101600" tIns="101600" rIns="101600" bIns="101600"/>
          <a:lstStyle/>
          <a:p>
            <a:pPr defTabSz="635000">
              <a:defRPr sz="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5" name="1. ล็อกอินเข้าระบบในฐานะผู้ดูแลระบบ…"/>
          <p:cNvSpPr txBox="1"/>
          <p:nvPr/>
        </p:nvSpPr>
        <p:spPr>
          <a:xfrm>
            <a:off x="1595914" y="5670851"/>
            <a:ext cx="9758433" cy="2924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</a:t>
            </a:r>
            <a:r>
              <a:t> ล็อกอินเข้าระบบในฐานะผู้ดูแลระบบ               </a:t>
            </a:r>
          </a:p>
          <a:p>
            <a:pPr/>
            <a:r>
              <a:rPr b="1"/>
              <a:t>2.</a:t>
            </a:r>
            <a:r>
              <a:t> คลิกที่ </a:t>
            </a:r>
            <a:r>
              <a:rPr b="1"/>
              <a:t>Site administration</a:t>
            </a:r>
            <a:r>
              <a:t> </a:t>
            </a:r>
            <a:r>
              <a:rPr b="1"/>
              <a:t>&gt; Appearance &gt; Themes &gt;Theme settings</a:t>
            </a:r>
            <a:endParaRPr b="1"/>
          </a:p>
          <a:p>
            <a:pPr/>
            <a:r>
              <a:rPr b="1"/>
              <a:t>3.</a:t>
            </a:r>
            <a:r>
              <a:t> เลื่อนลงมาในกรอบของ </a:t>
            </a:r>
            <a:r>
              <a:rPr b="1"/>
              <a:t>Custom menu items</a:t>
            </a:r>
            <a:endParaRPr b="1"/>
          </a:p>
          <a:p>
            <a:pPr/>
            <a:r>
              <a:rPr b="1"/>
              <a:t>4. </a:t>
            </a:r>
            <a:r>
              <a:t>ระบุรายละเอียดเมนูที่ต้องการลงไป โดยใช้รูปแบบการแสดงเมนูดังนี้</a:t>
            </a:r>
            <a:endParaRPr b="1"/>
          </a:p>
        </p:txBody>
      </p:sp>
      <p:pic>
        <p:nvPicPr>
          <p:cNvPr id="6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9681" y="3157809"/>
            <a:ext cx="3040038" cy="861078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27" name="Menu1|URL…"/>
          <p:cNvSpPr txBox="1"/>
          <p:nvPr/>
        </p:nvSpPr>
        <p:spPr>
          <a:xfrm>
            <a:off x="2041060" y="8206001"/>
            <a:ext cx="6330293" cy="370014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000"/>
            </a:pPr>
            <a:r>
              <a:t>  Menu1|URL</a:t>
            </a:r>
          </a:p>
          <a:p>
            <a:pPr>
              <a:defRPr sz="3000"/>
            </a:pPr>
            <a:r>
              <a:t>  Menu2|URL</a:t>
            </a:r>
          </a:p>
          <a:p>
            <a:pPr>
              <a:defRPr sz="3000"/>
            </a:pPr>
            <a:r>
              <a:t>  -summenu2_1|URL</a:t>
            </a:r>
          </a:p>
          <a:p>
            <a:pPr>
              <a:defRPr sz="3000"/>
            </a:pPr>
            <a:r>
              <a:t>  -summenu2_2|URL</a:t>
            </a:r>
          </a:p>
          <a:p>
            <a:pPr>
              <a:defRPr sz="3000"/>
            </a:pPr>
            <a:r>
              <a:t>  -summenu2_3|URL</a:t>
            </a:r>
          </a:p>
          <a:p>
            <a:pPr>
              <a:defRPr sz="3000"/>
            </a:pPr>
            <a:r>
              <a:t>  Menu3|URL</a:t>
            </a:r>
          </a:p>
          <a:p>
            <a:pPr>
              <a:defRPr sz="3000"/>
            </a:pPr>
            <a:r>
              <a:t>  -summenu3_1|URL</a:t>
            </a:r>
          </a:p>
        </p:txBody>
      </p:sp>
      <p:sp>
        <p:nvSpPr>
          <p:cNvPr id="628" name="ตัวอย่าง เช่น"/>
          <p:cNvSpPr txBox="1"/>
          <p:nvPr/>
        </p:nvSpPr>
        <p:spPr>
          <a:xfrm>
            <a:off x="16314027" y="2932048"/>
            <a:ext cx="610536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3"/>
              </a:buBlip>
            </a:lvl1pPr>
          </a:lstStyle>
          <a:p>
            <a:pPr/>
            <a:r>
              <a:t>  ตัวอย่าง เช่น</a:t>
            </a:r>
          </a:p>
        </p:txBody>
      </p:sp>
      <p:pic>
        <p:nvPicPr>
          <p:cNvPr id="62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5775" b="0"/>
          <a:stretch>
            <a:fillRect/>
          </a:stretch>
        </p:blipFill>
        <p:spPr>
          <a:xfrm>
            <a:off x="15546801" y="3986262"/>
            <a:ext cx="6658295" cy="337553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30" name="Line"/>
          <p:cNvSpPr/>
          <p:nvPr/>
        </p:nvSpPr>
        <p:spPr>
          <a:xfrm flipV="1">
            <a:off x="10453622" y="9853740"/>
            <a:ext cx="1608520" cy="65111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31" name="Group"/>
          <p:cNvSpPr/>
          <p:nvPr/>
        </p:nvSpPr>
        <p:spPr>
          <a:xfrm>
            <a:off x="10272886" y="1005329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72236" y="8317244"/>
            <a:ext cx="8485492" cy="34776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33" name="Line"/>
          <p:cNvSpPr/>
          <p:nvPr/>
        </p:nvSpPr>
        <p:spPr>
          <a:xfrm flipH="1">
            <a:off x="21023226" y="7996577"/>
            <a:ext cx="1215997" cy="910432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34" name="Group"/>
          <p:cNvSpPr/>
          <p:nvPr/>
        </p:nvSpPr>
        <p:spPr>
          <a:xfrm>
            <a:off x="22058486" y="7545021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การสร้างเมนูหลักไว้ที่ส่วน Top menu (ต่อ)"/>
          <p:cNvSpPr txBox="1"/>
          <p:nvPr>
            <p:ph type="title"/>
          </p:nvPr>
        </p:nvSpPr>
        <p:spPr>
          <a:xfrm>
            <a:off x="3359150" y="867600"/>
            <a:ext cx="21348700" cy="2169452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การสร้างเมนูหลักไว้ที่ส่วน Top menu (ต่อ)</a:t>
            </a:r>
          </a:p>
        </p:txBody>
      </p:sp>
      <p:sp>
        <p:nvSpPr>
          <p:cNvPr id="6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8" name="5. คลิกที่ Save changes…"/>
          <p:cNvSpPr txBox="1"/>
          <p:nvPr/>
        </p:nvSpPr>
        <p:spPr>
          <a:xfrm>
            <a:off x="1443514" y="3012317"/>
            <a:ext cx="9758433" cy="180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5.</a:t>
            </a:r>
            <a:r>
              <a:t> คลิกที่ </a:t>
            </a:r>
            <a:r>
              <a:rPr b="1"/>
              <a:t>Save changes</a:t>
            </a:r>
            <a:r>
              <a:t>            </a:t>
            </a:r>
          </a:p>
          <a:p>
            <a:pPr/>
            <a:r>
              <a:rPr b="1"/>
              <a:t>6.</a:t>
            </a:r>
            <a:r>
              <a:t> แสดงรายการเมนูส่าน Top menu</a:t>
            </a:r>
            <a:r>
              <a:rPr b="1"/>
              <a:t> </a:t>
            </a:r>
            <a:r>
              <a:t>ที่เพิ่มเสร็จเรียบร้อยแล้ว</a:t>
            </a:r>
            <a:endParaRPr b="1"/>
          </a:p>
        </p:txBody>
      </p:sp>
      <p:pic>
        <p:nvPicPr>
          <p:cNvPr id="6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4250" y="4802753"/>
            <a:ext cx="18224220" cy="766229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40" name="Line"/>
          <p:cNvSpPr/>
          <p:nvPr/>
        </p:nvSpPr>
        <p:spPr>
          <a:xfrm flipH="1" flipV="1">
            <a:off x="11084697" y="5833651"/>
            <a:ext cx="1214660" cy="121466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1" name="Group"/>
          <p:cNvSpPr/>
          <p:nvPr/>
        </p:nvSpPr>
        <p:spPr>
          <a:xfrm>
            <a:off x="12118619" y="6596754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6" name="หน้าต่างปรับแต่งระบบ (Site Administration)"/>
          <p:cNvSpPr txBox="1"/>
          <p:nvPr>
            <p:ph type="title"/>
          </p:nvPr>
        </p:nvSpPr>
        <p:spPr>
          <a:xfrm>
            <a:off x="2969683" y="867600"/>
            <a:ext cx="21348701" cy="18058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หน้าต่างปรับแต่งระบบ (Site Administration)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9116" y="3364499"/>
            <a:ext cx="12554975" cy="879151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171" r="0" b="0"/>
          <a:stretch>
            <a:fillRect/>
          </a:stretch>
        </p:blipFill>
        <p:spPr>
          <a:xfrm>
            <a:off x="14842066" y="4078353"/>
            <a:ext cx="2794001" cy="781943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79" name="8. คลิกที่ Site Administration เพื่อให้ระบบ Moodle แสดงหน้าต่างสำหรับปรับแต่งระบบ"/>
          <p:cNvSpPr txBox="1"/>
          <p:nvPr/>
        </p:nvSpPr>
        <p:spPr>
          <a:xfrm>
            <a:off x="18255867" y="4121644"/>
            <a:ext cx="4615296" cy="225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8.</a:t>
            </a:r>
            <a:r>
              <a:t> คลิกที่ </a:t>
            </a:r>
            <a:r>
              <a:rPr b="1"/>
              <a:t>Site Administration</a:t>
            </a:r>
            <a:r>
              <a:t> เพื่อให้ระบบ Moodle แสดงหน้าต่างสำหรับปรับแต่งระบบ</a:t>
            </a:r>
          </a:p>
          <a:p>
            <a:pPr>
              <a:defRPr sz="3400"/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80" name="Line"/>
          <p:cNvSpPr/>
          <p:nvPr/>
        </p:nvSpPr>
        <p:spPr>
          <a:xfrm flipH="1">
            <a:off x="2971013" y="6039455"/>
            <a:ext cx="560294" cy="56029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81" name="Group"/>
          <p:cNvSpPr/>
          <p:nvPr/>
        </p:nvSpPr>
        <p:spPr>
          <a:xfrm>
            <a:off x="3350571" y="5587898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การสร้างเมนูรายการโดยใช้บล็อกอิสระ"/>
          <p:cNvSpPr txBox="1"/>
          <p:nvPr>
            <p:ph type="title"/>
          </p:nvPr>
        </p:nvSpPr>
        <p:spPr>
          <a:xfrm>
            <a:off x="3122083" y="7490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การสร้างเมนูรายการโดยใช้บล็อกอิสระ</a:t>
            </a:r>
          </a:p>
        </p:txBody>
      </p:sp>
      <p:sp>
        <p:nvSpPr>
          <p:cNvPr id="6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5" name="1. ล็อกอินเข้าระบบในฐานะผู้ดูแลระบบ…"/>
          <p:cNvSpPr txBox="1"/>
          <p:nvPr/>
        </p:nvSpPr>
        <p:spPr>
          <a:xfrm>
            <a:off x="7908276" y="3110807"/>
            <a:ext cx="9024670" cy="3992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2900"/>
            </a:pPr>
            <a:r>
              <a:rPr b="1"/>
              <a:t>1. </a:t>
            </a:r>
            <a:r>
              <a:t>ล็อกอินเข้าระบบในฐานะผู้ดูแลระบบ</a:t>
            </a:r>
          </a:p>
          <a:p>
            <a:pPr>
              <a:defRPr sz="2900"/>
            </a:pPr>
            <a:r>
              <a:rPr b="1"/>
              <a:t>2.</a:t>
            </a:r>
            <a:r>
              <a:t> คลิกปุ่ม </a:t>
            </a:r>
            <a:r>
              <a:rPr b="1"/>
              <a:t>Turn editing on</a:t>
            </a:r>
          </a:p>
          <a:p>
            <a:pPr>
              <a:defRPr sz="2900"/>
            </a:pPr>
            <a:r>
              <a:rPr b="1"/>
              <a:t>3.</a:t>
            </a:r>
            <a:r>
              <a:t> ทำการเพิ่มบล็อกใหม่ที่บล็อก</a:t>
            </a:r>
            <a:r>
              <a:rPr b="1"/>
              <a:t> Add a</a:t>
            </a:r>
            <a:r>
              <a:t> </a:t>
            </a:r>
            <a:r>
              <a:rPr b="1"/>
              <a:t>Block</a:t>
            </a:r>
            <a:r>
              <a:t> แล้วเลือกชนิดการสร้างบล็อกแบบ </a:t>
            </a:r>
            <a:r>
              <a:rPr b="1"/>
              <a:t>HTML</a:t>
            </a:r>
            <a:endParaRPr b="1"/>
          </a:p>
          <a:p>
            <a:pPr>
              <a:defRPr sz="2900"/>
            </a:pPr>
            <a:r>
              <a:rPr b="1"/>
              <a:t>4. </a:t>
            </a:r>
            <a:r>
              <a:t>ทำการคลิกเลื่อนบล็อก (new HTML block) ไปไว้ที่มุมบนซ้ายสุด</a:t>
            </a:r>
          </a:p>
          <a:p>
            <a:pPr>
              <a:defRPr sz="2900"/>
            </a:pPr>
            <a:r>
              <a:rPr b="1"/>
              <a:t>5.</a:t>
            </a:r>
            <a:r>
              <a:t> คลิกที่       </a:t>
            </a:r>
            <a:r>
              <a:rPr b="1"/>
              <a:t>Configure </a:t>
            </a:r>
            <a:r>
              <a:t>เพื่อทำการสร้างเมนูใหม่</a:t>
            </a:r>
          </a:p>
          <a:p>
            <a:pPr>
              <a:defRPr sz="2900"/>
            </a:pPr>
            <a:r>
              <a:rPr b="1"/>
              <a:t>6. </a:t>
            </a:r>
            <a:r>
              <a:t>ทั้งการกำหนดรายละเอียดเมนูที่ต้องการ</a:t>
            </a:r>
          </a:p>
          <a:p>
            <a:pPr marL="342900" indent="-25400">
              <a:buSzPct val="171000"/>
              <a:buChar char="•"/>
              <a:defRPr sz="2900"/>
            </a:pPr>
            <a:r>
              <a:t>  </a:t>
            </a:r>
            <a:r>
              <a:rPr b="1"/>
              <a:t>HTML block title</a:t>
            </a:r>
            <a:r>
              <a:t> ตั้งชื่อเมนูหลัก</a:t>
            </a:r>
          </a:p>
          <a:p>
            <a:pPr marL="342900" indent="-25400">
              <a:buSzPct val="171000"/>
              <a:buChar char="•"/>
              <a:defRPr sz="2900"/>
            </a:pPr>
            <a:r>
              <a:t>  </a:t>
            </a:r>
            <a:r>
              <a:rPr b="1"/>
              <a:t>Content </a:t>
            </a:r>
            <a:r>
              <a:t>สร้างเมนูที่ต้องการ</a:t>
            </a:r>
          </a:p>
        </p:txBody>
      </p:sp>
      <p:pic>
        <p:nvPicPr>
          <p:cNvPr id="6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4516" y="3282950"/>
            <a:ext cx="5803901" cy="86741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8228" y="7675372"/>
            <a:ext cx="2824878" cy="129971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4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7262" t="11059" r="2770" b="40635"/>
          <a:stretch>
            <a:fillRect/>
          </a:stretch>
        </p:blipFill>
        <p:spPr>
          <a:xfrm>
            <a:off x="8141692" y="8586080"/>
            <a:ext cx="2387406" cy="360069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12805" y="3716225"/>
            <a:ext cx="3642473" cy="237620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5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11830" b="0"/>
          <a:stretch>
            <a:fillRect/>
          </a:stretch>
        </p:blipFill>
        <p:spPr>
          <a:xfrm>
            <a:off x="12177571" y="6896486"/>
            <a:ext cx="10389885" cy="54984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6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57733" y="5125409"/>
            <a:ext cx="356530" cy="336723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Line"/>
          <p:cNvSpPr/>
          <p:nvPr/>
        </p:nvSpPr>
        <p:spPr>
          <a:xfrm flipH="1" flipV="1">
            <a:off x="3446484" y="9773703"/>
            <a:ext cx="1228130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3" name="Group"/>
          <p:cNvSpPr/>
          <p:nvPr/>
        </p:nvSpPr>
        <p:spPr>
          <a:xfrm>
            <a:off x="4358410" y="9486821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54" name="Line"/>
          <p:cNvSpPr/>
          <p:nvPr/>
        </p:nvSpPr>
        <p:spPr>
          <a:xfrm flipH="1" flipV="1">
            <a:off x="10169017" y="11602503"/>
            <a:ext cx="1228131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5" name="Group"/>
          <p:cNvSpPr/>
          <p:nvPr/>
        </p:nvSpPr>
        <p:spPr>
          <a:xfrm>
            <a:off x="11080943" y="11315621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56" name="Line"/>
          <p:cNvSpPr/>
          <p:nvPr/>
        </p:nvSpPr>
        <p:spPr>
          <a:xfrm flipH="1" flipV="1">
            <a:off x="9102217" y="8114236"/>
            <a:ext cx="1228131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7" name="Group"/>
          <p:cNvSpPr/>
          <p:nvPr/>
        </p:nvSpPr>
        <p:spPr>
          <a:xfrm>
            <a:off x="10014143" y="7827354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658" name="Line"/>
          <p:cNvSpPr/>
          <p:nvPr/>
        </p:nvSpPr>
        <p:spPr>
          <a:xfrm flipH="1" flipV="1">
            <a:off x="21158751" y="4490503"/>
            <a:ext cx="1228131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9" name="Group"/>
          <p:cNvSpPr/>
          <p:nvPr/>
        </p:nvSpPr>
        <p:spPr>
          <a:xfrm>
            <a:off x="22070677" y="4203621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660" name="Line"/>
          <p:cNvSpPr/>
          <p:nvPr/>
        </p:nvSpPr>
        <p:spPr>
          <a:xfrm flipH="1">
            <a:off x="19408996" y="8893169"/>
            <a:ext cx="1369220" cy="27279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1" name="Group"/>
          <p:cNvSpPr/>
          <p:nvPr/>
        </p:nvSpPr>
        <p:spPr>
          <a:xfrm>
            <a:off x="20462011" y="8606288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5279" y="3066521"/>
            <a:ext cx="12928601" cy="60325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64" name="การสร้างเมนูรายการโดยใช้บล็อกอิสระ (ต่อ)"/>
          <p:cNvSpPr txBox="1"/>
          <p:nvPr>
            <p:ph type="title"/>
          </p:nvPr>
        </p:nvSpPr>
        <p:spPr>
          <a:xfrm>
            <a:off x="3122083" y="7490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200"/>
            </a:lvl1pPr>
          </a:lstStyle>
          <a:p>
            <a:pPr/>
            <a:r>
              <a:t>การสร้างเมนูรายการโดยใช้บล็อกอิสระ (ต่อ)</a:t>
            </a:r>
          </a:p>
        </p:txBody>
      </p:sp>
      <p:sp>
        <p:nvSpPr>
          <p:cNvPr id="6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08250" y="9484783"/>
            <a:ext cx="4991769" cy="289890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67" name="7. ทำการสร้างจุดเชื่อมโยง (Link) ไปยังเมนูต่างๆ ตามต้องการ เช่น กรณี     ต้องการสร้างจุดเชื่อมโยงในเมนูหน้าแรก ให้ทำการคลิกเลือกข้อความ     หน้าแรกแล้วคลิกที่ไอคอน       (Link)…"/>
          <p:cNvSpPr txBox="1"/>
          <p:nvPr/>
        </p:nvSpPr>
        <p:spPr>
          <a:xfrm>
            <a:off x="1138714" y="4194541"/>
            <a:ext cx="8392029" cy="2924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7. </a:t>
            </a:r>
            <a:r>
              <a:t>ทำการสร้างจุดเชื่อมโยง (Link) ไปยังเมนูต่างๆ ตามต้องการ เช่น กรณี</a:t>
            </a:r>
            <a:br/>
            <a:r>
              <a:t>    ต้องการสร้างจุดเชื่อมโยงในเมนูหน้าแรก ให้ทำการคลิกเลือกข้อความ</a:t>
            </a:r>
            <a:br/>
            <a:r>
              <a:t>    หน้าแรกแล้วคลิกที่ไอคอน       </a:t>
            </a:r>
            <a:r>
              <a:rPr b="1"/>
              <a:t>(Link)</a:t>
            </a:r>
            <a:endParaRPr b="1"/>
          </a:p>
          <a:p>
            <a:pPr/>
            <a:r>
              <a:rPr b="1"/>
              <a:t>8. </a:t>
            </a:r>
            <a:r>
              <a:t>กำหนดรายละเอียดลิงก์ที่ต้องการเชื่อมโยงไป เสร็จแล้วคลิกที่ปุ่ม </a:t>
            </a:r>
            <a:br/>
            <a:r>
              <a:t>    </a:t>
            </a:r>
            <a:r>
              <a:rPr b="1"/>
              <a:t>Create link</a:t>
            </a:r>
          </a:p>
        </p:txBody>
      </p:sp>
      <p:pic>
        <p:nvPicPr>
          <p:cNvPr id="6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5066" y="5464411"/>
            <a:ext cx="361943" cy="3845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aphicFrame>
        <p:nvGraphicFramePr>
          <p:cNvPr id="669" name="Table"/>
          <p:cNvGraphicFramePr/>
          <p:nvPr/>
        </p:nvGraphicFramePr>
        <p:xfrm>
          <a:off x="3600063" y="9675789"/>
          <a:ext cx="11301602" cy="245882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3092452"/>
                <a:gridCol w="6460120"/>
              </a:tblGrid>
              <a:tr h="69786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รายการ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5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1087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Enter a URL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ระบุชื่อพาทที่เก็บโปรแกรม เช่น https://edu.darunee.com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87869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1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Open in new window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0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คลิกเลือกกรีต้องการเปิดหน้าต่างใหม่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670" name="Line"/>
          <p:cNvSpPr/>
          <p:nvPr/>
        </p:nvSpPr>
        <p:spPr>
          <a:xfrm flipH="1" flipV="1">
            <a:off x="17163597" y="6515395"/>
            <a:ext cx="768925" cy="106260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1" name="Group"/>
          <p:cNvSpPr/>
          <p:nvPr/>
        </p:nvSpPr>
        <p:spPr>
          <a:xfrm>
            <a:off x="17617209" y="7236809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672" name="Rectangle"/>
          <p:cNvSpPr/>
          <p:nvPr/>
        </p:nvSpPr>
        <p:spPr>
          <a:xfrm>
            <a:off x="15510933" y="6477000"/>
            <a:ext cx="784094" cy="303667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  <a:alpha val="58504"/>
            </a:scheme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73" name="Line"/>
          <p:cNvSpPr/>
          <p:nvPr/>
        </p:nvSpPr>
        <p:spPr>
          <a:xfrm flipV="1">
            <a:off x="16264820" y="6194865"/>
            <a:ext cx="2175735" cy="505735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4" name="Line"/>
          <p:cNvSpPr/>
          <p:nvPr/>
        </p:nvSpPr>
        <p:spPr>
          <a:xfrm>
            <a:off x="14224120" y="10778403"/>
            <a:ext cx="1223262" cy="29188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5" name="Group"/>
          <p:cNvSpPr/>
          <p:nvPr/>
        </p:nvSpPr>
        <p:spPr>
          <a:xfrm>
            <a:off x="13908809" y="10437209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8" name="9. ทำการกำหนดจุดเชื่อมโยงจนครบทุกเมนู กรณีต้องการยกเลิกหรือลบ     จุดเชื่อมโยง ให้คลิกที่     (unlink)…"/>
          <p:cNvSpPr txBox="1"/>
          <p:nvPr/>
        </p:nvSpPr>
        <p:spPr>
          <a:xfrm>
            <a:off x="1358847" y="3593729"/>
            <a:ext cx="8310207" cy="3504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9. </a:t>
            </a:r>
            <a:r>
              <a:t>ทำการกำหนดจุดเชื่อมโยงจนครบทุกเมนู กรณีต้องการยกเลิกหรือลบ</a:t>
            </a:r>
            <a:br/>
            <a:r>
              <a:t>    จุดเชื่อมโยง ให้คลิกที่  </a:t>
            </a:r>
            <a:r>
              <a:t>  </a:t>
            </a:r>
            <a:r>
              <a:rPr b="1"/>
              <a:t>(unlink)</a:t>
            </a:r>
          </a:p>
          <a:p>
            <a:pPr/>
            <a:r>
              <a:rPr b="1"/>
              <a:t>10.</a:t>
            </a:r>
            <a:r>
              <a:t> หลังจากเมนูเสร็จเรียบร้อยแล้ว ให้คลิกที่ปุ่ม </a:t>
            </a:r>
            <a:r>
              <a:rPr b="1"/>
              <a:t>Save changes</a:t>
            </a:r>
            <a:endParaRPr b="1"/>
          </a:p>
          <a:p>
            <a:pPr/>
            <a:r>
              <a:rPr b="1"/>
              <a:t>11. </a:t>
            </a:r>
            <a:r>
              <a:t>แสดงเมนูที่สร้างจุดเชื่อมโยงเสร็จแล้ว และทำการทดสอบคลิกจุดเชื่อม</a:t>
            </a:r>
            <a:br/>
            <a:r>
              <a:t>     โยงว่าสามารถเชื่อมโยงไปยังเมนูที่ระบุหรือไม่ หากจุดเชื่อมโยงผิดพลาด</a:t>
            </a:r>
            <a:br/>
            <a:r>
              <a:t>     ให้เข้าไปทำการแก้ไขจุดเชื่อมโยงใหม่</a:t>
            </a:r>
          </a:p>
        </p:txBody>
      </p:sp>
      <p:pic>
        <p:nvPicPr>
          <p:cNvPr id="6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847" y="3593729"/>
            <a:ext cx="459944" cy="36311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6538" y="4468721"/>
            <a:ext cx="12843434" cy="650314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81" name="การสร้างเมนูรายการโดยใช้บล็อกอิสระ (ต่อ)"/>
          <p:cNvSpPr txBox="1"/>
          <p:nvPr>
            <p:ph type="title"/>
          </p:nvPr>
        </p:nvSpPr>
        <p:spPr>
          <a:xfrm>
            <a:off x="3122083" y="7490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การสร้างเมนูรายการโดยใช้บล็อกอิสระ (ต่อ)</a:t>
            </a:r>
          </a:p>
        </p:txBody>
      </p:sp>
      <p:grpSp>
        <p:nvGrpSpPr>
          <p:cNvPr id="686" name="Group"/>
          <p:cNvGrpSpPr/>
          <p:nvPr/>
        </p:nvGrpSpPr>
        <p:grpSpPr>
          <a:xfrm>
            <a:off x="1164200" y="7373106"/>
            <a:ext cx="8699501" cy="4394201"/>
            <a:chOff x="0" y="0"/>
            <a:chExt cx="8699500" cy="4394200"/>
          </a:xfrm>
        </p:grpSpPr>
        <p:pic>
          <p:nvPicPr>
            <p:cNvPr id="68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699500" cy="439420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  <p:sp>
          <p:nvSpPr>
            <p:cNvPr id="683" name="Rectangle"/>
            <p:cNvSpPr/>
            <p:nvPr/>
          </p:nvSpPr>
          <p:spPr>
            <a:xfrm>
              <a:off x="2899799" y="1753219"/>
              <a:ext cx="2003426" cy="2566516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  <a:alpha val="20595"/>
              </a:schemeClr>
            </a:solidFill>
            <a:ln w="254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00100">
                <a:defRPr sz="5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 flipV="1">
              <a:off x="1665938" y="2442154"/>
              <a:ext cx="1350190" cy="527057"/>
            </a:xfrm>
            <a:prstGeom prst="line">
              <a:avLst/>
            </a:prstGeom>
            <a:noFill/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5" name="Group"/>
            <p:cNvSpPr/>
            <p:nvPr/>
          </p:nvSpPr>
          <p:spPr>
            <a:xfrm>
              <a:off x="1350626" y="2628018"/>
              <a:ext cx="689537" cy="573764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>
                <a:defRPr b="1" sz="3200">
                  <a:solidFill>
                    <a:srgbClr val="FFFFFF"/>
                  </a:solidFill>
                </a:defRPr>
              </a:lvl1pPr>
            </a:lstStyle>
            <a:p>
              <a:pPr/>
              <a:r>
                <a:t>9</a:t>
              </a:r>
            </a:p>
          </p:txBody>
        </p:sp>
      </p:grpSp>
      <p:sp>
        <p:nvSpPr>
          <p:cNvPr id="687" name="Line"/>
          <p:cNvSpPr/>
          <p:nvPr/>
        </p:nvSpPr>
        <p:spPr>
          <a:xfrm flipH="1" flipV="1">
            <a:off x="11990662" y="7782144"/>
            <a:ext cx="2690660" cy="122537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88" name="Group"/>
          <p:cNvSpPr/>
          <p:nvPr/>
        </p:nvSpPr>
        <p:spPr>
          <a:xfrm>
            <a:off x="14366009" y="866632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91" name="12. ในการสร้างเมนูสามารถนำรูปภาพ มาทำเป็นเมนูได้เช่นกัน โดยผู้ดูแลระบบต้องทั้งการสร้างไฟล์ภาพจากโปรแกรมช่วยสร้างก่อน เช่น Photoshop, PhotoScape เป็นต้น"/>
          <p:cNvSpPr txBox="1"/>
          <p:nvPr/>
        </p:nvSpPr>
        <p:spPr>
          <a:xfrm>
            <a:off x="1578981" y="3314497"/>
            <a:ext cx="20644620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12. </a:t>
            </a:r>
            <a:r>
              <a:t>ในการสร้างเมนูสามารถนำรูปภาพ มาทำเป็นเมนูได้เช่นกัน โดยผู้ดูแลระบบต้องทั้งการสร้างไฟล์ภาพจากโปรแกรมช่วยสร้างก่อน เช่น Photoshop, PhotoScape เป็นต้น</a:t>
            </a:r>
          </a:p>
        </p:txBody>
      </p:sp>
      <p:pic>
        <p:nvPicPr>
          <p:cNvPr id="6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0405" y="4405929"/>
            <a:ext cx="15925773" cy="80638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693" name="การสร้างเมนูรายการโดยใช้บล็อกอิสระ (ต่อ)"/>
          <p:cNvSpPr txBox="1"/>
          <p:nvPr>
            <p:ph type="title"/>
          </p:nvPr>
        </p:nvSpPr>
        <p:spPr>
          <a:xfrm>
            <a:off x="3122083" y="749067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การสร้างเมนูรายการโดยใช้บล็อกอิสระ (ต่อ)</a:t>
            </a:r>
          </a:p>
        </p:txBody>
      </p:sp>
      <p:pic>
        <p:nvPicPr>
          <p:cNvPr id="6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7044" y="7479186"/>
            <a:ext cx="2514642" cy="2448756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Line"/>
          <p:cNvSpPr/>
          <p:nvPr/>
        </p:nvSpPr>
        <p:spPr>
          <a:xfrm flipH="1" flipV="1">
            <a:off x="6893729" y="8865877"/>
            <a:ext cx="2690660" cy="122537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96" name="Group"/>
          <p:cNvSpPr/>
          <p:nvPr/>
        </p:nvSpPr>
        <p:spPr>
          <a:xfrm>
            <a:off x="9269076" y="9750060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4" name="รายการเมนูของผู้ดูแลระบบ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รายการเมนูของผู้ดูแลระบบ</a:t>
            </a:r>
          </a:p>
        </p:txBody>
      </p:sp>
      <p:graphicFrame>
        <p:nvGraphicFramePr>
          <p:cNvPr id="385" name="Table"/>
          <p:cNvGraphicFramePr/>
          <p:nvPr/>
        </p:nvGraphicFramePr>
        <p:xfrm>
          <a:off x="2286000" y="3080075"/>
          <a:ext cx="20770454" cy="926670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4238646"/>
                <a:gridCol w="16519108"/>
              </a:tblGrid>
              <a:tr h="616933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เมนู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Notifications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แสดงข้อมูลการแจ้งเตือนต่างๆ จากระบบ และการลงทะเบียนกับเว็บไซต์นี้กับ Moodle.org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Registration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ข้อมูลการลงทะเบียนเว็บเข้าทำเนียบเว็บ moodle.org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Moodle services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ใช้ตรวจสอบสภาพแวดล้อมการเรียนรู้ Moodle กับบริการที่ Moodle ร่วมกับผู้ร่วมมืออื่นๆ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Advanced features</a:t>
                      </a:r>
                      <a:endParaRPr>
                        <a:solidFill>
                          <a:srgbClr val="373A3C"/>
                        </a:solidFill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ปรับข้อมูลขั้นสูง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Users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ใช้จัดการบัญชีผู้ใช้งาน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Courses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ใช้จัดการหลักสูตรรายวิชา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Grades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 จัดการการตั้งค่าและระดับคะแนนของผู้เรียน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Analytics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ใช้เพื่อการวิเคราะห์ประมวลผลข้อมูล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Competencies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ใช้กำหนดความสามารถในหลักสูตรและกิจกรรม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Badges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กำหนดรายละเอียดการให้รางวัล เช่น ใบประกาศนียบัตร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Location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ใช้ตั้งค่าโซนเวลาท้องถิ่นของเซิร์ฟเวอร์ที่ใช้งาน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Language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ใช้ปรับแต่งภาษาที่ใช้งานในเว็บไซต์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Messaging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ใช้ตั้งค่าการส่งข้อความ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1693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7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Plugins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ใช้ติดตั้งและจัดการโปรแกรมเสริมความสามารถ Moodle (Module)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8" name="รายการเมนูของผู้ดูแลระบบ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10100"/>
            </a:lvl1pPr>
          </a:lstStyle>
          <a:p>
            <a:pPr/>
            <a:r>
              <a:t>รายการเมนูของผู้ดูแลระบบ (ต่อ)</a:t>
            </a:r>
          </a:p>
        </p:txBody>
      </p:sp>
      <p:graphicFrame>
        <p:nvGraphicFramePr>
          <p:cNvPr id="389" name="Table"/>
          <p:cNvGraphicFramePr/>
          <p:nvPr/>
        </p:nvGraphicFramePr>
        <p:xfrm>
          <a:off x="2438400" y="3351008"/>
          <a:ext cx="20770454" cy="826512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4238646"/>
                <a:gridCol w="16519108"/>
              </a:tblGrid>
              <a:tr h="687702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เมนู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1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68770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Security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ใช้ตั้งค่าเกี่ยวกับความปลอดภัย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61104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Appearance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ปรับรูปแบบการแสดงผลของเว็บไซต์ เช่น ฉากหลังเว็บ (Theme), ปฏิทิน, ชนิดโปรแกรมเอดิเตอร์ที่ใช้งาน, การตั้งค่าแสดงผลแท็กคำสั่งภาษา HTML,    คู่มือเรียนรู้ Moodle แบบออนไลน์, การตั้งค่าผู้จัดการหลักสูตร, การตั้งค่าการแสดงผลแบบ AJAX, การจัดการคำค้นสำหรับบทความต่างๆ (Tags)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430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Front page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การตั้งค่าการแสดงผลหน้าโฮมเพจ เช่น ชื่อเว็บไซต์, สิทธิ์หรือบทบาทการใช้งาน, การสำรองและการกู้คืนข้อมูล, การจัดการไฟล์และโฟลเดอร์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770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Server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ตั้งค่าเกี่ยวกับการแสดงรายละเอียดเซิร์พเวอร์ที่ใช้งาน เช่น พาทการใช้งาน, การตั้งค่าอีเมลผู้ดูแลระบบ, การตั้งค่าช่วงเวลาการใช้งาน (Session),    การเปิดใช้งานระบบฟีดข่าว (RSS), การกำหนดการแสดงข้อผิดพลาด, การตั้งค่าการใช้งานสถิติ, การกำหนดค่าพร็อกซี่เซิร์พเวอร์กรณีมีการใช้งาน   ผ่านพร็อกซี่, โหลดการบำรุงรักษาระบบ, การทำความสะอาดระบบ, การตรวจสอบข้อมูลระบบ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770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Reports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ใช้ตั้งค่าการรายงานข้อมูลต่างๆ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770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Mobile app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ใช้กำหนดการใช้งานบริการเว็บบนมือถือ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87702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Development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300">
                          <a:solidFill>
                            <a:srgbClr val="22272B"/>
                          </a:solidFill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ตามค่าส่วนกลางพัฒนาต่อยอด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การตั้งค่าเวลาท้องถิ่น (Time Zone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การตั้งค่าเวลาท้องถิ่น (Time Zone)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3" name="ในการใช้งานระบบเพื่อเวลาการใช้งานต่างๆ ตรงกับเวลาท้องถิ่น ผู้ดูแลระบบจะต้องปรับแต่งโซนเวลาให้ตรงกับเมืองไทยก่อน โดยมีขั้นตอน ดังนี้"/>
          <p:cNvSpPr txBox="1"/>
          <p:nvPr/>
        </p:nvSpPr>
        <p:spPr>
          <a:xfrm>
            <a:off x="495247" y="2890674"/>
            <a:ext cx="21914451" cy="75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700"/>
            </a:lvl1pPr>
          </a:lstStyle>
          <a:p>
            <a:pPr/>
            <a:r>
              <a:t>       ในการใช้งานระบบเพื่อเวลาการใช้งานต่างๆ ตรงกับเวลาท้องถิ่น ผู้ดูแลระบบจะต้องปรับแต่งโซนเวลาให้ตรงกับเมืองไทยก่อน โดยมีขั้นตอน ดังนี้</a:t>
            </a:r>
          </a:p>
        </p:txBody>
      </p:sp>
      <p:sp>
        <p:nvSpPr>
          <p:cNvPr id="394" name="1. คลิกที่เมนู Location…"/>
          <p:cNvSpPr txBox="1"/>
          <p:nvPr/>
        </p:nvSpPr>
        <p:spPr>
          <a:xfrm>
            <a:off x="1162946" y="4873611"/>
            <a:ext cx="7644584" cy="519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500"/>
            </a:pPr>
            <a:r>
              <a:rPr b="1"/>
              <a:t>1.</a:t>
            </a:r>
            <a:r>
              <a:t> คลิกที่เมนู </a:t>
            </a:r>
            <a:r>
              <a:rPr b="1"/>
              <a:t>Location</a:t>
            </a:r>
          </a:p>
          <a:p>
            <a:pPr>
              <a:defRPr sz="3500"/>
            </a:pPr>
            <a:r>
              <a:rPr b="1"/>
              <a:t>2.</a:t>
            </a:r>
            <a:r>
              <a:t> คลิกที่ </a:t>
            </a:r>
            <a:r>
              <a:rPr b="1"/>
              <a:t>Location settings</a:t>
            </a:r>
          </a:p>
          <a:p>
            <a:pPr>
              <a:defRPr sz="3500"/>
            </a:pPr>
            <a:r>
              <a:rPr b="1"/>
              <a:t>3.</a:t>
            </a:r>
            <a:r>
              <a:t> ทำการปรับค่าดังนี้</a:t>
            </a:r>
          </a:p>
          <a:p>
            <a:pPr marL="624416" indent="-306916">
              <a:buSzPct val="171000"/>
              <a:buChar char="•"/>
              <a:defRPr sz="3200"/>
            </a:pPr>
            <a:r>
              <a:t>กำหนดค่าโซนเวลาเริ่มต้น (Default timezone) :  </a:t>
            </a:r>
            <a:br/>
            <a:r>
              <a:rPr b="1"/>
              <a:t>Asia/Bangkok</a:t>
            </a:r>
          </a:p>
          <a:p>
            <a:pPr marL="624416" indent="-306916">
              <a:buSzPct val="171000"/>
              <a:buChar char="•"/>
              <a:defRPr sz="3200"/>
            </a:pPr>
            <a:r>
              <a:t>กำหนดให้สมาชิกในระบบทุกคนใช้ฐานเวลาเดียวกัน </a:t>
            </a:r>
            <a:br/>
            <a:r>
              <a:t>(Force timezone) : </a:t>
            </a:r>
            <a:r>
              <a:rPr b="1"/>
              <a:t>Asia/Bangkok</a:t>
            </a:r>
          </a:p>
          <a:p>
            <a:pPr marL="624416" indent="-306916">
              <a:buSzPct val="171000"/>
              <a:buChar char="•"/>
              <a:defRPr sz="3200"/>
            </a:pPr>
            <a:r>
              <a:t>ประเทศที่ใช้งาน (Default country) : </a:t>
            </a:r>
            <a:r>
              <a:rPr b="1"/>
              <a:t>Thailand</a:t>
            </a:r>
            <a:endParaRPr b="1"/>
          </a:p>
          <a:p>
            <a:pPr>
              <a:defRPr sz="3200"/>
            </a:pPr>
            <a:r>
              <a:rPr b="1"/>
              <a:t>4. </a:t>
            </a:r>
            <a:r>
              <a:t>แล้วคลิกที่ปุ่ม</a:t>
            </a:r>
            <a:r>
              <a:rPr b="1"/>
              <a:t> Save changes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6400" y="5192272"/>
            <a:ext cx="2813994" cy="63856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60454" y="4391290"/>
            <a:ext cx="11876908" cy="705073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97" name="Line"/>
          <p:cNvSpPr/>
          <p:nvPr/>
        </p:nvSpPr>
        <p:spPr>
          <a:xfrm flipV="1">
            <a:off x="6910239" y="10131297"/>
            <a:ext cx="1607633" cy="30050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8" name="Group"/>
          <p:cNvSpPr/>
          <p:nvPr/>
        </p:nvSpPr>
        <p:spPr>
          <a:xfrm>
            <a:off x="6729502" y="998024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99" name="Line"/>
          <p:cNvSpPr/>
          <p:nvPr/>
        </p:nvSpPr>
        <p:spPr>
          <a:xfrm flipH="1">
            <a:off x="9659543" y="8984005"/>
            <a:ext cx="925027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0" name="Group"/>
          <p:cNvSpPr/>
          <p:nvPr/>
        </p:nvSpPr>
        <p:spPr>
          <a:xfrm>
            <a:off x="10403833" y="8532449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01" name="Line"/>
          <p:cNvSpPr/>
          <p:nvPr/>
        </p:nvSpPr>
        <p:spPr>
          <a:xfrm flipH="1">
            <a:off x="17770610" y="6494805"/>
            <a:ext cx="925027" cy="6696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2" name="Group"/>
          <p:cNvSpPr/>
          <p:nvPr/>
        </p:nvSpPr>
        <p:spPr>
          <a:xfrm>
            <a:off x="18514899" y="604324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6766" y="6198392"/>
            <a:ext cx="2842872" cy="586195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6" name="ปกติในการใช้งานเว็บไซต์ค่าปกติ (Default) ระบบจะแสดงมีหนูและรายการต่างๆ เป็นภาษาอังกฤษ หากต้องการปรับให้การแสดงเมนูต่าง ๆ เป็นภาษาที่ต้องการ สามารถปรับเปลี่ยนภาษาที่ต้องการได้มีขั้นตอน ดังนี้"/>
          <p:cNvSpPr txBox="1"/>
          <p:nvPr/>
        </p:nvSpPr>
        <p:spPr>
          <a:xfrm>
            <a:off x="1748314" y="2890674"/>
            <a:ext cx="21914451" cy="129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400"/>
            </a:lvl1pPr>
          </a:lstStyle>
          <a:p>
            <a:pPr/>
            <a:r>
              <a:t>       ปกติในการใช้งานเว็บไซต์ค่าปกติ (Default) ระบบจะแสดงมีหนูและรายการต่างๆ เป็นภาษาอังกฤษ หากต้องการปรับให้การแสดงเมนูต่าง ๆ เป็นภาษาที่ต้องการ สามารถปรับเปลี่ยนภาษาที่ต้องการได้มีขั้นตอน ดังนี้</a:t>
            </a:r>
          </a:p>
        </p:txBody>
      </p:sp>
      <p:sp>
        <p:nvSpPr>
          <p:cNvPr id="407" name="1. คลิกที่เมนู Language…"/>
          <p:cNvSpPr txBox="1"/>
          <p:nvPr/>
        </p:nvSpPr>
        <p:spPr>
          <a:xfrm>
            <a:off x="2424341" y="4204510"/>
            <a:ext cx="14887316" cy="180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1.</a:t>
            </a:r>
            <a:r>
              <a:t> คลิกที่เมนู </a:t>
            </a:r>
            <a:r>
              <a:rPr b="1"/>
              <a:t>Language</a:t>
            </a:r>
            <a:endParaRPr b="1"/>
          </a:p>
          <a:p>
            <a:pPr/>
            <a:r>
              <a:rPr b="1"/>
              <a:t>2. </a:t>
            </a:r>
            <a:r>
              <a:t>คลิกที่ </a:t>
            </a:r>
            <a:r>
              <a:rPr b="1"/>
              <a:t>Language packs</a:t>
            </a:r>
            <a:endParaRPr b="1"/>
          </a:p>
          <a:p>
            <a:pPr/>
            <a:r>
              <a:rPr b="1"/>
              <a:t>3. </a:t>
            </a:r>
            <a:r>
              <a:t>ระบบแสดงหน้าต่างให้เลือกภาษา คลิกเลือก Thai (th) แล้วคลิกที่ปุ่ม </a:t>
            </a:r>
            <a:r>
              <a:rPr b="1"/>
              <a:t>Install selected language pack(s)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4233" y="6771344"/>
            <a:ext cx="8494766" cy="53210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71033" y="7376583"/>
            <a:ext cx="9489634" cy="50187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10" name="การตั้งภาษาที่ใช้ในเว็บไซต์ (Language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การตั้งภาษาที่ใช้ในเว็บไซต์ (Language)</a:t>
            </a:r>
          </a:p>
        </p:txBody>
      </p:sp>
      <p:sp>
        <p:nvSpPr>
          <p:cNvPr id="411" name="Line"/>
          <p:cNvSpPr/>
          <p:nvPr/>
        </p:nvSpPr>
        <p:spPr>
          <a:xfrm flipH="1">
            <a:off x="3490402" y="9771405"/>
            <a:ext cx="270238" cy="67596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2" name="Group"/>
          <p:cNvSpPr/>
          <p:nvPr/>
        </p:nvSpPr>
        <p:spPr>
          <a:xfrm>
            <a:off x="3579902" y="931984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13" name="Line"/>
          <p:cNvSpPr/>
          <p:nvPr/>
        </p:nvSpPr>
        <p:spPr>
          <a:xfrm flipV="1">
            <a:off x="915839" y="11631391"/>
            <a:ext cx="1220689" cy="54454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4" name="Group"/>
          <p:cNvSpPr/>
          <p:nvPr/>
        </p:nvSpPr>
        <p:spPr>
          <a:xfrm>
            <a:off x="735102" y="11724382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15" name="Line"/>
          <p:cNvSpPr/>
          <p:nvPr/>
        </p:nvSpPr>
        <p:spPr>
          <a:xfrm flipH="1">
            <a:off x="9423517" y="6791138"/>
            <a:ext cx="873389" cy="114001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6" name="Group"/>
          <p:cNvSpPr/>
          <p:nvPr/>
        </p:nvSpPr>
        <p:spPr>
          <a:xfrm>
            <a:off x="10116169" y="6339582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17" name="Line"/>
          <p:cNvSpPr/>
          <p:nvPr/>
        </p:nvSpPr>
        <p:spPr>
          <a:xfrm flipH="1">
            <a:off x="20843117" y="10182151"/>
            <a:ext cx="1214660" cy="121466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8" name="Group"/>
          <p:cNvSpPr/>
          <p:nvPr/>
        </p:nvSpPr>
        <p:spPr>
          <a:xfrm>
            <a:off x="21693136" y="1007590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4. ภาษาที่เลือกก็จะถูกติดตั้ง…"/>
          <p:cNvSpPr txBox="1"/>
          <p:nvPr/>
        </p:nvSpPr>
        <p:spPr>
          <a:xfrm>
            <a:off x="1459141" y="3002244"/>
            <a:ext cx="14103356" cy="2315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200"/>
            </a:pPr>
            <a:r>
              <a:rPr b="1"/>
              <a:t>4.</a:t>
            </a:r>
            <a:r>
              <a:t> ภาษาที่เลือกก็จะถูกติดตั้ง</a:t>
            </a:r>
          </a:p>
          <a:p>
            <a:pPr>
              <a:defRPr sz="3200"/>
            </a:pPr>
            <a:r>
              <a:rPr b="1"/>
              <a:t>5. </a:t>
            </a:r>
            <a:r>
              <a:t>คลิกที่เมนู </a:t>
            </a:r>
            <a:r>
              <a:rPr b="1"/>
              <a:t>Language settings </a:t>
            </a:r>
            <a:r>
              <a:t>เพื่อกำหนดภาษาที่ใช้เริ่มต้น</a:t>
            </a:r>
            <a:endParaRPr b="1"/>
          </a:p>
          <a:p>
            <a:pPr>
              <a:defRPr sz="3200"/>
            </a:pPr>
            <a:r>
              <a:rPr b="1"/>
              <a:t>6. </a:t>
            </a:r>
            <a:r>
              <a:t>เลือกภาษาหลัก Default Language ให้คลิกเลือก </a:t>
            </a:r>
            <a:r>
              <a:rPr b="1"/>
              <a:t>Thai (th) </a:t>
            </a:r>
            <a:r>
              <a:t>แล้วคลิกที่ปุ่ม</a:t>
            </a:r>
            <a:r>
              <a:rPr b="1"/>
              <a:t> Save changes</a:t>
            </a:r>
            <a:endParaRPr b="1"/>
          </a:p>
          <a:p>
            <a:pPr>
              <a:defRPr sz="3200"/>
            </a:pPr>
            <a:r>
              <a:rPr b="1"/>
              <a:t>7. </a:t>
            </a:r>
            <a:r>
              <a:t>คลิกที่</a:t>
            </a:r>
            <a:r>
              <a:rPr b="1"/>
              <a:t> Log out </a:t>
            </a:r>
            <a:r>
              <a:t>ออกจากระบบเพื่อทดสอบภาษาเริ่มต้น</a:t>
            </a:r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3733" y="5819912"/>
            <a:ext cx="10367170" cy="60333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23" name="การตั้งภาษาที่ใช้ในเว็บไซต์ (Language)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การตั้งภาษาที่ใช้ในเว็บไซต์ (Language) (ต่อ)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55500" y="5048344"/>
            <a:ext cx="9988192" cy="517717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0450" y="5839388"/>
            <a:ext cx="3162300" cy="59944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8" name="8. จะปรากฏหน้าต่างที่แสดงผลเป็นภาษาไทย…"/>
          <p:cNvSpPr txBox="1"/>
          <p:nvPr/>
        </p:nvSpPr>
        <p:spPr>
          <a:xfrm>
            <a:off x="14154788" y="4052180"/>
            <a:ext cx="9498614" cy="180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rPr b="1"/>
              <a:t>8. </a:t>
            </a:r>
            <a:r>
              <a:t>จะปรากฏหน้าต่างที่แสดงผลเป็นภาษาไทย</a:t>
            </a:r>
          </a:p>
          <a:p>
            <a:pPr/>
            <a:r>
              <a:rPr b="1"/>
              <a:t>9.</a:t>
            </a:r>
            <a:r>
              <a:t> ทดสอบเปลี่ยนภาษาโดยคลิกเครื่องหมายลูกศรลงที่เมนูบาร์ด้านบน</a:t>
            </a:r>
            <a:br/>
            <a:r>
              <a:t>    แล้วเลือกภาษาที่ต้องการ</a:t>
            </a:r>
          </a:p>
        </p:txBody>
      </p:sp>
      <p:sp>
        <p:nvSpPr>
          <p:cNvPr id="429" name="การตั้งภาษาที่ใช้ในเว็บไซต์ (Language) (ต่อ)"/>
          <p:cNvSpPr txBox="1"/>
          <p:nvPr>
            <p:ph type="title"/>
          </p:nvPr>
        </p:nvSpPr>
        <p:spPr>
          <a:xfrm>
            <a:off x="2851150" y="816800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การตั้งภาษาที่ใช้ในเว็บไซต์ (Language) (ต่อ)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466" y="3510946"/>
            <a:ext cx="11803985" cy="881142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72316" y="7138934"/>
            <a:ext cx="5070368" cy="285866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32" name="Line"/>
          <p:cNvSpPr/>
          <p:nvPr/>
        </p:nvSpPr>
        <p:spPr>
          <a:xfrm flipH="1">
            <a:off x="12072186" y="6661343"/>
            <a:ext cx="1661428" cy="791572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3" name="Group"/>
          <p:cNvSpPr/>
          <p:nvPr/>
        </p:nvSpPr>
        <p:spPr>
          <a:xfrm>
            <a:off x="13552876" y="620978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434" name="Line"/>
          <p:cNvSpPr/>
          <p:nvPr/>
        </p:nvSpPr>
        <p:spPr>
          <a:xfrm flipH="1">
            <a:off x="18854938" y="6935071"/>
            <a:ext cx="992165" cy="55705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5" name="Group"/>
          <p:cNvSpPr/>
          <p:nvPr/>
        </p:nvSpPr>
        <p:spPr>
          <a:xfrm>
            <a:off x="19666367" y="6483515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22272B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