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Shape 3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ผู้ใช้งานในระบบ Moodle สามารถแบ่งได้เป็น 7 กลุ่มด้วยกันดังนี้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3" name="Shape 4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CSV ย่อมาจาก Comma Separated Value เป็นไฟล์ข้อความประเภทหนึ่งที่ใช้สำหรับเก็บข้อมูลในรูปแบบตาราง ใช้เครื่องหมายจุลภาค หรือคอมม่า (,) ในการแบ่งแต่ละคอลัมน์ โดยปกติเราสามารถบันทึกไฟล์จาก Microsoft Excel ออกมาเป็น CSV ไฟล์ได้โดยตรง หรือ อาจได้ไฟล์ CSV จากการ export ไฟล์จากระบบฐานข้อมูลอื่นๆ</a:t>
            </a:r>
          </a:p>
          <a:p>
            <a:pPr/>
          </a:p>
          <a:p>
            <a:pPr/>
            <a:r>
              <a:t>ไฟล์ CSV (ค่าที่ถูกแบ่งด้วยจุลภาค) เป็นไฟล์ชนิดพิเศษที่คุณสามารถสร้างหรือแก้ไขได้ใน Excel แทนที่จะจัดเก็บข้อมูลในคอลัมน์ ไฟล์ CSV จะจัดเก็บข้อมูลที่คั่นด้วยเครื่องหมายจุลภาค เมื่อข้อความและตัวเลขถูกบันทึกในไฟล์ CSV การย้ายจากโปรแกรมหนึ่งไปอีกโปรแกรมหนึ่งจึงเป็นเรื่องง่าย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5" name="Shape 5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CSV ย่อมาจาก Comma Separated Value เป็นไฟล์ข้อความประเภทหนึ่งที่ใช้สำหรับเก็บข้อมูลในรูปแบบตาราง ใช้เครื่องหมายจุลภาค หรือคอมม่า (,) ในการแบ่งแต่ละคอลัมน์ โดยปกติเราสามารถบันทึกไฟล์จาก Microsoft Excel ออกมาเป็น CSV ไฟล์ได้โดยตรง หรือ อาจได้ไฟล์ CSV จากการ export ไฟล์จากระบบฐานข้อมูลอื่นๆ</a:t>
            </a:r>
          </a:p>
          <a:p>
            <a:pPr/>
          </a:p>
          <a:p>
            <a:pPr/>
            <a:r>
              <a:t>ไฟล์ CSV (ค่าที่ถูกแบ่งด้วยจุลภาค) เป็นไฟล์ชนิดพิเศษที่คุณสามารถสร้างหรือแก้ไขได้ใน Excel แทนที่จะจัดเก็บข้อมูลในคอลัมน์ ไฟล์ CSV จะจัดเก็บข้อมูลที่คั่นด้วยเครื่องหมายจุลภาค เมื่อข้อความและตัวเลขถูกบันทึกในไฟล์ CSV การย้ายจากโปรแกรมหนึ่งไปอีกโปรแกรมหนึ่งจึงเป็นเรื่องง่าย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1" name="Shape 5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CSV ย่อมาจาก Comma Separated Value เป็นไฟล์ข้อความประเภทหนึ่งที่ใช้สำหรับเก็บข้อมูลในรูปแบบตาราง ใช้เครื่องหมายจุลภาค หรือคอมม่า (,) ในการแบ่งแต่ละคอลัมน์ โดยปกติเราสามารถบันทึกไฟล์จาก Microsoft Excel ออกมาเป็น CSV ไฟล์ได้โดยตรง หรือ อาจได้ไฟล์ CSV จากการ export ไฟล์จากระบบฐานข้อมูลอื่นๆ</a:t>
            </a:r>
          </a:p>
          <a:p>
            <a:pPr/>
          </a:p>
          <a:p>
            <a:pPr/>
            <a:r>
              <a:t>ไฟล์ CSV (ค่าที่ถูกแบ่งด้วยจุลภาค) เป็นไฟล์ชนิดพิเศษที่คุณสามารถสร้างหรือแก้ไขได้ใน Excel แทนที่จะจัดเก็บข้อมูลในคอลัมน์ ไฟล์ CSV จะจัดเก็บข้อมูลที่คั่นด้วยเครื่องหมายจุลภาค เมื่อข้อความและตัวเลขถูกบันทึกในไฟล์ CSV การย้ายจากโปรแกรมหนึ่งไปอีกโปรแกรมหนึ่งจึงเป็นเรื่องง่าย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3" name="Shape 5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CSV ย่อมาจาก Comma Separated Value เป็นไฟล์ข้อความประเภทหนึ่งที่ใช้สำหรับเก็บข้อมูลในรูปแบบตาราง ใช้เครื่องหมายจุลภาค หรือคอมม่า (,) ในการแบ่งแต่ละคอลัมน์ โดยปกติเราสามารถบันทึกไฟล์จาก Microsoft Excel ออกมาเป็น CSV ไฟล์ได้โดยตรง หรือ อาจได้ไฟล์ CSV จากการ export ไฟล์จากระบบฐานข้อมูลอื่นๆ</a:t>
            </a:r>
          </a:p>
          <a:p>
            <a:pPr/>
          </a:p>
          <a:p>
            <a:pPr/>
            <a:r>
              <a:t>ไฟล์ CSV (ค่าที่ถูกแบ่งด้วยจุลภาค) เป็นไฟล์ชนิดพิเศษที่คุณสามารถสร้างหรือแก้ไขได้ใน Excel แทนที่จะจัดเก็บข้อมูลในคอลัมน์ ไฟล์ CSV จะจัดเก็บข้อมูลที่คั่นด้วยเครื่องหมายจุลภาค เมื่อข้อความและตัวเลขถูกบันทึกในไฟล์ CSV การย้ายจากโปรแกรมหนึ่งไปอีกโปรแกรมหนึ่งจึงเป็นเรื่องง่าย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CSV ย่อมาจาก Comma Separated Value เป็นไฟล์ข้อความประเภทหนึ่งที่ใช้สำหรับเก็บข้อมูลในรูปแบบตาราง ใช้เครื่องหมายจุลภาค หรือคอมม่า (,) ในการแบ่งแต่ละคอลัมน์ โดยปกติเราสามารถบันทึกไฟล์จาก Microsoft Excel ออกมาเป็น CSV ไฟล์ได้โดยตรง หรือ อาจได้ไฟล์ CSV จากการ export ไฟล์จากระบบฐานข้อมูลอื่นๆ</a:t>
            </a:r>
          </a:p>
          <a:p>
            <a:pPr/>
          </a:p>
          <a:p>
            <a:pPr/>
            <a:r>
              <a:t>ไฟล์ CSV (ค่าที่ถูกแบ่งด้วยจุลภาค) เป็นไฟล์ชนิดพิเศษที่คุณสามารถสร้างหรือแก้ไขได้ใน Excel แทนที่จะจัดเก็บข้อมูลในคอลัมน์ ไฟล์ CSV จะจัดเก็บข้อมูลที่คั่นด้วยเครื่องหมายจุลภาค เมื่อข้อความและตัวเลขถูกบันทึกในไฟล์ CSV การย้ายจากโปรแกรมหนึ่งไปอีกโปรแกรมหนึ่งจึงเป็นเรื่องง่าย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1.jpe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ผู้ใช้งานในระบบ Moodle"/>
          <p:cNvSpPr/>
          <p:nvPr>
            <p:ph type="body" idx="13"/>
          </p:nvPr>
        </p:nvSpPr>
        <p:spPr>
          <a:xfrm>
            <a:off x="1528233" y="2778620"/>
            <a:ext cx="12564964" cy="925118"/>
          </a:xfrm>
          <a:prstGeom prst="rect">
            <a:avLst/>
          </a:prstGeom>
        </p:spPr>
        <p:txBody>
          <a:bodyPr/>
          <a:lstStyle>
            <a:lvl1pPr defTabSz="821531"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ผู้ใช้งานในระบบ Moodle</a:t>
            </a:r>
          </a:p>
        </p:txBody>
      </p:sp>
      <p:sp>
        <p:nvSpPr>
          <p:cNvPr id="342" name="Shape"/>
          <p:cNvSpPr/>
          <p:nvPr>
            <p:ph type="body" idx="14"/>
          </p:nvPr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</p:spPr>
        <p:txBody>
          <a:bodyPr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3" name="การจัดการสมาชิก"/>
          <p:cNvSpPr txBox="1"/>
          <p:nvPr>
            <p:ph type="title"/>
          </p:nvPr>
        </p:nvSpPr>
        <p:spPr>
          <a:xfrm>
            <a:off x="32406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pPr/>
            <a:r>
              <a:t>การจัดการสมาชิก</a:t>
            </a:r>
          </a:p>
        </p:txBody>
      </p:sp>
      <p:sp>
        <p:nvSpPr>
          <p:cNvPr id="34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5" name="dfg.png" descr="df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8947" y="4521270"/>
            <a:ext cx="8260953" cy="6169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dv02.png" descr="dv0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97580" y="6298345"/>
            <a:ext cx="3963688" cy="229422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กลุ่มผู้บริหารระบบ (Administrator)  ทำหน้าที่ในการติดตั้งระบบ LMS การกำหนดค่าเริ่มต้นของระบบ สำรองฐานข้อมูล จัดการสมาชิกในระบบ และจัดการด้านความปลอดภัยของระบบ"/>
          <p:cNvSpPr txBox="1"/>
          <p:nvPr/>
        </p:nvSpPr>
        <p:spPr>
          <a:xfrm>
            <a:off x="896986" y="4383758"/>
            <a:ext cx="6312609" cy="251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r">
              <a:defRPr sz="3600"/>
            </a:pPr>
            <a:r>
              <a:rPr b="1">
                <a:solidFill>
                  <a:srgbClr val="C82506"/>
                </a:solidFill>
              </a:rPr>
              <a:t>กลุ่มผู้บริหารระบบ (Administrator) </a:t>
            </a:r>
            <a:br>
              <a:rPr b="1">
                <a:solidFill>
                  <a:srgbClr val="C82506"/>
                </a:solidFill>
              </a:rPr>
            </a:br>
            <a:r>
              <a:t>ทำหน้าที่ในการติดตั้งระบบ LMS การกำหนดค่าเริ่มต้นของระบบ สำรองฐานข้อมูล จัดการสมาชิกในระบบ และจัดการด้านความปลอดภัยของระบบ </a:t>
            </a:r>
          </a:p>
        </p:txBody>
      </p:sp>
      <p:sp>
        <p:nvSpPr>
          <p:cNvPr id="348" name="กลุ่มผู้จัดการศูนย์ e-Learning (Manager)…"/>
          <p:cNvSpPr txBox="1"/>
          <p:nvPr/>
        </p:nvSpPr>
        <p:spPr>
          <a:xfrm>
            <a:off x="15617949" y="3361794"/>
            <a:ext cx="7809282" cy="2516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3600">
                <a:solidFill>
                  <a:srgbClr val="C82506"/>
                </a:solidFill>
              </a:defRPr>
            </a:pPr>
            <a:r>
              <a:rPr b="1"/>
              <a:t>กลุ่มผู้จัดการศูนย์ e-Learning (Manager) </a:t>
            </a:r>
            <a:endParaRPr b="1"/>
          </a:p>
          <a:p>
            <a:pPr>
              <a:defRPr sz="3600"/>
            </a:pPr>
            <a:r>
              <a:t>ทำหน้าที่บริหารหลักสูตรการเรียนการสอน กำหนดบทบาทผู้ใช้งาน หน้านี้จะเป็นหน้าที่ของสำนักวิชาการ/ฝ่ายวิชาการ หรือฝ่ายทรัพยากรบุคคลที่ดูแลเกี่ยวกับหลักสูตรฝึกอบรมพนักงาน</a:t>
            </a:r>
          </a:p>
        </p:txBody>
      </p:sp>
      <p:sp>
        <p:nvSpPr>
          <p:cNvPr id="349" name="กลุ่มผู้สร้างรายวิชา (Course creator)…"/>
          <p:cNvSpPr txBox="1"/>
          <p:nvPr/>
        </p:nvSpPr>
        <p:spPr>
          <a:xfrm>
            <a:off x="16306265" y="6345505"/>
            <a:ext cx="7095257" cy="3050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3400">
                <a:solidFill>
                  <a:srgbClr val="C82506"/>
                </a:solidFill>
              </a:defRPr>
            </a:pPr>
            <a:r>
              <a:rPr b="1"/>
              <a:t>กลุ่มผู้สร้างรายวิชา (Course creator)</a:t>
            </a:r>
            <a:r>
              <a:t> </a:t>
            </a:r>
          </a:p>
          <a:p>
            <a:pPr>
              <a:defRPr sz="3400"/>
            </a:pPr>
            <a:r>
              <a:t>ทำหน้าที่สร้างรายวิชาที่เปิดสอน ตามรายวิชาที่กลุ่มผู้จัดการศูนย์ e-Learning กำหนดให้ หน้าที่นี้จะเป็นหน้าที่ของ</a:t>
            </a:r>
            <a:br/>
            <a:r>
              <a:t>หัวหน้าภาควิชา หัวหน้ากลุ่มสาระวิชาหรือหัวหน้าฝ่าย/แผนก ที่ต้องการเปิดหลักสูตรส่วนงานของตนเอง</a:t>
            </a:r>
          </a:p>
        </p:txBody>
      </p:sp>
      <p:sp>
        <p:nvSpPr>
          <p:cNvPr id="350" name="กลุ่มผู้สอนหรือผู้สร้างเนื้อหารายวิชา (Teacher)…"/>
          <p:cNvSpPr txBox="1"/>
          <p:nvPr/>
        </p:nvSpPr>
        <p:spPr>
          <a:xfrm>
            <a:off x="15936590" y="9863377"/>
            <a:ext cx="7954127" cy="29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>
                <a:solidFill>
                  <a:srgbClr val="C82506"/>
                </a:solidFill>
              </a:defRPr>
            </a:pPr>
            <a:r>
              <a:rPr b="1"/>
              <a:t>กลุ่มผู้สอนหรือผู้สร้างเนื้อหารายวิชา (Teacher)</a:t>
            </a:r>
            <a:r>
              <a:t> </a:t>
            </a:r>
          </a:p>
          <a:p>
            <a:pPr/>
            <a:r>
              <a:t>ทำหน้าที่ในการเพิ่มเนื้อหา บทเรียนต่างๆ เข้าระบบ เช่น ข้อมูลรายวิชา ใบเนื้อหา เอกสารประกอบการสอน กิจกรรมการเรียนการสอน เช่น กระดานข่าวรายวิชา คำศัพท์รายวิชา แบบสอบถาม ทดสอบรูปแบบต่างๆ รวมทั้งการติดตามและประเมินผลผู้เรียน</a:t>
            </a:r>
          </a:p>
        </p:txBody>
      </p:sp>
      <p:sp>
        <p:nvSpPr>
          <p:cNvPr id="351" name="กลุ่มผู้ช่วยสอน (Non-editing teacher)…"/>
          <p:cNvSpPr txBox="1"/>
          <p:nvPr/>
        </p:nvSpPr>
        <p:spPr>
          <a:xfrm>
            <a:off x="8428661" y="10955792"/>
            <a:ext cx="6850441" cy="192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>
              <a:defRPr sz="3500">
                <a:solidFill>
                  <a:srgbClr val="C82506"/>
                </a:solidFill>
              </a:defRPr>
            </a:pPr>
            <a:r>
              <a:rPr b="1"/>
              <a:t>กลุ่มผู้ช่วยสอน (Non-editing teacher) </a:t>
            </a:r>
            <a:endParaRPr b="1"/>
          </a:p>
          <a:p>
            <a:pPr algn="ctr">
              <a:defRPr sz="3500"/>
            </a:pPr>
            <a:r>
              <a:t>ทำหน้าที่เป็นครูผู้ช่วยสอนรายวิชาหรือฝึกสอนรายวิชา </a:t>
            </a:r>
          </a:p>
          <a:p>
            <a:pPr algn="ctr">
              <a:defRPr sz="3500"/>
            </a:pPr>
            <a:r>
              <a:t>เป็นเสมือนเป็น TA ประจำหลักสูตร</a:t>
            </a:r>
          </a:p>
        </p:txBody>
      </p:sp>
      <p:sp>
        <p:nvSpPr>
          <p:cNvPr id="352" name="กลุ่มผู้เรียน (Student)…"/>
          <p:cNvSpPr txBox="1"/>
          <p:nvPr/>
        </p:nvSpPr>
        <p:spPr>
          <a:xfrm>
            <a:off x="867295" y="7473198"/>
            <a:ext cx="5985288" cy="261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r">
              <a:defRPr sz="3700">
                <a:solidFill>
                  <a:srgbClr val="C82506"/>
                </a:solidFill>
              </a:defRPr>
            </a:pPr>
            <a:r>
              <a:rPr b="1"/>
              <a:t>กลุ่มผู้เรียน (Student) </a:t>
            </a:r>
            <a:endParaRPr b="1"/>
          </a:p>
          <a:p>
            <a:pPr algn="r">
              <a:defRPr sz="3700"/>
            </a:pPr>
            <a:r>
              <a:t>เป็นกลุ่มนักเรียน นักศึกษา หรือพนักงานในหน่วยงาน สามารถเข้าเรียนหลักสูตรต่างๆ ตามที่ผู้สอนกำหนดให้</a:t>
            </a:r>
          </a:p>
        </p:txBody>
      </p:sp>
      <p:sp>
        <p:nvSpPr>
          <p:cNvPr id="353" name="กลุ่มผู้ใช้งานทั่วไป (Guest)…"/>
          <p:cNvSpPr txBox="1"/>
          <p:nvPr/>
        </p:nvSpPr>
        <p:spPr>
          <a:xfrm>
            <a:off x="2372276" y="10663858"/>
            <a:ext cx="5398898" cy="1323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3500">
                <a:solidFill>
                  <a:srgbClr val="C82506"/>
                </a:solidFill>
              </a:defRPr>
            </a:pPr>
            <a:r>
              <a:rPr b="1"/>
              <a:t>กลุ่มผู้ใช้งานทั่วไป (Guest)</a:t>
            </a:r>
            <a:r>
              <a:t> </a:t>
            </a:r>
          </a:p>
          <a:p>
            <a:pPr algn="r">
              <a:defRPr sz="3500"/>
            </a:pPr>
            <a:r>
              <a:t>มีสิทธิ์ใช้งานได้ตามผู้ดูแลระบบหรือครูกำหนด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การเพิ่ม ลด และเปลี่ยนผู้เรียน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 ลด และเปลี่ยนผู้เรียน</a:t>
            </a:r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วิธีที่ 1 ผู้ดูแลระบบทำการเพิ่มผู้เรียนให้เอง"/>
          <p:cNvSpPr/>
          <p:nvPr/>
        </p:nvSpPr>
        <p:spPr>
          <a:xfrm>
            <a:off x="1528233" y="2778620"/>
            <a:ext cx="12564964" cy="9251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วิธีที่ 1 ผู้ดูแลระบบทำการเพิ่มผู้เรียนให้เอง</a:t>
            </a:r>
          </a:p>
        </p:txBody>
      </p:sp>
      <p:sp>
        <p:nvSpPr>
          <p:cNvPr id="413" name="Shape"/>
          <p:cNvSpPr/>
          <p:nvPr/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defTabSz="6350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4" name="โดยการเพิ่มจะมีหลักการเดียวกับการผู้สอน โดยขั้นตอนดังนี้"/>
          <p:cNvSpPr txBox="1"/>
          <p:nvPr/>
        </p:nvSpPr>
        <p:spPr>
          <a:xfrm>
            <a:off x="799073" y="3727175"/>
            <a:ext cx="7478120" cy="676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200"/>
            </a:lvl1pPr>
          </a:lstStyle>
          <a:p>
            <a:pPr/>
            <a:r>
              <a:t>         โดยการเพิ่มจะมีหลักการเดียวกับการผู้สอน โดยขั้นตอนดังนี้</a:t>
            </a:r>
          </a:p>
        </p:txBody>
      </p:sp>
      <p:sp>
        <p:nvSpPr>
          <p:cNvPr id="415" name="1. ล็อกอินเข้าระบบในฐานะผู้ดูแลระบบ (Admin) หรือผู้จัดการศูนย์ e-Learning…"/>
          <p:cNvSpPr txBox="1"/>
          <p:nvPr/>
        </p:nvSpPr>
        <p:spPr>
          <a:xfrm>
            <a:off x="1793906" y="4597855"/>
            <a:ext cx="9562839" cy="176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1. </a:t>
            </a:r>
            <a:r>
              <a:t>ล็อกอินเข้าระบบในฐานะผู้ดูแลระบบ (Admin) หรือผู้จัดการศูนย์ e-Learning</a:t>
            </a:r>
          </a:p>
          <a:p>
            <a:pPr>
              <a:defRPr sz="3200"/>
            </a:pPr>
            <a:r>
              <a:rPr b="1"/>
              <a:t>2. </a:t>
            </a:r>
            <a:r>
              <a:t>คลิกที่ </a:t>
            </a:r>
            <a:r>
              <a:rPr b="1"/>
              <a:t>Site administration &gt; Users &gt; Accounts </a:t>
            </a:r>
            <a:r>
              <a:t>แล้วคลิกที่ </a:t>
            </a:r>
            <a:r>
              <a:rPr b="1"/>
              <a:t>Add a new user</a:t>
            </a:r>
            <a:endParaRPr b="1"/>
          </a:p>
          <a:p>
            <a:pPr>
              <a:defRPr sz="3200"/>
            </a:pPr>
            <a:r>
              <a:rPr b="1"/>
              <a:t>3. </a:t>
            </a:r>
            <a:r>
              <a:t>ทำการกำหนดรายละเอียดชื่อแอคเคาต์ของผู้เรียน เสร็จแล้วคลิกที่ปุ่ม </a:t>
            </a:r>
            <a:r>
              <a:rPr b="1"/>
              <a:t>Create user</a:t>
            </a:r>
          </a:p>
        </p:txBody>
      </p:sp>
      <p:sp>
        <p:nvSpPr>
          <p:cNvPr id="416" name="การกำหนดรายละเอียดแอคเคาต์ของผู้เรียน สามารถกำหนดได้หลายรูปแบบ ทั้งนี้ขึ้นอยู่กับ แต่ละโดยแต่ละหน่วยงาน เช่น"/>
          <p:cNvSpPr txBox="1"/>
          <p:nvPr/>
        </p:nvSpPr>
        <p:spPr>
          <a:xfrm>
            <a:off x="807540" y="6321156"/>
            <a:ext cx="14274140" cy="1222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t>     การกำหนดรายละเอียดแอคเคาต์ของผู้เรียน สามารถกำหนดได้หลายรูปแบบ ทั้งนี้ขึ้นอยู่กับ</a:t>
            </a:r>
            <a:br/>
            <a:r>
              <a:t>แต่ละโดยแต่ละหน่วยงาน เช่น</a:t>
            </a:r>
          </a:p>
        </p:txBody>
      </p:sp>
      <p:sp>
        <p:nvSpPr>
          <p:cNvPr id="417" name="กำหนดเป็นรหัสนักศึกษา 58749015345…"/>
          <p:cNvSpPr txBox="1"/>
          <p:nvPr/>
        </p:nvSpPr>
        <p:spPr>
          <a:xfrm>
            <a:off x="1806606" y="7777415"/>
            <a:ext cx="8996828" cy="286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56166" indent="-338666">
              <a:buSzPct val="171000"/>
              <a:buChar char="•"/>
              <a:defRPr sz="3200"/>
            </a:pPr>
            <a:r>
              <a:t>กำหนดเป็นรหัสนักศึกษา 58749015345</a:t>
            </a:r>
          </a:p>
          <a:p>
            <a:pPr marL="656166" indent="-338666">
              <a:buSzPct val="171000"/>
              <a:buChar char="•"/>
              <a:defRPr sz="3200"/>
            </a:pPr>
            <a:r>
              <a:t>กำหนดเป็นรหัสพนักงาน IT0056</a:t>
            </a:r>
          </a:p>
          <a:p>
            <a:pPr marL="656166" indent="-338666">
              <a:buSzPct val="171000"/>
              <a:buChar char="•"/>
              <a:defRPr sz="3200"/>
            </a:pPr>
            <a:r>
              <a:t>กำหนดเป็นชื่อผู้ใช้งานโดยตรง darunee</a:t>
            </a:r>
          </a:p>
          <a:p>
            <a:pPr marL="656166" indent="-338666">
              <a:buSzPct val="171000"/>
              <a:buChar char="•"/>
              <a:defRPr sz="3200"/>
            </a:pPr>
            <a:r>
              <a:t>กำหนดเป็นชื่อพร้อมนามสกุลตัวแรก เช่น darunee_p</a:t>
            </a:r>
          </a:p>
          <a:p>
            <a:pPr marL="656166" indent="-338666">
              <a:buSzPct val="171000"/>
              <a:buChar char="•"/>
              <a:defRPr sz="3200"/>
            </a:pPr>
            <a:r>
              <a:t>กำหนดเป็นชื่อตามตัวอักษรย่อหน่วยงาน darunee_ITW</a:t>
            </a:r>
          </a:p>
        </p:txBody>
      </p:sp>
      <p:sp>
        <p:nvSpPr>
          <p:cNvPr id="418" name="4. ทำการเพิ่มแอคเคาต์ผู้สอน ตามจำนวนที่ต้องการโดยทำตามขั้นตอนข้อ 1-3…"/>
          <p:cNvSpPr txBox="1"/>
          <p:nvPr/>
        </p:nvSpPr>
        <p:spPr>
          <a:xfrm>
            <a:off x="1657993" y="10872593"/>
            <a:ext cx="8842147" cy="118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rPr b="1"/>
              <a:t>4. </a:t>
            </a:r>
            <a:r>
              <a:t>ทำการเพิ่มแอคเคาต์ผู้สอน ตามจำนวนที่ต้องการโดยทำตามขั้นตอนข้อ </a:t>
            </a:r>
            <a:r>
              <a:rPr b="1"/>
              <a:t>1-3</a:t>
            </a:r>
            <a:endParaRPr b="1"/>
          </a:p>
          <a:p>
            <a:pPr>
              <a:defRPr sz="3200"/>
            </a:pPr>
            <a:r>
              <a:rPr b="1"/>
              <a:t>5.</a:t>
            </a:r>
            <a:r>
              <a:t> คลิกที่เมนู </a:t>
            </a:r>
            <a:r>
              <a:rPr b="1"/>
              <a:t>Browse list of users</a:t>
            </a:r>
            <a:r>
              <a:t> เพื่อตรวจสอบแอคเคาต์ผู้สอนที่เพิ่มเสร็จแล้ว</a:t>
            </a:r>
          </a:p>
        </p:txBody>
      </p:sp>
      <p:pic>
        <p:nvPicPr>
          <p:cNvPr id="4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79297" y="3232943"/>
            <a:ext cx="10484987" cy="837068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2320" r="0" b="0"/>
          <a:stretch>
            <a:fillRect/>
          </a:stretch>
        </p:blipFill>
        <p:spPr>
          <a:xfrm>
            <a:off x="20073235" y="6841333"/>
            <a:ext cx="3252974" cy="554711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1" name="Line"/>
          <p:cNvSpPr/>
          <p:nvPr/>
        </p:nvSpPr>
        <p:spPr>
          <a:xfrm flipH="1">
            <a:off x="19020975" y="4329764"/>
            <a:ext cx="961341" cy="6607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2" name="Group"/>
          <p:cNvSpPr/>
          <p:nvPr/>
        </p:nvSpPr>
        <p:spPr>
          <a:xfrm>
            <a:off x="19683076" y="3884208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23" name="Line"/>
          <p:cNvSpPr/>
          <p:nvPr/>
        </p:nvSpPr>
        <p:spPr>
          <a:xfrm flipH="1">
            <a:off x="22423468" y="8529231"/>
            <a:ext cx="911648" cy="91164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4" name="Group"/>
          <p:cNvSpPr/>
          <p:nvPr/>
        </p:nvSpPr>
        <p:spPr>
          <a:xfrm>
            <a:off x="23035876" y="8083675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การเพิ่ม ลด และเปลี่ยนผู้เรียน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 ลด และเปลี่ยนผู้เรียน (ต่อ)</a:t>
            </a:r>
          </a:p>
        </p:txBody>
      </p:sp>
      <p:sp>
        <p:nvSpPr>
          <p:cNvPr id="4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8" name="วิธีที่ 2 ผู้เรียนทำการสมัครหน้าเว็บไซต์ด้วยตนเอง"/>
          <p:cNvSpPr/>
          <p:nvPr/>
        </p:nvSpPr>
        <p:spPr>
          <a:xfrm>
            <a:off x="1528233" y="2778620"/>
            <a:ext cx="12564964" cy="9251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วิธีที่ 2 ผู้เรียนทำการสมัครหน้าเว็บไซต์ด้วยตนเอง</a:t>
            </a:r>
          </a:p>
        </p:txBody>
      </p:sp>
      <p:sp>
        <p:nvSpPr>
          <p:cNvPr id="429" name="Shape"/>
          <p:cNvSpPr/>
          <p:nvPr/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defTabSz="6350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0" name="วิธีนี้ผู้เรียนจำเป็นต้องทำตามสมัครสมาชิกด้วยตนเองผ่านทางหน้าหน้าเว็บไซต์ โดยหลังการสมัครระบบจะทำการส่งรายละเอียดแอคเคาต์ไปยังอีเมลที่ระบุ เพื่อยืนยันตัวตน (Activate) ให้ทำการเข้าไปตรวจสอบข้อความในอีเมล เสร็จแล้วคลิกลิงกลับมาเพื่อยืนยันกับระบบ ก่อนจะให้ผู้เรียนสามารสมัครผ่านหน้าเว็บไซต์เองได้ ผู้ดูแลระบบจะต้องเตรียมช่องทางการสมัครและคำแนะนำการสมัครให้ผู้สมัครก่อน โดยมีขั้นตอน ดังนี้"/>
          <p:cNvSpPr txBox="1"/>
          <p:nvPr/>
        </p:nvSpPr>
        <p:spPr>
          <a:xfrm>
            <a:off x="545073" y="3727175"/>
            <a:ext cx="22266344" cy="1147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000"/>
            </a:lvl1pPr>
          </a:lstStyle>
          <a:p>
            <a:pPr/>
            <a:r>
              <a:t>         วิธีนี้ผู้เรียนจำเป็นต้องทำตามสมัครสมาชิกด้วยตนเองผ่านทางหน้าหน้าเว็บไซต์ โดยหลังการสมัครระบบจะทำการส่งรายละเอียดแอคเคาต์ไปยังอีเมลที่ระบุ เพื่อยืนยันตัวตน (Activate) ให้ทำการเข้าไปตรวจสอบข้อความในอีเมล เสร็จแล้วคลิกลิงกลับมาเพื่อยืนยันกับระบบ ก่อนจะให้ผู้เรียนสามารสมัครผ่านหน้าเว็บไซต์เองได้ ผู้ดูแลระบบจะต้องเตรียมช่องทางการสมัครและคำแนะนำการสมัครให้ผู้สมัครก่อน โดยมีขั้นตอน ดังนี้</a:t>
            </a:r>
          </a:p>
        </p:txBody>
      </p:sp>
      <p:sp>
        <p:nvSpPr>
          <p:cNvPr id="431" name="1. ล็อกอินเข้าระบบในฐานะผู้ดูแลระบบ (Admin)…"/>
          <p:cNvSpPr txBox="1"/>
          <p:nvPr/>
        </p:nvSpPr>
        <p:spPr>
          <a:xfrm>
            <a:off x="731340" y="4977539"/>
            <a:ext cx="16185788" cy="254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 </a:t>
            </a:r>
            <a:r>
              <a:t>ล็อกอินเข้าระบบในฐานะผู้ดูแลระบบ (Admin)     </a:t>
            </a:r>
          </a:p>
          <a:p>
            <a:pPr>
              <a:defRPr sz="2900"/>
            </a:pPr>
            <a:r>
              <a:rPr b="1"/>
              <a:t>2. </a:t>
            </a:r>
            <a:r>
              <a:t>คลิกที่ </a:t>
            </a:r>
            <a:r>
              <a:rPr b="1"/>
              <a:t>Site administration &gt; Plugins &gt; Authentication </a:t>
            </a:r>
            <a:r>
              <a:t>แล้วคลิกที่ </a:t>
            </a:r>
            <a:r>
              <a:rPr b="1"/>
              <a:t>Manage authentication</a:t>
            </a:r>
            <a:endParaRPr b="1"/>
          </a:p>
          <a:p>
            <a:pPr>
              <a:defRPr sz="2900"/>
            </a:pPr>
            <a:r>
              <a:rPr b="1"/>
              <a:t>3. </a:t>
            </a:r>
            <a:r>
              <a:t>เลื่อนลงมาที่</a:t>
            </a:r>
            <a:r>
              <a:rPr b="1"/>
              <a:t> </a:t>
            </a:r>
            <a:r>
              <a:t>Common settings และกำหนดค่า ดังนี้</a:t>
            </a:r>
          </a:p>
          <a:p>
            <a:pPr marL="656166" indent="-338666">
              <a:buSzPct val="171000"/>
              <a:buChar char="•"/>
              <a:defRPr sz="2900"/>
            </a:pPr>
            <a:r>
              <a:rPr b="1"/>
              <a:t>Self registration</a:t>
            </a:r>
            <a:r>
              <a:t> เลือก  </a:t>
            </a:r>
            <a:r>
              <a:rPr b="1"/>
              <a:t>Email-based self-registration</a:t>
            </a:r>
            <a:r>
              <a:t> เพื่อกำหนดให้ผู้สมัครสามารถลงทะเบียนด้วยตนเองทางอีเมลได้ </a:t>
            </a:r>
          </a:p>
          <a:p>
            <a:pPr marL="656166" indent="-338666">
              <a:buSzPct val="171000"/>
              <a:buChar char="•"/>
              <a:defRPr sz="2900"/>
            </a:pPr>
            <a:r>
              <a:rPr b="1"/>
              <a:t>Instructions</a:t>
            </a:r>
            <a:r>
              <a:t> ใส่คำแนะนำผู้สมัคร ดังนี้ </a:t>
            </a:r>
          </a:p>
        </p:txBody>
      </p:sp>
      <p:sp>
        <p:nvSpPr>
          <p:cNvPr id="432" name="กรุณาสมัครสมาชิกใหม่เพื่อที่นักศึกษาจะสามารถเข้าไปยังบทเรียนต่างๆได้ ในแต่ละรายวิชานั้นอาจจะต้องการรหัสผ่านซึ่งนักศึกษาไม่ต้องกังวล จนกว่าจะได้เป็นสมาชิกแล้วกรุณาทำตามขั้นตอนต่อไปนี้…"/>
          <p:cNvSpPr txBox="1"/>
          <p:nvPr/>
        </p:nvSpPr>
        <p:spPr>
          <a:xfrm>
            <a:off x="782901" y="7625284"/>
            <a:ext cx="14055628" cy="4201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600"/>
            </a:pPr>
            <a:r>
              <a:t>กรุณาสมัครสมาชิกใหม่เพื่อที่นักศึกษาจะสามารถเข้าไปยังบทเรียนต่างๆได้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t>ในแต่ละรายวิชานั้นอาจจะต้องการรหัสผ่านซึ่งนักศึกษาไม่ต้องกังวล</a:t>
            </a:r>
            <a:br/>
            <a:r>
              <a:t>จนกว่าจะได้เป็นสมาชิกแล้วกรุณาทำตามขั้นตอนต่อไปนี้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กรอกแบบฟอร์มสมัครสมาชิกใหม่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 </a:t>
            </a:r>
            <a:r>
              <a:t> 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ระบบจะทำการส่งอีเมลไปยังอีเมลที่คุณให้ไว้ (หากไม่พบจดหมายที่ "กล่องจดหมาย" ให้ค้นหาจดหมายใหม่ที่ "จดหมายขยะ")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อ่านอีเมล จากนั้นคลิกที่ลิงก์ในอีเมลนั้น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เมื่อคลิกแล้วบัญชีผู้ใช้ของนักศึกษาจะได้รับการยืนยันสามารถล็อกอินเข้าสู่ระบบได้ทันที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เลือกรายวิชาที่ต้องการเข้าไปเรียน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ถ้าหากมีการถามให้ใส่รหัสในการเข้าเรียน ให้กรอกรหัสที่อาจารย์ให้ไว้หรือรหัสที่นักศึกษาได้สร้างไว้ก่อนหน้า</a:t>
            </a:r>
          </a:p>
          <a:p>
            <a:pPr marL="279400" indent="-279400">
              <a:buSzPct val="100000"/>
              <a:buAutoNum type="arabicPeriod" startAt="1"/>
              <a:defRPr sz="2600"/>
            </a:pPr>
            <a:r>
              <a:t>นับจากนี้นักศึกษาสามารถเข้าไปศึกษาและทำกิจกรรมในแต่ละรายวิชาได้ โดยครั้งต่อไปเพียงแต่ใส่ชื่อผู้ใช้ (username) และรหัสผ่าน (password) จากหน้านี้</a:t>
            </a:r>
          </a:p>
        </p:txBody>
      </p:sp>
      <p:pic>
        <p:nvPicPr>
          <p:cNvPr id="4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79512" y="5297490"/>
            <a:ext cx="8613578" cy="267978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09552" y="8412839"/>
            <a:ext cx="7763099" cy="382166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35" name="4. เสร็จแล้วคลิกที่ปุ่ม  Save changes"/>
          <p:cNvSpPr txBox="1"/>
          <p:nvPr/>
        </p:nvSpPr>
        <p:spPr>
          <a:xfrm>
            <a:off x="578940" y="11811274"/>
            <a:ext cx="16185788" cy="614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4. </a:t>
            </a:r>
            <a:r>
              <a:t>เสร็จแล้วคลิกที่ปุ่ม  </a:t>
            </a:r>
            <a:r>
              <a:rPr b="1"/>
              <a:t>Save changes</a:t>
            </a:r>
          </a:p>
        </p:txBody>
      </p:sp>
      <p:sp>
        <p:nvSpPr>
          <p:cNvPr id="436" name="Line"/>
          <p:cNvSpPr/>
          <p:nvPr/>
        </p:nvSpPr>
        <p:spPr>
          <a:xfrm flipH="1">
            <a:off x="15903521" y="5210297"/>
            <a:ext cx="895327" cy="31184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7" name="Group"/>
          <p:cNvSpPr/>
          <p:nvPr/>
        </p:nvSpPr>
        <p:spPr>
          <a:xfrm>
            <a:off x="16499609" y="47647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38" name="Line"/>
          <p:cNvSpPr/>
          <p:nvPr/>
        </p:nvSpPr>
        <p:spPr>
          <a:xfrm flipV="1">
            <a:off x="14055648" y="8714896"/>
            <a:ext cx="1099963" cy="30540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9" name="Group"/>
          <p:cNvSpPr/>
          <p:nvPr/>
        </p:nvSpPr>
        <p:spPr>
          <a:xfrm>
            <a:off x="13756409" y="8574741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การเพิ่ม ลด และเปลี่ยนผู้เรียน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 ลด และเปลี่ยนผู้เรียน (ต่อ)</a:t>
            </a:r>
          </a:p>
        </p:txBody>
      </p:sp>
      <p:sp>
        <p:nvSpPr>
          <p:cNvPr id="4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3" name="วิธีที่ 2 ผู้เรียนทำการสมัครหน้าเว็บไซต์ด้วยตนเอง"/>
          <p:cNvSpPr/>
          <p:nvPr/>
        </p:nvSpPr>
        <p:spPr>
          <a:xfrm>
            <a:off x="1528233" y="2778620"/>
            <a:ext cx="12564964" cy="9251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วิธีที่ 2 ผู้เรียนทำการสมัครหน้าเว็บไซต์ด้วยตนเอง</a:t>
            </a:r>
          </a:p>
        </p:txBody>
      </p:sp>
      <p:sp>
        <p:nvSpPr>
          <p:cNvPr id="444" name="Shape"/>
          <p:cNvSpPr/>
          <p:nvPr/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defTabSz="6350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5" name="1. เข้าไปยังหน้าเว็บไซต์ที่พัฒนาด้วย Moodle…"/>
          <p:cNvSpPr txBox="1"/>
          <p:nvPr/>
        </p:nvSpPr>
        <p:spPr>
          <a:xfrm>
            <a:off x="1324006" y="4475860"/>
            <a:ext cx="6651131" cy="3483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 </a:t>
            </a:r>
            <a:r>
              <a:t>เข้าไปยังหน้าเว็บไซต์ที่พัฒนาด้วย </a:t>
            </a:r>
            <a:r>
              <a:rPr b="1"/>
              <a:t>Moodle  </a:t>
            </a:r>
            <a:r>
              <a:t>     </a:t>
            </a:r>
          </a:p>
          <a:p>
            <a:pPr/>
            <a:r>
              <a:rPr b="1"/>
              <a:t>2. </a:t>
            </a:r>
            <a:r>
              <a:t>คลิกที่ปุ่ม</a:t>
            </a:r>
            <a:r>
              <a:rPr b="1"/>
              <a:t> Create new user </a:t>
            </a:r>
            <a:r>
              <a:t>เพื่อสมัครสมาชิกใหม่</a:t>
            </a:r>
          </a:p>
          <a:p>
            <a:pPr/>
            <a:r>
              <a:rPr b="1"/>
              <a:t>3. </a:t>
            </a:r>
            <a:r>
              <a:t>จะปรากฏหน้าต่าง</a:t>
            </a:r>
            <a:r>
              <a:rPr b="1"/>
              <a:t> Education Center </a:t>
            </a:r>
            <a:r>
              <a:t>กำหนด</a:t>
            </a:r>
            <a:br/>
            <a:r>
              <a:t>    รายละเอียดแอคเคาต์ผู้เรียนที่ต้องการ</a:t>
            </a:r>
          </a:p>
          <a:p>
            <a:pPr/>
            <a:r>
              <a:rPr b="1"/>
              <a:t>4.</a:t>
            </a:r>
            <a:r>
              <a:t> คลิกที่ปุ่ม </a:t>
            </a:r>
            <a:r>
              <a:rPr b="1"/>
              <a:t>Create my New Account</a:t>
            </a:r>
            <a:r>
              <a:t> เพื่อเพิ่ม</a:t>
            </a:r>
            <a:br/>
            <a:r>
              <a:t>   แอคเคาต์ใหม่</a:t>
            </a:r>
          </a:p>
        </p:txBody>
      </p:sp>
      <p:pic>
        <p:nvPicPr>
          <p:cNvPr id="4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9133" t="0" r="10988" b="4057"/>
          <a:stretch>
            <a:fillRect/>
          </a:stretch>
        </p:blipFill>
        <p:spPr>
          <a:xfrm>
            <a:off x="8442225" y="4049707"/>
            <a:ext cx="7076202" cy="773396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98294" y="4049707"/>
            <a:ext cx="7010316" cy="769647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48" name="Line"/>
          <p:cNvSpPr/>
          <p:nvPr/>
        </p:nvSpPr>
        <p:spPr>
          <a:xfrm>
            <a:off x="7874981" y="10899897"/>
            <a:ext cx="1038646" cy="55612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9" name="Group"/>
          <p:cNvSpPr/>
          <p:nvPr/>
        </p:nvSpPr>
        <p:spPr>
          <a:xfrm>
            <a:off x="7575743" y="10454341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50" name="Line"/>
          <p:cNvSpPr/>
          <p:nvPr/>
        </p:nvSpPr>
        <p:spPr>
          <a:xfrm flipV="1">
            <a:off x="16951247" y="11575762"/>
            <a:ext cx="1222374" cy="30626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1" name="Group"/>
          <p:cNvSpPr/>
          <p:nvPr/>
        </p:nvSpPr>
        <p:spPr>
          <a:xfrm>
            <a:off x="16652009" y="1143647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การเพิ่ม ลด และเปลี่ยนผู้เรียน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 ลด และเปลี่ยนผู้เรียน (ต่อ)</a:t>
            </a:r>
          </a:p>
        </p:txBody>
      </p:sp>
      <p:sp>
        <p:nvSpPr>
          <p:cNvPr id="4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5" name="วิธีที่ 2 ผู้เรียนทำการสมัครหน้าเว็บไซต์ด้วยตนเอง"/>
          <p:cNvSpPr/>
          <p:nvPr/>
        </p:nvSpPr>
        <p:spPr>
          <a:xfrm>
            <a:off x="1528233" y="2778620"/>
            <a:ext cx="12564964" cy="9251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วิธีที่ 2 ผู้เรียนทำการสมัครหน้าเว็บไซต์ด้วยตนเอง</a:t>
            </a:r>
          </a:p>
        </p:txBody>
      </p:sp>
      <p:sp>
        <p:nvSpPr>
          <p:cNvPr id="456" name="Shape"/>
          <p:cNvSpPr/>
          <p:nvPr/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defTabSz="6350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7" name="5. ระบบแจ้งว่าได้ทำการส่งรายละเอียด ไปยังอีเมลที่ระบุแล้ว ให้คลิกที่ปุ่ม Continue…"/>
          <p:cNvSpPr txBox="1"/>
          <p:nvPr/>
        </p:nvSpPr>
        <p:spPr>
          <a:xfrm>
            <a:off x="1324006" y="3730793"/>
            <a:ext cx="11120869" cy="2062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5.</a:t>
            </a:r>
            <a:r>
              <a:t> ระบบแจ้งว่าได้ทำการส่งรายละเอียด ไปยังอีเมลที่ระบุแล้ว ให้คลิกที่ปุ่ม </a:t>
            </a:r>
            <a:r>
              <a:rPr b="1"/>
              <a:t>Continue</a:t>
            </a:r>
            <a:endParaRPr b="1"/>
          </a:p>
          <a:p>
            <a:pPr>
              <a:defRPr sz="2900"/>
            </a:pPr>
            <a:r>
              <a:rPr b="1"/>
              <a:t>6. </a:t>
            </a:r>
            <a:r>
              <a:t>เข้าไปตรวจสอบอีเมลที่ใช้สมัคร</a:t>
            </a:r>
          </a:p>
          <a:p>
            <a:pPr>
              <a:defRPr sz="2900"/>
            </a:pPr>
            <a:r>
              <a:rPr b="1"/>
              <a:t>7.</a:t>
            </a:r>
            <a:r>
              <a:t> ให้คลิกที่ลิงก์ใต้บรรทัด </a:t>
            </a:r>
            <a:r>
              <a:rPr b="1"/>
              <a:t>To confirm your new account, please go to this web address: </a:t>
            </a:r>
            <a:r>
              <a:t>หรือหาก</a:t>
            </a:r>
            <a:br/>
            <a:r>
              <a:t>    คลิกไม่ได้ให้คัดลอก URL ไปวางที่ Address bar ของเว็บเบราเซอร์</a:t>
            </a:r>
          </a:p>
        </p:txBody>
      </p:sp>
      <p:pic>
        <p:nvPicPr>
          <p:cNvPr id="45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507066" y="6239754"/>
            <a:ext cx="10544394" cy="606663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5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16904" r="0" b="0"/>
          <a:stretch>
            <a:fillRect/>
          </a:stretch>
        </p:blipFill>
        <p:spPr>
          <a:xfrm>
            <a:off x="13637683" y="3321711"/>
            <a:ext cx="8470901" cy="392575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6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46616" y="7589408"/>
            <a:ext cx="9893301" cy="48514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61" name="Line"/>
          <p:cNvSpPr/>
          <p:nvPr/>
        </p:nvSpPr>
        <p:spPr>
          <a:xfrm flipH="1">
            <a:off x="7353908" y="9907505"/>
            <a:ext cx="961341" cy="6607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2" name="Group"/>
          <p:cNvSpPr/>
          <p:nvPr/>
        </p:nvSpPr>
        <p:spPr>
          <a:xfrm>
            <a:off x="8016009" y="9461949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63" name="Line"/>
          <p:cNvSpPr/>
          <p:nvPr/>
        </p:nvSpPr>
        <p:spPr>
          <a:xfrm flipH="1">
            <a:off x="20646575" y="6192430"/>
            <a:ext cx="961341" cy="6607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4" name="Group"/>
          <p:cNvSpPr/>
          <p:nvPr/>
        </p:nvSpPr>
        <p:spPr>
          <a:xfrm>
            <a:off x="21308676" y="5746874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65" name="Line"/>
          <p:cNvSpPr/>
          <p:nvPr/>
        </p:nvSpPr>
        <p:spPr>
          <a:xfrm flipH="1">
            <a:off x="18936308" y="9460564"/>
            <a:ext cx="961342" cy="6607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6" name="Group"/>
          <p:cNvSpPr/>
          <p:nvPr/>
        </p:nvSpPr>
        <p:spPr>
          <a:xfrm>
            <a:off x="19598409" y="9015008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467" name="Rectangle"/>
          <p:cNvSpPr/>
          <p:nvPr/>
        </p:nvSpPr>
        <p:spPr>
          <a:xfrm>
            <a:off x="13394266" y="10270066"/>
            <a:ext cx="5792656" cy="470366"/>
          </a:xfrm>
          <a:prstGeom prst="rect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การเพิ่ม ลด และเปลี่ยนผู้เรียน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 ลด และเปลี่ยนผู้เรียน (ต่อ)</a:t>
            </a:r>
          </a:p>
        </p:txBody>
      </p:sp>
      <p:sp>
        <p:nvSpPr>
          <p:cNvPr id="4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1" name="วิธีที่ 2 ผู้เรียนทำการสมัครหน้าเว็บไซต์ด้วยตนเอง"/>
          <p:cNvSpPr/>
          <p:nvPr/>
        </p:nvSpPr>
        <p:spPr>
          <a:xfrm>
            <a:off x="1528233" y="2778620"/>
            <a:ext cx="12564964" cy="9251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1"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วิธีที่ 2 ผู้เรียนทำการสมัครหน้าเว็บไซต์ด้วยตนเอง</a:t>
            </a:r>
          </a:p>
        </p:txBody>
      </p:sp>
      <p:sp>
        <p:nvSpPr>
          <p:cNvPr id="472" name="Shape"/>
          <p:cNvSpPr/>
          <p:nvPr/>
        </p:nvSpPr>
        <p:spPr>
          <a:xfrm>
            <a:off x="588433" y="2949079"/>
            <a:ext cx="546101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miter lim="400000"/>
          </a:ln>
        </p:spPr>
        <p:txBody>
          <a:bodyPr lIns="101600" tIns="101600" rIns="101600" bIns="101600"/>
          <a:lstStyle/>
          <a:p>
            <a:pPr defTabSz="6350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3" name="8. ระบบแจ้งว่าได้ทำการส่งรายละเอียด ไปยังอีเมลที่ระบุแล้ว ให้คลิกที่ปุ่ม Continue…"/>
          <p:cNvSpPr txBox="1"/>
          <p:nvPr/>
        </p:nvSpPr>
        <p:spPr>
          <a:xfrm>
            <a:off x="1324006" y="3730793"/>
            <a:ext cx="9778307" cy="1579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8.</a:t>
            </a:r>
            <a:r>
              <a:t> ระบบแจ้งว่าได้ทำการส่งรายละเอียด ไปยังอีเมลที่ระบุแล้ว ให้คลิกที่ปุ่ม </a:t>
            </a:r>
            <a:r>
              <a:rPr b="1"/>
              <a:t>Continue</a:t>
            </a:r>
            <a:endParaRPr b="1"/>
          </a:p>
          <a:p>
            <a:pPr>
              <a:defRPr sz="2900"/>
            </a:pPr>
            <a:r>
              <a:rPr b="1"/>
              <a:t>9. </a:t>
            </a:r>
            <a:r>
              <a:t>จะปรากฏหน้าต่างชวนชมเว็บไซต์ แล้วคลิกที่ </a:t>
            </a:r>
            <a:r>
              <a:rPr b="1"/>
              <a:t>End Tour</a:t>
            </a:r>
            <a:endParaRPr b="1"/>
          </a:p>
          <a:p>
            <a:pPr>
              <a:defRPr sz="2900"/>
            </a:pPr>
            <a:r>
              <a:rPr b="1"/>
              <a:t>10. </a:t>
            </a:r>
            <a:r>
              <a:t>เข้าสู้เว็บไซต์ในหน้าหลัก</a:t>
            </a:r>
          </a:p>
        </p:txBody>
      </p:sp>
      <p:pic>
        <p:nvPicPr>
          <p:cNvPr id="4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7206" y="6086760"/>
            <a:ext cx="9651907" cy="472729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2566" y="3161555"/>
            <a:ext cx="8397276" cy="383191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60450" y="7612160"/>
            <a:ext cx="8786054" cy="521695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77" name="Line"/>
          <p:cNvSpPr/>
          <p:nvPr/>
        </p:nvSpPr>
        <p:spPr>
          <a:xfrm flipH="1" flipV="1">
            <a:off x="6602649" y="9044328"/>
            <a:ext cx="1221534" cy="31463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78" name="Group"/>
          <p:cNvSpPr/>
          <p:nvPr/>
        </p:nvSpPr>
        <p:spPr>
          <a:xfrm>
            <a:off x="7524943" y="8913408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479" name="Line"/>
          <p:cNvSpPr/>
          <p:nvPr/>
        </p:nvSpPr>
        <p:spPr>
          <a:xfrm flipH="1" flipV="1">
            <a:off x="19404250" y="5572994"/>
            <a:ext cx="1221534" cy="3146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0" name="Group"/>
          <p:cNvSpPr/>
          <p:nvPr/>
        </p:nvSpPr>
        <p:spPr>
          <a:xfrm>
            <a:off x="20326543" y="54420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481" name="Line"/>
          <p:cNvSpPr/>
          <p:nvPr/>
        </p:nvSpPr>
        <p:spPr>
          <a:xfrm flipV="1">
            <a:off x="13056583" y="10088572"/>
            <a:ext cx="1436869" cy="29074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2" name="Group"/>
          <p:cNvSpPr/>
          <p:nvPr/>
        </p:nvSpPr>
        <p:spPr>
          <a:xfrm>
            <a:off x="12757343" y="993375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การนำเข้าสมาชิกจำนวนมากๆ (Import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การนำเข้าสมาชิกจำนวนมากๆ (Import)</a:t>
            </a:r>
          </a:p>
        </p:txBody>
      </p:sp>
      <p:sp>
        <p:nvSpPr>
          <p:cNvPr id="4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6" name="กรณีต้องการเป็นสมาชิกครั้งละจำนวนมากๆ ผู้ดูแลระบบสามารถเพิ่มได้เช่นเดียวกัน เพื่อลดระยะเวลาในการเพิ่มสมาชิก ขั้นตอนการทำสมาชิกผู้ดูแลระบบต้องเตรียมข้อมูลสมาชิกไว้ก่อน อาจเตรียมเป็น Text File หรือ CSV File ในที่นี้ขอแนะนำวิธีการเพิ่มบัญชีผู้ใช้ด้วย CSV File"/>
          <p:cNvSpPr txBox="1"/>
          <p:nvPr/>
        </p:nvSpPr>
        <p:spPr>
          <a:xfrm>
            <a:off x="1058827" y="3320775"/>
            <a:ext cx="22266345" cy="122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200"/>
            </a:lvl1pPr>
          </a:lstStyle>
          <a:p>
            <a:pPr/>
            <a:r>
              <a:t>         กรณีต้องการเป็นสมาชิกครั้งละจำนวนมากๆ ผู้ดูแลระบบสามารถเพิ่มได้เช่นเดียวกัน เพื่อลดระยะเวลาในการเพิ่มสมาชิก ขั้นตอนการทำสมาชิกผู้ดูแลระบบต้องเตรียมข้อมูลสมาชิกไว้ก่อน อาจเตรียมเป็น Text File หรือ CSV File ในที่นี้ขอแนะนำวิธีการเพิ่มบัญชีผู้ใช้ด้วย CSV File</a:t>
            </a:r>
          </a:p>
        </p:txBody>
      </p:sp>
      <p:sp>
        <p:nvSpPr>
          <p:cNvPr id="487" name="การเตรียมไฟล์ฐานข้อมูลสมาชิก…"/>
          <p:cNvSpPr txBox="1"/>
          <p:nvPr/>
        </p:nvSpPr>
        <p:spPr>
          <a:xfrm>
            <a:off x="1840682" y="4921840"/>
            <a:ext cx="7281401" cy="122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การเตรียมไฟล์ฐานข้อมูลสมาชิก</a:t>
            </a:r>
          </a:p>
          <a:p>
            <a:pPr>
              <a:defRPr sz="3200"/>
            </a:pPr>
            <a:r>
              <a:t>     ทำการเตรียมไฟล์ฐานข้อมูลสมาชิกที่ต้องการเพิ่มเข้าระบบ</a:t>
            </a:r>
          </a:p>
        </p:txBody>
      </p:sp>
      <p:sp>
        <p:nvSpPr>
          <p:cNvPr id="488" name="ตัวอย่างที่ 1 เตรียมข้อมูลไว้เฉพาะฟิลด์บังคับ"/>
          <p:cNvSpPr txBox="1"/>
          <p:nvPr/>
        </p:nvSpPr>
        <p:spPr>
          <a:xfrm>
            <a:off x="2087877" y="6522905"/>
            <a:ext cx="7281401" cy="676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ตัวอย่างที่ 1 </a:t>
            </a:r>
            <a:r>
              <a:t>เตรียมข้อมูลไว้เฉพาะฟิลด์บังคับ</a:t>
            </a:r>
          </a:p>
        </p:txBody>
      </p:sp>
      <p:graphicFrame>
        <p:nvGraphicFramePr>
          <p:cNvPr id="489" name="Table"/>
          <p:cNvGraphicFramePr/>
          <p:nvPr/>
        </p:nvGraphicFramePr>
        <p:xfrm>
          <a:off x="2018247" y="7185182"/>
          <a:ext cx="13455090" cy="133451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3442389"/>
              </a:tblGrid>
              <a:tr h="66116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username, password, firstname, lastname, email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116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username, password, firstname, lastname, email, lang, idnumber, maildisplay, course1, group1, type1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90" name="เช่น"/>
          <p:cNvSpPr txBox="1"/>
          <p:nvPr/>
        </p:nvSpPr>
        <p:spPr>
          <a:xfrm>
            <a:off x="2211474" y="8895084"/>
            <a:ext cx="7281402" cy="6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200"/>
            </a:lvl1pPr>
          </a:lstStyle>
          <a:p>
            <a:pPr/>
            <a:r>
              <a:t>เช่น</a:t>
            </a:r>
          </a:p>
        </p:txBody>
      </p:sp>
      <p:graphicFrame>
        <p:nvGraphicFramePr>
          <p:cNvPr id="491" name="Table"/>
          <p:cNvGraphicFramePr/>
          <p:nvPr/>
        </p:nvGraphicFramePr>
        <p:xfrm>
          <a:off x="2018247" y="9959444"/>
          <a:ext cx="13455090" cy="125984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3442389"/>
              </a:tblGrid>
              <a:tr h="62357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davika, verygood, ดาวิกา, ใจดี, davika@gmail.com, th, 34567890, 1, MKT101, Section 1,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57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2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pravit, pavitcom, Pravit, Sinsang, pravit@hotmail.com, en, 34578975, 0, MED102, Section 3, 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การนำเข้าสมาชิกจำนวนมากๆ (Import)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การนำเข้าสมาชิกจำนวนมากๆ (Import) (ต่อ)</a:t>
            </a:r>
          </a:p>
        </p:txBody>
      </p:sp>
      <p:sp>
        <p:nvSpPr>
          <p:cNvPr id="4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7" name="ขั้นตอน…"/>
          <p:cNvSpPr txBox="1"/>
          <p:nvPr/>
        </p:nvSpPr>
        <p:spPr>
          <a:xfrm>
            <a:off x="1752398" y="3029239"/>
            <a:ext cx="22266344" cy="1222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ขั้นตอน</a:t>
            </a:r>
          </a:p>
          <a:p>
            <a:pPr>
              <a:defRPr sz="3200"/>
            </a:pPr>
            <a:r>
              <a:rPr b="1"/>
              <a:t>1.</a:t>
            </a:r>
            <a:r>
              <a:t> เตรียมไฟล์ผู้ใช้งานด้วยโปรแกรม Microsolf Excel โดยบันทึกชื่อไฟล์นามสกุล csv โดยกำหนดหัวฟิลด์บังคับดังนี้</a:t>
            </a:r>
          </a:p>
        </p:txBody>
      </p:sp>
      <p:graphicFrame>
        <p:nvGraphicFramePr>
          <p:cNvPr id="498" name="Table"/>
          <p:cNvGraphicFramePr/>
          <p:nvPr/>
        </p:nvGraphicFramePr>
        <p:xfrm>
          <a:off x="2230128" y="4833032"/>
          <a:ext cx="6480045" cy="6489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6467343"/>
              </a:tblGrid>
              <a:tr h="636270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0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</a:t>
                      </a:r>
                      <a:r>
                        <a:rPr b="1"/>
                        <a:t>username, password, firstname, lastname, email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49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25778" y="4301459"/>
            <a:ext cx="7708901" cy="7188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0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6740" y="6062912"/>
            <a:ext cx="10452101" cy="4521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01" name="Line"/>
          <p:cNvSpPr/>
          <p:nvPr/>
        </p:nvSpPr>
        <p:spPr>
          <a:xfrm flipH="1">
            <a:off x="7336251" y="8742158"/>
            <a:ext cx="961341" cy="6607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2" name="Group"/>
          <p:cNvSpPr/>
          <p:nvPr/>
        </p:nvSpPr>
        <p:spPr>
          <a:xfrm>
            <a:off x="7998352" y="829660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03" name="ไฟล์เก็บแอคเคาท์ผู้ใช้งานที่กำหนดรายละเอียดแล้ว"/>
          <p:cNvSpPr txBox="1"/>
          <p:nvPr/>
        </p:nvSpPr>
        <p:spPr>
          <a:xfrm>
            <a:off x="15584985" y="11876786"/>
            <a:ext cx="8638490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5"/>
              </a:buBlip>
            </a:lvl1pPr>
          </a:lstStyle>
          <a:p>
            <a:pPr/>
            <a:r>
              <a:t>  ไฟล์เก็บแอคเคาท์ผู้ใช้งานที่กำหนดรายละเอียดแล้ว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การนำเข้าสมาชิกจำนวนมากๆ (Import)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การนำเข้าสมาชิกจำนวนมากๆ (Import) (ต่อ)</a:t>
            </a:r>
          </a:p>
        </p:txBody>
      </p:sp>
      <p:sp>
        <p:nvSpPr>
          <p:cNvPr id="5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9" name="2. ทำตอนล็อกอินเข้าระบบในฐานะผู้ดูแลระบบ (Admin)…"/>
          <p:cNvSpPr txBox="1"/>
          <p:nvPr/>
        </p:nvSpPr>
        <p:spPr>
          <a:xfrm>
            <a:off x="1346292" y="2842912"/>
            <a:ext cx="9353865" cy="2315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2.</a:t>
            </a:r>
            <a:r>
              <a:t> ทำตอนล็อกอินเข้าระบบในฐานะผู้ดูแลระบบ (Admin)</a:t>
            </a:r>
          </a:p>
          <a:p>
            <a:pPr>
              <a:defRPr sz="3200"/>
            </a:pPr>
            <a:r>
              <a:rPr b="1"/>
              <a:t>3.</a:t>
            </a:r>
            <a:r>
              <a:t> คลิกกเลือกที่ </a:t>
            </a:r>
            <a:r>
              <a:rPr b="1"/>
              <a:t>Users &gt; Accounts </a:t>
            </a:r>
            <a:r>
              <a:t>แล้วคลิกที่ </a:t>
            </a:r>
            <a:r>
              <a:rPr b="1"/>
              <a:t>Upload users</a:t>
            </a:r>
          </a:p>
          <a:p>
            <a:pPr>
              <a:defRPr sz="3200"/>
            </a:pPr>
            <a:r>
              <a:rPr b="1"/>
              <a:t>4</a:t>
            </a:r>
            <a:r>
              <a:t>. คลิกเลือกไฟล์ฐานข้อมูลสมาชิก ที่ได้เตรียมไว้ เสร็จแล้วคลิกที่ปุ่ม </a:t>
            </a:r>
            <a:r>
              <a:rPr b="1"/>
              <a:t>Upload users</a:t>
            </a:r>
          </a:p>
          <a:p>
            <a:pPr>
              <a:defRPr sz="3200"/>
            </a:pPr>
            <a:r>
              <a:rPr b="1"/>
              <a:t>5.</a:t>
            </a:r>
            <a:r>
              <a:t> ระบบแสดงรายการบัญชีผู้ใช้</a:t>
            </a:r>
          </a:p>
        </p:txBody>
      </p:sp>
      <p:pic>
        <p:nvPicPr>
          <p:cNvPr id="5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8033" y="5682048"/>
            <a:ext cx="3013481" cy="573667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511" name="Table"/>
          <p:cNvGraphicFramePr/>
          <p:nvPr/>
        </p:nvGraphicFramePr>
        <p:xfrm>
          <a:off x="12568032" y="2992411"/>
          <a:ext cx="10701147" cy="284416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1892822"/>
                <a:gridCol w="8795624"/>
              </a:tblGrid>
              <a:tr h="582283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7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รายละเอียด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6229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File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เลือกไฟล์สมาชิก account.csv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6229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CSV delimiter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เลือกรูปแบบวิธีการคั่นข้อมูลในฟิลด์ต่างๆ (, ; : \t) ในที่นี้ให้เลือกแบบ , (คอมม่า)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6229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Encoding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เลือกวิธีการเข้ารหัสภาษา เลือก UTF-8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62295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Preview rows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7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แสดงข้อมูลสมาชิกครั้งละกี่แถว (10, 20, 100, 1000, 100000)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51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2417" y="6266248"/>
            <a:ext cx="7988301" cy="54356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13" name="Image" descr="Image"/>
          <p:cNvPicPr>
            <a:picLocks noChangeAspect="1"/>
          </p:cNvPicPr>
          <p:nvPr/>
        </p:nvPicPr>
        <p:blipFill>
          <a:blip r:embed="rId6">
            <a:extLst/>
          </a:blip>
          <a:srcRect l="0" t="0" r="0" b="7583"/>
          <a:stretch>
            <a:fillRect/>
          </a:stretch>
        </p:blipFill>
        <p:spPr>
          <a:xfrm>
            <a:off x="13941020" y="6405154"/>
            <a:ext cx="8686801" cy="617359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14" name="Line"/>
          <p:cNvSpPr/>
          <p:nvPr/>
        </p:nvSpPr>
        <p:spPr>
          <a:xfrm flipH="1">
            <a:off x="3574599" y="9235738"/>
            <a:ext cx="836746" cy="83674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5" name="Group"/>
          <p:cNvSpPr/>
          <p:nvPr/>
        </p:nvSpPr>
        <p:spPr>
          <a:xfrm>
            <a:off x="4137552" y="8990869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16" name="Line"/>
          <p:cNvSpPr/>
          <p:nvPr/>
        </p:nvSpPr>
        <p:spPr>
          <a:xfrm flipH="1">
            <a:off x="8932802" y="10776672"/>
            <a:ext cx="1218943" cy="66809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7" name="Group"/>
          <p:cNvSpPr/>
          <p:nvPr/>
        </p:nvSpPr>
        <p:spPr>
          <a:xfrm>
            <a:off x="9810219" y="1054873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18" name="Line"/>
          <p:cNvSpPr/>
          <p:nvPr/>
        </p:nvSpPr>
        <p:spPr>
          <a:xfrm flipH="1">
            <a:off x="22039201" y="9057670"/>
            <a:ext cx="1218943" cy="66809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19" name="Group"/>
          <p:cNvSpPr/>
          <p:nvPr/>
        </p:nvSpPr>
        <p:spPr>
          <a:xfrm>
            <a:off x="22916618" y="882973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การนำเข้าสมาชิกจำนวนมากๆ (Import)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การนำเข้าสมาชิกจำนวนมากๆ (Import) (ต่อ)</a:t>
            </a:r>
          </a:p>
        </p:txBody>
      </p:sp>
      <p:sp>
        <p:nvSpPr>
          <p:cNvPr id="5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25" name="6. กำหนดรายละเอียดบัญชีผู้ใช้งานเพิ่มเติม เสร็จแล้วคลิกที่ปุ่ม Upload users…"/>
          <p:cNvSpPr txBox="1"/>
          <p:nvPr/>
        </p:nvSpPr>
        <p:spPr>
          <a:xfrm>
            <a:off x="10710426" y="3063045"/>
            <a:ext cx="9353865" cy="1222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6. </a:t>
            </a:r>
            <a:r>
              <a:t>กำหนดรายละเอียดบัญชีผู้ใช้งานเพิ่มเติม เสร็จแล้วคลิกที่ปุ่ม</a:t>
            </a:r>
            <a:r>
              <a:rPr b="1"/>
              <a:t> Upload users</a:t>
            </a:r>
            <a:endParaRPr b="1"/>
          </a:p>
          <a:p>
            <a:pPr>
              <a:defRPr sz="3200"/>
            </a:pPr>
            <a:r>
              <a:rPr b="1"/>
              <a:t>7. </a:t>
            </a:r>
            <a:r>
              <a:t>แสดงรายละเอียดบัญชีผู้ใช้งานที่เพิ่มเข้าระบบ ให้คลิกปุ่ม</a:t>
            </a:r>
            <a:r>
              <a:rPr b="1"/>
              <a:t> Continue</a:t>
            </a:r>
          </a:p>
        </p:txBody>
      </p:sp>
      <p:pic>
        <p:nvPicPr>
          <p:cNvPr id="5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8240" b="0"/>
          <a:stretch>
            <a:fillRect/>
          </a:stretch>
        </p:blipFill>
        <p:spPr>
          <a:xfrm>
            <a:off x="1228974" y="3317965"/>
            <a:ext cx="8163525" cy="884261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48850" y="4828442"/>
            <a:ext cx="13423900" cy="73152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28" name="Line"/>
          <p:cNvSpPr/>
          <p:nvPr/>
        </p:nvSpPr>
        <p:spPr>
          <a:xfrm flipV="1">
            <a:off x="2828124" y="11814321"/>
            <a:ext cx="1221596" cy="53463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29" name="Group"/>
          <p:cNvSpPr/>
          <p:nvPr/>
        </p:nvSpPr>
        <p:spPr>
          <a:xfrm>
            <a:off x="2528885" y="1190340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530" name="Line"/>
          <p:cNvSpPr/>
          <p:nvPr/>
        </p:nvSpPr>
        <p:spPr>
          <a:xfrm>
            <a:off x="14359725" y="11671625"/>
            <a:ext cx="1701815" cy="21863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31" name="Group"/>
          <p:cNvSpPr/>
          <p:nvPr/>
        </p:nvSpPr>
        <p:spPr>
          <a:xfrm>
            <a:off x="14060485" y="1122606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การนำเข้าสมาชิกจำนวนมากๆ (Import) (ต่อ)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การนำเข้าสมาชิกจำนวนมากๆ (Import) (ต่อ)</a:t>
            </a:r>
          </a:p>
        </p:txBody>
      </p:sp>
      <p:sp>
        <p:nvSpPr>
          <p:cNvPr id="5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37" name="8. คลิกรายการ Browse list of users ด้านซ้ายเพื่อตรวจสอบรายชื่อผู้ใช้ที่เพิ่มเสร็จแล้ว…"/>
          <p:cNvSpPr txBox="1"/>
          <p:nvPr/>
        </p:nvSpPr>
        <p:spPr>
          <a:xfrm>
            <a:off x="1464826" y="2961445"/>
            <a:ext cx="13244429" cy="1222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8. </a:t>
            </a:r>
            <a:r>
              <a:t>คลิกรายการ </a:t>
            </a:r>
            <a:r>
              <a:rPr b="1"/>
              <a:t>Browse list of users</a:t>
            </a:r>
            <a:r>
              <a:t> ด้านซ้ายเพื่อตรวจสอบรายชื่อผู้ใช้ที่เพิ่มเสร็จแล้ว</a:t>
            </a:r>
            <a:endParaRPr b="1"/>
          </a:p>
          <a:p>
            <a:pPr>
              <a:defRPr sz="3200"/>
            </a:pPr>
            <a:r>
              <a:rPr b="1"/>
              <a:t>9. </a:t>
            </a:r>
            <a:r>
              <a:t>แสดงบัญชีผู้ใช้งานที่เพิ่มเสร็จแล้ว</a:t>
            </a:r>
          </a:p>
        </p:txBody>
      </p:sp>
      <p:pic>
        <p:nvPicPr>
          <p:cNvPr id="53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4199" t="0" r="0" b="0"/>
          <a:stretch>
            <a:fillRect/>
          </a:stretch>
        </p:blipFill>
        <p:spPr>
          <a:xfrm>
            <a:off x="2057995" y="5073650"/>
            <a:ext cx="3876233" cy="569656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539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0" r="0" b="4559"/>
          <a:stretch>
            <a:fillRect/>
          </a:stretch>
        </p:blipFill>
        <p:spPr>
          <a:xfrm>
            <a:off x="8729133" y="3964516"/>
            <a:ext cx="13360401" cy="839979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540" name="Line"/>
          <p:cNvSpPr/>
          <p:nvPr/>
        </p:nvSpPr>
        <p:spPr>
          <a:xfrm flipH="1" flipV="1">
            <a:off x="5082906" y="7713481"/>
            <a:ext cx="1487487" cy="5376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1" name="Group"/>
          <p:cNvSpPr/>
          <p:nvPr/>
        </p:nvSpPr>
        <p:spPr>
          <a:xfrm>
            <a:off x="6271152" y="780553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542" name="Line"/>
          <p:cNvSpPr/>
          <p:nvPr/>
        </p:nvSpPr>
        <p:spPr>
          <a:xfrm>
            <a:off x="17069059" y="5236958"/>
            <a:ext cx="1701815" cy="21863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3" name="Group"/>
          <p:cNvSpPr/>
          <p:nvPr/>
        </p:nvSpPr>
        <p:spPr>
          <a:xfrm>
            <a:off x="16769819" y="479140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544" name="Rectangle"/>
          <p:cNvSpPr/>
          <p:nvPr/>
        </p:nvSpPr>
        <p:spPr>
          <a:xfrm>
            <a:off x="8839199" y="7459133"/>
            <a:ext cx="12715148" cy="4610434"/>
          </a:xfrm>
          <a:prstGeom prst="rect">
            <a:avLst/>
          </a:prstGeom>
          <a:ln w="127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62166" y="3308396"/>
            <a:ext cx="11832785" cy="944669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5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9" name="การเพิ่มลดและเปลี่ยนผู้สอน"/>
          <p:cNvSpPr txBox="1"/>
          <p:nvPr>
            <p:ph type="title"/>
          </p:nvPr>
        </p:nvSpPr>
        <p:spPr>
          <a:xfrm>
            <a:off x="41550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การเพิ่มลดและเปลี่ยนผู้สอน</a:t>
            </a:r>
          </a:p>
        </p:txBody>
      </p:sp>
      <p:sp>
        <p:nvSpPr>
          <p:cNvPr id="360" name="ในการเพิ่มผู้สอน มีขันตอนดังนี้"/>
          <p:cNvSpPr txBox="1"/>
          <p:nvPr/>
        </p:nvSpPr>
        <p:spPr>
          <a:xfrm>
            <a:off x="1087914" y="2822941"/>
            <a:ext cx="449177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sz="3500"/>
            </a:lvl1pPr>
          </a:lstStyle>
          <a:p>
            <a:pPr/>
            <a:r>
              <a:t>ในการเพิ่มผู้สอน มีขันตอนดังนี้</a:t>
            </a:r>
          </a:p>
        </p:txBody>
      </p:sp>
      <p:sp>
        <p:nvSpPr>
          <p:cNvPr id="361" name="1. ล็อกอินเข้าระบบในฐานะผู้ดูแลระบบ (Admin)…"/>
          <p:cNvSpPr txBox="1"/>
          <p:nvPr/>
        </p:nvSpPr>
        <p:spPr>
          <a:xfrm>
            <a:off x="900673" y="3566629"/>
            <a:ext cx="8954329" cy="2861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1. </a:t>
            </a:r>
            <a:r>
              <a:t>ล็อกอินเข้าระบบในฐานะผู้ดูแลระบบ (Admin)        </a:t>
            </a:r>
          </a:p>
          <a:p>
            <a:pPr>
              <a:defRPr sz="3200"/>
            </a:pPr>
            <a:r>
              <a:rPr b="1"/>
              <a:t>2. </a:t>
            </a:r>
            <a:r>
              <a:t>คลิกเลือกที่ </a:t>
            </a:r>
            <a:r>
              <a:rPr b="1"/>
              <a:t>Site administration</a:t>
            </a:r>
            <a:r>
              <a:t> </a:t>
            </a:r>
            <a:r>
              <a:rPr b="1"/>
              <a:t>&gt; Users &gt; Accounts</a:t>
            </a:r>
            <a:r>
              <a:t> แล้วเลือก </a:t>
            </a:r>
            <a:br/>
            <a:r>
              <a:t>    </a:t>
            </a:r>
            <a:r>
              <a:rPr b="1"/>
              <a:t>Add a new user </a:t>
            </a:r>
            <a:r>
              <a:t>เพื่อเพิ่มผู้ใช้ใหม่</a:t>
            </a:r>
          </a:p>
          <a:p>
            <a:pPr>
              <a:defRPr sz="3200"/>
            </a:pPr>
            <a:r>
              <a:rPr b="1"/>
              <a:t>3. </a:t>
            </a:r>
            <a:r>
              <a:t>ทำการกำหนดรายละเอียดชื่อแอคเคาต์ของผู้สอน เสร็จแล้วคลิกที่ปุ่ม</a:t>
            </a:r>
            <a:r>
              <a:rPr b="1"/>
              <a:t> </a:t>
            </a:r>
            <a:br>
              <a:rPr b="1"/>
            </a:br>
            <a:r>
              <a:rPr b="1"/>
              <a:t>    create user</a:t>
            </a:r>
          </a:p>
        </p:txBody>
      </p:sp>
      <p:pic>
        <p:nvPicPr>
          <p:cNvPr id="3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17773" y="6045286"/>
            <a:ext cx="3173379" cy="620811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63" name="Line"/>
          <p:cNvSpPr/>
          <p:nvPr/>
        </p:nvSpPr>
        <p:spPr>
          <a:xfrm flipH="1" flipV="1">
            <a:off x="6682821" y="9372059"/>
            <a:ext cx="1225168" cy="66839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4" name="Group"/>
          <p:cNvSpPr/>
          <p:nvPr/>
        </p:nvSpPr>
        <p:spPr>
          <a:xfrm>
            <a:off x="7592676" y="969926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5" name="Line"/>
          <p:cNvSpPr/>
          <p:nvPr/>
        </p:nvSpPr>
        <p:spPr>
          <a:xfrm flipH="1" flipV="1">
            <a:off x="16374309" y="3979784"/>
            <a:ext cx="2675813" cy="30333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6" name="Group"/>
          <p:cNvSpPr/>
          <p:nvPr/>
        </p:nvSpPr>
        <p:spPr>
          <a:xfrm>
            <a:off x="18734809" y="3941926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69" name="Table"/>
          <p:cNvGraphicFramePr/>
          <p:nvPr/>
        </p:nvGraphicFramePr>
        <p:xfrm>
          <a:off x="2286000" y="3080075"/>
          <a:ext cx="20770454" cy="92591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416041"/>
                <a:gridCol w="15341712"/>
              </a:tblGrid>
              <a:tr h="772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1C2C3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รายละเอียด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A1C2C3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706108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</a:t>
                      </a:r>
                      <a:r>
                        <a:rPr b="1" i="1"/>
                        <a:t>General ข้อมูลทั่วไป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A1C2C3"/>
                      </a:solidFill>
                      <a:miter lim="400000"/>
                    </a:lnL>
                    <a:lnR w="12700">
                      <a:solidFill>
                        <a:srgbClr val="A1C2C3"/>
                      </a:solidFill>
                      <a:miter lim="400000"/>
                    </a:lnR>
                    <a:lnT w="12700">
                      <a:solidFill>
                        <a:srgbClr val="A1C2C3"/>
                      </a:solidFill>
                      <a:miter lim="400000"/>
                    </a:lnT>
                    <a:lnB w="12700">
                      <a:solidFill>
                        <a:srgbClr val="A1C2C3"/>
                      </a:solidFill>
                      <a:miter lim="400000"/>
                    </a:lnB>
                    <a:solidFill>
                      <a:srgbClr val="A1C2C3">
                        <a:alpha val="25687"/>
                      </a:srgbClr>
                    </a:solidFill>
                  </a:tcPr>
                </a:tc>
                <a:tc hMerge="1">
                  <a:tcPr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Username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1C2C3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ชื่อเรียกสำหรับเข้าระบบ เช่น candy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A1C2C3"/>
                      </a:solidFill>
                      <a:miter lim="400000"/>
                    </a:lnT>
                  </a:tcPr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Choose an authentication method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รูปแบบการเข้าระบบ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Suspended account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ทำการปิด Account นี้ชั่วคราว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Generate password and notify user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ให้ระบบสร้างรหัสผ่านสุ่ม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Reveal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แสดงให้เห็น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New password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รหัสผ่านใหม่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First 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ชื่อเต็ม เช่น Prochai (สามารถระบุภาษาไทยได้)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Surname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นามสกุลเต็ม (สามารถระบุภาษาไทยได้)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Email address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ที่อยู่อีเม เช่น daruneejim@gmail.com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0" name="การเพิ่มลดและเปลี่ยนผู้สอน (ต่อ)"/>
          <p:cNvSpPr txBox="1"/>
          <p:nvPr>
            <p:ph type="title"/>
          </p:nvPr>
        </p:nvSpPr>
        <p:spPr>
          <a:xfrm>
            <a:off x="3342216" y="7321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การเพิ่มลดและเปลี่ยนผู้สอน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73" name="Table"/>
          <p:cNvGraphicFramePr/>
          <p:nvPr/>
        </p:nvGraphicFramePr>
        <p:xfrm>
          <a:off x="2286000" y="3080075"/>
          <a:ext cx="20770454" cy="92591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416041"/>
                <a:gridCol w="15341712"/>
              </a:tblGrid>
              <a:tr h="772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รายละเอียด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Email display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การแสดงอีเมล</a:t>
                      </a:r>
                    </a:p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Allow only other course members to see my email address (อนุญาตให้สมาชิกหลักสูตรอื่นเห็นที่อยู่อีเมล)</a:t>
                      </a:r>
                    </a:p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Allow everyone to see my email address (อนุญาตให้ทุกคนเห็นที่อยู่อีเมล)</a:t>
                      </a:r>
                    </a:p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เลือก </a:t>
                      </a:r>
                      <a:r>
                        <a:rPr b="1"/>
                        <a:t>Hide my email address from non-privileged users</a:t>
                      </a:r>
                      <a:r>
                        <a:t> (ซ่อนที่อยู่อีเมลจากผู้ใช้ที่ไม่มีสิทธิ์)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City/town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ขื่อจังหวัดที่อาศัยอยู่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Select a country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ประเทศที่อาศัยอยู่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Timezone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 เวลาท้องถิ่น ระบบจะ Default ให้ตามที่ตั้งค่า Timezone ก่อนหน้านี้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Preferred language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ภาษาหลักที่ต้องการใช้งาน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Description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รายละเอียดเพิ่มเติม </a:t>
                      </a:r>
                      <a:r>
                        <a:rPr b="1"/>
                        <a:t>กรอกข้อมูลเพิ่มเติม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36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</a:t>
                      </a:r>
                      <a:r>
                        <a:rPr b="1" i="1"/>
                        <a:t> User picture รูปภาพที่ใช้แทนผู้ใช้งาน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A1C2C3">
                        <a:alpha val="27185"/>
                      </a:srgbClr>
                    </a:solidFill>
                  </a:tcPr>
                </a:tc>
                <a:tc hMerge="1">
                  <a:tcPr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Current picture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รูปภาพปัจจุบันที่ใช้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Delete picture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ลบรูปภาพ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4" name="การเพิ่มลดและเปลี่ยนผู้สอน (ต่อ)"/>
          <p:cNvSpPr txBox="1"/>
          <p:nvPr>
            <p:ph type="title"/>
          </p:nvPr>
        </p:nvSpPr>
        <p:spPr>
          <a:xfrm>
            <a:off x="3342216" y="7321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การเพิ่มลดและเปลี่ยนผู้สอน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77" name="Table"/>
          <p:cNvGraphicFramePr/>
          <p:nvPr/>
        </p:nvGraphicFramePr>
        <p:xfrm>
          <a:off x="2286000" y="3080075"/>
          <a:ext cx="20770454" cy="92591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416041"/>
                <a:gridCol w="15341712"/>
              </a:tblGrid>
              <a:tr h="772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รายละเอียด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New picture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เลือกรูปภาพใหม่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Picture description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รายละเอียดภาพ และชื่อย่อตนเอง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b="1" i="1"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Additional names (ชื่อสำรองเพิ่มเติม)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A1C2C3">
                        <a:alpha val="26311"/>
                      </a:srgbClr>
                    </a:solidFill>
                  </a:tcPr>
                </a:tc>
                <a:tc hMerge="1">
                  <a:tcPr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First name - phonetic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ชื่อสำรอง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Surname - phonetic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นามสกุลสำรอง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Middle 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ชื่อสำรองกลาง (ถ้ามี)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Alternate name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ชื่อเล่น</a:t>
                      </a:r>
                    </a:p>
                  </a:txBody>
                  <a:tcPr marL="50800" marR="50800" marT="50800" marB="50800" anchor="ctr" anchorCtr="0" horzOverflow="overflow">
                    <a:lnB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B>
                  </a:tcPr>
                </a:tc>
              </a:tr>
              <a:tr h="706108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b="1" i="1"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Interests (ความสามารถพิเศษ)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L>
                    <a:lnR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R>
                    <a:lnT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T>
                    <a:lnB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B>
                    <a:solidFill>
                      <a:srgbClr val="A1C2C3">
                        <a:alpha val="25981"/>
                      </a:srgbClr>
                    </a:solidFill>
                  </a:tcPr>
                </a:tc>
                <a:tc hMerge="1">
                  <a:tcPr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List of interests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ระบุความสามารถพิเศษ หรือความสนใจพิเศษ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solidFill>
                        <a:srgbClr val="799293">
                          <a:alpha val="25810"/>
                        </a:srgbClr>
                      </a:solidFill>
                      <a:miter lim="400000"/>
                    </a:lnT>
                  </a:tcPr>
                </a:tc>
              </a:tr>
              <a:tr h="706108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b="1" i="1"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Optional (เพิ่มเติม)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A1C2C3">
                        <a:alpha val="25981"/>
                      </a:srgbClr>
                    </a:solidFill>
                  </a:tcPr>
                </a:tc>
                <a:tc hMerge="1">
                  <a:tcPr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Web page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ชื่อเว็บไซต์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ICQ number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หมายเลข ICQ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78" name="การเพิ่มลดและเปลี่ยนผู้สอน (ต่อ)"/>
          <p:cNvSpPr txBox="1"/>
          <p:nvPr>
            <p:ph type="title"/>
          </p:nvPr>
        </p:nvSpPr>
        <p:spPr>
          <a:xfrm>
            <a:off x="3342216" y="7321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การเพิ่มลดและเปลี่ยนผู้สอน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381" name="Table"/>
          <p:cNvGraphicFramePr/>
          <p:nvPr/>
        </p:nvGraphicFramePr>
        <p:xfrm>
          <a:off x="1955323" y="3401808"/>
          <a:ext cx="20770454" cy="92591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5416041"/>
                <a:gridCol w="15341712"/>
              </a:tblGrid>
              <a:tr h="77216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0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รายละเอียด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Skype 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หมายเลข Skype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AIM 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หมายเลข AIM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Yahoo 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แอคเคาต์ของ Yahoo เช่น darunee_p_2000@yahoo.com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MSN 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แอคเคาต์ของ MSN เช่น jimdarunee@hotmail.com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ID number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รหัสพนักงาน หรือหมายเลขบัตรประชาชน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Institution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ชื่อหน่วยงาน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Department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คณะ หรือ แผนก หรือ ฝ่าย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Phone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เบอร์โทรศัพท์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Mobile phone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เบอร์มือถือ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06108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Address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6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พี่อยู่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82" name="การเพิ่มลดและเปลี่ยนผู้สอน (ต่อ)"/>
          <p:cNvSpPr txBox="1"/>
          <p:nvPr>
            <p:ph type="title"/>
          </p:nvPr>
        </p:nvSpPr>
        <p:spPr>
          <a:xfrm>
            <a:off x="3342216" y="7321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การเพิ่มลดและเปลี่ยนผู้สอน (ต่อ)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5" name="การเพิ่มลดและเปลี่ยนผู้สอน (ต่อ)"/>
          <p:cNvSpPr txBox="1"/>
          <p:nvPr>
            <p:ph type="title"/>
          </p:nvPr>
        </p:nvSpPr>
        <p:spPr>
          <a:xfrm>
            <a:off x="41550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10100"/>
            </a:lvl1pPr>
          </a:lstStyle>
          <a:p>
            <a:pPr/>
            <a:r>
              <a:t>การเพิ่มลดและเปลี่ยนผู้สอน (ต่อ)</a:t>
            </a:r>
          </a:p>
        </p:txBody>
      </p:sp>
      <p:sp>
        <p:nvSpPr>
          <p:cNvPr id="386" name="4. จะปรากฏหน้าต่างแสดงจำนวนสมาชิก และ แสดงรายละเอียด Account ผู้ใช้งานที่เพิ่มใหม่…"/>
          <p:cNvSpPr txBox="1"/>
          <p:nvPr/>
        </p:nvSpPr>
        <p:spPr>
          <a:xfrm>
            <a:off x="1391740" y="3058629"/>
            <a:ext cx="12197260" cy="1768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4. </a:t>
            </a:r>
            <a:r>
              <a:t>จะปรากฏหน้าต่างแสดงจำนวนสมาชิก และ แสดงรายละเอียด Account ผู้ใช้งานที่เพิ่มใหม่</a:t>
            </a:r>
          </a:p>
          <a:p>
            <a:pPr>
              <a:defRPr sz="3200"/>
            </a:pPr>
            <a:r>
              <a:rPr b="1"/>
              <a:t>5. </a:t>
            </a:r>
            <a:r>
              <a:t>ทำการเพิ่มแอคเคาต์ผู้สอน ตามจำนวนที่ต้องการโดยทำตามขั้นตอนข้อ </a:t>
            </a:r>
            <a:r>
              <a:rPr b="1"/>
              <a:t>1-4</a:t>
            </a:r>
            <a:endParaRPr b="1"/>
          </a:p>
          <a:p>
            <a:pPr>
              <a:defRPr sz="3200"/>
            </a:pPr>
            <a:r>
              <a:rPr b="1"/>
              <a:t>6.</a:t>
            </a:r>
            <a:r>
              <a:t> คลิกที่เมนู </a:t>
            </a:r>
            <a:r>
              <a:rPr b="1"/>
              <a:t>Browse list of users</a:t>
            </a:r>
            <a:r>
              <a:t> เพื่อตรวจสอบแอคเคาต์ผู้สอนที่เพิ่มเสร็จแล้ว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8130" y="5347250"/>
            <a:ext cx="14500190" cy="7368518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8" name="Line"/>
          <p:cNvSpPr/>
          <p:nvPr/>
        </p:nvSpPr>
        <p:spPr>
          <a:xfrm flipH="1">
            <a:off x="10110599" y="9089589"/>
            <a:ext cx="3002141" cy="175262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89" name="Group"/>
          <p:cNvSpPr/>
          <p:nvPr/>
        </p:nvSpPr>
        <p:spPr>
          <a:xfrm>
            <a:off x="12808143" y="886952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18766" y="3652347"/>
            <a:ext cx="3297243" cy="641130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1" name="Line"/>
          <p:cNvSpPr/>
          <p:nvPr/>
        </p:nvSpPr>
        <p:spPr>
          <a:xfrm flipV="1">
            <a:off x="17617006" y="6479097"/>
            <a:ext cx="1933464" cy="51076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2" name="Group"/>
          <p:cNvSpPr/>
          <p:nvPr/>
        </p:nvSpPr>
        <p:spPr>
          <a:xfrm>
            <a:off x="17312409" y="676979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การกำหนดนโยบายการใช้งานรหัสผ่าน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การกำหนดนโยบายการใช้งานรหัสผ่าน</a:t>
            </a:r>
          </a:p>
        </p:txBody>
      </p:sp>
      <p:sp>
        <p:nvSpPr>
          <p:cNvPr id="395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6" name="ปกติระบบ Moodle จะกำหนดนโยบายการกำหนดรหัสผ่านในการเข้าระบบ โดยต้องกำหนดเป็น ตัวอักษรพิมพ์ใหญ่ ตัวอักษรพิมพ์เล็ก ตัวเลข และอักขระพิเศษ หากหน่วยงานมีรูปแบบ หรือ…"/>
          <p:cNvSpPr txBox="1"/>
          <p:nvPr/>
        </p:nvSpPr>
        <p:spPr>
          <a:xfrm>
            <a:off x="782140" y="2728108"/>
            <a:ext cx="21575119" cy="1222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t>         ปกติระบบ Moodle จะกำหนดนโยบายการกำหนดรหัสผ่านในการเข้าระบบ โดยต้องกำหนดเป็น </a:t>
            </a:r>
            <a:r>
              <a:rPr b="1"/>
              <a:t>ตัวอักษรพิมพ์ใหญ่</a:t>
            </a:r>
            <a:r>
              <a:t> </a:t>
            </a:r>
            <a:r>
              <a:rPr b="1"/>
              <a:t>ตัวอักษรพิมพ์เล็ก</a:t>
            </a:r>
            <a:r>
              <a:t> </a:t>
            </a:r>
            <a:r>
              <a:rPr b="1"/>
              <a:t>ตัวเลข และอักขระพิเศษ</a:t>
            </a:r>
            <a:r>
              <a:t> หากหน่วยงานมีรูปแบบ หรือ</a:t>
            </a:r>
          </a:p>
          <a:p>
            <a:pPr>
              <a:defRPr sz="3200"/>
            </a:pPr>
            <a:r>
              <a:t>นโยบายในการกำหนดรหัสอยู่แล้ว สามารถทำการเปลี่ยนแปลงข้อกำหนด ด้วยการทำตามขั้นตอนดังนี้</a:t>
            </a:r>
          </a:p>
        </p:txBody>
      </p:sp>
      <p:sp>
        <p:nvSpPr>
          <p:cNvPr id="397" name="1. คลิกที่ Site administration &gt; Security แล้วคลิกที่ Site security settings…"/>
          <p:cNvSpPr txBox="1"/>
          <p:nvPr/>
        </p:nvSpPr>
        <p:spPr>
          <a:xfrm>
            <a:off x="1573773" y="3975008"/>
            <a:ext cx="9562838" cy="1222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1. </a:t>
            </a:r>
            <a:r>
              <a:t>คลิกที่ </a:t>
            </a:r>
            <a:r>
              <a:rPr b="1"/>
              <a:t>Site administration &gt; Security </a:t>
            </a:r>
            <a:r>
              <a:t>แล้วคลิกที่ </a:t>
            </a:r>
            <a:r>
              <a:rPr b="1"/>
              <a:t>Site security settings</a:t>
            </a:r>
          </a:p>
          <a:p>
            <a:pPr>
              <a:defRPr sz="3200"/>
            </a:pPr>
            <a:r>
              <a:rPr b="1"/>
              <a:t>2. </a:t>
            </a:r>
            <a:r>
              <a:t>เลื่อนลงมาที่ </a:t>
            </a:r>
            <a:r>
              <a:rPr b="1"/>
              <a:t>Password polic</a:t>
            </a:r>
            <a:r>
              <a:t> ด้านล่าง</a:t>
            </a:r>
          </a:p>
        </p:txBody>
      </p:sp>
      <p:pic>
        <p:nvPicPr>
          <p:cNvPr id="39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22506" b="6710"/>
          <a:stretch>
            <a:fillRect/>
          </a:stretch>
        </p:blipFill>
        <p:spPr>
          <a:xfrm>
            <a:off x="14628283" y="4360241"/>
            <a:ext cx="8572104" cy="792612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399" name="Table"/>
          <p:cNvGraphicFramePr/>
          <p:nvPr/>
        </p:nvGraphicFramePr>
        <p:xfrm>
          <a:off x="934832" y="5448850"/>
          <a:ext cx="13203973" cy="679472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303425"/>
                <a:gridCol w="8887847"/>
              </a:tblGrid>
              <a:tr h="646174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1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Password policy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ต้องการเปิดใช้งานนโยบายการกำหนดรหัสผ่านหรือไม่ ค่าปกติเป็น 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Password length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ความยาวของรหัสผ่าน ค่าปกติเป็น 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Digits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จำนวนตัวอักษรในรหัสผ่าน ค่าปกติเป็น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Lowercase letters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จำนวนตัวอักษรพิมพ์เล็ก ในการกำหนดรหัสผ่าน ค่าปกติเป็น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Uppercase letters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จำนวนตัวอักษรพิมพ์ใหญ่ ในการกำหนดรหัสผ่าน ค่าปกติเป็น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Non-alphanumeric characters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จำนวนอักขระพิเศษในการกำหนดรหัสผ่าน ค่าปกติเป็น 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Consecutive identical characters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จำนวนตัวอักษรเหมือนกันพิมพ์ติดกัน ในการกำหนดรหัสผ่าน ค่าปกติเป็น 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Password rotation limit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จำนวนครั้งที่ผู้ใช้ต้องเปลี่ยนรหัสผ่านก่อนที่จะได้รับอนุญาตให้ใช้รหัสผ่านซ้ำ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23994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Maximum time to validate    password reset request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31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ช่วงเวลาในการตรวจสอบการตั้งรหัสผ่าน ใช้ในกรณีที่มีผู้ข้อตั้งรหัสผ่านใหม่    ก่อนจะหมดอายุ ค่าปกติเป็น 30 นาที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00" name="Line"/>
          <p:cNvSpPr/>
          <p:nvPr/>
        </p:nvSpPr>
        <p:spPr>
          <a:xfrm flipH="1">
            <a:off x="18754602" y="3993206"/>
            <a:ext cx="990646" cy="6692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1" name="Group"/>
          <p:cNvSpPr/>
          <p:nvPr/>
        </p:nvSpPr>
        <p:spPr>
          <a:xfrm>
            <a:off x="19446009" y="354765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การกำหนดนโยบายการใช้งานรหัสผ่าน"/>
          <p:cNvSpPr txBox="1"/>
          <p:nvPr>
            <p:ph type="title"/>
          </p:nvPr>
        </p:nvSpPr>
        <p:spPr>
          <a:xfrm>
            <a:off x="2851150" y="8168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การกำหนดนโยบายการใช้งานรหัสผ่าน</a:t>
            </a:r>
          </a:p>
        </p:txBody>
      </p:sp>
      <p:sp>
        <p:nvSpPr>
          <p:cNvPr id="404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5" name="3. ตรวจสอบกฏการตั้งรหัสผ่านที่กำหนดไว้โดยคลิกที่ Site administration &gt; Users &gt; Accounts แล้วคลิกที่ Add a new user"/>
          <p:cNvSpPr txBox="1"/>
          <p:nvPr/>
        </p:nvSpPr>
        <p:spPr>
          <a:xfrm>
            <a:off x="1573773" y="3275588"/>
            <a:ext cx="19977368" cy="676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200"/>
            </a:pPr>
            <a:r>
              <a:rPr b="1"/>
              <a:t>3. </a:t>
            </a:r>
            <a:r>
              <a:t>ตรวจสอบกฏการตั้งรหัสผ่านที่กำหนดไว้โดยคลิกที่</a:t>
            </a:r>
            <a:r>
              <a:rPr b="1"/>
              <a:t> Site administration &gt; Users &gt; Accounts </a:t>
            </a:r>
            <a:r>
              <a:t>แล้วคลิกที่</a:t>
            </a:r>
            <a:r>
              <a:rPr b="1"/>
              <a:t> Add a new user</a:t>
            </a:r>
          </a:p>
        </p:txBody>
      </p:sp>
      <p:pic>
        <p:nvPicPr>
          <p:cNvPr id="4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4633" y="4624187"/>
            <a:ext cx="13430034" cy="729688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7" name="Line"/>
          <p:cNvSpPr/>
          <p:nvPr/>
        </p:nvSpPr>
        <p:spPr>
          <a:xfrm flipV="1">
            <a:off x="6774314" y="9331004"/>
            <a:ext cx="1219886" cy="65660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8" name="Group"/>
          <p:cNvSpPr/>
          <p:nvPr/>
        </p:nvSpPr>
        <p:spPr>
          <a:xfrm>
            <a:off x="6475076" y="954205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