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กำหนดสิทธิ์การเข้าถึงข้อมูล (Permission)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pPr/>
            <a:r>
              <a:t>การกำหนดสิทธิ์การเข้าถึงข้อมูล (Permission)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ผู้ดูแลระบบสามารถกำหนดสิทธิ์การเข้าถึงข้อมูลต่างๆ ของสมาชิกได้ผ่านทางรายการ Permission มีขั้นตอนการในการกำหนดดังนี้"/>
          <p:cNvSpPr txBox="1"/>
          <p:nvPr/>
        </p:nvSpPr>
        <p:spPr>
          <a:xfrm>
            <a:off x="1950067" y="3172324"/>
            <a:ext cx="19911951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ผู้ดูแลระบบสามารถกำหนดสิทธิ์การเข้าถึงข้อมูลต่างๆ ของสมาชิกได้ผ่านทางรายการ Permission มีขั้นตอนการในการกำหนดดังนี้</a:t>
            </a:r>
          </a:p>
        </p:txBody>
      </p:sp>
      <p:sp>
        <p:nvSpPr>
          <p:cNvPr id="344" name="1. ทำการล็อกอินเข้าระบบในฐานะผู้ดูแลระบบ (Admin)…"/>
          <p:cNvSpPr txBox="1"/>
          <p:nvPr/>
        </p:nvSpPr>
        <p:spPr>
          <a:xfrm>
            <a:off x="1959650" y="3990349"/>
            <a:ext cx="11120869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  <a:endParaRPr b="1"/>
          </a:p>
          <a:p>
            <a:pPr/>
            <a:r>
              <a:rPr b="1"/>
              <a:t>2. </a:t>
            </a:r>
            <a:r>
              <a:t>คลิกเลือกที่ </a:t>
            </a:r>
            <a:r>
              <a:rPr b="1"/>
              <a:t>Users &gt; Permissions</a:t>
            </a:r>
            <a:endParaRPr b="1"/>
          </a:p>
          <a:p>
            <a:pPr/>
            <a:r>
              <a:rPr b="1"/>
              <a:t>3. </a:t>
            </a:r>
            <a:r>
              <a:t>รายการย่อยในเมนู</a:t>
            </a:r>
            <a:r>
              <a:rPr b="1"/>
              <a:t> Permissions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2850" y="6197899"/>
            <a:ext cx="4201550" cy="572775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346" name="Table"/>
          <p:cNvGraphicFramePr/>
          <p:nvPr/>
        </p:nvGraphicFramePr>
        <p:xfrm>
          <a:off x="7706628" y="5365997"/>
          <a:ext cx="15457819" cy="598284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405773"/>
                <a:gridCol w="11039344"/>
              </a:tblGrid>
              <a:tr h="66334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 policies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กำหนดนโยบายการเข้าใช้งานของสมาชิก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Site administrators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กำหนดผู้ดูแลระบบ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Define roles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กำหนดสิทธิ์ของสมาชิก และเพิ่มกฎหมายเพื่อให้สอดคล้องกับหน่วยงาน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Assign system roles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กำหนดสิทธิ์ของระบบของ Manager และ Course Creator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Check system permissions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ตรวจสอบสิทธิ์การใช้งานของสมาชิกเป็นรายบุคคล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Capability overview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การตรวจสอบของสมาชิกเป็นกลุ่มๆ แบบแยกกิจกรรม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Assign user roles to cohort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กำหนดบทบาทผู้ใช้ให้เป็นกลุ่ม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334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Unsupported role assignments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ตรวจสอบบทบาทสมาชิกที่ระบบไม่รองรับ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47" name="Line"/>
          <p:cNvSpPr/>
          <p:nvPr/>
        </p:nvSpPr>
        <p:spPr>
          <a:xfrm flipH="1">
            <a:off x="4253351" y="8530276"/>
            <a:ext cx="1007276" cy="21920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48" name="Group"/>
          <p:cNvSpPr/>
          <p:nvPr/>
        </p:nvSpPr>
        <p:spPr>
          <a:xfrm>
            <a:off x="4961387" y="808472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1465" y="4492372"/>
            <a:ext cx="16318293" cy="796876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4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6" name="10. คลิกที่แท็บ Allow role switches เพื่อกำหนดการอนุญาตในการสวิตช์เป็นผู้ใช้งานในระดับที่สิทธิ์ต่ำกว่า"/>
          <p:cNvSpPr txBox="1"/>
          <p:nvPr/>
        </p:nvSpPr>
        <p:spPr>
          <a:xfrm>
            <a:off x="1306349" y="2864892"/>
            <a:ext cx="2222852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10.</a:t>
            </a:r>
            <a:r>
              <a:t> คลิกที่แท็บ </a:t>
            </a:r>
            <a:r>
              <a:rPr b="1"/>
              <a:t>Allow role switches </a:t>
            </a:r>
            <a:r>
              <a:t>เพื่อกำหนดการอนุญาตในการสวิตช์เป็นผู้ใช้งานในระดับที่สิทธิ์ต่ำกว่า</a:t>
            </a:r>
          </a:p>
        </p:txBody>
      </p:sp>
      <p:sp>
        <p:nvSpPr>
          <p:cNvPr id="427" name="Line"/>
          <p:cNvSpPr/>
          <p:nvPr/>
        </p:nvSpPr>
        <p:spPr>
          <a:xfrm flipH="1">
            <a:off x="11839520" y="4049935"/>
            <a:ext cx="666089" cy="66608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8" name="Group"/>
          <p:cNvSpPr/>
          <p:nvPr/>
        </p:nvSpPr>
        <p:spPr>
          <a:xfrm>
            <a:off x="12206371" y="360437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1563" y="4637244"/>
            <a:ext cx="17358096" cy="767902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31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4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3" name="11. คลิกที่แท็บ Allow role to view เพื่อกำหนดการอนุญาตในการที่ผู้ใช้จะสามารถมองเห็นผู้ใช้ได้…"/>
          <p:cNvSpPr txBox="1"/>
          <p:nvPr/>
        </p:nvSpPr>
        <p:spPr>
          <a:xfrm>
            <a:off x="1306349" y="2864892"/>
            <a:ext cx="22228525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11.</a:t>
            </a:r>
            <a:r>
              <a:t> คลิกที่แท็บ </a:t>
            </a:r>
            <a:r>
              <a:rPr b="1"/>
              <a:t>Allow role to view </a:t>
            </a:r>
            <a:r>
              <a:t>เพื่อกำหนดการอนุญาตในการที่ผู้ใช้จะสามารถมองเห็นผู้ใช้ได้</a:t>
            </a:r>
          </a:p>
          <a:p>
            <a:pPr/>
            <a:r>
              <a:rPr b="1"/>
              <a:t>12.</a:t>
            </a:r>
            <a:r>
              <a:t> หลังจากกำหนดการอนุญาตในการแทนที่สิทธิ์การทำงาน แล้วให้คลิกที่ปุ่ม </a:t>
            </a:r>
            <a:r>
              <a:rPr b="1"/>
              <a:t>Save changes</a:t>
            </a:r>
          </a:p>
        </p:txBody>
      </p:sp>
      <p:sp>
        <p:nvSpPr>
          <p:cNvPr id="434" name="Line"/>
          <p:cNvSpPr/>
          <p:nvPr/>
        </p:nvSpPr>
        <p:spPr>
          <a:xfrm flipH="1">
            <a:off x="13430118" y="3679143"/>
            <a:ext cx="1017662" cy="101766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5" name="Group"/>
          <p:cNvSpPr/>
          <p:nvPr/>
        </p:nvSpPr>
        <p:spPr>
          <a:xfrm>
            <a:off x="14148542" y="323358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436" name="Line"/>
          <p:cNvSpPr/>
          <p:nvPr/>
        </p:nvSpPr>
        <p:spPr>
          <a:xfrm>
            <a:off x="2776654" y="11306867"/>
            <a:ext cx="1219992" cy="55238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7" name="Group"/>
          <p:cNvSpPr/>
          <p:nvPr/>
        </p:nvSpPr>
        <p:spPr>
          <a:xfrm>
            <a:off x="2477417" y="1086131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0" name="การกำหนดผู้จัดการศูนย์ e-Learning และผู้สร้างหลักสูตรขององค์กร"/>
          <p:cNvSpPr txBox="1"/>
          <p:nvPr>
            <p:ph type="title"/>
          </p:nvPr>
        </p:nvSpPr>
        <p:spPr>
          <a:xfrm>
            <a:off x="2724150" y="8168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7900"/>
            </a:lvl1pPr>
          </a:lstStyle>
          <a:p>
            <a:pPr/>
            <a:r>
              <a:t>การกำหนดผู้จัดการศูนย์ e-Learning และผู้สร้างหลักสูตรขององค์กร</a:t>
            </a:r>
          </a:p>
        </p:txBody>
      </p:sp>
      <p:sp>
        <p:nvSpPr>
          <p:cNvPr id="441" name="1. คลิกเลือกที่ Users…"/>
          <p:cNvSpPr txBox="1"/>
          <p:nvPr/>
        </p:nvSpPr>
        <p:spPr>
          <a:xfrm>
            <a:off x="2284237" y="3145464"/>
            <a:ext cx="22228525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คลิกเลือกที่ </a:t>
            </a:r>
            <a:r>
              <a:rPr b="1"/>
              <a:t>Users</a:t>
            </a:r>
          </a:p>
          <a:p>
            <a:pPr/>
            <a:r>
              <a:rPr b="1"/>
              <a:t>2.</a:t>
            </a:r>
            <a:r>
              <a:t> คลิกเลือกที่ </a:t>
            </a:r>
            <a:r>
              <a:rPr b="1"/>
              <a:t>Permissions &gt; Assign system roles</a:t>
            </a:r>
            <a:endParaRPr b="1"/>
          </a:p>
          <a:p>
            <a:pPr/>
            <a:r>
              <a:rPr b="1"/>
              <a:t>3. </a:t>
            </a:r>
            <a:r>
              <a:t>ระบบแสดงหน้าต่าง สำหรับกำหนดสิทธิ์ของผู้ใช้งาน ว่าเราต้องการให้อยู่ในกลุ่มใด</a:t>
            </a:r>
          </a:p>
          <a:p>
            <a:pPr/>
            <a:r>
              <a:rPr b="1"/>
              <a:t>4.</a:t>
            </a:r>
            <a:r>
              <a:t> เพิ่มผู้จัดการศูนย์ e-Learning (e-Learning Manager) โดยคลิกที่ </a:t>
            </a:r>
            <a:r>
              <a:rPr b="1"/>
              <a:t>Manager</a:t>
            </a:r>
          </a:p>
        </p:txBody>
      </p:sp>
      <p:pic>
        <p:nvPicPr>
          <p:cNvPr id="4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8936" y="6004504"/>
            <a:ext cx="3989466" cy="575601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50048" y="6774696"/>
            <a:ext cx="10568291" cy="33261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38383" y="10625846"/>
            <a:ext cx="6887988" cy="175096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5" name="Line"/>
          <p:cNvSpPr/>
          <p:nvPr/>
        </p:nvSpPr>
        <p:spPr>
          <a:xfrm>
            <a:off x="4136225" y="9002566"/>
            <a:ext cx="1154918" cy="66925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6" name="Group"/>
          <p:cNvSpPr/>
          <p:nvPr/>
        </p:nvSpPr>
        <p:spPr>
          <a:xfrm>
            <a:off x="3836988" y="855701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47" name="Line"/>
          <p:cNvSpPr/>
          <p:nvPr/>
        </p:nvSpPr>
        <p:spPr>
          <a:xfrm>
            <a:off x="14288868" y="11215276"/>
            <a:ext cx="1503740" cy="20124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8" name="Group"/>
          <p:cNvSpPr/>
          <p:nvPr/>
        </p:nvSpPr>
        <p:spPr>
          <a:xfrm>
            <a:off x="13989631" y="1076972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9" name="Line"/>
          <p:cNvSpPr/>
          <p:nvPr/>
        </p:nvSpPr>
        <p:spPr>
          <a:xfrm flipV="1">
            <a:off x="11340188" y="9174814"/>
            <a:ext cx="2162150" cy="132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0" name="Group"/>
          <p:cNvSpPr/>
          <p:nvPr/>
        </p:nvSpPr>
        <p:spPr>
          <a:xfrm>
            <a:off x="11040950" y="874250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graphicFrame>
        <p:nvGraphicFramePr>
          <p:cNvPr id="451" name="Table"/>
          <p:cNvGraphicFramePr/>
          <p:nvPr/>
        </p:nvGraphicFramePr>
        <p:xfrm>
          <a:off x="13286167" y="2947792"/>
          <a:ext cx="8517396" cy="357225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760859"/>
                <a:gridCol w="5743836"/>
              </a:tblGrid>
              <a:tr h="62318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66458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Role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กลุ่มผู้ใช้</a:t>
                      </a:r>
                    </a:p>
                    <a:p>
                      <a:pPr marL="645583" indent="-328083" defTabSz="914400">
                        <a:buSzPct val="171000"/>
                        <a:buChar char="•"/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Manager (กลุ่มผู้จัดการศูนย์ e-Learning)</a:t>
                      </a:r>
                    </a:p>
                    <a:p>
                      <a:pPr marL="645583" indent="-328083" defTabSz="914400">
                        <a:buSzPct val="171000"/>
                        <a:buChar char="•"/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Course creator (กลุ่มผู้สร้างหลักสูตร)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18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Description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คำอธิบายกลุ่มผู้ใช้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4858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Users with role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จำนวนสมาชิกที่อยู่ในกลุ่มนี้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4" name="การกำหนดผู้จัดการศูนย์ e-Learning และผู้สร้างหลักสูตรขององค์กร (ต่อ)"/>
          <p:cNvSpPr txBox="1"/>
          <p:nvPr>
            <p:ph type="title"/>
          </p:nvPr>
        </p:nvSpPr>
        <p:spPr>
          <a:xfrm>
            <a:off x="2724150" y="8168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pPr/>
            <a:r>
              <a:t>การกำหนดผู้จัดการศูนย์ e-Learning และผู้สร้างหลักสูตรขององค์กร (ต่อ)</a:t>
            </a:r>
          </a:p>
        </p:txBody>
      </p:sp>
      <p:sp>
        <p:nvSpPr>
          <p:cNvPr id="455" name="5. เลือกแอคเคาต์ผู้จัดการศูนย์ e-Learning แล้วคลิกปุ่ม Add…"/>
          <p:cNvSpPr txBox="1"/>
          <p:nvPr/>
        </p:nvSpPr>
        <p:spPr>
          <a:xfrm>
            <a:off x="1613280" y="2915926"/>
            <a:ext cx="22228525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 </a:t>
            </a:r>
            <a:r>
              <a:t>เลือกแอคเคาต์ผู้จัดการศูนย์ e-Learning แล้วคลิกปุ่ม </a:t>
            </a:r>
            <a:r>
              <a:rPr b="1"/>
              <a:t>Add</a:t>
            </a:r>
            <a:endParaRPr b="1"/>
          </a:p>
          <a:p>
            <a:pPr/>
            <a:r>
              <a:rPr b="1"/>
              <a:t>6. </a:t>
            </a:r>
            <a:r>
              <a:t>คลิกที่ </a:t>
            </a:r>
            <a:r>
              <a:rPr b="1"/>
              <a:t>Back to the list of all roles </a:t>
            </a:r>
            <a:r>
              <a:t>ด้านล่าง</a:t>
            </a:r>
          </a:p>
        </p:txBody>
      </p:sp>
      <p:pic>
        <p:nvPicPr>
          <p:cNvPr id="4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547" y="5105751"/>
            <a:ext cx="10768731" cy="704464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71900" y="5876402"/>
            <a:ext cx="10735147" cy="274432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58" name="Line"/>
          <p:cNvSpPr/>
          <p:nvPr/>
        </p:nvSpPr>
        <p:spPr>
          <a:xfrm flipH="1">
            <a:off x="10807189" y="8914283"/>
            <a:ext cx="674254" cy="105652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9" name="Group"/>
          <p:cNvSpPr/>
          <p:nvPr/>
        </p:nvSpPr>
        <p:spPr>
          <a:xfrm>
            <a:off x="11182205" y="846872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60" name="Line"/>
          <p:cNvSpPr/>
          <p:nvPr/>
        </p:nvSpPr>
        <p:spPr>
          <a:xfrm flipH="1">
            <a:off x="6763788" y="7846943"/>
            <a:ext cx="446474" cy="44647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1" name="รายชื่อผู้จัดการศูนย์ e-Learning"/>
          <p:cNvSpPr txBox="1"/>
          <p:nvPr/>
        </p:nvSpPr>
        <p:spPr>
          <a:xfrm>
            <a:off x="15781346" y="9087017"/>
            <a:ext cx="6105365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4"/>
              </a:buBlip>
            </a:lvl1pPr>
          </a:lstStyle>
          <a:p>
            <a:pPr/>
            <a:r>
              <a:t>  รายชื่อผู้จัดการศูนย์ e-Learning </a:t>
            </a:r>
          </a:p>
        </p:txBody>
      </p:sp>
      <p:sp>
        <p:nvSpPr>
          <p:cNvPr id="462" name="Line"/>
          <p:cNvSpPr/>
          <p:nvPr/>
        </p:nvSpPr>
        <p:spPr>
          <a:xfrm flipH="1" flipV="1">
            <a:off x="3284232" y="12058728"/>
            <a:ext cx="975592" cy="66941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3" name="Group"/>
          <p:cNvSpPr/>
          <p:nvPr/>
        </p:nvSpPr>
        <p:spPr>
          <a:xfrm>
            <a:off x="3960585" y="1228258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6" name="7. ผู้จัดการศูนย์ e-Learning พี่เพิ่มเสร็จแล้ว…"/>
          <p:cNvSpPr txBox="1"/>
          <p:nvPr/>
        </p:nvSpPr>
        <p:spPr>
          <a:xfrm>
            <a:off x="1613280" y="2915926"/>
            <a:ext cx="22228525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7.</a:t>
            </a:r>
            <a:r>
              <a:t> ผู้จัดการศูนย์ e-Learning พี่เพิ่มเสร็จแล้ว</a:t>
            </a:r>
          </a:p>
          <a:p>
            <a:pPr/>
            <a:r>
              <a:rPr b="1"/>
              <a:t>8.</a:t>
            </a:r>
            <a:r>
              <a:t> คลิกที่ </a:t>
            </a:r>
            <a:r>
              <a:rPr b="1"/>
              <a:t>Course creator</a:t>
            </a:r>
            <a:r>
              <a:t> เพื่อเพิ่มผู้ใช้งานที่มีสิทธิ์สร้างรายวิชาขององค์กร</a:t>
            </a:r>
            <a:br/>
            <a:r>
              <a:rPr b="1"/>
              <a:t>9. </a:t>
            </a:r>
            <a:r>
              <a:t>เลือกผู้ใช้ที่มีสิทธิ์สร้างหลักสูตรขององค์กร แล้วคลิกปุ่ม </a:t>
            </a:r>
            <a:r>
              <a:rPr b="1"/>
              <a:t>Add</a:t>
            </a:r>
            <a:endParaRPr b="1"/>
          </a:p>
          <a:p>
            <a:pPr/>
            <a:r>
              <a:rPr b="1"/>
              <a:t>10. </a:t>
            </a:r>
            <a:r>
              <a:t>คลิกที่ </a:t>
            </a:r>
            <a:r>
              <a:rPr b="1"/>
              <a:t>Back to the list of all roles </a:t>
            </a:r>
            <a:r>
              <a:t>ด้านล่าง</a:t>
            </a:r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141" y="6453783"/>
            <a:ext cx="8355967" cy="193846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3437" y="3836267"/>
            <a:ext cx="11899901" cy="77089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69" name="Line"/>
          <p:cNvSpPr/>
          <p:nvPr/>
        </p:nvSpPr>
        <p:spPr>
          <a:xfrm flipH="1">
            <a:off x="7664284" y="6193969"/>
            <a:ext cx="674254" cy="105652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0" name="Group"/>
          <p:cNvSpPr/>
          <p:nvPr/>
        </p:nvSpPr>
        <p:spPr>
          <a:xfrm>
            <a:off x="8039299" y="574841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71" name="Line"/>
          <p:cNvSpPr/>
          <p:nvPr/>
        </p:nvSpPr>
        <p:spPr>
          <a:xfrm flipV="1">
            <a:off x="1572030" y="8121169"/>
            <a:ext cx="1213043" cy="146311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2" name="Group"/>
          <p:cNvSpPr/>
          <p:nvPr/>
        </p:nvSpPr>
        <p:spPr>
          <a:xfrm>
            <a:off x="1272793" y="9138723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73" name="Line"/>
          <p:cNvSpPr/>
          <p:nvPr/>
        </p:nvSpPr>
        <p:spPr>
          <a:xfrm flipH="1" flipV="1">
            <a:off x="20919686" y="9805479"/>
            <a:ext cx="943938" cy="9439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4" name="Group"/>
          <p:cNvSpPr/>
          <p:nvPr/>
        </p:nvSpPr>
        <p:spPr>
          <a:xfrm>
            <a:off x="21564386" y="10303861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75" name="Line"/>
          <p:cNvSpPr/>
          <p:nvPr/>
        </p:nvSpPr>
        <p:spPr>
          <a:xfrm flipH="1" flipV="1">
            <a:off x="13097737" y="11376932"/>
            <a:ext cx="943937" cy="9439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6" name="Group"/>
          <p:cNvSpPr/>
          <p:nvPr/>
        </p:nvSpPr>
        <p:spPr>
          <a:xfrm>
            <a:off x="13742437" y="11875314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477" name="Line"/>
          <p:cNvSpPr/>
          <p:nvPr/>
        </p:nvSpPr>
        <p:spPr>
          <a:xfrm flipH="1">
            <a:off x="16875187" y="6805192"/>
            <a:ext cx="443434" cy="56426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8" name="การกำหนดผู้จัดการศูนย์ e-Learning และผู้สร้างหลักสูตรขององค์กร (ต่อ)"/>
          <p:cNvSpPr txBox="1"/>
          <p:nvPr>
            <p:ph type="title"/>
          </p:nvPr>
        </p:nvSpPr>
        <p:spPr>
          <a:xfrm>
            <a:off x="2724150" y="8168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/>
            <a:r>
              <a:t>การกำหนดผู้จัดการศูนย์ e-Learning และผู้สร้างหลักสูตรขององค์กร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1" name="11. แสดงผู้สร้างหลักสูตร ขององค์กรที่สร้างเสร็จแล้ว"/>
          <p:cNvSpPr txBox="1"/>
          <p:nvPr/>
        </p:nvSpPr>
        <p:spPr>
          <a:xfrm>
            <a:off x="1306348" y="3522605"/>
            <a:ext cx="2222852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11. </a:t>
            </a:r>
            <a:r>
              <a:t>แสดงผู้สร้างหลักสูตร ขององค์กรที่สร้างเสร็จแล้ว</a:t>
            </a:r>
          </a:p>
        </p:txBody>
      </p:sp>
      <p:sp>
        <p:nvSpPr>
          <p:cNvPr id="482" name="การกำหนดผู้จัดการศูนย์ e-Learning และผู้สร้างหลักสูตรขององค์กร (ต่อ)"/>
          <p:cNvSpPr txBox="1"/>
          <p:nvPr>
            <p:ph type="title"/>
          </p:nvPr>
        </p:nvSpPr>
        <p:spPr>
          <a:xfrm>
            <a:off x="2724150" y="8168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/>
            <a:r>
              <a:t>การกำหนดผู้จัดการศูนย์ e-Learning และผู้สร้างหลักสูตรขององค์กร (ต่อ)</a:t>
            </a:r>
          </a:p>
        </p:txBody>
      </p:sp>
      <p:pic>
        <p:nvPicPr>
          <p:cNvPr id="4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9305" y="4754411"/>
            <a:ext cx="13933307" cy="33498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4" name="12. ทดสอบแอคเคาต์โดยล็อกอินเข้าระบบในฐานะผู้จัดการศูนย์ e-Learning และผู้สร้างรายวิชา เสร็จแล้วให้คลิกที่ Site administration ในบล็อก Administration สังเกตเมนูการใช้งานสิทธิได้รับ"/>
          <p:cNvSpPr txBox="1"/>
          <p:nvPr/>
        </p:nvSpPr>
        <p:spPr>
          <a:xfrm>
            <a:off x="1306348" y="9424685"/>
            <a:ext cx="22228525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12. </a:t>
            </a:r>
            <a:r>
              <a:t>ทดสอบแอคเคาต์โดยล็อกอินเข้าระบบในฐานะผู้จัดการศูนย์ e-Learning และผู้สร้างรายวิชา เสร็จแล้วให้คลิกที่ </a:t>
            </a:r>
            <a:r>
              <a:rPr b="1"/>
              <a:t>Site administration ใ</a:t>
            </a:r>
            <a:r>
              <a:t>นบล็อก Administration สังเกตเมนูการใช้งานสิทธิได้รับ</a:t>
            </a:r>
          </a:p>
        </p:txBody>
      </p:sp>
      <p:sp>
        <p:nvSpPr>
          <p:cNvPr id="485" name="Line"/>
          <p:cNvSpPr/>
          <p:nvPr/>
        </p:nvSpPr>
        <p:spPr>
          <a:xfrm flipH="1" flipV="1">
            <a:off x="16546811" y="7546547"/>
            <a:ext cx="1379352" cy="30715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6" name="Group"/>
          <p:cNvSpPr/>
          <p:nvPr/>
        </p:nvSpPr>
        <p:spPr>
          <a:xfrm>
            <a:off x="17626925" y="740815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5554" y="5057924"/>
            <a:ext cx="8851901" cy="73787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9" name="การตรวจสอบสิทธิ์ที่ได้รับของสมาชิก"/>
          <p:cNvSpPr txBox="1"/>
          <p:nvPr>
            <p:ph type="title"/>
          </p:nvPr>
        </p:nvSpPr>
        <p:spPr>
          <a:xfrm>
            <a:off x="2882417" y="90291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การตรวจสอบสิทธิ์ที่ได้รับของสมาชิก</a:t>
            </a:r>
          </a:p>
        </p:txBody>
      </p:sp>
      <p:sp>
        <p:nvSpPr>
          <p:cNvPr id="4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1" name="1. คลิกเลือกที่ Users…"/>
          <p:cNvSpPr txBox="1"/>
          <p:nvPr/>
        </p:nvSpPr>
        <p:spPr>
          <a:xfrm>
            <a:off x="888470" y="2692737"/>
            <a:ext cx="17140271" cy="317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 </a:t>
            </a:r>
            <a:r>
              <a:t>คลิกเลือกที่ </a:t>
            </a:r>
            <a:r>
              <a:rPr b="1"/>
              <a:t>Users</a:t>
            </a:r>
            <a:endParaRPr b="1"/>
          </a:p>
          <a:p>
            <a:pPr>
              <a:defRPr sz="30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Permissions &gt; Check system permissions</a:t>
            </a:r>
            <a:endParaRPr b="1"/>
          </a:p>
          <a:p>
            <a:pPr>
              <a:defRPr sz="3000"/>
            </a:pPr>
            <a:r>
              <a:rPr b="1"/>
              <a:t>3.</a:t>
            </a:r>
            <a:r>
              <a:t> พิมพ์ชื่อสมาชิกที่ต้องการตรวจสอบสิทธิ์ที่ช่อง Search แล้วคลิกเลือกชื่อสมาชิกที่ต้องการตรวจสอบ</a:t>
            </a:r>
          </a:p>
          <a:p>
            <a:pPr>
              <a:defRPr sz="3000"/>
            </a:pPr>
            <a:r>
              <a:rPr b="1"/>
              <a:t>4.</a:t>
            </a:r>
            <a:r>
              <a:t> ที่ Search</a:t>
            </a:r>
            <a:r>
              <a:rPr>
                <a:solidFill>
                  <a:srgbClr val="495057"/>
                </a:solidFill>
              </a:rPr>
              <a:t> options เฮ้ยคลิกเลือก option ที่ต้องการ</a:t>
            </a:r>
            <a:endParaRPr>
              <a:solidFill>
                <a:srgbClr val="495057"/>
              </a:solidFill>
            </a:endParaRPr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5.</a:t>
            </a:r>
            <a:r>
              <a:rPr>
                <a:solidFill>
                  <a:srgbClr val="495057"/>
                </a:solidFill>
              </a:rPr>
              <a:t> คลิกที่ปุ่ม </a:t>
            </a:r>
            <a:r>
              <a:rPr b="1">
                <a:solidFill>
                  <a:srgbClr val="495057"/>
                </a:solidFill>
              </a:rPr>
              <a:t>Show this user’s permissions</a:t>
            </a:r>
            <a:endParaRPr b="1">
              <a:solidFill>
                <a:srgbClr val="495057"/>
              </a:solidFill>
            </a:endParaRPr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6. </a:t>
            </a:r>
            <a:r>
              <a:rPr>
                <a:solidFill>
                  <a:srgbClr val="495057"/>
                </a:solidFill>
              </a:rPr>
              <a:t>แสดงสิทธิ์ของสมาชิกที่เลือก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21583"/>
          <a:stretch>
            <a:fillRect/>
          </a:stretch>
        </p:blipFill>
        <p:spPr>
          <a:xfrm>
            <a:off x="2405086" y="6478342"/>
            <a:ext cx="3042308" cy="57921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68713" y="4152635"/>
            <a:ext cx="9077465" cy="629201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94" name="Line"/>
          <p:cNvSpPr/>
          <p:nvPr/>
        </p:nvSpPr>
        <p:spPr>
          <a:xfrm>
            <a:off x="1819601" y="10693900"/>
            <a:ext cx="1371588" cy="5380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5" name="Group"/>
          <p:cNvSpPr/>
          <p:nvPr/>
        </p:nvSpPr>
        <p:spPr>
          <a:xfrm>
            <a:off x="1470980" y="1044511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96" name="Line"/>
          <p:cNvSpPr/>
          <p:nvPr/>
        </p:nvSpPr>
        <p:spPr>
          <a:xfrm>
            <a:off x="6488499" y="10578974"/>
            <a:ext cx="1371588" cy="5380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7" name="Group"/>
          <p:cNvSpPr/>
          <p:nvPr/>
        </p:nvSpPr>
        <p:spPr>
          <a:xfrm>
            <a:off x="6139878" y="1033018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98" name="Line"/>
          <p:cNvSpPr/>
          <p:nvPr/>
        </p:nvSpPr>
        <p:spPr>
          <a:xfrm flipH="1">
            <a:off x="11890092" y="10013958"/>
            <a:ext cx="1219697" cy="121969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9" name="Group"/>
          <p:cNvSpPr/>
          <p:nvPr/>
        </p:nvSpPr>
        <p:spPr>
          <a:xfrm>
            <a:off x="12761167" y="976517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00" name="Line"/>
          <p:cNvSpPr/>
          <p:nvPr/>
        </p:nvSpPr>
        <p:spPr>
          <a:xfrm>
            <a:off x="6205991" y="11903232"/>
            <a:ext cx="1064870" cy="5892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1" name="Group"/>
          <p:cNvSpPr/>
          <p:nvPr/>
        </p:nvSpPr>
        <p:spPr>
          <a:xfrm>
            <a:off x="5857369" y="1165444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02" name="Line"/>
          <p:cNvSpPr/>
          <p:nvPr/>
        </p:nvSpPr>
        <p:spPr>
          <a:xfrm flipH="1">
            <a:off x="21318808" y="4716927"/>
            <a:ext cx="1219697" cy="121969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3" name="Group"/>
          <p:cNvSpPr/>
          <p:nvPr/>
        </p:nvSpPr>
        <p:spPr>
          <a:xfrm>
            <a:off x="22189882" y="446814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การตรวจสอบสิทธิ์ของสมาชิกเป็นกลุ่มๆ แบบแยกกิจกรรม"/>
          <p:cNvSpPr txBox="1"/>
          <p:nvPr>
            <p:ph type="title"/>
          </p:nvPr>
        </p:nvSpPr>
        <p:spPr>
          <a:xfrm>
            <a:off x="2864760" y="779316"/>
            <a:ext cx="21348701" cy="2169453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</a:lstStyle>
          <a:p>
            <a:pPr/>
            <a:r>
              <a:t>การตรวจสอบสิทธิ์ของสมาชิกเป็นกลุ่มๆ แบบแยกกิจกรรม</a:t>
            </a:r>
          </a:p>
        </p:txBody>
      </p:sp>
      <p:sp>
        <p:nvSpPr>
          <p:cNvPr id="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7" name="1. คลิกเลือกที่ Users…"/>
          <p:cNvSpPr txBox="1"/>
          <p:nvPr/>
        </p:nvSpPr>
        <p:spPr>
          <a:xfrm>
            <a:off x="1082694" y="2781021"/>
            <a:ext cx="10508498" cy="267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 </a:t>
            </a:r>
            <a:r>
              <a:t>คลิกเลือกที่ </a:t>
            </a:r>
            <a:r>
              <a:rPr b="1"/>
              <a:t>Users</a:t>
            </a:r>
            <a:endParaRPr b="1"/>
          </a:p>
          <a:p>
            <a:pPr>
              <a:defRPr sz="30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Permissions &gt; Capability overview</a:t>
            </a:r>
            <a:endParaRPr b="1"/>
          </a:p>
          <a:p>
            <a:pPr>
              <a:defRPr sz="3000"/>
            </a:pPr>
            <a:r>
              <a:rPr b="1"/>
              <a:t>3.</a:t>
            </a:r>
            <a:r>
              <a:t> คลิกเลือกกิจการที่ต้องการตรวจสอบสิทธิ์ในช่อง Capability: Search</a:t>
            </a:r>
          </a:p>
          <a:p>
            <a:pPr>
              <a:defRPr sz="3000"/>
            </a:pPr>
            <a:r>
              <a:rPr b="1"/>
              <a:t>4.</a:t>
            </a:r>
            <a:r>
              <a:t> คลิกเลือกกลุ่มสมาชิกที่ต้องการตรวจสอบที่ช่อง Roles: เสร็จแล้วคลิกที่ปุ่ม </a:t>
            </a:r>
            <a:r>
              <a:rPr b="1"/>
              <a:t>Get the overview</a:t>
            </a:r>
            <a:endParaRPr b="1"/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5.</a:t>
            </a:r>
            <a:r>
              <a:rPr>
                <a:solidFill>
                  <a:srgbClr val="495057"/>
                </a:solidFill>
              </a:rPr>
              <a:t> แสดงสิทธิ์ของสมาชิกที่เลือก</a:t>
            </a:r>
          </a:p>
        </p:txBody>
      </p:sp>
      <p:pic>
        <p:nvPicPr>
          <p:cNvPr id="5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1245" y="6335859"/>
            <a:ext cx="2681123" cy="579775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8139" y="5996341"/>
            <a:ext cx="7814669" cy="642333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28384" y="4492972"/>
            <a:ext cx="7578480" cy="796134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11" name="6. กรณีต้องการเปลี่ยนแปลงสิทธิ์สามารถคลิกที่ System บนกรอบการรายงานเพื่อแก้ไขสิทธิ์เพิ่มเติม"/>
          <p:cNvSpPr txBox="1"/>
          <p:nvPr/>
        </p:nvSpPr>
        <p:spPr>
          <a:xfrm>
            <a:off x="15477289" y="2869305"/>
            <a:ext cx="8012824" cy="114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6.</a:t>
            </a:r>
            <a:r>
              <a:rPr>
                <a:solidFill>
                  <a:srgbClr val="495057"/>
                </a:solidFill>
              </a:rPr>
              <a:t> กรณีต้องการเปลี่ยนแปลงสิทธิ์สามารถคลิกที่ </a:t>
            </a:r>
            <a:r>
              <a:rPr b="1">
                <a:solidFill>
                  <a:srgbClr val="495057"/>
                </a:solidFill>
              </a:rPr>
              <a:t>System</a:t>
            </a:r>
            <a:r>
              <a:rPr>
                <a:solidFill>
                  <a:srgbClr val="495057"/>
                </a:solidFill>
              </a:rPr>
              <a:t> บนกรอบการรายงานเพื่อแก้ไขสิทธิ์เพิ่มเติม</a:t>
            </a:r>
          </a:p>
        </p:txBody>
      </p:sp>
      <p:sp>
        <p:nvSpPr>
          <p:cNvPr id="512" name="Line"/>
          <p:cNvSpPr/>
          <p:nvPr/>
        </p:nvSpPr>
        <p:spPr>
          <a:xfrm>
            <a:off x="7317564" y="11722917"/>
            <a:ext cx="995722" cy="40702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3" name="Group"/>
          <p:cNvSpPr/>
          <p:nvPr/>
        </p:nvSpPr>
        <p:spPr>
          <a:xfrm>
            <a:off x="6881462" y="1149553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grpSp>
        <p:nvGrpSpPr>
          <p:cNvPr id="516" name="Group"/>
          <p:cNvGrpSpPr/>
          <p:nvPr/>
        </p:nvGrpSpPr>
        <p:grpSpPr>
          <a:xfrm>
            <a:off x="11126323" y="3233300"/>
            <a:ext cx="3959307" cy="1766988"/>
            <a:chOff x="0" y="0"/>
            <a:chExt cx="3959306" cy="1766987"/>
          </a:xfrm>
        </p:grpSpPr>
        <p:pic>
          <p:nvPicPr>
            <p:cNvPr id="51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29439" r="7191" b="0"/>
            <a:stretch>
              <a:fillRect/>
            </a:stretch>
          </p:blipFill>
          <p:spPr>
            <a:xfrm>
              <a:off x="0" y="0"/>
              <a:ext cx="3959307" cy="1766988"/>
            </a:xfrm>
            <a:prstGeom prst="rect">
              <a:avLst/>
            </a:prstGeom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3600000">
                <a:srgbClr val="000000">
                  <a:alpha val="70000"/>
                </a:srgbClr>
              </a:outerShdw>
            </a:effectLst>
          </p:spPr>
        </p:pic>
        <p:pic>
          <p:nvPicPr>
            <p:cNvPr id="51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9588" y="151988"/>
              <a:ext cx="955551" cy="429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7" name="Line"/>
          <p:cNvSpPr/>
          <p:nvPr/>
        </p:nvSpPr>
        <p:spPr>
          <a:xfrm>
            <a:off x="1491633" y="10667259"/>
            <a:ext cx="837005" cy="83700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8" name="Group"/>
          <p:cNvSpPr/>
          <p:nvPr/>
        </p:nvSpPr>
        <p:spPr>
          <a:xfrm>
            <a:off x="1143012" y="1041847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9" name="Line"/>
          <p:cNvSpPr/>
          <p:nvPr/>
        </p:nvSpPr>
        <p:spPr>
          <a:xfrm>
            <a:off x="7478476" y="7851833"/>
            <a:ext cx="1082888" cy="3462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0" name="Group"/>
          <p:cNvSpPr/>
          <p:nvPr/>
        </p:nvSpPr>
        <p:spPr>
          <a:xfrm>
            <a:off x="7093344" y="757573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21" name="Line"/>
          <p:cNvSpPr/>
          <p:nvPr/>
        </p:nvSpPr>
        <p:spPr>
          <a:xfrm flipH="1">
            <a:off x="12295375" y="2929845"/>
            <a:ext cx="676066" cy="67606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2" name="Group"/>
          <p:cNvSpPr/>
          <p:nvPr/>
        </p:nvSpPr>
        <p:spPr>
          <a:xfrm>
            <a:off x="12535338" y="270246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523" name="Line"/>
          <p:cNvSpPr/>
          <p:nvPr/>
        </p:nvSpPr>
        <p:spPr>
          <a:xfrm flipV="1">
            <a:off x="12155519" y="4837428"/>
            <a:ext cx="1218374" cy="66842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4" name="Group"/>
          <p:cNvSpPr/>
          <p:nvPr/>
        </p:nvSpPr>
        <p:spPr>
          <a:xfrm>
            <a:off x="11719418" y="527846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25" name="Line"/>
          <p:cNvSpPr/>
          <p:nvPr/>
        </p:nvSpPr>
        <p:spPr>
          <a:xfrm flipH="1">
            <a:off x="22324420" y="3892401"/>
            <a:ext cx="905605" cy="113536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6" name="Group"/>
          <p:cNvSpPr/>
          <p:nvPr/>
        </p:nvSpPr>
        <p:spPr>
          <a:xfrm>
            <a:off x="22793921" y="366502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การเปิดหน้าลงทะเบียนสำหรับผู้ใช้งานทั่วไป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9700"/>
            </a:lvl1pPr>
          </a:lstStyle>
          <a:p>
            <a:pPr/>
            <a:r>
              <a:t>การเปิดหน้าลงทะเบียนสำหรับผู้ใช้งานทั่วไป</a:t>
            </a:r>
          </a:p>
        </p:txBody>
      </p:sp>
      <p:sp>
        <p:nvSpPr>
          <p:cNvPr id="5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0" name="หลังการติดตั้ง Moodle ระบบสมาชิกหน้าเว็บจะถูกปิดอยู่ หากผู้ดูแลระบบต้องการเปิดรับให้ผู้ใช้งานทั่วไปสมัครเป็นสมาชิกผ่านทางหน้าเว็บไซด์สามารถทำได้ดังนี้"/>
          <p:cNvSpPr txBox="1"/>
          <p:nvPr/>
        </p:nvSpPr>
        <p:spPr>
          <a:xfrm>
            <a:off x="1170978" y="2702877"/>
            <a:ext cx="18501704" cy="63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หลังการติดตั้ง Moodle ระบบสมาชิกหน้าเว็บจะถูกปิดอยู่ หากผู้ดูแลระบบต้องการเปิดรับให้ผู้ใช้งานทั่วไปสมัครเป็นสมาชิกผ่านทางหน้าเว็บไซด์สามารถทำได้ดังนี้</a:t>
            </a:r>
          </a:p>
        </p:txBody>
      </p:sp>
      <p:sp>
        <p:nvSpPr>
          <p:cNvPr id="531" name="1. คลิกเลือกที่ Site administration…"/>
          <p:cNvSpPr txBox="1"/>
          <p:nvPr/>
        </p:nvSpPr>
        <p:spPr>
          <a:xfrm>
            <a:off x="1435829" y="3381351"/>
            <a:ext cx="10508499" cy="317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 </a:t>
            </a:r>
            <a:r>
              <a:t>คลิกเลือกที่ </a:t>
            </a:r>
            <a:r>
              <a:rPr b="1"/>
              <a:t>Site administration</a:t>
            </a:r>
            <a:endParaRPr b="1"/>
          </a:p>
          <a:p>
            <a:pPr>
              <a:defRPr sz="30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Plugins &gt; Authentication &gt; Manage authentication</a:t>
            </a:r>
            <a:endParaRPr b="1"/>
          </a:p>
          <a:p>
            <a:pPr>
              <a:defRPr sz="3000"/>
            </a:pPr>
            <a:r>
              <a:rPr b="1"/>
              <a:t>3.</a:t>
            </a:r>
            <a:r>
              <a:t> ที่ </a:t>
            </a:r>
            <a:r>
              <a:rPr b="1"/>
              <a:t>Email-based self-registration</a:t>
            </a:r>
            <a:r>
              <a:t> ให้คลิกเพื่อเปิดใช้งาน</a:t>
            </a:r>
          </a:p>
          <a:p>
            <a:pPr>
              <a:defRPr sz="3000"/>
            </a:pPr>
            <a:r>
              <a:rPr b="1"/>
              <a:t>4.</a:t>
            </a:r>
            <a:r>
              <a:t> แล้วคลิกปุ่ม </a:t>
            </a:r>
            <a:r>
              <a:rPr b="1"/>
              <a:t>Save changes </a:t>
            </a:r>
            <a:r>
              <a:t>เพื่อบันทึกการเปลี่ยนแปลง</a:t>
            </a:r>
            <a:endParaRPr b="1"/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5.</a:t>
            </a:r>
            <a:r>
              <a:rPr>
                <a:solidFill>
                  <a:srgbClr val="495057"/>
                </a:solidFill>
              </a:rPr>
              <a:t> ตรวจสอบโดยการล็อกเอาต์ออกจากระบบ</a:t>
            </a:r>
            <a:endParaRPr>
              <a:solidFill>
                <a:srgbClr val="495057"/>
              </a:solidFill>
            </a:endParaRPr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6.</a:t>
            </a:r>
            <a:r>
              <a:rPr>
                <a:solidFill>
                  <a:srgbClr val="495057"/>
                </a:solidFill>
              </a:rPr>
              <a:t> ในหน้าแรกจะแสดงรายการ </a:t>
            </a:r>
            <a:r>
              <a:rPr b="1">
                <a:solidFill>
                  <a:srgbClr val="495057"/>
                </a:solidFill>
              </a:rPr>
              <a:t>Create new account </a:t>
            </a:r>
            <a:r>
              <a:rPr>
                <a:solidFill>
                  <a:srgbClr val="495057"/>
                </a:solidFill>
              </a:rPr>
              <a:t>จะเข้าสู่หน้าลงทะเบียนแอคเคาต์ใหม่</a:t>
            </a:r>
          </a:p>
        </p:txBody>
      </p:sp>
      <p:pic>
        <p:nvPicPr>
          <p:cNvPr id="5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0505" y="3726340"/>
            <a:ext cx="2949515" cy="843143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7404" y="7224579"/>
            <a:ext cx="8597901" cy="46609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83799" y="3558106"/>
            <a:ext cx="6421899" cy="876790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35" name="Line"/>
          <p:cNvSpPr/>
          <p:nvPr/>
        </p:nvSpPr>
        <p:spPr>
          <a:xfrm flipH="1">
            <a:off x="13810168" y="10084585"/>
            <a:ext cx="1217551" cy="8103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6" name="Group"/>
          <p:cNvSpPr/>
          <p:nvPr/>
        </p:nvSpPr>
        <p:spPr>
          <a:xfrm>
            <a:off x="14679097" y="983579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37" name="Line"/>
          <p:cNvSpPr/>
          <p:nvPr/>
        </p:nvSpPr>
        <p:spPr>
          <a:xfrm flipH="1">
            <a:off x="5623634" y="9996302"/>
            <a:ext cx="875865" cy="55744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8" name="Group"/>
          <p:cNvSpPr/>
          <p:nvPr/>
        </p:nvSpPr>
        <p:spPr>
          <a:xfrm>
            <a:off x="6150877" y="974751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39" name="Line"/>
          <p:cNvSpPr/>
          <p:nvPr/>
        </p:nvSpPr>
        <p:spPr>
          <a:xfrm flipH="1">
            <a:off x="20502084" y="3180788"/>
            <a:ext cx="1217550" cy="8103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0" name="Group"/>
          <p:cNvSpPr/>
          <p:nvPr/>
        </p:nvSpPr>
        <p:spPr>
          <a:xfrm>
            <a:off x="21371013" y="293200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การเพิ่มเติมฟิลด์สมาชิกเพิ่มเติม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การเพิ่มเติมฟิลด์สมาชิกเพิ่มเติม</a:t>
            </a:r>
          </a:p>
        </p:txBody>
      </p:sp>
      <p:sp>
        <p:nvSpPr>
          <p:cNvPr id="5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4" name="ในกรณีที่หน่วยงานต้องการฟิลด์เพื่อเก็บสมาชิกเพิ่มเติม เช่น แผนก ฝ่าย สังกัด กลุ่มสาระ เป็นต้น ผู้ดูแลระบบสามารถสร้างเพิ่มเติมในภายหลังได้ โดยมีขั้นตอนการสร้างดังนี้"/>
          <p:cNvSpPr txBox="1"/>
          <p:nvPr/>
        </p:nvSpPr>
        <p:spPr>
          <a:xfrm>
            <a:off x="1170978" y="2702877"/>
            <a:ext cx="18501704" cy="63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ในกรณีที่หน่วยงานต้องการฟิลด์เพื่อเก็บสมาชิกเพิ่มเติม เช่น แผนก ฝ่าย สังกัด กลุ่มสาระ เป็นต้น ผู้ดูแลระบบสามารถสร้างเพิ่มเติมในภายหลังได้ โดยมีขั้นตอนการสร้างดังนี้</a:t>
            </a:r>
          </a:p>
        </p:txBody>
      </p:sp>
      <p:sp>
        <p:nvSpPr>
          <p:cNvPr id="545" name="1. คลิกเลือกที่ Site administration…"/>
          <p:cNvSpPr txBox="1"/>
          <p:nvPr/>
        </p:nvSpPr>
        <p:spPr>
          <a:xfrm>
            <a:off x="1276919" y="3469635"/>
            <a:ext cx="10508498" cy="317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 </a:t>
            </a:r>
            <a:r>
              <a:t>คลิกเลือกที่ </a:t>
            </a:r>
            <a:r>
              <a:rPr b="1"/>
              <a:t>Site administration</a:t>
            </a:r>
            <a:endParaRPr b="1"/>
          </a:p>
          <a:p>
            <a:pPr>
              <a:defRPr sz="30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Advanced features &gt; Users &gt; Accounts &gt; User profile fields</a:t>
            </a:r>
            <a:endParaRPr b="1"/>
          </a:p>
          <a:p>
            <a:pPr>
              <a:defRPr sz="3000"/>
            </a:pPr>
            <a:r>
              <a:rPr b="1"/>
              <a:t>3.</a:t>
            </a:r>
            <a:r>
              <a:t> คลิกที่ปุ่ม </a:t>
            </a:r>
            <a:r>
              <a:rPr b="1"/>
              <a:t>Create a new profiles category</a:t>
            </a:r>
          </a:p>
          <a:p>
            <a:pPr>
              <a:defRPr sz="3000"/>
            </a:pPr>
            <a:r>
              <a:rPr b="1"/>
              <a:t>4.</a:t>
            </a:r>
            <a:r>
              <a:t> กำหนดชื่อหน่วยงานหรือชื่อต้นสังกัดที่ต้องการ เสร็จแล้วคลิกที่ปุ่ม </a:t>
            </a:r>
            <a:r>
              <a:rPr b="1"/>
              <a:t>Save changes</a:t>
            </a:r>
          </a:p>
          <a:p>
            <a:pPr>
              <a:defRPr sz="3000"/>
            </a:pPr>
            <a:r>
              <a:rPr b="1">
                <a:solidFill>
                  <a:srgbClr val="495057"/>
                </a:solidFill>
              </a:rPr>
              <a:t>5.</a:t>
            </a:r>
            <a:r>
              <a:rPr>
                <a:solidFill>
                  <a:srgbClr val="495057"/>
                </a:solidFill>
              </a:rPr>
              <a:t> </a:t>
            </a:r>
            <a:r>
              <a:t>คลิกเลือกประเภทฟิลด์ที่ต้องการ</a:t>
            </a:r>
            <a:endParaRPr b="1"/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5549" y="3904340"/>
            <a:ext cx="8890001" cy="2819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4317" y="6418301"/>
            <a:ext cx="3083757" cy="618277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5567" y="8378877"/>
            <a:ext cx="8137813" cy="2819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46979" y="7597378"/>
            <a:ext cx="7797801" cy="3835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50" name="Line"/>
          <p:cNvSpPr/>
          <p:nvPr/>
        </p:nvSpPr>
        <p:spPr>
          <a:xfrm>
            <a:off x="1785140" y="10314124"/>
            <a:ext cx="1089074" cy="66891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1" name="Group"/>
          <p:cNvSpPr/>
          <p:nvPr/>
        </p:nvSpPr>
        <p:spPr>
          <a:xfrm>
            <a:off x="1436519" y="1006533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52" name="Line"/>
          <p:cNvSpPr/>
          <p:nvPr/>
        </p:nvSpPr>
        <p:spPr>
          <a:xfrm flipH="1" flipV="1">
            <a:off x="18354166" y="6109959"/>
            <a:ext cx="137091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3" name="Group"/>
          <p:cNvSpPr/>
          <p:nvPr/>
        </p:nvSpPr>
        <p:spPr>
          <a:xfrm>
            <a:off x="19375798" y="581874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54" name="Line"/>
          <p:cNvSpPr/>
          <p:nvPr/>
        </p:nvSpPr>
        <p:spPr>
          <a:xfrm flipH="1">
            <a:off x="11061299" y="8811445"/>
            <a:ext cx="1018396" cy="6689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5" name="Group"/>
          <p:cNvSpPr/>
          <p:nvPr/>
        </p:nvSpPr>
        <p:spPr>
          <a:xfrm>
            <a:off x="11730417" y="852023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56" name="Line"/>
          <p:cNvSpPr/>
          <p:nvPr/>
        </p:nvSpPr>
        <p:spPr>
          <a:xfrm flipH="1">
            <a:off x="18848500" y="10912601"/>
            <a:ext cx="1741759" cy="20493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7" name="Group"/>
          <p:cNvSpPr/>
          <p:nvPr/>
        </p:nvSpPr>
        <p:spPr>
          <a:xfrm>
            <a:off x="20240980" y="1062138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การกำหนดสิทธิ์นโยบายผู้ใช้งาน"/>
          <p:cNvSpPr txBox="1"/>
          <p:nvPr>
            <p:ph type="title"/>
          </p:nvPr>
        </p:nvSpPr>
        <p:spPr>
          <a:xfrm>
            <a:off x="2688192" y="8676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pPr/>
            <a:r>
              <a:t>การกำหนดสิทธิ์นโยบายผู้ใช้งาน</a:t>
            </a:r>
          </a:p>
        </p:txBody>
      </p:sp>
      <p:sp>
        <p:nvSpPr>
          <p:cNvPr id="35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2" name="1. ที่บล็อก Site administrators ให้คลิกเลือกที่ Users…"/>
          <p:cNvSpPr txBox="1"/>
          <p:nvPr/>
        </p:nvSpPr>
        <p:spPr>
          <a:xfrm>
            <a:off x="1324006" y="2966257"/>
            <a:ext cx="11120869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ที่บล็อก Site administrators ให้คลิกเลือกที่ </a:t>
            </a:r>
            <a:r>
              <a:rPr b="1"/>
              <a:t>Users</a:t>
            </a:r>
            <a:endParaRPr b="1"/>
          </a:p>
          <a:p>
            <a:pPr/>
            <a:r>
              <a:rPr b="1"/>
              <a:t>2. </a:t>
            </a:r>
            <a:r>
              <a:t>คลิกเลือกที่ </a:t>
            </a:r>
            <a:r>
              <a:rPr b="1"/>
              <a:t>Permissions &gt; User policies</a:t>
            </a:r>
            <a:endParaRPr b="1"/>
          </a:p>
          <a:p>
            <a:pPr/>
            <a:r>
              <a:rPr b="1"/>
              <a:t>3. </a:t>
            </a:r>
            <a:r>
              <a:t>แสดงหน้าต่างสำหรับกำหนดนโยบายของผู้ใช้งาน (User policies)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351" y="5142986"/>
            <a:ext cx="4485641" cy="641617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8264" y="4960171"/>
            <a:ext cx="13208001" cy="6781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55" name="Line"/>
          <p:cNvSpPr/>
          <p:nvPr/>
        </p:nvSpPr>
        <p:spPr>
          <a:xfrm flipH="1">
            <a:off x="5566987" y="8035887"/>
            <a:ext cx="1476974" cy="2498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6" name="Group"/>
          <p:cNvSpPr/>
          <p:nvPr/>
        </p:nvSpPr>
        <p:spPr>
          <a:xfrm>
            <a:off x="6744721" y="759033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7" name="Line"/>
          <p:cNvSpPr/>
          <p:nvPr/>
        </p:nvSpPr>
        <p:spPr>
          <a:xfrm flipH="1">
            <a:off x="16934104" y="4380935"/>
            <a:ext cx="1215966" cy="95010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8" name="Group"/>
          <p:cNvSpPr/>
          <p:nvPr/>
        </p:nvSpPr>
        <p:spPr>
          <a:xfrm>
            <a:off x="17850829" y="393537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การเพิ่มเติมฟิลด์สมาชิกเพิ่มเติม (ต่อ)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pPr/>
            <a:r>
              <a:t>การเพิ่มเติมฟิลด์สมาชิกเพิ่มเติม (ต่อ)</a:t>
            </a:r>
          </a:p>
        </p:txBody>
      </p:sp>
      <p:sp>
        <p:nvSpPr>
          <p:cNvPr id="5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1" name="6. ทำการกำหนดรายละเอียดข้อมูลพร้อมกำหนดรายละเอียดที่ต้องการ      เสร็จแล้วคลิกที่ปุ่ม Save changes"/>
          <p:cNvSpPr txBox="1"/>
          <p:nvPr/>
        </p:nvSpPr>
        <p:spPr>
          <a:xfrm>
            <a:off x="1877249" y="3359759"/>
            <a:ext cx="9661927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>
                <a:solidFill>
                  <a:srgbClr val="495057"/>
                </a:solidFill>
              </a:rPr>
              <a:t>6.</a:t>
            </a:r>
            <a:r>
              <a:rPr>
                <a:solidFill>
                  <a:srgbClr val="495057"/>
                </a:solidFill>
              </a:rPr>
              <a:t> ทำการกำหนดรายละเอียดข้อมูลพร้อมกำหนดรายละเอียดที่ต้องการ </a:t>
            </a:r>
            <a:br>
              <a:rPr>
                <a:solidFill>
                  <a:srgbClr val="495057"/>
                </a:solidFill>
              </a:rPr>
            </a:br>
            <a:r>
              <a:rPr>
                <a:solidFill>
                  <a:srgbClr val="495057"/>
                </a:solidFill>
              </a:rPr>
              <a:t>    เสร็จแล้วคลิกที่ปุ่ม </a:t>
            </a:r>
            <a:r>
              <a:rPr b="1"/>
              <a:t>Save changes</a:t>
            </a:r>
            <a:endParaRPr b="1"/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4453" y="2704033"/>
            <a:ext cx="11124177" cy="98758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563" name="Table"/>
          <p:cNvGraphicFramePr/>
          <p:nvPr/>
        </p:nvGraphicFramePr>
        <p:xfrm>
          <a:off x="2303656" y="5489169"/>
          <a:ext cx="9096071" cy="431825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871227"/>
                <a:gridCol w="6212142"/>
              </a:tblGrid>
              <a:tr h="71759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ชนิดข้อมูล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1759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Checkbox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กล่องเลือกชนิดข้อความแบบหลายรายการ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759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Date/Time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วันที่ และเวลา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759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Dropdown menu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เมนูเลือกรายการ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759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Text area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กรอบข้อความ กรณีต้องป้อนข้อความจำนวนมาก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759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Text input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3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กล่องข้อความ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4" name="Line"/>
          <p:cNvSpPr/>
          <p:nvPr/>
        </p:nvSpPr>
        <p:spPr>
          <a:xfrm flipH="1">
            <a:off x="17017307" y="2297949"/>
            <a:ext cx="1217551" cy="8103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65" name="Group"/>
          <p:cNvSpPr/>
          <p:nvPr/>
        </p:nvSpPr>
        <p:spPr>
          <a:xfrm>
            <a:off x="17886236" y="204916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1813" y="3052046"/>
            <a:ext cx="10709742" cy="923019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68" name="การเพิ่มเติมฟิลด์สมาชิกเพิ่มเติม (ต่อ)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pPr/>
            <a:r>
              <a:t>การเพิ่มเติมฟิลด์สมาชิกเพิ่มเติม (ต่อ)</a:t>
            </a:r>
          </a:p>
        </p:txBody>
      </p:sp>
      <p:sp>
        <p:nvSpPr>
          <p:cNvPr id="5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0" name="7. กรณีของข้อมูล Dropdown Menu…"/>
          <p:cNvSpPr txBox="1"/>
          <p:nvPr/>
        </p:nvSpPr>
        <p:spPr>
          <a:xfrm>
            <a:off x="13795568" y="3233702"/>
            <a:ext cx="9925550" cy="114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7. </a:t>
            </a:r>
            <a:r>
              <a:t>กรณีของข้อมูล </a:t>
            </a:r>
            <a:r>
              <a:rPr b="1"/>
              <a:t>Dropdown Menu</a:t>
            </a:r>
            <a:endParaRPr b="1"/>
          </a:p>
          <a:p>
            <a:pPr>
              <a:defRPr sz="3000"/>
            </a:pPr>
            <a:r>
              <a:rPr b="1"/>
              <a:t>8. </a:t>
            </a:r>
            <a:r>
              <a:t>แสดงฟิลด์ที่เพิ่มเสร็จแล้ว</a:t>
            </a:r>
          </a:p>
        </p:txBody>
      </p:sp>
      <p:sp>
        <p:nvSpPr>
          <p:cNvPr id="571" name="Line"/>
          <p:cNvSpPr/>
          <p:nvPr/>
        </p:nvSpPr>
        <p:spPr>
          <a:xfrm flipH="1">
            <a:off x="7718583" y="9749107"/>
            <a:ext cx="1217550" cy="81038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72" name="Group"/>
          <p:cNvSpPr/>
          <p:nvPr/>
        </p:nvSpPr>
        <p:spPr>
          <a:xfrm>
            <a:off x="8587512" y="950032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5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58165" y="6315518"/>
            <a:ext cx="9321801" cy="4051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74" name="Line"/>
          <p:cNvSpPr/>
          <p:nvPr/>
        </p:nvSpPr>
        <p:spPr>
          <a:xfrm flipH="1">
            <a:off x="15322257" y="8424849"/>
            <a:ext cx="1217551" cy="81038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75" name="Group"/>
          <p:cNvSpPr/>
          <p:nvPr/>
        </p:nvSpPr>
        <p:spPr>
          <a:xfrm>
            <a:off x="16191186" y="817606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7860" y="4243802"/>
            <a:ext cx="9423401" cy="8305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78" name="การเพิ่มเติมฟิลด์สมาชิกเพิ่มเติม (ต่อ)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pPr/>
            <a:r>
              <a:t>การเพิ่มเติมฟิลด์สมาชิกเพิ่มเติม (ต่อ)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0" name="9. ตรวจสอบฟิลด์ใหม่ โดยคลิกที่แอคเคาต์ผู้ใช้งาน แล้วคลิกไอคอนแก้ไขแอคเคาต์ผู้ใช้งาน      หรือที่ Add a new user"/>
          <p:cNvSpPr txBox="1"/>
          <p:nvPr/>
        </p:nvSpPr>
        <p:spPr>
          <a:xfrm>
            <a:off x="1788965" y="3063529"/>
            <a:ext cx="9925549" cy="114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9.</a:t>
            </a:r>
            <a:r>
              <a:t> ตรวจสอบฟิลด์ใหม่ โดยคลิกที่แอคเคาต์ผู้ใช้งาน แล้วคลิกไอคอนแก้ไขแอคเคาต์ผู้ใช้งาน </a:t>
            </a:r>
            <a:br/>
            <a:r>
              <a:t>    หรือที่ </a:t>
            </a:r>
            <a:r>
              <a:rPr b="1"/>
              <a:t>Add a new user</a:t>
            </a:r>
          </a:p>
        </p:txBody>
      </p:sp>
      <p:sp>
        <p:nvSpPr>
          <p:cNvPr id="581" name="Line"/>
          <p:cNvSpPr/>
          <p:nvPr/>
        </p:nvSpPr>
        <p:spPr>
          <a:xfrm flipH="1">
            <a:off x="11412767" y="10100313"/>
            <a:ext cx="1217551" cy="8103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82" name="Group"/>
          <p:cNvSpPr/>
          <p:nvPr/>
        </p:nvSpPr>
        <p:spPr>
          <a:xfrm>
            <a:off x="12281696" y="985152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pic>
        <p:nvPicPr>
          <p:cNvPr id="5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40974" y="2876763"/>
            <a:ext cx="7477298" cy="960254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84" name="Line"/>
          <p:cNvSpPr/>
          <p:nvPr/>
        </p:nvSpPr>
        <p:spPr>
          <a:xfrm flipH="1">
            <a:off x="21477127" y="9535296"/>
            <a:ext cx="1217550" cy="8103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85" name="Group"/>
          <p:cNvSpPr/>
          <p:nvPr/>
        </p:nvSpPr>
        <p:spPr>
          <a:xfrm>
            <a:off x="22346056" y="9286510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61" name="Table"/>
          <p:cNvGraphicFramePr/>
          <p:nvPr/>
        </p:nvGraphicFramePr>
        <p:xfrm>
          <a:off x="2286000" y="3080075"/>
          <a:ext cx="20811612" cy="876275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862789"/>
                <a:gridCol w="15936122"/>
              </a:tblGrid>
              <a:tr h="62500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Role for visitors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สิทธิ์สำหรับผู้เยี่ยมชมให้เลือก </a:t>
                      </a:r>
                      <a:r>
                        <a:rPr b="1"/>
                        <a:t>Guest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Role for guest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สิทธิ์สำหรับผู้ใช้ทั่วไปให้เลือก </a:t>
                      </a:r>
                      <a:r>
                        <a:rPr b="1"/>
                        <a:t>Guest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Default role for all users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บทบาทเริ่มต้นของผู้ใช้งานทั้งหมด (บังคับให้ผู้ใช้ทุกคนต้องเลือกล็อกอินเข้าระบบก่อน) ให้คลิกเลือก </a:t>
                      </a:r>
                      <a:r>
                        <a:rPr b="1"/>
                        <a:t>Authentication user)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Creators' role in new courses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บทบาทเริ่มต้น ของผู้สร้างรายวิชาใหม่ ให้คลิกเลือก </a:t>
                      </a:r>
                      <a:r>
                        <a:rPr b="1"/>
                        <a:t>Teacher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Restorers' role in courses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เลือกผู้ใช้เริ่มต้นที่มีสิทธิ์ในการกู้คืนข้อมูลรายวิชาได้ ให้คลิกเลือก Teacher</a:t>
                      </a:r>
                      <a:r>
                        <a:rPr b="1"/>
                        <a:t> (editingteacher)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Auto-login guests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เข้าสู่ระบบในฐานะผู้ใช้งานทั่วไป </a:t>
                      </a:r>
                      <a:r>
                        <a:rPr b="1"/>
                        <a:t>ไม่ต้องเลือก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Hide user fields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กำหนดฟิลด์ที่ต้องการซ่อน ค่าปกติจะ </a:t>
                      </a:r>
                      <a:r>
                        <a:rPr b="1"/>
                        <a:t>ไม่กำหนด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Show user identity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กำหนดรายละเอียดฟิลด์สมาชิกที่ต้องการแสดง ค่าปกติเป็น </a:t>
                      </a:r>
                      <a:r>
                        <a:rPr b="1"/>
                        <a:t>Email address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Full name format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รูปแบบการแสดงชื่อเต็ม กำหนดเป็น </a:t>
                      </a:r>
                      <a:r>
                        <a:rPr b="1"/>
                        <a:t>language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Alternative full name format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รูปแบบการแสดงชื่อเต็มอื่น กำหนดเป็น </a:t>
                      </a:r>
                      <a:r>
                        <a:rPr b="1"/>
                        <a:t>language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users per page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กำหนดรายละเอียดสมาชิกที่ต้องการแสดงใน 1 หน้า ค่าปกติเป็น </a:t>
                      </a:r>
                      <a:r>
                        <a:rPr b="1"/>
                        <a:t>100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Enable Gravatar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ต้องการเลือกภาพแทนตัวผู้ใช้จาก Gravatar (http://th.gravatar.com) กรณีผู้ใช้ไม่อัพโหลดภาพแทนตัวเอง ค่าปกติเป็น </a:t>
                      </a:r>
                      <a:r>
                        <a:rPr b="1"/>
                        <a:t>No ไม่เลือก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500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Gravatar default image URL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1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กำหนดภาพแทนตัวเริ่มต้น กรณีผู้ใช้ไม่ได้เลือกภาพแทนตัวเอง ค่าปกติเป็น </a:t>
                      </a:r>
                      <a:r>
                        <a:rPr b="1"/>
                        <a:t>mm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62" name="การกำหนดสิทธิ์นโยบายผู้ใช้งาน (ต่อ)"/>
          <p:cNvSpPr txBox="1"/>
          <p:nvPr>
            <p:ph type="title"/>
          </p:nvPr>
        </p:nvSpPr>
        <p:spPr>
          <a:xfrm>
            <a:off x="2688192" y="8676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การกำหนดสิทธิ์นโยบายผู้ใช้งาน (ต่อ)</a:t>
            </a:r>
          </a:p>
        </p:txBody>
      </p:sp>
      <p:sp>
        <p:nvSpPr>
          <p:cNvPr id="363" name="4. ทำการกำหนดสิทธิ์การใช้งานของผู้ใช้งานตามต้องการ เสร็จแล้วคลิกที่ปุ่ม Save changes"/>
          <p:cNvSpPr txBox="1"/>
          <p:nvPr/>
        </p:nvSpPr>
        <p:spPr>
          <a:xfrm>
            <a:off x="2683577" y="11994045"/>
            <a:ext cx="11120870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4.</a:t>
            </a:r>
            <a:r>
              <a:t> ทำการกำหนดสิทธิ์การใช้งานของผู้ใช้งานตามต้องการ เสร็จแล้วคลิกที่ปุ่ม </a:t>
            </a:r>
            <a:r>
              <a:rPr b="1"/>
              <a:t>Save changes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การกำหนดผู้ดูแลระบบเพิ่มเติม"/>
          <p:cNvSpPr txBox="1"/>
          <p:nvPr>
            <p:ph type="title"/>
          </p:nvPr>
        </p:nvSpPr>
        <p:spPr>
          <a:xfrm>
            <a:off x="3359150" y="8676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pPr/>
            <a:r>
              <a:t>การกำหนดผู้ดูแลระบบเพิ่มเติม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ปกติหลังการติดตั้ง Moodle จะใช้ชื่อแอคเคาต์ admim เป็นผู้ดูแลระบบเพียง 1 คน เท่านั้น หากต้องการเพิ่มผู้ดูแลระบบในกรณีที่มีทีมงานหลายคน สามารถทำได้ดังนี้"/>
          <p:cNvSpPr txBox="1"/>
          <p:nvPr/>
        </p:nvSpPr>
        <p:spPr>
          <a:xfrm>
            <a:off x="1871366" y="2877973"/>
            <a:ext cx="22020390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ปกติหลังการติดตั้ง Moodle จะใช้ชื่อแอคเคาต์ admim เป็นผู้ดูแลระบบเพียง 1 คน เท่านั้น หากต้องการเพิ่มผู้ดูแลระบบในกรณีที่มีทีมงานหลายคน สามารถทำได้ดังนี้</a:t>
            </a:r>
          </a:p>
        </p:txBody>
      </p:sp>
      <p:sp>
        <p:nvSpPr>
          <p:cNvPr id="368" name="1. ที่บล็อก Site administrators ให้คลิกเลือกที่ Users…"/>
          <p:cNvSpPr txBox="1"/>
          <p:nvPr/>
        </p:nvSpPr>
        <p:spPr>
          <a:xfrm>
            <a:off x="1218065" y="3818179"/>
            <a:ext cx="11120870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ที่บล็อก Site administrators ให้คลิกเลือกที่ </a:t>
            </a:r>
            <a:r>
              <a:rPr b="1"/>
              <a:t>Users</a:t>
            </a:r>
            <a:endParaRPr b="1"/>
          </a:p>
          <a:p>
            <a:pPr/>
            <a:r>
              <a:rPr b="1"/>
              <a:t>2. </a:t>
            </a:r>
            <a:r>
              <a:t>คลิกเลือกที่ </a:t>
            </a:r>
            <a:r>
              <a:rPr b="1"/>
              <a:t>Permissions &gt; Site administrators</a:t>
            </a:r>
            <a:endParaRPr b="1"/>
          </a:p>
          <a:p>
            <a:pPr/>
            <a:r>
              <a:rPr b="1"/>
              <a:t>3. </a:t>
            </a:r>
            <a:r>
              <a:t>คลิกเลือกแอคเคาต์ที่ต้องการให้เป็นผู้ดูแลระบบ ในกรอบ User แล้วกดปุ่ม</a:t>
            </a:r>
            <a:r>
              <a:rPr b="1"/>
              <a:t> Add</a:t>
            </a:r>
            <a:endParaRPr b="1"/>
          </a:p>
          <a:p>
            <a:pPr/>
            <a:r>
              <a:rPr b="1"/>
              <a:t>4.</a:t>
            </a:r>
            <a:r>
              <a:t> คลิกปุ่ม </a:t>
            </a:r>
            <a:r>
              <a:rPr b="1"/>
              <a:t>Continue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2190" y="6588739"/>
            <a:ext cx="3595784" cy="5080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5336" y="4126189"/>
            <a:ext cx="12839701" cy="54991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71027" y="9453763"/>
            <a:ext cx="5067301" cy="2908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72" name="Line"/>
          <p:cNvSpPr/>
          <p:nvPr/>
        </p:nvSpPr>
        <p:spPr>
          <a:xfrm flipH="1">
            <a:off x="6304728" y="8389022"/>
            <a:ext cx="1215966" cy="95010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3" name="Group"/>
          <p:cNvSpPr/>
          <p:nvPr/>
        </p:nvSpPr>
        <p:spPr>
          <a:xfrm>
            <a:off x="7221453" y="794346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74" name="Line"/>
          <p:cNvSpPr/>
          <p:nvPr/>
        </p:nvSpPr>
        <p:spPr>
          <a:xfrm flipH="1">
            <a:off x="17143633" y="4559045"/>
            <a:ext cx="1" cy="88377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5" name="Group"/>
          <p:cNvSpPr/>
          <p:nvPr/>
        </p:nvSpPr>
        <p:spPr>
          <a:xfrm>
            <a:off x="16844393" y="411348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76" name="Line"/>
          <p:cNvSpPr/>
          <p:nvPr/>
        </p:nvSpPr>
        <p:spPr>
          <a:xfrm flipV="1">
            <a:off x="15430926" y="11515724"/>
            <a:ext cx="1220567" cy="54590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7" name="Group"/>
          <p:cNvSpPr/>
          <p:nvPr/>
        </p:nvSpPr>
        <p:spPr>
          <a:xfrm>
            <a:off x="15131687" y="1161607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78" name="Line"/>
          <p:cNvSpPr/>
          <p:nvPr/>
        </p:nvSpPr>
        <p:spPr>
          <a:xfrm flipH="1">
            <a:off x="21893304" y="7291669"/>
            <a:ext cx="676066" cy="67606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377" y="8239161"/>
            <a:ext cx="11220749" cy="438419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1" name="การกำหนดสิทธิ์นโยบายผู้ใช้งานกลุ่มสมาชิกในระบบ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การกำหนดสิทธิ์นโยบายผู้ใช้งานกลุ่มสมาชิกในระบบ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1387" y="3663260"/>
            <a:ext cx="2979169" cy="438419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4" name="1. ที่บล็อก Site administrators ให้คลิกเลือกที่ Users…"/>
          <p:cNvSpPr txBox="1"/>
          <p:nvPr/>
        </p:nvSpPr>
        <p:spPr>
          <a:xfrm>
            <a:off x="811960" y="3004570"/>
            <a:ext cx="6501968" cy="165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</a:t>
            </a:r>
            <a:r>
              <a:t> ที่บล็อก Site administrators ให้คลิกเลือกที่ </a:t>
            </a:r>
            <a:r>
              <a:rPr b="1"/>
              <a:t>Users</a:t>
            </a:r>
            <a:endParaRPr b="1"/>
          </a:p>
          <a:p>
            <a:pPr>
              <a:defRPr sz="30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Permissions &gt; Define roles</a:t>
            </a:r>
            <a:endParaRPr b="1"/>
          </a:p>
          <a:p>
            <a:pPr>
              <a:defRPr sz="3000"/>
            </a:pPr>
            <a:r>
              <a:rPr b="1"/>
              <a:t>3. </a:t>
            </a:r>
            <a:r>
              <a:t>แสดงกลุ่มสมาชิกทีมีในระบบ </a:t>
            </a:r>
          </a:p>
        </p:txBody>
      </p:sp>
      <p:sp>
        <p:nvSpPr>
          <p:cNvPr id="385" name="Line"/>
          <p:cNvSpPr/>
          <p:nvPr/>
        </p:nvSpPr>
        <p:spPr>
          <a:xfrm>
            <a:off x="4713266" y="5958697"/>
            <a:ext cx="1616638" cy="17340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6" name="Group"/>
          <p:cNvSpPr/>
          <p:nvPr/>
        </p:nvSpPr>
        <p:spPr>
          <a:xfrm>
            <a:off x="4414027" y="551314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graphicFrame>
        <p:nvGraphicFramePr>
          <p:cNvPr id="387" name="Table"/>
          <p:cNvGraphicFramePr/>
          <p:nvPr/>
        </p:nvGraphicFramePr>
        <p:xfrm>
          <a:off x="9754813" y="2859509"/>
          <a:ext cx="14092592" cy="601027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2204738"/>
                <a:gridCol w="10213954"/>
                <a:gridCol w="1485900"/>
              </a:tblGrid>
              <a:tr h="52387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b="1" sz="25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ชื่อย่อ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Manager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ผู้จัดการศูนย์ e-Learning สำหรับบริหารจัดการหลักสูตรขององค์กร ส่วนใหญ่จะเป็นหน้าที่ของ ฝ่ายวิชาการ/สำนัก   วิชาการ/ฝ่ายทรัพยากรบุคคล พี่ดูแลส่วนฝึกอบรม โดยกลุ่มคนเหล่านี้จะไม่ค่อยได้สอนในหลักสูตร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manager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429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Course creator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ผู้สร้างหลักสูตรสามารถสร้างหลักสูตรใหม่และข้อมูลการสอน หน้าที่ของ คณะ/   ภาควิชา/สาขา/กลุ่มสาระวิชา/ฝ่าย/แผนก ทำหน้าที่สร้างหลักสูตรและกำหนดผู้สอนในรายวิชา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coursecreator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Teacher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ผู้สอน/ครู/วิทยากร สามารถจัดการหลักสูตร กิจกรรมการเรียนการสอน การสร้างทดสอบ การตัดเกรด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editingteacher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3387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Non-editing teacher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ผู้ช่วยสอน/ ผู้ช่วยครู/ ผู้ช่วยวิทยากร (Teacher Assistant: TA) มีหน้าที่ ช่วยสอนรายวิชา ไม่สามารถเพิ่มกิจกรรมใดๆ 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teacher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Student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ผู้เรียน สามารถเข้าเรียนในหลักสูตรต่างๆ ตามที่ผู้สอนกำหนดให้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student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Guest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ผู้ใช้ทั่วไปมีสิทธิ์น้อยสุดในระบบ ส่วนใหญ่จะไม่สามารถพิมพ์ข้อความไดๆ ลงไปได้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guest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Authenticated user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ผู้ใช้ทุกคนต้องล็อกอินเข้าระบบ จึงจะสามารถเข้าเรียนหลักสูตรต่างๆ 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user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4297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Authenticated user    on frontpage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ผู้ชายทุกคนต้องล็อกอินเข้าระบบจึงสามารถเห็นหลักสูตรหน้าแรกได้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5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frontpage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88" name="Line"/>
          <p:cNvSpPr/>
          <p:nvPr/>
        </p:nvSpPr>
        <p:spPr>
          <a:xfrm>
            <a:off x="2947589" y="7417900"/>
            <a:ext cx="672577" cy="15014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9" name="Group"/>
          <p:cNvSpPr/>
          <p:nvPr/>
        </p:nvSpPr>
        <p:spPr>
          <a:xfrm>
            <a:off x="2648350" y="697234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4. กรณีต้องการเปลี่ยนบทบาทผู้ใช้ต่างๆ สามารถคลิกที่ไอคอน       (Edit)"/>
          <p:cNvSpPr txBox="1"/>
          <p:nvPr/>
        </p:nvSpPr>
        <p:spPr>
          <a:xfrm>
            <a:off x="1306349" y="2864892"/>
            <a:ext cx="11120870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4.</a:t>
            </a:r>
            <a:r>
              <a:t> กรณีต้องการเปลี่ยนบทบาทผู้ใช้ต่างๆ สามารถคลิกที่ไอคอน       </a:t>
            </a:r>
            <a:r>
              <a:rPr b="1"/>
              <a:t>(Edit) </a:t>
            </a:r>
            <a:r>
              <a:t>     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7400" y="3033388"/>
            <a:ext cx="385647" cy="35211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4210" y="4100028"/>
            <a:ext cx="20183890" cy="676962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6" name="Line"/>
          <p:cNvSpPr/>
          <p:nvPr/>
        </p:nvSpPr>
        <p:spPr>
          <a:xfrm flipH="1">
            <a:off x="20965458" y="6093642"/>
            <a:ext cx="857219" cy="6694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7" name="Group"/>
          <p:cNvSpPr/>
          <p:nvPr/>
        </p:nvSpPr>
        <p:spPr>
          <a:xfrm>
            <a:off x="21523438" y="564808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40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1" name="5. แสดงหน้าต่างสำหรับแก้ไขบทบาทต่างๆ ของผู้สอน (สามารถเลือกปรับได้ตามต้องการ) โดยทั่วไป ตัวระบบ Moodle จะกำหนดรายละเอียดเพียงพอต่อการใช้งานอยู่แล้ว…"/>
          <p:cNvSpPr txBox="1"/>
          <p:nvPr/>
        </p:nvSpPr>
        <p:spPr>
          <a:xfrm>
            <a:off x="1306349" y="2864892"/>
            <a:ext cx="19724890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5.</a:t>
            </a:r>
            <a:r>
              <a:t> แสดงหน้าต่างสำหรับแก้ไขบทบาทต่างๆ ของผู้สอน (สามารถเลือกปรับได้ตามต้องการ) โดยทั่วไป ตัวระบบ Moodle จะกำหนดรายละเอียดเพียงพอต่อการใช้งานอยู่แล้ว</a:t>
            </a:r>
          </a:p>
          <a:p>
            <a:pPr/>
            <a:r>
              <a:rPr b="1"/>
              <a:t>6.</a:t>
            </a:r>
            <a:r>
              <a:t> หลังจากแก้ไขสิทธิ์การใช้งานเสร็จแล้วให้คลิกที่ปุ่ม </a:t>
            </a:r>
            <a:r>
              <a:rPr b="1"/>
              <a:t>Save changes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7567" y="4325798"/>
            <a:ext cx="7785101" cy="7924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0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7155"/>
          <a:stretch>
            <a:fillRect/>
          </a:stretch>
        </p:blipFill>
        <p:spPr>
          <a:xfrm>
            <a:off x="13181606" y="4470885"/>
            <a:ext cx="7785216" cy="724179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4" name="Line"/>
          <p:cNvSpPr/>
          <p:nvPr/>
        </p:nvSpPr>
        <p:spPr>
          <a:xfrm flipH="1">
            <a:off x="8217270" y="5091684"/>
            <a:ext cx="857219" cy="6694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5" name="Group"/>
          <p:cNvSpPr/>
          <p:nvPr/>
        </p:nvSpPr>
        <p:spPr>
          <a:xfrm>
            <a:off x="8775249" y="464612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7. คลิกที่แท็บ Allow role assignments เพื่อกำหนดการอนุญาตสิทธิ์การใช้งานให้ผู้ใช้ในระบบ…"/>
          <p:cNvSpPr txBox="1"/>
          <p:nvPr/>
        </p:nvSpPr>
        <p:spPr>
          <a:xfrm>
            <a:off x="1306349" y="2864892"/>
            <a:ext cx="19724890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7.</a:t>
            </a:r>
            <a:r>
              <a:t> คลิกที่แท็บ </a:t>
            </a:r>
            <a:r>
              <a:rPr b="1"/>
              <a:t>Allow role assignments </a:t>
            </a:r>
            <a:r>
              <a:t>เพื่อกำหนดการอนุญาตสิทธิ์การใช้งานให้ผู้ใช้ในระบบ</a:t>
            </a:r>
          </a:p>
          <a:p>
            <a:pPr/>
            <a:r>
              <a:rPr b="1"/>
              <a:t>8.</a:t>
            </a:r>
            <a:r>
              <a:t> หลังจากกำหนดการอนุญาตสิทธิ์การใช้งาน แล้วให้คลิกที่ปุ่ม </a:t>
            </a:r>
            <a:r>
              <a:rPr b="1"/>
              <a:t>Save changes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5387" y="4487958"/>
            <a:ext cx="16809679" cy="7706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1" name="Line"/>
          <p:cNvSpPr/>
          <p:nvPr/>
        </p:nvSpPr>
        <p:spPr>
          <a:xfrm flipH="1">
            <a:off x="7827290" y="4420727"/>
            <a:ext cx="417330" cy="41733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2" name="Group"/>
          <p:cNvSpPr/>
          <p:nvPr/>
        </p:nvSpPr>
        <p:spPr>
          <a:xfrm>
            <a:off x="7945381" y="397517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13" name="Line"/>
          <p:cNvSpPr/>
          <p:nvPr/>
        </p:nvSpPr>
        <p:spPr>
          <a:xfrm>
            <a:off x="3194783" y="11024359"/>
            <a:ext cx="1355039" cy="53637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4" name="Group"/>
          <p:cNvSpPr/>
          <p:nvPr/>
        </p:nvSpPr>
        <p:spPr>
          <a:xfrm>
            <a:off x="2895545" y="1057880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การกำหนดสิทธิ์นโยบายผู้ใช้งานกลุ่มสมาชิกในระบบ (ต่อ)"/>
          <p:cNvSpPr txBox="1"/>
          <p:nvPr>
            <p:ph type="title"/>
          </p:nvPr>
        </p:nvSpPr>
        <p:spPr>
          <a:xfrm>
            <a:off x="3282950" y="766000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การกำหนดสิทธิ์นโยบายผู้ใช้งานกลุ่มสมาชิกในระบบ (ต่อ)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8" name="9. คลิกที่แท็บ Allow role overrides เพื่อกำหนดการอนุญาต ในการแทนที่บทบาทการทำงาน (จะมีผลเฉพาะสมาชิกที่ได้รับอนุมัติสิทธิ์ moodle/role:override หรือ moodle/role:safeoverride)"/>
          <p:cNvSpPr txBox="1"/>
          <p:nvPr/>
        </p:nvSpPr>
        <p:spPr>
          <a:xfrm>
            <a:off x="1306349" y="2864892"/>
            <a:ext cx="2222852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9.</a:t>
            </a:r>
            <a:r>
              <a:t> คลิกที่แท็บ </a:t>
            </a:r>
            <a:r>
              <a:rPr b="1"/>
              <a:t>Allow role overrides </a:t>
            </a:r>
            <a:r>
              <a:t>เพื่อกำหนดการอนุญาต ในการแทนที่บทบาทการทำงาน (จะมีผลเฉพาะสมาชิกที่ได้รับอนุมัติสิทธิ์ moodle/role:override หรือ moodle/role:safeoverride)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458" y="4073441"/>
            <a:ext cx="17830306" cy="824782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0" name="Line"/>
          <p:cNvSpPr/>
          <p:nvPr/>
        </p:nvSpPr>
        <p:spPr>
          <a:xfrm flipH="1">
            <a:off x="9803139" y="3873367"/>
            <a:ext cx="560294" cy="5602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1" name="Group"/>
          <p:cNvSpPr/>
          <p:nvPr/>
        </p:nvSpPr>
        <p:spPr>
          <a:xfrm>
            <a:off x="10064194" y="3427811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