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39370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รู้จักโปรแกรมอิสระ Module"/>
          <p:cNvSpPr/>
          <p:nvPr>
            <p:ph type="body" idx="13"/>
          </p:nvPr>
        </p:nvSpPr>
        <p:spPr>
          <a:xfrm>
            <a:off x="1528233" y="2778620"/>
            <a:ext cx="12564964" cy="925118"/>
          </a:xfrm>
          <a:prstGeom prst="rect">
            <a:avLst/>
          </a:prstGeom>
        </p:spPr>
        <p:txBody>
          <a:bodyPr/>
          <a:lstStyle>
            <a:lvl1pPr defTabSz="821531">
              <a:defRPr b="1"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รู้จักโปรแกรมอิสระ Module</a:t>
            </a:r>
          </a:p>
        </p:txBody>
      </p:sp>
      <p:sp>
        <p:nvSpPr>
          <p:cNvPr id="342" name="Shape"/>
          <p:cNvSpPr/>
          <p:nvPr>
            <p:ph type="body" idx="14"/>
          </p:nvPr>
        </p:nvSpPr>
        <p:spPr>
          <a:xfrm>
            <a:off x="588433" y="2949079"/>
            <a:ext cx="546101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</p:spPr>
        <p:txBody>
          <a:bodyPr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3" name="การเพิ่มเติมโปรแกรมอิสระ (Module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900"/>
            </a:lvl1pPr>
          </a:lstStyle>
          <a:p>
            <a:pPr/>
            <a:r>
              <a:t>การเพิ่มเติมโปรแกรมอิสระ (Module)</a:t>
            </a:r>
          </a:p>
        </p:txBody>
      </p:sp>
      <p:sp>
        <p:nvSpPr>
          <p:cNvPr id="34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5" name="โมดูล (Module) เป็นโปรแกรมสำหรับใช้เสริมความสามารถ โปรแกรม Moodle ให้มีความสามารถมากยิ่งขึ้น ตัวอย่างโมดูลเช่น โมดูลปฏิทิน โมดูลแผนที่ความคิด โมดูลกระดานข่าว โมดูลห้องสนทนาออนไลน์ โมดูลทดสอบ โบดูลแบบสอบถาม โมดูลบทเรียน โมดูลสื่อสังคมออนไลน์ เป็นต้น"/>
          <p:cNvSpPr txBox="1"/>
          <p:nvPr/>
        </p:nvSpPr>
        <p:spPr>
          <a:xfrm>
            <a:off x="1070980" y="3547435"/>
            <a:ext cx="10427228" cy="169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100"/>
            </a:lvl1pPr>
          </a:lstStyle>
          <a:p>
            <a:pPr/>
            <a:r>
              <a:t>    โมดูล (Module) เป็นโปรแกรมสำหรับใช้เสริมความสามารถ โปรแกรม Moodle ให้มีความสามารถมากยิ่งขึ้น ตัวอย่างโมดูลเช่น โมดูลปฏิทิน โมดูลแผนที่ความคิด โมดูลกระดานข่าว โมดูลห้องสนทนาออนไลน์ โมดูลทดสอบ โบดูลแบบสอบถาม โมดูลบทเรียน โมดูลสื่อสังคมออนไลน์ เป็นต้น</a:t>
            </a:r>
          </a:p>
        </p:txBody>
      </p:sp>
      <p:sp>
        <p:nvSpPr>
          <p:cNvPr id="346" name="โมดูลระบบ (System Module)"/>
          <p:cNvSpPr txBox="1"/>
          <p:nvPr/>
        </p:nvSpPr>
        <p:spPr>
          <a:xfrm>
            <a:off x="1323236" y="5409439"/>
            <a:ext cx="4689473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1"/>
            </a:lvl1pPr>
          </a:lstStyle>
          <a:p>
            <a:pPr/>
            <a:r>
              <a:t>โมดูลระบบ (System Module)</a:t>
            </a:r>
          </a:p>
        </p:txBody>
      </p:sp>
      <p:sp>
        <p:nvSpPr>
          <p:cNvPr id="347" name="ในโปรแกรม Moodle หลังจากการติดตั้งครั้งแรกจะมีโมดูลใช้งานจำนวนหลายโมดูลด้วยกัน เราจะเรียกโมดูลเหล่านี้ว่าโมดูลระบบ หรือ System Module ส่วนใหญ่แล้วโปรแกรมอิสระเหล่านี้จะอยู่ในโฟลเดอร์ mod (...\moodle_path\mod)"/>
          <p:cNvSpPr txBox="1"/>
          <p:nvPr/>
        </p:nvSpPr>
        <p:spPr>
          <a:xfrm>
            <a:off x="1054046" y="6133270"/>
            <a:ext cx="10461096" cy="169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100"/>
            </a:pPr>
            <a:r>
              <a:t>    ในโปรแกรม Moodle หลังจากการติดตั้งครั้งแรกจะมีโมดูลใช้งานจำนวนหลายโมดูลด้วยกัน เราจะเรียกโมดูลเหล่านี้ว่าโมดูลระบบ หรือ System Module ส่วนใหญ่แล้วโปรแกรมอิสระเหล่านี้จะอยู่ในโฟลเดอร์ </a:t>
            </a:r>
            <a:r>
              <a:rPr b="1"/>
              <a:t>mod</a:t>
            </a:r>
            <a:r>
              <a:t> (...\moodle_path\mod)</a:t>
            </a:r>
          </a:p>
        </p:txBody>
      </p:sp>
      <p:graphicFrame>
        <p:nvGraphicFramePr>
          <p:cNvPr id="348" name="Table"/>
          <p:cNvGraphicFramePr/>
          <p:nvPr/>
        </p:nvGraphicFramePr>
        <p:xfrm>
          <a:off x="13670689" y="2950122"/>
          <a:ext cx="8678666" cy="941782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2940718"/>
                <a:gridCol w="5725246"/>
              </a:tblGrid>
              <a:tr h="58623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โมดูล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Folder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โฟลเดอร์เก็บข้อมูล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Forum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กระดานข่าวสนทนา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Glossary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เพิ่มเติมคำศัพท์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16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IMS content package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เป็นมาตรฐานไฟล์ บทเรียนที่จะนำมาใช้ร่วมกัน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Label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กำหนดป้ายคำอภิปราย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Lesson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กำหนดบทเรียน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External tool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แหล่งเรียนรู้และกิจกรรมจากเว็บไซต์อื่น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หน้าเว็บเพจ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Quiz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แบบทดสอบ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File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แหล่งข้อมูลที่เป็นไฟล์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SCORM package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บทเรียนที่อยู่ในรูปของ SCORM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Survey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แบบสำรวจ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URL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เชื่อมโยงไปยังแหล่งข้อมูลในเว็บไซต์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Wiki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วิกิพีเดีย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Workshop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ปฏิบัติการ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349" name="Table"/>
          <p:cNvGraphicFramePr/>
          <p:nvPr/>
        </p:nvGraphicFramePr>
        <p:xfrm>
          <a:off x="2079823" y="8528074"/>
          <a:ext cx="8678666" cy="941781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2940718"/>
                <a:gridCol w="5725246"/>
              </a:tblGrid>
              <a:tr h="58623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โมดูล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Assignment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การหมอบหมายงาน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Book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สำหรับหนังสือแยกเป็นบทๆ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Chat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ใช้สนทนาออนไลน์ผู้เรียน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Choice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สร้างแบบสอบถามในรูปแบบโพล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Database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ใช้เก็บข้อมูล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Feedback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แสดงความคิดเห็น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6" name="การยกเลิกการติดตั้งโมดูล"/>
          <p:cNvSpPr txBox="1"/>
          <p:nvPr>
            <p:ph type="title"/>
          </p:nvPr>
        </p:nvSpPr>
        <p:spPr>
          <a:xfrm>
            <a:off x="3088216" y="700241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การยกเลิกการติดตั้งโมดูล</a:t>
            </a:r>
          </a:p>
        </p:txBody>
      </p:sp>
      <p:pic>
        <p:nvPicPr>
          <p:cNvPr id="4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3950" y="3059090"/>
            <a:ext cx="13167215" cy="909473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28" name="8. คลิกที่ปุ่ม Update Moodle database now…"/>
          <p:cNvSpPr txBox="1"/>
          <p:nvPr/>
        </p:nvSpPr>
        <p:spPr>
          <a:xfrm>
            <a:off x="1493121" y="3457967"/>
            <a:ext cx="6515693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/>
            </a:pPr>
            <a:r>
              <a:t>8. </a:t>
            </a:r>
            <a:r>
              <a:rPr b="0"/>
              <a:t>คลิกที่ปุ่ม </a:t>
            </a:r>
            <a:r>
              <a:t>Update Moodle database now</a:t>
            </a:r>
            <a:endParaRPr b="0"/>
          </a:p>
          <a:p>
            <a:pPr>
              <a:defRPr b="1"/>
            </a:pPr>
            <a:r>
              <a:t>9.</a:t>
            </a:r>
            <a:r>
              <a:rPr b="0"/>
              <a:t> คลิกที่ปุ่ม </a:t>
            </a:r>
            <a:r>
              <a:t>Home</a:t>
            </a:r>
            <a:r>
              <a:rPr b="0"/>
              <a:t> เพื่อกลับหน้าแรก</a:t>
            </a:r>
            <a:endParaRPr b="0"/>
          </a:p>
        </p:txBody>
      </p:sp>
      <p:sp>
        <p:nvSpPr>
          <p:cNvPr id="429" name="Line"/>
          <p:cNvSpPr/>
          <p:nvPr/>
        </p:nvSpPr>
        <p:spPr>
          <a:xfrm flipH="1" flipV="1">
            <a:off x="16665656" y="11746530"/>
            <a:ext cx="1224669" cy="22708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0" name="Group"/>
          <p:cNvSpPr/>
          <p:nvPr/>
        </p:nvSpPr>
        <p:spPr>
          <a:xfrm>
            <a:off x="17417297" y="11748507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เว็บไซต์ดาวน์โหลดโมดูล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</a:lstStyle>
          <a:p>
            <a:pPr/>
            <a:r>
              <a:t>เว็บไซต์ดาวน์โหลดโมดูล</a:t>
            </a:r>
          </a:p>
        </p:txBody>
      </p:sp>
      <p:sp>
        <p:nvSpPr>
          <p:cNvPr id="35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3" name="หากต้องการติดตั้งเพิ่มเติม สามารถเข้าดาวน์โหลดโมดูลใหม่ได้ที่เว็บไซต์ https://download.moodle.org โดยมีขั้นตอนดังนี้"/>
          <p:cNvSpPr txBox="1"/>
          <p:nvPr/>
        </p:nvSpPr>
        <p:spPr>
          <a:xfrm>
            <a:off x="1849914" y="2678048"/>
            <a:ext cx="14405410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หากต้องการติดตั้งเพิ่มเติม สามารถเข้าดาวน์โหลดโมดูลใหม่ได้ที่เว็บไซต์ https://download.moodle.org โดยมีขั้นตอนดังนี้</a:t>
            </a:r>
          </a:p>
        </p:txBody>
      </p:sp>
      <p:sp>
        <p:nvSpPr>
          <p:cNvPr id="354" name="1. คลิกเลือกที่ Moodle plugins directory"/>
          <p:cNvSpPr txBox="1"/>
          <p:nvPr/>
        </p:nvSpPr>
        <p:spPr>
          <a:xfrm>
            <a:off x="2205513" y="3254603"/>
            <a:ext cx="5261172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 </a:t>
            </a:r>
            <a:r>
              <a:t>คลิกเลือกที่ </a:t>
            </a:r>
            <a:r>
              <a:rPr b="1"/>
              <a:t>Moodle plugins directory</a:t>
            </a:r>
          </a:p>
        </p:txBody>
      </p:sp>
      <p:pic>
        <p:nvPicPr>
          <p:cNvPr id="3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4133" y="3980340"/>
            <a:ext cx="12918998" cy="868058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56" name="Rectangle"/>
          <p:cNvSpPr/>
          <p:nvPr/>
        </p:nvSpPr>
        <p:spPr>
          <a:xfrm>
            <a:off x="8940800" y="11082401"/>
            <a:ext cx="1835547" cy="1270001"/>
          </a:xfrm>
          <a:prstGeom prst="rect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57" name="Line"/>
          <p:cNvSpPr/>
          <p:nvPr/>
        </p:nvSpPr>
        <p:spPr>
          <a:xfrm flipH="1">
            <a:off x="10329428" y="10446044"/>
            <a:ext cx="1216300" cy="99042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8" name="Group"/>
          <p:cNvSpPr/>
          <p:nvPr/>
        </p:nvSpPr>
        <p:spPr>
          <a:xfrm>
            <a:off x="11072700" y="1022094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เว็บไซต์ดาวน์โหลดโมดูล (ต่อ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</a:lstStyle>
          <a:p>
            <a:pPr/>
            <a:r>
              <a:t>เว็บไซต์ดาวน์โหลดโมดูล (ต่อ)</a:t>
            </a:r>
          </a:p>
        </p:txBody>
      </p:sp>
      <p:sp>
        <p:nvSpPr>
          <p:cNvPr id="36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2" name="2. ระบบจะแสดงหน้าที่สำหรับดาวน์โหลด Modules and plugins ดังรูป"/>
          <p:cNvSpPr txBox="1"/>
          <p:nvPr/>
        </p:nvSpPr>
        <p:spPr>
          <a:xfrm>
            <a:off x="2340980" y="2796582"/>
            <a:ext cx="8874850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2. </a:t>
            </a:r>
            <a:r>
              <a:t>ระบบจะแสดงหน้าที่สำหรับดาวน์โหลด </a:t>
            </a:r>
            <a:r>
              <a:rPr b="1"/>
              <a:t>Modules and plugins </a:t>
            </a:r>
            <a:r>
              <a:t>ดังรูป</a:t>
            </a:r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1334" y="3726340"/>
            <a:ext cx="12705732" cy="899654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64" name="Line"/>
          <p:cNvSpPr/>
          <p:nvPr/>
        </p:nvSpPr>
        <p:spPr>
          <a:xfrm flipV="1">
            <a:off x="5077194" y="6348177"/>
            <a:ext cx="1519149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5" name="Group"/>
          <p:cNvSpPr/>
          <p:nvPr/>
        </p:nvSpPr>
        <p:spPr>
          <a:xfrm>
            <a:off x="4604167" y="6123075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เว็บไซต์ดาวน์โหลดโมดูล (ต่อ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</a:lstStyle>
          <a:p>
            <a:pPr/>
            <a:r>
              <a:t>เว็บไซต์ดาวน์โหลดโมดูล (ต่อ)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9" name="3. ในที่นี้ทดสอบดาวน์โหลดโมดูลชื่อ Scheduler…"/>
          <p:cNvSpPr txBox="1"/>
          <p:nvPr/>
        </p:nvSpPr>
        <p:spPr>
          <a:xfrm>
            <a:off x="1037113" y="4896315"/>
            <a:ext cx="5786965" cy="1806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3. </a:t>
            </a:r>
            <a:r>
              <a:t>ในที่นี้ทดสอบดาวน์โหลดโมดูลชื่อ </a:t>
            </a:r>
            <a:r>
              <a:rPr b="1"/>
              <a:t>Scheduler</a:t>
            </a:r>
          </a:p>
          <a:p>
            <a:pPr/>
            <a:r>
              <a:t>4</a:t>
            </a:r>
            <a:r>
              <a:rPr b="1"/>
              <a:t>.</a:t>
            </a:r>
            <a:r>
              <a:t> คลิกดาวน์โหลดโมดูลที่ลิงก์ด้านขวามือ </a:t>
            </a:r>
            <a:br/>
            <a:r>
              <a:t>    Download ตามเวอร์ชั่น Moodle ที่ใช้งานอยู่</a:t>
            </a:r>
          </a:p>
        </p:txBody>
      </p:sp>
      <p:pic>
        <p:nvPicPr>
          <p:cNvPr id="3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5535" y="3445292"/>
            <a:ext cx="16553140" cy="893426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71" name="Line"/>
          <p:cNvSpPr/>
          <p:nvPr/>
        </p:nvSpPr>
        <p:spPr>
          <a:xfrm flipH="1">
            <a:off x="18542095" y="5196710"/>
            <a:ext cx="1216300" cy="99042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2" name="Group"/>
          <p:cNvSpPr/>
          <p:nvPr/>
        </p:nvSpPr>
        <p:spPr>
          <a:xfrm>
            <a:off x="19285367" y="497160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เว็บไซต์ดาวน์โหลดโมดูล (ต่อ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</a:lstStyle>
          <a:p>
            <a:pPr/>
            <a:r>
              <a:t>เว็บไซต์ดาวน์โหลดโมดูล (ต่อ)</a:t>
            </a:r>
          </a:p>
        </p:txBody>
      </p:sp>
      <p:sp>
        <p:nvSpPr>
          <p:cNvPr id="375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6" name="5. กรณีที่ต้องการดาวน์โหลดเวอร์ชั่นอื่นๆ สามารถคลิก     เลือกเวอร์ชั่นได้ที่ช่อง Your Moodle version…"/>
          <p:cNvSpPr txBox="1"/>
          <p:nvPr/>
        </p:nvSpPr>
        <p:spPr>
          <a:xfrm>
            <a:off x="15175255" y="3508767"/>
            <a:ext cx="6515693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5. </a:t>
            </a:r>
            <a:r>
              <a:t>กรณีที่ต้องการดาวน์โหลดเวอร์ชั่นอื่นๆ สามารถคลิก</a:t>
            </a:r>
            <a:br/>
            <a:r>
              <a:t>    เลือกเวอร์ชั่นได้ที่ช่อง Your Moodle version</a:t>
            </a:r>
          </a:p>
          <a:p>
            <a:pPr/>
            <a:r>
              <a:rPr b="1"/>
              <a:t>6.</a:t>
            </a:r>
            <a:r>
              <a:t> แสดงไฟล์โมดูลที่ดาวน์โหลดเสร็จแล้ว</a:t>
            </a:r>
          </a:p>
        </p:txBody>
      </p:sp>
      <p:pic>
        <p:nvPicPr>
          <p:cNvPr id="3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0433" y="3405135"/>
            <a:ext cx="12465203" cy="817938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75366" y="6365640"/>
            <a:ext cx="8915401" cy="43561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79" name="Line"/>
          <p:cNvSpPr/>
          <p:nvPr/>
        </p:nvSpPr>
        <p:spPr>
          <a:xfrm flipH="1">
            <a:off x="12673629" y="6724276"/>
            <a:ext cx="1216301" cy="99042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0" name="Group"/>
          <p:cNvSpPr/>
          <p:nvPr/>
        </p:nvSpPr>
        <p:spPr>
          <a:xfrm>
            <a:off x="13416902" y="6499173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81" name="Line"/>
          <p:cNvSpPr/>
          <p:nvPr/>
        </p:nvSpPr>
        <p:spPr>
          <a:xfrm flipV="1">
            <a:off x="21154329" y="9918747"/>
            <a:ext cx="399644" cy="124206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2" name="Group"/>
          <p:cNvSpPr/>
          <p:nvPr/>
        </p:nvSpPr>
        <p:spPr>
          <a:xfrm>
            <a:off x="20681300" y="1093570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5" name="ขั้นตอนการติดตั้งโมดูล"/>
          <p:cNvSpPr txBox="1"/>
          <p:nvPr>
            <p:ph type="title"/>
          </p:nvPr>
        </p:nvSpPr>
        <p:spPr>
          <a:xfrm>
            <a:off x="3071283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pPr/>
            <a:r>
              <a:t>ขั้นตอนการติดตั้งโมดูล</a:t>
            </a:r>
          </a:p>
        </p:txBody>
      </p:sp>
      <p:sp>
        <p:nvSpPr>
          <p:cNvPr id="386" name="1. ทำล็อกอินเข้าระบบในฐานะ (Admin)…"/>
          <p:cNvSpPr txBox="1"/>
          <p:nvPr/>
        </p:nvSpPr>
        <p:spPr>
          <a:xfrm>
            <a:off x="1357655" y="3153795"/>
            <a:ext cx="10108536" cy="5159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/>
            </a:pPr>
            <a:r>
              <a:t>1. </a:t>
            </a:r>
            <a:r>
              <a:rPr b="0"/>
              <a:t>ทำล็อกอินเข้าระบบในฐานะ (Admin)</a:t>
            </a:r>
            <a:endParaRPr b="0"/>
          </a:p>
          <a:p>
            <a:pPr>
              <a:defRPr b="1"/>
            </a:pPr>
            <a:r>
              <a:t>2.</a:t>
            </a:r>
            <a:r>
              <a:rPr b="0"/>
              <a:t> คลิกที่เมนู</a:t>
            </a:r>
            <a:r>
              <a:t> Site administration</a:t>
            </a:r>
            <a:endParaRPr b="0"/>
          </a:p>
          <a:p>
            <a:pPr>
              <a:defRPr b="1"/>
            </a:pPr>
            <a:r>
              <a:t>3.</a:t>
            </a:r>
            <a:r>
              <a:rPr b="0"/>
              <a:t> คลิกที่ </a:t>
            </a:r>
            <a:r>
              <a:t>Plugins &gt; Install plugins</a:t>
            </a:r>
            <a:endParaRPr b="0"/>
          </a:p>
          <a:p>
            <a:pPr>
              <a:defRPr b="1"/>
            </a:pPr>
            <a:r>
              <a:t>4.</a:t>
            </a:r>
            <a:r>
              <a:rPr b="0"/>
              <a:t> ระบบแสดงหน้าต่าง </a:t>
            </a:r>
            <a:r>
              <a:t>Plugin installer </a:t>
            </a:r>
            <a:r>
              <a:rPr b="0"/>
              <a:t>ให้คลิกเลือกรายละเอียดออปชั่นที่ต้องการติดตั้ง </a:t>
            </a:r>
            <a:endParaRPr b="0"/>
          </a:p>
          <a:p>
            <a:pPr marL="666750" indent="-349250">
              <a:buSzPct val="171000"/>
              <a:buChar char="•"/>
              <a:defRPr b="1"/>
            </a:pPr>
            <a:r>
              <a:t>ZIP package:</a:t>
            </a:r>
            <a:r>
              <a:rPr b="0"/>
              <a:t> เลือกไฟล์ปลั๊กอินแบบ .zip</a:t>
            </a:r>
            <a:endParaRPr b="0"/>
          </a:p>
          <a:p>
            <a:pPr marL="666750" indent="-349250">
              <a:buSzPct val="171000"/>
              <a:buChar char="•"/>
              <a:defRPr b="1"/>
            </a:pPr>
            <a:r>
              <a:t>Plugin type:</a:t>
            </a:r>
            <a:r>
              <a:rPr b="0"/>
              <a:t> คลิกชนิดของปลั๊กอินเป็น </a:t>
            </a:r>
            <a:r>
              <a:t>Activity module (mod)</a:t>
            </a:r>
            <a:endParaRPr b="0"/>
          </a:p>
          <a:p>
            <a:pPr marL="666750" indent="-349250">
              <a:buSzPct val="171000"/>
              <a:buChar char="•"/>
              <a:defRPr b="1"/>
            </a:pPr>
            <a:r>
              <a:t>Rename the root directory:</a:t>
            </a:r>
            <a:r>
              <a:rPr b="0"/>
              <a:t> เปลี่ยนชื่อรูทไดเรกทอรี</a:t>
            </a:r>
            <a:endParaRPr b="0"/>
          </a:p>
          <a:p>
            <a:pPr>
              <a:defRPr b="1"/>
            </a:pPr>
            <a:r>
              <a:t>5. </a:t>
            </a:r>
            <a:r>
              <a:rPr b="0"/>
              <a:t>หลังจากเลือกรายละเอียดต่างๆ แล้วให้คลิกที่ปุ่ม</a:t>
            </a:r>
            <a:r>
              <a:t> Install plugin from the ZIP file</a:t>
            </a:r>
            <a:endParaRPr b="0"/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801" y="8589433"/>
            <a:ext cx="6662016" cy="318332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88" name="Line"/>
          <p:cNvSpPr/>
          <p:nvPr/>
        </p:nvSpPr>
        <p:spPr>
          <a:xfrm flipH="1">
            <a:off x="8043428" y="10056577"/>
            <a:ext cx="1216300" cy="99042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9" name="Group"/>
          <p:cNvSpPr/>
          <p:nvPr/>
        </p:nvSpPr>
        <p:spPr>
          <a:xfrm>
            <a:off x="8786700" y="98314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44866" y="3242733"/>
            <a:ext cx="11046565" cy="874072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91" name="Line"/>
          <p:cNvSpPr/>
          <p:nvPr/>
        </p:nvSpPr>
        <p:spPr>
          <a:xfrm flipH="1">
            <a:off x="17526095" y="6890044"/>
            <a:ext cx="1216300" cy="99042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2" name="Group"/>
          <p:cNvSpPr/>
          <p:nvPr/>
        </p:nvSpPr>
        <p:spPr>
          <a:xfrm>
            <a:off x="18269367" y="666494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9716" y="6913033"/>
            <a:ext cx="8548040" cy="397847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96" name="ขั้นตอนการติดตั้งโมดูล (ต่อ)"/>
          <p:cNvSpPr txBox="1"/>
          <p:nvPr>
            <p:ph type="title"/>
          </p:nvPr>
        </p:nvSpPr>
        <p:spPr>
          <a:xfrm>
            <a:off x="3071283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ขั้นตอนการติดตั้งโมดูล (ต่อ)</a:t>
            </a:r>
          </a:p>
        </p:txBody>
      </p:sp>
      <p:sp>
        <p:nvSpPr>
          <p:cNvPr id="397" name="6. ระบบแสดงรายละเอียดการตรวจสอบรายการติดตั้งว่าเวอร์ชั่นของโมดูล     สามารถใช้งานกับ Moodle เวอร์ชั่นนี้หรือไม่ แล้วคลิกที่ปุ่ม Continue…"/>
          <p:cNvSpPr txBox="1"/>
          <p:nvPr/>
        </p:nvSpPr>
        <p:spPr>
          <a:xfrm>
            <a:off x="1357655" y="3484316"/>
            <a:ext cx="8852163" cy="292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/>
            </a:pPr>
            <a:r>
              <a:t>6. </a:t>
            </a:r>
            <a:r>
              <a:rPr b="0"/>
              <a:t>ระบบแสดงรายละเอียดการตรวจสอบรายการติดตั้งว่าเวอร์ชั่นของโมดูล</a:t>
            </a:r>
            <a:br>
              <a:rPr b="0"/>
            </a:br>
            <a:r>
              <a:rPr b="0"/>
              <a:t>    สามารถใช้งานกับ Moodle เวอร์ชั่นนี้หรือไม่ แล้วคลิกที่ปุ่ม </a:t>
            </a:r>
            <a:r>
              <a:t>Continue </a:t>
            </a:r>
          </a:p>
          <a:p>
            <a:pPr>
              <a:defRPr b="1"/>
            </a:pPr>
            <a:r>
              <a:t>7. </a:t>
            </a:r>
            <a:r>
              <a:rPr b="0"/>
              <a:t>คลิกปุ่ม</a:t>
            </a:r>
            <a:r>
              <a:t> Update Moodle database now </a:t>
            </a:r>
            <a:r>
              <a:rPr b="0"/>
              <a:t>เพื่อทำการอัปเกรดโมดูล</a:t>
            </a:r>
            <a:br>
              <a:rPr b="0"/>
            </a:br>
            <a:r>
              <a:rPr b="0"/>
              <a:t>    ลงในฐานข้อมูลโปรแกรม Moodle</a:t>
            </a:r>
            <a:endParaRPr b="0"/>
          </a:p>
        </p:txBody>
      </p:sp>
      <p:pic>
        <p:nvPicPr>
          <p:cNvPr id="3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99379" y="3624898"/>
            <a:ext cx="12311988" cy="858352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99" name="Line"/>
          <p:cNvSpPr/>
          <p:nvPr/>
        </p:nvSpPr>
        <p:spPr>
          <a:xfrm flipH="1" flipV="1">
            <a:off x="3251978" y="10398827"/>
            <a:ext cx="893884" cy="89388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0" name="Group"/>
          <p:cNvSpPr/>
          <p:nvPr/>
        </p:nvSpPr>
        <p:spPr>
          <a:xfrm>
            <a:off x="3672834" y="11067608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01" name="Line"/>
          <p:cNvSpPr/>
          <p:nvPr/>
        </p:nvSpPr>
        <p:spPr>
          <a:xfrm flipV="1">
            <a:off x="15017061" y="11770483"/>
            <a:ext cx="936307" cy="55516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2" name="Group"/>
          <p:cNvSpPr/>
          <p:nvPr/>
        </p:nvSpPr>
        <p:spPr>
          <a:xfrm>
            <a:off x="14544033" y="1210054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5466" y="6946900"/>
            <a:ext cx="6654948" cy="423714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06" name="ขั้นตอนการติดตั้งโมดูล (ต่อ)"/>
          <p:cNvSpPr txBox="1"/>
          <p:nvPr>
            <p:ph type="title"/>
          </p:nvPr>
        </p:nvSpPr>
        <p:spPr>
          <a:xfrm>
            <a:off x="3071283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ขั้นตอนการติดตั้งโมดูล (ต่อ)</a:t>
            </a:r>
          </a:p>
        </p:txBody>
      </p:sp>
      <p:sp>
        <p:nvSpPr>
          <p:cNvPr id="407" name="8. คลิกที่ปุ่ม Continue เพื่อยอมรับการติดตั้ง…"/>
          <p:cNvSpPr txBox="1"/>
          <p:nvPr/>
        </p:nvSpPr>
        <p:spPr>
          <a:xfrm>
            <a:off x="2018055" y="3450449"/>
            <a:ext cx="8852163" cy="236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/>
            </a:pPr>
            <a:r>
              <a:t>8. </a:t>
            </a:r>
            <a:r>
              <a:rPr b="0"/>
              <a:t>คลิกที่ปุ่ม</a:t>
            </a:r>
            <a:r>
              <a:t> Continue</a:t>
            </a:r>
            <a:r>
              <a:rPr b="0"/>
              <a:t> เพื่อยอมรับการติดตั้ง</a:t>
            </a:r>
            <a:endParaRPr b="0"/>
          </a:p>
          <a:p>
            <a:pPr>
              <a:defRPr b="1"/>
            </a:pPr>
            <a:r>
              <a:t>9.</a:t>
            </a:r>
            <a:r>
              <a:rPr b="0"/>
              <a:t> กำหนดรายละเอียดเพิ่มเติม โดยโมดูลแต่ละตัวจะมีการกำหนดรายละเอียดที่แตกต่างกัน ในที่นี้ให้คลิกบันทึกการติดตั้งที่ปุ่ม </a:t>
            </a:r>
            <a:r>
              <a:t>Save changs</a:t>
            </a:r>
            <a:endParaRPr b="0"/>
          </a:p>
          <a:p>
            <a:pPr>
              <a:defRPr b="1"/>
            </a:pPr>
            <a:r>
              <a:t>10.</a:t>
            </a:r>
            <a:r>
              <a:rPr b="0"/>
              <a:t> คลิกที่ปุ่ม </a:t>
            </a:r>
            <a:r>
              <a:t>Home </a:t>
            </a:r>
            <a:r>
              <a:rPr b="0"/>
              <a:t>เพื่อกลับหน้าแรก</a:t>
            </a:r>
          </a:p>
        </p:txBody>
      </p:sp>
      <p:pic>
        <p:nvPicPr>
          <p:cNvPr id="4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89466" y="2872316"/>
            <a:ext cx="10219926" cy="964841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09" name="Line"/>
          <p:cNvSpPr/>
          <p:nvPr/>
        </p:nvSpPr>
        <p:spPr>
          <a:xfrm flipH="1">
            <a:off x="14346155" y="12088577"/>
            <a:ext cx="1551440" cy="7982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0" name="Group"/>
          <p:cNvSpPr/>
          <p:nvPr/>
        </p:nvSpPr>
        <p:spPr>
          <a:xfrm>
            <a:off x="15424567" y="118634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8766" y="3217333"/>
            <a:ext cx="12014766" cy="432964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14" name="การยกเลิกการติดตั้งโมดูล"/>
          <p:cNvSpPr txBox="1"/>
          <p:nvPr>
            <p:ph type="title"/>
          </p:nvPr>
        </p:nvSpPr>
        <p:spPr>
          <a:xfrm>
            <a:off x="3088216" y="700241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การยกเลิกการติดตั้งโมดูล</a:t>
            </a:r>
          </a:p>
        </p:txBody>
      </p:sp>
      <p:pic>
        <p:nvPicPr>
          <p:cNvPr id="4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4733" y="7978578"/>
            <a:ext cx="8771941" cy="377193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16" name="1. ทำล็อกอินเข้าระบบในฐานะ (Admin)…"/>
          <p:cNvSpPr txBox="1"/>
          <p:nvPr/>
        </p:nvSpPr>
        <p:spPr>
          <a:xfrm>
            <a:off x="1526988" y="3640604"/>
            <a:ext cx="8316448" cy="4041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/>
            </a:pPr>
            <a:r>
              <a:t>1. </a:t>
            </a:r>
            <a:r>
              <a:rPr b="0"/>
              <a:t>ทำล็อกอินเข้าระบบในฐานะ (Admin)</a:t>
            </a:r>
            <a:endParaRPr b="0"/>
          </a:p>
          <a:p>
            <a:pPr>
              <a:defRPr b="1"/>
            </a:pPr>
            <a:r>
              <a:t>2.</a:t>
            </a:r>
            <a:r>
              <a:rPr b="0"/>
              <a:t> คลิกที่เมนู</a:t>
            </a:r>
            <a:r>
              <a:t> Site administration</a:t>
            </a:r>
            <a:endParaRPr b="0"/>
          </a:p>
          <a:p>
            <a:pPr>
              <a:defRPr b="1"/>
            </a:pPr>
            <a:r>
              <a:t>3.</a:t>
            </a:r>
            <a:r>
              <a:rPr b="0"/>
              <a:t> คลิกที่ </a:t>
            </a:r>
            <a:r>
              <a:t>Plugins &gt; Activity modules &gt; Manage activities</a:t>
            </a:r>
          </a:p>
          <a:p>
            <a:pPr>
              <a:defRPr b="1"/>
            </a:pPr>
            <a:r>
              <a:t>4.</a:t>
            </a:r>
            <a:r>
              <a:rPr b="0"/>
              <a:t> แสดงรายการโมดูลทั้งหมด</a:t>
            </a:r>
            <a:endParaRPr b="0"/>
          </a:p>
          <a:p>
            <a:pPr>
              <a:defRPr b="1"/>
            </a:pPr>
            <a:r>
              <a:t>5.</a:t>
            </a:r>
            <a:r>
              <a:rPr b="0"/>
              <a:t> คลิกที่ </a:t>
            </a:r>
            <a:r>
              <a:t>Uninstall</a:t>
            </a:r>
            <a:r>
              <a:rPr b="0"/>
              <a:t> บรรทัดของโมดูลที่ต้องการยกเลิก</a:t>
            </a:r>
            <a:endParaRPr b="0"/>
          </a:p>
          <a:p>
            <a:pPr>
              <a:defRPr b="1"/>
            </a:pPr>
            <a:r>
              <a:t>6.</a:t>
            </a:r>
            <a:r>
              <a:rPr b="0"/>
              <a:t> คลิกที่ปุ่ม </a:t>
            </a:r>
            <a:r>
              <a:t>Continue</a:t>
            </a:r>
            <a:r>
              <a:rPr b="0"/>
              <a:t> เพื่อทำการถอนการติดตั้งโมดูล</a:t>
            </a:r>
            <a:endParaRPr b="0"/>
          </a:p>
          <a:p>
            <a:pPr>
              <a:defRPr b="1"/>
            </a:pPr>
            <a:r>
              <a:t>7.</a:t>
            </a:r>
            <a:r>
              <a:rPr b="0"/>
              <a:t> ระบบจะให้ยืนยันอีกครั้ง คลิกที่ปุ่ม </a:t>
            </a:r>
            <a:r>
              <a:t>Continue</a:t>
            </a:r>
            <a:r>
              <a:rPr b="0"/>
              <a:t> อีกครั้ง</a:t>
            </a:r>
          </a:p>
        </p:txBody>
      </p:sp>
      <p:pic>
        <p:nvPicPr>
          <p:cNvPr id="41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96083" y="7978578"/>
            <a:ext cx="11126530" cy="377193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18" name="Line"/>
          <p:cNvSpPr/>
          <p:nvPr/>
        </p:nvSpPr>
        <p:spPr>
          <a:xfrm flipH="1">
            <a:off x="21529762" y="4387476"/>
            <a:ext cx="1216301" cy="99042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9" name="Group"/>
          <p:cNvSpPr/>
          <p:nvPr/>
        </p:nvSpPr>
        <p:spPr>
          <a:xfrm>
            <a:off x="22273036" y="4162373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20" name="Line"/>
          <p:cNvSpPr/>
          <p:nvPr/>
        </p:nvSpPr>
        <p:spPr>
          <a:xfrm>
            <a:off x="6506995" y="11093075"/>
            <a:ext cx="980537" cy="9943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1" name="Group"/>
          <p:cNvSpPr/>
          <p:nvPr/>
        </p:nvSpPr>
        <p:spPr>
          <a:xfrm>
            <a:off x="6033969" y="10867973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22" name="Line"/>
          <p:cNvSpPr/>
          <p:nvPr/>
        </p:nvSpPr>
        <p:spPr>
          <a:xfrm flipH="1" flipV="1">
            <a:off x="11495542" y="11268428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3" name="Group"/>
          <p:cNvSpPr/>
          <p:nvPr/>
        </p:nvSpPr>
        <p:spPr>
          <a:xfrm>
            <a:off x="11693830" y="11714640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22272B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