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2.xml" ContentType="application/vnd.openxmlformats-officedocument.theme+xml"/>
  <Override PartName="/ppt/media/image1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1pPr>
    <a:lvl2pPr marL="0" marR="0" indent="2286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2pPr>
    <a:lvl3pPr marL="0" marR="0" indent="4572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3pPr>
    <a:lvl4pPr marL="0" marR="0" indent="6858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4pPr>
    <a:lvl5pPr marL="0" marR="0" indent="9144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5pPr>
    <a:lvl6pPr marL="0" marR="0" indent="11430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6pPr>
    <a:lvl7pPr marL="0" marR="0" indent="13716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7pPr>
    <a:lvl8pPr marL="0" marR="0" indent="16002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8pPr>
    <a:lvl9pPr marL="0" marR="0" indent="18288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solidFill>
            <a:srgbClr val="ECF8F5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684024"/>
          <c:y val="0.0506587"/>
          <c:w val="0.913139"/>
          <c:h val="0.8649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EEF8F6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5164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17.000000</c:v>
                </c:pt>
                <c:pt idx="1">
                  <c:v>26.000000</c:v>
                </c:pt>
                <c:pt idx="2">
                  <c:v>53.000000</c:v>
                </c:pt>
                <c:pt idx="3">
                  <c:v>96.000000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A1C2C3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5164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Sheet1!$B$3:$E$3</c:f>
              <c:numCache>
                <c:ptCount val="4"/>
                <c:pt idx="0">
                  <c:v>55.000000</c:v>
                </c:pt>
                <c:pt idx="1">
                  <c:v>43.000000</c:v>
                </c:pt>
                <c:pt idx="2">
                  <c:v>70.000000</c:v>
                </c:pt>
                <c:pt idx="3">
                  <c:v>58.000000</c:v>
                </c:pt>
              </c:numCache>
            </c:numRef>
          </c:val>
        </c:ser>
        <c:gapWidth val="40"/>
        <c:overlap val="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799293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799293"/>
                </a:solidFill>
                <a:latin typeface="Gill Sans Light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b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799293"/>
                </a:solidFill>
                <a:latin typeface="Gill Sans Light"/>
              </a:defRPr>
            </a:pPr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2703D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F2703D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EEF8F6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A1C2C3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0"/>
            <c:spPr>
              <a:solidFill>
                <a:srgbClr val="96B4B6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explosion val="0"/>
            <c:spPr>
              <a:solidFill>
                <a:srgbClr val="89A4A6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explosion val="0"/>
            <c:spPr>
              <a:solidFill>
                <a:srgbClr val="799293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b="0" i="0" strike="noStrike" sz="32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7896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ptCount val="6"/>
                <c:pt idx="0">
                  <c:v>91.000000</c:v>
                </c:pt>
                <c:pt idx="1">
                  <c:v>76.000000</c:v>
                </c:pt>
                <c:pt idx="2">
                  <c:v>28.000000</c:v>
                </c:pt>
                <c:pt idx="3">
                  <c:v>26.000000</c:v>
                </c:pt>
                <c:pt idx="4">
                  <c:v>21.000000</c:v>
                </c:pt>
                <c:pt idx="5">
                  <c:v>18.000000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2703D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F2703D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EEF8F6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A1C2C3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0"/>
            <c:spPr>
              <a:solidFill>
                <a:srgbClr val="96B4B6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explosion val="0"/>
            <c:spPr>
              <a:solidFill>
                <a:srgbClr val="89A4A6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explosion val="0"/>
            <c:spPr>
              <a:solidFill>
                <a:srgbClr val="799293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b="0" i="0" strike="noStrike" sz="32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7896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ptCount val="6"/>
                <c:pt idx="0">
                  <c:v>91.000000</c:v>
                </c:pt>
                <c:pt idx="1">
                  <c:v>76.000000</c:v>
                </c:pt>
                <c:pt idx="2">
                  <c:v>28.000000</c:v>
                </c:pt>
                <c:pt idx="3">
                  <c:v>26.000000</c:v>
                </c:pt>
                <c:pt idx="4">
                  <c:v>21.000000</c:v>
                </c:pt>
                <c:pt idx="5">
                  <c:v>18.000000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9" name="Shape 3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00100" latinLnBrk="0">
      <a:defRPr sz="2200">
        <a:latin typeface="Lucida Grande"/>
        <a:ea typeface="Lucida Grande"/>
        <a:cs typeface="Lucida Grande"/>
        <a:sym typeface="Lucida Grande"/>
      </a:defRPr>
    </a:lvl1pPr>
    <a:lvl2pPr defTabSz="800100" latinLnBrk="0">
      <a:defRPr sz="2200">
        <a:latin typeface="Lucida Grande"/>
        <a:ea typeface="Lucida Grande"/>
        <a:cs typeface="Lucida Grande"/>
        <a:sym typeface="Lucida Grande"/>
      </a:defRPr>
    </a:lvl2pPr>
    <a:lvl3pPr defTabSz="800100" latinLnBrk="0">
      <a:defRPr sz="2200">
        <a:latin typeface="Lucida Grande"/>
        <a:ea typeface="Lucida Grande"/>
        <a:cs typeface="Lucida Grande"/>
        <a:sym typeface="Lucida Grande"/>
      </a:defRPr>
    </a:lvl3pPr>
    <a:lvl4pPr defTabSz="800100" latinLnBrk="0">
      <a:defRPr sz="2200">
        <a:latin typeface="Lucida Grande"/>
        <a:ea typeface="Lucida Grande"/>
        <a:cs typeface="Lucida Grande"/>
        <a:sym typeface="Lucida Grande"/>
      </a:defRPr>
    </a:lvl4pPr>
    <a:lvl5pPr defTabSz="800100" latinLnBrk="0">
      <a:defRPr sz="2200">
        <a:latin typeface="Lucida Grande"/>
        <a:ea typeface="Lucida Grande"/>
        <a:cs typeface="Lucida Grande"/>
        <a:sym typeface="Lucida Grande"/>
      </a:defRPr>
    </a:lvl5pPr>
    <a:lvl6pPr defTabSz="800100" latinLnBrk="0">
      <a:defRPr sz="2200">
        <a:latin typeface="Lucida Grande"/>
        <a:ea typeface="Lucida Grande"/>
        <a:cs typeface="Lucida Grande"/>
        <a:sym typeface="Lucida Grande"/>
      </a:defRPr>
    </a:lvl6pPr>
    <a:lvl7pPr defTabSz="800100" latinLnBrk="0">
      <a:defRPr sz="2200">
        <a:latin typeface="Lucida Grande"/>
        <a:ea typeface="Lucida Grande"/>
        <a:cs typeface="Lucida Grande"/>
        <a:sym typeface="Lucida Grande"/>
      </a:defRPr>
    </a:lvl7pPr>
    <a:lvl8pPr defTabSz="800100" latinLnBrk="0">
      <a:defRPr sz="2200">
        <a:latin typeface="Lucida Grande"/>
        <a:ea typeface="Lucida Grande"/>
        <a:cs typeface="Lucida Grande"/>
        <a:sym typeface="Lucida Grande"/>
      </a:defRPr>
    </a:lvl8pPr>
    <a:lvl9pPr defTabSz="8001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8" name="Shape 4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Proxy คือเครื่องแม่ข่าย ที่ทำหน้าที่เก็บบันทึกข้อมูล การใช้งานอินเทอร์เน็ตของผู้ใช้งาน เพื่อเพิ่มความสะดวกในการใช้งานเว็บไซต์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7" name="Shape 45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Proxy คือเครื่องแม่ข่าย ที่ทำหน้าที่เก็บบันทึกข้อมูล การใช้งานอินเทอร์เน็ตของผู้ใช้งาน เพื่อเพิ่มความสะดวกในการใช้งานเว็บไซต์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67" name="Shape 46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Proxy คือเครื่องแม่ข่าย ที่ทำหน้าที่เก็บบันทึกข้อมูล การใช้งานอินเทอร์เน็ตของผู้ใช้งาน เพื่อเพิ่มความสะดวกในการใช้งานเว็บไซต์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76" name="Shape 47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Proxy คือเครื่องแม่ข่าย ที่ทำหน้าที่เก็บบันทึกข้อมูล การใช้งานอินเทอร์เน็ตของผู้ใช้งาน เพื่อเพิ่มความสะดวกในการใช้งานเว็บไซต์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85" name="Shape 48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Proxy คือเครื่องแม่ข่าย ที่ทำหน้าที่เก็บบันทึกข้อมูล การใช้งานอินเทอร์เน็ตของผู้ใช้งาน เพื่อเพิ่มความสะดวกในการใช้งานเว็บไซต์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95" name="Shape 49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Proxy คือเครื่องแม่ข่าย ที่ทำหน้าที่เก็บบันทึกข้อมูล การใช้งานอินเทอร์เน็ตของผู้ใช้งาน เพื่อเพิ่มความสะดวกในการใช้งานเว็บไซต์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05" name="Shape 50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Proxy คือเครื่องแม่ข่าย ที่ทำหน้าที่เก็บบันทึกข้อมูล การใช้งานอินเทอร์เน็ตของผู้ใช้งาน เพื่อเพิ่มความสะดวกในการใช้งานเว็บไซต์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14" name="Shape 51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Proxy คือเครื่องแม่ข่าย ที่ทำหน้าที่เก็บบันทึกข้อมูล การใช้งานอินเทอร์เน็ตของผู้ใช้งาน เพื่อเพิ่มความสะดวกในการใช้งานเว็บไซต์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23" name="Shape 52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Proxy คือเครื่องแม่ข่าย ที่ทำหน้าที่เก็บบันทึกข้อมูล การใช้งานอินเทอร์เน็ตของผู้ใช้งาน เพื่อเพิ่มความสะดวกในการใช้งานเว็บไซต์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4" Type="http://schemas.openxmlformats.org/officeDocument/2006/relationships/chart" Target="../charts/chart3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Photo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3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Image"/>
          <p:cNvSpPr/>
          <p:nvPr>
            <p:ph type="pic" idx="15"/>
          </p:nvPr>
        </p:nvSpPr>
        <p:spPr>
          <a:xfrm>
            <a:off x="460587" y="463551"/>
            <a:ext cx="23431501" cy="1757362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5" name="Circle"/>
          <p:cNvSpPr/>
          <p:nvPr>
            <p:ph type="body" sz="quarter" idx="16"/>
          </p:nvPr>
        </p:nvSpPr>
        <p:spPr>
          <a:xfrm>
            <a:off x="18364200" y="4216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6" name="Circle"/>
          <p:cNvSpPr/>
          <p:nvPr>
            <p:ph type="body" sz="quarter" idx="17"/>
          </p:nvPr>
        </p:nvSpPr>
        <p:spPr>
          <a:xfrm>
            <a:off x="18808700" y="4660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" name="iriure"/>
          <p:cNvSpPr/>
          <p:nvPr>
            <p:ph type="body" sz="quarter" idx="18"/>
          </p:nvPr>
        </p:nvSpPr>
        <p:spPr>
          <a:xfrm>
            <a:off x="18745200" y="5435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8" name="Shape"/>
          <p:cNvSpPr/>
          <p:nvPr>
            <p:ph type="body" sz="quarter" idx="19"/>
          </p:nvPr>
        </p:nvSpPr>
        <p:spPr>
          <a:xfrm>
            <a:off x="18719800" y="5461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" name="Your City"/>
          <p:cNvSpPr/>
          <p:nvPr>
            <p:ph type="body" sz="quarter" idx="20"/>
          </p:nvPr>
        </p:nvSpPr>
        <p:spPr>
          <a:xfrm>
            <a:off x="18986500" y="6197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0" name="Circle"/>
          <p:cNvSpPr/>
          <p:nvPr>
            <p:ph type="body" sz="quarter" idx="21"/>
          </p:nvPr>
        </p:nvSpPr>
        <p:spPr>
          <a:xfrm>
            <a:off x="18745200" y="4597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" name="Amet"/>
          <p:cNvSpPr/>
          <p:nvPr>
            <p:ph type="body" sz="quarter" idx="22"/>
          </p:nvPr>
        </p:nvSpPr>
        <p:spPr>
          <a:xfrm>
            <a:off x="20193000" y="5041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2" name="Esse"/>
          <p:cNvSpPr/>
          <p:nvPr>
            <p:ph type="body" sz="quarter" idx="23"/>
          </p:nvPr>
        </p:nvSpPr>
        <p:spPr>
          <a:xfrm>
            <a:off x="18783300" y="5041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3" name="Shape"/>
          <p:cNvSpPr/>
          <p:nvPr>
            <p:ph type="body" sz="quarter" idx="24"/>
          </p:nvPr>
        </p:nvSpPr>
        <p:spPr>
          <a:xfrm flipH="1">
            <a:off x="20574000" y="54568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="/>
          <p:cNvSpPr/>
          <p:nvPr>
            <p:ph type="body" sz="quarter" idx="25"/>
          </p:nvPr>
        </p:nvSpPr>
        <p:spPr>
          <a:xfrm rot="10800000">
            <a:off x="19583400" y="4876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5" name="Title Text"/>
          <p:cNvSpPr txBox="1"/>
          <p:nvPr>
            <p:ph type="title"/>
          </p:nvPr>
        </p:nvSpPr>
        <p:spPr>
          <a:xfrm>
            <a:off x="1511300" y="863600"/>
            <a:ext cx="21399500" cy="2489200"/>
          </a:xfrm>
          <a:prstGeom prst="rect">
            <a:avLst/>
          </a:prstGeom>
          <a:ln>
            <a:solidFill>
              <a:srgbClr val="F0F9F6"/>
            </a:solidFill>
          </a:ln>
        </p:spPr>
        <p:txBody>
          <a:bodyPr/>
          <a:lstStyle>
            <a:lvl1pPr algn="l">
              <a:defRPr sz="16200"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"/>
          <p:cNvSpPr/>
          <p:nvPr/>
        </p:nvSpPr>
        <p:spPr>
          <a:xfrm flipH="1" rot="10800000">
            <a:off x="596900" y="80391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4" name="Image"/>
          <p:cNvSpPr/>
          <p:nvPr>
            <p:ph type="pic" idx="13"/>
          </p:nvPr>
        </p:nvSpPr>
        <p:spPr>
          <a:xfrm>
            <a:off x="470535" y="-3984387"/>
            <a:ext cx="23435732" cy="175768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25" name="San Francisco"/>
          <p:cNvSpPr/>
          <p:nvPr>
            <p:ph type="body" sz="quarter" idx="14"/>
          </p:nvPr>
        </p:nvSpPr>
        <p:spPr>
          <a:xfrm>
            <a:off x="1485900" y="10960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26" name="Shape"/>
          <p:cNvSpPr/>
          <p:nvPr>
            <p:ph type="body" sz="quarter" idx="15"/>
          </p:nvPr>
        </p:nvSpPr>
        <p:spPr>
          <a:xfrm>
            <a:off x="596900" y="10944821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7" name="Circle"/>
          <p:cNvSpPr/>
          <p:nvPr>
            <p:ph type="body" sz="quarter" idx="16"/>
          </p:nvPr>
        </p:nvSpPr>
        <p:spPr>
          <a:xfrm>
            <a:off x="18351500" y="46228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8" name="Circle"/>
          <p:cNvSpPr/>
          <p:nvPr>
            <p:ph type="body" sz="quarter" idx="17"/>
          </p:nvPr>
        </p:nvSpPr>
        <p:spPr>
          <a:xfrm>
            <a:off x="18796000" y="50673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9" name="iriure"/>
          <p:cNvSpPr/>
          <p:nvPr>
            <p:ph type="body" sz="quarter" idx="18"/>
          </p:nvPr>
        </p:nvSpPr>
        <p:spPr>
          <a:xfrm>
            <a:off x="18732500" y="58420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30" name="Shape"/>
          <p:cNvSpPr/>
          <p:nvPr>
            <p:ph type="body" sz="quarter" idx="19"/>
          </p:nvPr>
        </p:nvSpPr>
        <p:spPr>
          <a:xfrm>
            <a:off x="18707100" y="58683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1" name="Your City"/>
          <p:cNvSpPr/>
          <p:nvPr>
            <p:ph type="body" sz="quarter" idx="20"/>
          </p:nvPr>
        </p:nvSpPr>
        <p:spPr>
          <a:xfrm>
            <a:off x="18973800" y="66040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32" name="Circle"/>
          <p:cNvSpPr/>
          <p:nvPr>
            <p:ph type="body" sz="quarter" idx="21"/>
          </p:nvPr>
        </p:nvSpPr>
        <p:spPr>
          <a:xfrm>
            <a:off x="18732500" y="50038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3" name="Amet"/>
          <p:cNvSpPr/>
          <p:nvPr>
            <p:ph type="body" sz="quarter" idx="22"/>
          </p:nvPr>
        </p:nvSpPr>
        <p:spPr>
          <a:xfrm>
            <a:off x="20180300" y="54483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34" name="Esse"/>
          <p:cNvSpPr/>
          <p:nvPr>
            <p:ph type="body" sz="quarter" idx="23"/>
          </p:nvPr>
        </p:nvSpPr>
        <p:spPr>
          <a:xfrm>
            <a:off x="18770600" y="54483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35" name="Shape"/>
          <p:cNvSpPr/>
          <p:nvPr>
            <p:ph type="body" sz="quarter" idx="24"/>
          </p:nvPr>
        </p:nvSpPr>
        <p:spPr>
          <a:xfrm flipH="1">
            <a:off x="20561300" y="58632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6" name="="/>
          <p:cNvSpPr/>
          <p:nvPr>
            <p:ph type="body" sz="quarter" idx="25"/>
          </p:nvPr>
        </p:nvSpPr>
        <p:spPr>
          <a:xfrm rot="10800000">
            <a:off x="19570700" y="52832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27100" y="7924800"/>
            <a:ext cx="22479000" cy="2819400"/>
          </a:xfrm>
          <a:prstGeom prst="rect">
            <a:avLst/>
          </a:prstGeom>
          <a:ln>
            <a:solidFill>
              <a:srgbClr val="F8FCFB"/>
            </a:solidFill>
          </a:ln>
        </p:spPr>
        <p:txBody>
          <a:bodyPr/>
          <a:lstStyle>
            <a:lvl1pPr algn="l">
              <a:defRPr sz="194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"/>
          <p:cNvSpPr/>
          <p:nvPr/>
        </p:nvSpPr>
        <p:spPr>
          <a:xfrm>
            <a:off x="596900" y="5842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46" name="Image"/>
          <p:cNvSpPr/>
          <p:nvPr>
            <p:ph type="pic" idx="13"/>
          </p:nvPr>
        </p:nvSpPr>
        <p:spPr>
          <a:xfrm>
            <a:off x="493394" y="2729981"/>
            <a:ext cx="23418802" cy="175641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47" name="Image"/>
          <p:cNvSpPr/>
          <p:nvPr>
            <p:ph type="pic" sz="half" idx="14"/>
          </p:nvPr>
        </p:nvSpPr>
        <p:spPr>
          <a:xfrm>
            <a:off x="12928600" y="3531337"/>
            <a:ext cx="10989734" cy="82423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48" name="San Francisco"/>
          <p:cNvSpPr/>
          <p:nvPr>
            <p:ph type="body" sz="quarter" idx="15"/>
          </p:nvPr>
        </p:nvSpPr>
        <p:spPr>
          <a:xfrm>
            <a:off x="1485900" y="40259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49" name="Shape"/>
          <p:cNvSpPr/>
          <p:nvPr>
            <p:ph type="body" sz="quarter" idx="16"/>
          </p:nvPr>
        </p:nvSpPr>
        <p:spPr>
          <a:xfrm>
            <a:off x="596900" y="4015383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0" name="Image"/>
          <p:cNvSpPr/>
          <p:nvPr>
            <p:ph type="pic" sz="half" idx="17"/>
          </p:nvPr>
        </p:nvSpPr>
        <p:spPr>
          <a:xfrm>
            <a:off x="409909" y="2959883"/>
            <a:ext cx="12479867" cy="93599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51" name="Circle"/>
          <p:cNvSpPr/>
          <p:nvPr>
            <p:ph type="body" sz="quarter" idx="18"/>
          </p:nvPr>
        </p:nvSpPr>
        <p:spPr>
          <a:xfrm>
            <a:off x="18376900" y="41656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52" name="Circle"/>
          <p:cNvSpPr/>
          <p:nvPr>
            <p:ph type="body" sz="quarter" idx="19"/>
          </p:nvPr>
        </p:nvSpPr>
        <p:spPr>
          <a:xfrm>
            <a:off x="18821400" y="46101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3" name="iriure"/>
          <p:cNvSpPr/>
          <p:nvPr>
            <p:ph type="body" sz="quarter" idx="20"/>
          </p:nvPr>
        </p:nvSpPr>
        <p:spPr>
          <a:xfrm>
            <a:off x="18757900" y="53848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54" name="Shape"/>
          <p:cNvSpPr/>
          <p:nvPr>
            <p:ph type="body" sz="quarter" idx="21"/>
          </p:nvPr>
        </p:nvSpPr>
        <p:spPr>
          <a:xfrm>
            <a:off x="18732500" y="54111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5" name="Your City"/>
          <p:cNvSpPr/>
          <p:nvPr>
            <p:ph type="body" sz="quarter" idx="22"/>
          </p:nvPr>
        </p:nvSpPr>
        <p:spPr>
          <a:xfrm>
            <a:off x="18999200" y="61468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56" name="Circle"/>
          <p:cNvSpPr/>
          <p:nvPr>
            <p:ph type="body" sz="quarter" idx="23"/>
          </p:nvPr>
        </p:nvSpPr>
        <p:spPr>
          <a:xfrm>
            <a:off x="18757900" y="45466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7" name="Amet"/>
          <p:cNvSpPr/>
          <p:nvPr>
            <p:ph type="body" sz="quarter" idx="24"/>
          </p:nvPr>
        </p:nvSpPr>
        <p:spPr>
          <a:xfrm>
            <a:off x="20205700" y="49911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58" name="Esse"/>
          <p:cNvSpPr/>
          <p:nvPr>
            <p:ph type="body" sz="quarter" idx="25"/>
          </p:nvPr>
        </p:nvSpPr>
        <p:spPr>
          <a:xfrm>
            <a:off x="18796000" y="49911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59" name="Shape"/>
          <p:cNvSpPr/>
          <p:nvPr>
            <p:ph type="body" sz="quarter" idx="26"/>
          </p:nvPr>
        </p:nvSpPr>
        <p:spPr>
          <a:xfrm flipH="1">
            <a:off x="20586700" y="54060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0" name="="/>
          <p:cNvSpPr/>
          <p:nvPr>
            <p:ph type="body" sz="quarter" idx="27"/>
          </p:nvPr>
        </p:nvSpPr>
        <p:spPr>
          <a:xfrm rot="10800000">
            <a:off x="19596100" y="48260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61" name="Title Text"/>
          <p:cNvSpPr txBox="1"/>
          <p:nvPr>
            <p:ph type="title"/>
          </p:nvPr>
        </p:nvSpPr>
        <p:spPr>
          <a:xfrm>
            <a:off x="927100" y="838200"/>
            <a:ext cx="22479000" cy="2895600"/>
          </a:xfrm>
          <a:prstGeom prst="rect">
            <a:avLst/>
          </a:prstGeom>
          <a:ln>
            <a:solidFill>
              <a:srgbClr val="F4FAF9"/>
            </a:solidFill>
          </a:ln>
        </p:spPr>
        <p:txBody>
          <a:bodyPr/>
          <a:lstStyle>
            <a:lvl1pPr algn="l">
              <a:defRPr sz="194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"/>
          <p:cNvSpPr/>
          <p:nvPr/>
        </p:nvSpPr>
        <p:spPr>
          <a:xfrm>
            <a:off x="596900" y="5334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70" name="San Francisco"/>
          <p:cNvSpPr/>
          <p:nvPr>
            <p:ph type="body" sz="quarter" idx="13"/>
          </p:nvPr>
        </p:nvSpPr>
        <p:spPr>
          <a:xfrm>
            <a:off x="1485900" y="35814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71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2" name="Image"/>
          <p:cNvSpPr/>
          <p:nvPr>
            <p:ph type="pic" idx="15"/>
          </p:nvPr>
        </p:nvSpPr>
        <p:spPr>
          <a:xfrm>
            <a:off x="9442994" y="419100"/>
            <a:ext cx="17195801" cy="1289685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73" name="Circle"/>
          <p:cNvSpPr/>
          <p:nvPr>
            <p:ph type="body" sz="quarter" idx="16"/>
          </p:nvPr>
        </p:nvSpPr>
        <p:spPr>
          <a:xfrm>
            <a:off x="10807700" y="84328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74" name="Circle"/>
          <p:cNvSpPr/>
          <p:nvPr>
            <p:ph type="body" sz="quarter" idx="17"/>
          </p:nvPr>
        </p:nvSpPr>
        <p:spPr>
          <a:xfrm>
            <a:off x="11252200" y="88773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5" name="iriure"/>
          <p:cNvSpPr/>
          <p:nvPr>
            <p:ph type="body" sz="quarter" idx="18"/>
          </p:nvPr>
        </p:nvSpPr>
        <p:spPr>
          <a:xfrm>
            <a:off x="11188700" y="96520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76" name="Shape"/>
          <p:cNvSpPr/>
          <p:nvPr>
            <p:ph type="body" sz="quarter" idx="19"/>
          </p:nvPr>
        </p:nvSpPr>
        <p:spPr>
          <a:xfrm>
            <a:off x="11163300" y="96783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7" name="Your City"/>
          <p:cNvSpPr/>
          <p:nvPr>
            <p:ph type="body" sz="quarter" idx="20"/>
          </p:nvPr>
        </p:nvSpPr>
        <p:spPr>
          <a:xfrm>
            <a:off x="11430000" y="104140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78" name="Circle"/>
          <p:cNvSpPr/>
          <p:nvPr>
            <p:ph type="body" sz="quarter" idx="21"/>
          </p:nvPr>
        </p:nvSpPr>
        <p:spPr>
          <a:xfrm>
            <a:off x="11188700" y="88138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9" name="Amet"/>
          <p:cNvSpPr/>
          <p:nvPr>
            <p:ph type="body" sz="quarter" idx="22"/>
          </p:nvPr>
        </p:nvSpPr>
        <p:spPr>
          <a:xfrm>
            <a:off x="12636500" y="92583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80" name="Esse"/>
          <p:cNvSpPr/>
          <p:nvPr>
            <p:ph type="body" sz="quarter" idx="23"/>
          </p:nvPr>
        </p:nvSpPr>
        <p:spPr>
          <a:xfrm>
            <a:off x="11226800" y="92583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81" name="Shape"/>
          <p:cNvSpPr/>
          <p:nvPr>
            <p:ph type="body" sz="quarter" idx="24"/>
          </p:nvPr>
        </p:nvSpPr>
        <p:spPr>
          <a:xfrm flipH="1">
            <a:off x="13017500" y="9673234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2" name="="/>
          <p:cNvSpPr/>
          <p:nvPr>
            <p:ph type="body" sz="quarter" idx="25"/>
          </p:nvPr>
        </p:nvSpPr>
        <p:spPr>
          <a:xfrm rot="10800000">
            <a:off x="12026900" y="90932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83" name="Title Text"/>
          <p:cNvSpPr txBox="1"/>
          <p:nvPr>
            <p:ph type="title"/>
          </p:nvPr>
        </p:nvSpPr>
        <p:spPr>
          <a:xfrm>
            <a:off x="1397000" y="990600"/>
            <a:ext cx="10680700" cy="2895600"/>
          </a:xfrm>
          <a:prstGeom prst="rect">
            <a:avLst/>
          </a:prstGeom>
          <a:ln>
            <a:solidFill>
              <a:srgbClr val="F3FAF8"/>
            </a:solidFill>
          </a:ln>
        </p:spPr>
        <p:txBody>
          <a:bodyPr/>
          <a:lstStyle>
            <a:lvl1pPr algn="l">
              <a:defRPr sz="130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4" name="Body Level One…"/>
          <p:cNvSpPr txBox="1"/>
          <p:nvPr>
            <p:ph type="body" sz="quarter" idx="1"/>
          </p:nvPr>
        </p:nvSpPr>
        <p:spPr>
          <a:xfrm>
            <a:off x="1397000" y="5118100"/>
            <a:ext cx="10680700" cy="39116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/>
            </a:lvl1pPr>
            <a:lvl2pPr marL="0" indent="0">
              <a:spcBef>
                <a:spcPts val="0"/>
              </a:spcBef>
              <a:buSzTx/>
              <a:buNone/>
              <a:defRPr sz="4200"/>
            </a:lvl2pPr>
            <a:lvl3pPr marL="0" indent="0">
              <a:spcBef>
                <a:spcPts val="0"/>
              </a:spcBef>
              <a:buSzTx/>
              <a:buNone/>
              <a:defRPr sz="4200"/>
            </a:lvl3pPr>
            <a:lvl4pPr marL="0" indent="0">
              <a:spcBef>
                <a:spcPts val="0"/>
              </a:spcBef>
              <a:buSzTx/>
              <a:buNone/>
              <a:defRPr sz="4200"/>
            </a:lvl4pPr>
            <a:lvl5pPr marL="0" indent="0">
              <a:spcBef>
                <a:spcPts val="0"/>
              </a:spcBef>
              <a:buSzTx/>
              <a:buNone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4 U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93" name="San Francisco"/>
          <p:cNvSpPr/>
          <p:nvPr>
            <p:ph type="body" sz="quarter" idx="13"/>
          </p:nvPr>
        </p:nvSpPr>
        <p:spPr>
          <a:xfrm>
            <a:off x="1485900" y="31115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94" name="Shape"/>
          <p:cNvSpPr/>
          <p:nvPr>
            <p:ph type="body" sz="quarter" idx="14"/>
          </p:nvPr>
        </p:nvSpPr>
        <p:spPr>
          <a:xfrm>
            <a:off x="596900" y="3104555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5" name="Image"/>
          <p:cNvSpPr/>
          <p:nvPr>
            <p:ph type="pic" idx="15"/>
          </p:nvPr>
        </p:nvSpPr>
        <p:spPr>
          <a:xfrm>
            <a:off x="440096" y="-2116137"/>
            <a:ext cx="23469601" cy="176022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6" name="Image"/>
          <p:cNvSpPr/>
          <p:nvPr>
            <p:ph type="pic" idx="16"/>
          </p:nvPr>
        </p:nvSpPr>
        <p:spPr>
          <a:xfrm>
            <a:off x="487298" y="-177800"/>
            <a:ext cx="23418796" cy="175641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7" name="Image"/>
          <p:cNvSpPr/>
          <p:nvPr>
            <p:ph type="pic" idx="17"/>
          </p:nvPr>
        </p:nvSpPr>
        <p:spPr>
          <a:xfrm>
            <a:off x="483486" y="1703597"/>
            <a:ext cx="23406101" cy="1755457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8" name="Image"/>
          <p:cNvSpPr/>
          <p:nvPr>
            <p:ph type="pic" idx="18"/>
          </p:nvPr>
        </p:nvSpPr>
        <p:spPr>
          <a:xfrm>
            <a:off x="502706" y="3605418"/>
            <a:ext cx="23418801" cy="1756410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9" name="Circle"/>
          <p:cNvSpPr/>
          <p:nvPr>
            <p:ph type="body" sz="quarter" idx="19"/>
          </p:nvPr>
        </p:nvSpPr>
        <p:spPr>
          <a:xfrm>
            <a:off x="17894300" y="42799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00" name="Circle"/>
          <p:cNvSpPr/>
          <p:nvPr>
            <p:ph type="body" sz="quarter" idx="20"/>
          </p:nvPr>
        </p:nvSpPr>
        <p:spPr>
          <a:xfrm>
            <a:off x="18338800" y="47244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1" name="iriure"/>
          <p:cNvSpPr/>
          <p:nvPr>
            <p:ph type="body" sz="quarter" idx="21"/>
          </p:nvPr>
        </p:nvSpPr>
        <p:spPr>
          <a:xfrm>
            <a:off x="18275300" y="54991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02" name="Shape"/>
          <p:cNvSpPr/>
          <p:nvPr>
            <p:ph type="body" sz="quarter" idx="22"/>
          </p:nvPr>
        </p:nvSpPr>
        <p:spPr>
          <a:xfrm>
            <a:off x="18249900" y="55254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3" name="Your City"/>
          <p:cNvSpPr/>
          <p:nvPr>
            <p:ph type="body" sz="quarter" idx="23"/>
          </p:nvPr>
        </p:nvSpPr>
        <p:spPr>
          <a:xfrm>
            <a:off x="18516600" y="62611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04" name="Circle"/>
          <p:cNvSpPr/>
          <p:nvPr>
            <p:ph type="body" sz="quarter" idx="24"/>
          </p:nvPr>
        </p:nvSpPr>
        <p:spPr>
          <a:xfrm>
            <a:off x="18275300" y="46609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5" name="Amet"/>
          <p:cNvSpPr/>
          <p:nvPr>
            <p:ph type="body" sz="quarter" idx="25"/>
          </p:nvPr>
        </p:nvSpPr>
        <p:spPr>
          <a:xfrm>
            <a:off x="19723100" y="51054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06" name="Esse"/>
          <p:cNvSpPr/>
          <p:nvPr>
            <p:ph type="body" sz="quarter" idx="26"/>
          </p:nvPr>
        </p:nvSpPr>
        <p:spPr>
          <a:xfrm>
            <a:off x="18313400" y="51054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07" name="Shape"/>
          <p:cNvSpPr/>
          <p:nvPr>
            <p:ph type="body" sz="quarter" idx="27"/>
          </p:nvPr>
        </p:nvSpPr>
        <p:spPr>
          <a:xfrm flipH="1">
            <a:off x="20104100" y="55203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8" name="="/>
          <p:cNvSpPr/>
          <p:nvPr>
            <p:ph type="body" sz="quarter" idx="28"/>
          </p:nvPr>
        </p:nvSpPr>
        <p:spPr>
          <a:xfrm rot="10800000">
            <a:off x="19113500" y="49403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09" name="Title Text"/>
          <p:cNvSpPr txBox="1"/>
          <p:nvPr>
            <p:ph type="title"/>
          </p:nvPr>
        </p:nvSpPr>
        <p:spPr>
          <a:xfrm>
            <a:off x="1485900" y="762000"/>
            <a:ext cx="21412200" cy="2209800"/>
          </a:xfrm>
          <a:prstGeom prst="rect">
            <a:avLst/>
          </a:prstGeom>
          <a:ln>
            <a:solidFill>
              <a:srgbClr val="EFF8F6"/>
            </a:solidFill>
          </a:ln>
        </p:spPr>
        <p:txBody>
          <a:bodyPr/>
          <a:lstStyle>
            <a:lvl1pPr algn="l">
              <a:defRPr sz="130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s -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"/>
          <p:cNvSpPr/>
          <p:nvPr/>
        </p:nvSpPr>
        <p:spPr>
          <a:xfrm>
            <a:off x="596900" y="584200"/>
            <a:ext cx="23164800" cy="49530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18" name="San Francisco"/>
          <p:cNvSpPr/>
          <p:nvPr>
            <p:ph type="body" sz="quarter" idx="13"/>
          </p:nvPr>
        </p:nvSpPr>
        <p:spPr>
          <a:xfrm>
            <a:off x="1485900" y="37465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19" name="Shape"/>
          <p:cNvSpPr/>
          <p:nvPr>
            <p:ph type="body" sz="quarter" idx="14"/>
          </p:nvPr>
        </p:nvSpPr>
        <p:spPr>
          <a:xfrm>
            <a:off x="596900" y="3747492"/>
            <a:ext cx="546100" cy="584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0" name="Image"/>
          <p:cNvSpPr/>
          <p:nvPr>
            <p:ph type="pic" idx="15"/>
          </p:nvPr>
        </p:nvSpPr>
        <p:spPr>
          <a:xfrm>
            <a:off x="12725400" y="489131"/>
            <a:ext cx="17170400" cy="128778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21" name="Image"/>
          <p:cNvSpPr/>
          <p:nvPr>
            <p:ph type="pic" idx="16"/>
          </p:nvPr>
        </p:nvSpPr>
        <p:spPr>
          <a:xfrm>
            <a:off x="7485019" y="476794"/>
            <a:ext cx="17173304" cy="12879979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22" name="Circle"/>
          <p:cNvSpPr/>
          <p:nvPr>
            <p:ph type="body" sz="quarter" idx="17"/>
          </p:nvPr>
        </p:nvSpPr>
        <p:spPr>
          <a:xfrm>
            <a:off x="12230100" y="43307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23" name="Circle"/>
          <p:cNvSpPr/>
          <p:nvPr>
            <p:ph type="body" sz="quarter" idx="18"/>
          </p:nvPr>
        </p:nvSpPr>
        <p:spPr>
          <a:xfrm>
            <a:off x="12674600" y="47752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4" name="iriure"/>
          <p:cNvSpPr/>
          <p:nvPr>
            <p:ph type="body" sz="quarter" idx="19"/>
          </p:nvPr>
        </p:nvSpPr>
        <p:spPr>
          <a:xfrm>
            <a:off x="12611100" y="55499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25" name="Shape"/>
          <p:cNvSpPr/>
          <p:nvPr>
            <p:ph type="body" sz="quarter" idx="20"/>
          </p:nvPr>
        </p:nvSpPr>
        <p:spPr>
          <a:xfrm>
            <a:off x="12585700" y="55762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6" name="Your City"/>
          <p:cNvSpPr/>
          <p:nvPr>
            <p:ph type="body" sz="quarter" idx="21"/>
          </p:nvPr>
        </p:nvSpPr>
        <p:spPr>
          <a:xfrm>
            <a:off x="12852400" y="63119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27" name="Circle"/>
          <p:cNvSpPr/>
          <p:nvPr>
            <p:ph type="body" sz="quarter" idx="22"/>
          </p:nvPr>
        </p:nvSpPr>
        <p:spPr>
          <a:xfrm>
            <a:off x="12611100" y="47117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8" name="Amet"/>
          <p:cNvSpPr/>
          <p:nvPr>
            <p:ph type="body" sz="quarter" idx="23"/>
          </p:nvPr>
        </p:nvSpPr>
        <p:spPr>
          <a:xfrm>
            <a:off x="14058900" y="51562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29" name="Esse"/>
          <p:cNvSpPr/>
          <p:nvPr>
            <p:ph type="body" sz="quarter" idx="24"/>
          </p:nvPr>
        </p:nvSpPr>
        <p:spPr>
          <a:xfrm>
            <a:off x="12649200" y="51562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30" name="Shape"/>
          <p:cNvSpPr/>
          <p:nvPr>
            <p:ph type="body" sz="quarter" idx="25"/>
          </p:nvPr>
        </p:nvSpPr>
        <p:spPr>
          <a:xfrm flipH="1">
            <a:off x="14439900" y="55711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1" name="="/>
          <p:cNvSpPr/>
          <p:nvPr>
            <p:ph type="body" sz="quarter" idx="26"/>
          </p:nvPr>
        </p:nvSpPr>
        <p:spPr>
          <a:xfrm rot="10800000">
            <a:off x="13449300" y="49911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32" name="Title Text"/>
          <p:cNvSpPr txBox="1"/>
          <p:nvPr>
            <p:ph type="title"/>
          </p:nvPr>
        </p:nvSpPr>
        <p:spPr>
          <a:xfrm>
            <a:off x="1485900" y="863600"/>
            <a:ext cx="13982700" cy="2552700"/>
          </a:xfrm>
          <a:prstGeom prst="rect">
            <a:avLst/>
          </a:prstGeom>
          <a:ln>
            <a:solidFill>
              <a:srgbClr val="EFF9F6"/>
            </a:solidFill>
          </a:ln>
        </p:spPr>
        <p:txBody>
          <a:bodyPr/>
          <a:lstStyle>
            <a:lvl1pPr algn="l">
              <a:defRPr sz="162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s - 6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Image"/>
          <p:cNvSpPr/>
          <p:nvPr>
            <p:ph type="pic" sz="quarter" idx="13"/>
          </p:nvPr>
        </p:nvSpPr>
        <p:spPr>
          <a:xfrm>
            <a:off x="8212727" y="1529170"/>
            <a:ext cx="7670801" cy="57531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1" name="Image"/>
          <p:cNvSpPr/>
          <p:nvPr>
            <p:ph type="pic" sz="quarter" idx="14"/>
          </p:nvPr>
        </p:nvSpPr>
        <p:spPr>
          <a:xfrm>
            <a:off x="3085555" y="1669596"/>
            <a:ext cx="7445830" cy="558437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2" name="Image"/>
          <p:cNvSpPr/>
          <p:nvPr>
            <p:ph type="pic" sz="quarter" idx="15"/>
          </p:nvPr>
        </p:nvSpPr>
        <p:spPr>
          <a:xfrm>
            <a:off x="13646875" y="1607547"/>
            <a:ext cx="7569201" cy="56769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3" name="San Francisco"/>
          <p:cNvSpPr/>
          <p:nvPr>
            <p:ph type="body" sz="quarter" idx="16"/>
          </p:nvPr>
        </p:nvSpPr>
        <p:spPr>
          <a:xfrm>
            <a:off x="5219700" y="6731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44" name="Shape"/>
          <p:cNvSpPr/>
          <p:nvPr>
            <p:ph type="body" sz="quarter" idx="17"/>
          </p:nvPr>
        </p:nvSpPr>
        <p:spPr>
          <a:xfrm>
            <a:off x="4368800" y="596702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5" name="Image"/>
          <p:cNvSpPr/>
          <p:nvPr>
            <p:ph type="pic" sz="quarter" idx="18"/>
          </p:nvPr>
        </p:nvSpPr>
        <p:spPr>
          <a:xfrm>
            <a:off x="13568498" y="7366000"/>
            <a:ext cx="7721601" cy="57912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6" name="Image"/>
          <p:cNvSpPr/>
          <p:nvPr>
            <p:ph type="pic" sz="quarter" idx="19"/>
          </p:nvPr>
        </p:nvSpPr>
        <p:spPr>
          <a:xfrm>
            <a:off x="8188778" y="7366000"/>
            <a:ext cx="7721601" cy="57912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7" name="Image"/>
          <p:cNvSpPr/>
          <p:nvPr>
            <p:ph type="pic" sz="quarter" idx="20"/>
          </p:nvPr>
        </p:nvSpPr>
        <p:spPr>
          <a:xfrm>
            <a:off x="2941864" y="7366000"/>
            <a:ext cx="7738534" cy="58039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8" name="Circle"/>
          <p:cNvSpPr/>
          <p:nvPr>
            <p:ph type="body" sz="quarter" idx="21"/>
          </p:nvPr>
        </p:nvSpPr>
        <p:spPr>
          <a:xfrm>
            <a:off x="13157200" y="5740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49" name="Circle"/>
          <p:cNvSpPr/>
          <p:nvPr>
            <p:ph type="body" sz="quarter" idx="22"/>
          </p:nvPr>
        </p:nvSpPr>
        <p:spPr>
          <a:xfrm>
            <a:off x="13601700" y="6184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0" name="iriure"/>
          <p:cNvSpPr/>
          <p:nvPr>
            <p:ph type="body" sz="quarter" idx="23"/>
          </p:nvPr>
        </p:nvSpPr>
        <p:spPr>
          <a:xfrm>
            <a:off x="13538200" y="6959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51" name="Shape"/>
          <p:cNvSpPr/>
          <p:nvPr>
            <p:ph type="body" sz="quarter" idx="24"/>
          </p:nvPr>
        </p:nvSpPr>
        <p:spPr>
          <a:xfrm>
            <a:off x="13512800" y="6985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2" name="Your City"/>
          <p:cNvSpPr/>
          <p:nvPr>
            <p:ph type="body" sz="quarter" idx="25"/>
          </p:nvPr>
        </p:nvSpPr>
        <p:spPr>
          <a:xfrm>
            <a:off x="13779500" y="7721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53" name="Circle"/>
          <p:cNvSpPr/>
          <p:nvPr>
            <p:ph type="body" sz="quarter" idx="26"/>
          </p:nvPr>
        </p:nvSpPr>
        <p:spPr>
          <a:xfrm>
            <a:off x="13538200" y="6121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4" name="Amet"/>
          <p:cNvSpPr/>
          <p:nvPr>
            <p:ph type="body" sz="quarter" idx="27"/>
          </p:nvPr>
        </p:nvSpPr>
        <p:spPr>
          <a:xfrm>
            <a:off x="14986000" y="6565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55" name="Esse"/>
          <p:cNvSpPr/>
          <p:nvPr>
            <p:ph type="body" sz="quarter" idx="28"/>
          </p:nvPr>
        </p:nvSpPr>
        <p:spPr>
          <a:xfrm>
            <a:off x="13576300" y="6565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56" name="Shape"/>
          <p:cNvSpPr/>
          <p:nvPr>
            <p:ph type="body" sz="quarter" idx="29"/>
          </p:nvPr>
        </p:nvSpPr>
        <p:spPr>
          <a:xfrm flipH="1">
            <a:off x="15367000" y="6980834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7" name="="/>
          <p:cNvSpPr/>
          <p:nvPr>
            <p:ph type="body" sz="quarter" idx="30"/>
          </p:nvPr>
        </p:nvSpPr>
        <p:spPr>
          <a:xfrm rot="10800000">
            <a:off x="14376400" y="6400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Text &amp; Photo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tangle"/>
          <p:cNvSpPr/>
          <p:nvPr/>
        </p:nvSpPr>
        <p:spPr>
          <a:xfrm flipH="1" rot="10800000">
            <a:off x="596900" y="8039100"/>
            <a:ext cx="232410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66" name="Image"/>
          <p:cNvSpPr/>
          <p:nvPr>
            <p:ph type="pic" sz="quarter" idx="13"/>
          </p:nvPr>
        </p:nvSpPr>
        <p:spPr>
          <a:xfrm>
            <a:off x="7823200" y="643212"/>
            <a:ext cx="8795659" cy="6596745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7" name="Image"/>
          <p:cNvSpPr/>
          <p:nvPr>
            <p:ph type="pic" sz="quarter" idx="14"/>
          </p:nvPr>
        </p:nvSpPr>
        <p:spPr>
          <a:xfrm>
            <a:off x="50800" y="519652"/>
            <a:ext cx="9080500" cy="681037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8" name="Image"/>
          <p:cNvSpPr/>
          <p:nvPr>
            <p:ph type="pic" sz="quarter" idx="15"/>
          </p:nvPr>
        </p:nvSpPr>
        <p:spPr>
          <a:xfrm>
            <a:off x="15037455" y="654996"/>
            <a:ext cx="8795662" cy="659674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9" name="San Francisco"/>
          <p:cNvSpPr/>
          <p:nvPr>
            <p:ph type="body" sz="quarter" idx="16"/>
          </p:nvPr>
        </p:nvSpPr>
        <p:spPr>
          <a:xfrm>
            <a:off x="1485900" y="114173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70" name="Shape"/>
          <p:cNvSpPr/>
          <p:nvPr>
            <p:ph type="body" sz="quarter" idx="17"/>
          </p:nvPr>
        </p:nvSpPr>
        <p:spPr>
          <a:xfrm>
            <a:off x="622300" y="1135558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1" name="Circle"/>
          <p:cNvSpPr/>
          <p:nvPr>
            <p:ph type="body" sz="quarter" idx="18"/>
          </p:nvPr>
        </p:nvSpPr>
        <p:spPr>
          <a:xfrm>
            <a:off x="14325600" y="19812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72" name="Circle"/>
          <p:cNvSpPr/>
          <p:nvPr>
            <p:ph type="body" sz="quarter" idx="19"/>
          </p:nvPr>
        </p:nvSpPr>
        <p:spPr>
          <a:xfrm>
            <a:off x="14770100" y="24257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3" name="iriure"/>
          <p:cNvSpPr/>
          <p:nvPr>
            <p:ph type="body" sz="quarter" idx="20"/>
          </p:nvPr>
        </p:nvSpPr>
        <p:spPr>
          <a:xfrm>
            <a:off x="14706600" y="32004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74" name="Shape"/>
          <p:cNvSpPr/>
          <p:nvPr>
            <p:ph type="body" sz="quarter" idx="21"/>
          </p:nvPr>
        </p:nvSpPr>
        <p:spPr>
          <a:xfrm>
            <a:off x="14681200" y="32267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5" name="Your City"/>
          <p:cNvSpPr/>
          <p:nvPr>
            <p:ph type="body" sz="quarter" idx="22"/>
          </p:nvPr>
        </p:nvSpPr>
        <p:spPr>
          <a:xfrm>
            <a:off x="14947900" y="39624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76" name="Circle"/>
          <p:cNvSpPr/>
          <p:nvPr>
            <p:ph type="body" sz="quarter" idx="23"/>
          </p:nvPr>
        </p:nvSpPr>
        <p:spPr>
          <a:xfrm>
            <a:off x="14706600" y="23622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7" name="Amet"/>
          <p:cNvSpPr/>
          <p:nvPr>
            <p:ph type="body" sz="quarter" idx="24"/>
          </p:nvPr>
        </p:nvSpPr>
        <p:spPr>
          <a:xfrm>
            <a:off x="16154400" y="28067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78" name="Esse"/>
          <p:cNvSpPr/>
          <p:nvPr>
            <p:ph type="body" sz="quarter" idx="25"/>
          </p:nvPr>
        </p:nvSpPr>
        <p:spPr>
          <a:xfrm>
            <a:off x="14744700" y="28067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79" name="Shape"/>
          <p:cNvSpPr/>
          <p:nvPr>
            <p:ph type="body" sz="quarter" idx="26"/>
          </p:nvPr>
        </p:nvSpPr>
        <p:spPr>
          <a:xfrm flipH="1">
            <a:off x="16535400" y="32216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0" name="="/>
          <p:cNvSpPr/>
          <p:nvPr>
            <p:ph type="body" sz="quarter" idx="27"/>
          </p:nvPr>
        </p:nvSpPr>
        <p:spPr>
          <a:xfrm rot="10800000">
            <a:off x="15544800" y="26416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81" name="Title Text"/>
          <p:cNvSpPr txBox="1"/>
          <p:nvPr>
            <p:ph type="title"/>
          </p:nvPr>
        </p:nvSpPr>
        <p:spPr>
          <a:xfrm>
            <a:off x="1143000" y="8521700"/>
            <a:ext cx="22186900" cy="2413000"/>
          </a:xfrm>
          <a:prstGeom prst="rect">
            <a:avLst/>
          </a:prstGeom>
          <a:ln>
            <a:solidFill>
              <a:srgbClr val="F9FDFC"/>
            </a:solidFill>
          </a:ln>
        </p:spPr>
        <p:txBody>
          <a:bodyPr/>
          <a:lstStyle>
            <a:lvl1pPr algn="l">
              <a:defRPr sz="162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90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91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2" name="Title Text"/>
          <p:cNvSpPr txBox="1"/>
          <p:nvPr>
            <p:ph type="title"/>
          </p:nvPr>
        </p:nvSpPr>
        <p:spPr>
          <a:xfrm>
            <a:off x="1485900" y="749300"/>
            <a:ext cx="21399500" cy="2781300"/>
          </a:xfrm>
          <a:prstGeom prst="rect">
            <a:avLst/>
          </a:prstGeom>
          <a:ln>
            <a:solidFill>
              <a:srgbClr val="F2F9F8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3" name="Body Level One…"/>
          <p:cNvSpPr txBox="1"/>
          <p:nvPr>
            <p:ph type="body" sz="half" idx="1"/>
          </p:nvPr>
        </p:nvSpPr>
        <p:spPr>
          <a:xfrm>
            <a:off x="1485900" y="5016500"/>
            <a:ext cx="12204700" cy="6985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02" name="San Francisco"/>
          <p:cNvSpPr/>
          <p:nvPr>
            <p:ph type="body" sz="quarter" idx="13"/>
          </p:nvPr>
        </p:nvSpPr>
        <p:spPr>
          <a:xfrm>
            <a:off x="112903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r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03" name="Shape"/>
          <p:cNvSpPr/>
          <p:nvPr>
            <p:ph type="body" sz="quarter" idx="14"/>
          </p:nvPr>
        </p:nvSpPr>
        <p:spPr>
          <a:xfrm flipH="1">
            <a:off x="232283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4" name="Title Text"/>
          <p:cNvSpPr txBox="1"/>
          <p:nvPr>
            <p:ph type="title"/>
          </p:nvPr>
        </p:nvSpPr>
        <p:spPr>
          <a:xfrm>
            <a:off x="2374900" y="723900"/>
            <a:ext cx="205867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r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5" name="Body Level One…"/>
          <p:cNvSpPr txBox="1"/>
          <p:nvPr>
            <p:ph type="body" sz="half" idx="1"/>
          </p:nvPr>
        </p:nvSpPr>
        <p:spPr>
          <a:xfrm>
            <a:off x="11290300" y="4775200"/>
            <a:ext cx="11595100" cy="68707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aphicFrame>
        <p:nvGraphicFramePr>
          <p:cNvPr id="314" name="Table"/>
          <p:cNvGraphicFramePr/>
          <p:nvPr/>
        </p:nvGraphicFramePr>
        <p:xfrm>
          <a:off x="1511300" y="5600700"/>
          <a:ext cx="21501100" cy="6273800"/>
        </p:xfrm>
        <a:graphic xmlns:a="http://schemas.openxmlformats.org/drawingml/2006/main">
          <a:graphicData uri="http://schemas.openxmlformats.org/drawingml/2006/table">
            <a:tbl>
              <a:tblPr firstCol="1" firstRow="0" lastCol="0" lastRow="0" bandCol="0" bandRow="0" rtl="0">
                <a:tableStyleId>{8F44A2F1-9E1F-4B54-A3A2-5F16C0AD49E2}</a:tableStyleId>
              </a:tblPr>
              <a:tblGrid>
                <a:gridCol w="5375275"/>
                <a:gridCol w="5375275"/>
                <a:gridCol w="5375275"/>
                <a:gridCol w="5375275"/>
              </a:tblGrid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315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16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7" name="Title Text"/>
          <p:cNvSpPr txBox="1"/>
          <p:nvPr>
            <p:ph type="title"/>
          </p:nvPr>
        </p:nvSpPr>
        <p:spPr>
          <a:xfrm>
            <a:off x="1485900" y="749300"/>
            <a:ext cx="215011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4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" name="Title Text"/>
          <p:cNvSpPr txBox="1"/>
          <p:nvPr>
            <p:ph type="title"/>
          </p:nvPr>
        </p:nvSpPr>
        <p:spPr>
          <a:xfrm>
            <a:off x="1511300" y="863600"/>
            <a:ext cx="21399500" cy="2489200"/>
          </a:xfrm>
          <a:prstGeom prst="rect">
            <a:avLst/>
          </a:prstGeom>
          <a:ln>
            <a:solidFill>
              <a:srgbClr val="F0F9F6"/>
            </a:solidFill>
          </a:ln>
        </p:spPr>
        <p:txBody>
          <a:bodyPr/>
          <a:lstStyle>
            <a:lvl1pPr algn="l">
              <a:defRPr sz="16200"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" name="Body Level One…"/>
          <p:cNvSpPr txBox="1"/>
          <p:nvPr>
            <p:ph type="body" sz="half" idx="1"/>
          </p:nvPr>
        </p:nvSpPr>
        <p:spPr>
          <a:xfrm>
            <a:off x="1485900" y="5575300"/>
            <a:ext cx="21412200" cy="43053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600"/>
            </a:lvl1pPr>
            <a:lvl2pPr marL="0" indent="0">
              <a:spcBef>
                <a:spcPts val="0"/>
              </a:spcBef>
              <a:buSzTx/>
              <a:buNone/>
              <a:defRPr sz="4600"/>
            </a:lvl2pPr>
            <a:lvl3pPr marL="0" indent="0">
              <a:spcBef>
                <a:spcPts val="0"/>
              </a:spcBef>
              <a:buSzTx/>
              <a:buNone/>
              <a:defRPr sz="4600"/>
            </a:lvl3pPr>
            <a:lvl4pPr marL="0" indent="0">
              <a:spcBef>
                <a:spcPts val="0"/>
              </a:spcBef>
              <a:buSzTx/>
              <a:buNone/>
              <a:defRPr sz="4600"/>
            </a:lvl4pPr>
            <a:lvl5pPr marL="0" indent="0">
              <a:spcBef>
                <a:spcPts val="0"/>
              </a:spcBef>
              <a:buSzTx/>
              <a:buNone/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Chart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aphicFrame>
        <p:nvGraphicFramePr>
          <p:cNvPr id="326" name="2D Bar Chart"/>
          <p:cNvGraphicFramePr/>
          <p:nvPr/>
        </p:nvGraphicFramePr>
        <p:xfrm>
          <a:off x="1835168" y="5575300"/>
          <a:ext cx="11696682" cy="626743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327" name="2D Pie Chart"/>
          <p:cNvGraphicFramePr/>
          <p:nvPr/>
        </p:nvGraphicFramePr>
        <p:xfrm>
          <a:off x="14402097" y="5676900"/>
          <a:ext cx="2565401" cy="256540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328" name="2D Pie Chart"/>
          <p:cNvGraphicFramePr/>
          <p:nvPr/>
        </p:nvGraphicFramePr>
        <p:xfrm>
          <a:off x="14402097" y="8801100"/>
          <a:ext cx="2565401" cy="256540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329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30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1" name="Title Text"/>
          <p:cNvSpPr txBox="1"/>
          <p:nvPr>
            <p:ph type="title"/>
          </p:nvPr>
        </p:nvSpPr>
        <p:spPr>
          <a:xfrm>
            <a:off x="1485900" y="749300"/>
            <a:ext cx="215011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45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6" name="Title Text"/>
          <p:cNvSpPr txBox="1"/>
          <p:nvPr>
            <p:ph type="title"/>
          </p:nvPr>
        </p:nvSpPr>
        <p:spPr>
          <a:xfrm>
            <a:off x="1511300" y="901700"/>
            <a:ext cx="21209000" cy="2438400"/>
          </a:xfrm>
          <a:prstGeom prst="rect">
            <a:avLst/>
          </a:prstGeom>
          <a:ln>
            <a:solidFill>
              <a:srgbClr val="F5FAF9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7" name="Body Level One…"/>
          <p:cNvSpPr txBox="1"/>
          <p:nvPr>
            <p:ph type="body" idx="1"/>
          </p:nvPr>
        </p:nvSpPr>
        <p:spPr>
          <a:xfrm>
            <a:off x="2374900" y="4991100"/>
            <a:ext cx="19621500" cy="72644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spcBef>
                <a:spcPts val="3400"/>
              </a:spcBef>
            </a:lvl1pPr>
            <a:lvl2pPr>
              <a:spcBef>
                <a:spcPts val="3400"/>
              </a:spcBef>
            </a:lvl2pPr>
            <a:lvl3pPr>
              <a:spcBef>
                <a:spcPts val="3400"/>
              </a:spcBef>
            </a:lvl3pPr>
            <a:lvl4pPr>
              <a:spcBef>
                <a:spcPts val="3400"/>
              </a:spcBef>
            </a:lvl4pPr>
            <a:lvl5pPr>
              <a:spcBef>
                <a:spcPts val="3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56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7" name="Title Text"/>
          <p:cNvSpPr txBox="1"/>
          <p:nvPr>
            <p:ph type="title"/>
          </p:nvPr>
        </p:nvSpPr>
        <p:spPr>
          <a:xfrm>
            <a:off x="1511300" y="876300"/>
            <a:ext cx="21336000" cy="2400300"/>
          </a:xfrm>
          <a:prstGeom prst="rect">
            <a:avLst/>
          </a:prstGeom>
          <a:ln>
            <a:solidFill>
              <a:srgbClr val="EF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xfrm>
            <a:off x="2374900" y="5321300"/>
            <a:ext cx="19621500" cy="72263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numCol="2" spcCol="979805" anchor="t"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82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" name="Title Text"/>
          <p:cNvSpPr txBox="1"/>
          <p:nvPr>
            <p:ph type="title"/>
          </p:nvPr>
        </p:nvSpPr>
        <p:spPr>
          <a:xfrm>
            <a:off x="4203700" y="791633"/>
            <a:ext cx="21348700" cy="2552701"/>
          </a:xfrm>
          <a:prstGeom prst="rect">
            <a:avLst/>
          </a:prstGeom>
          <a:ln>
            <a:solidFill>
              <a:srgbClr val="F0F9F7"/>
            </a:solidFill>
          </a:ln>
        </p:spPr>
        <p:txBody>
          <a:bodyPr/>
          <a:lstStyle>
            <a:lvl1pPr algn="l">
              <a:defRPr sz="16200"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xfrm>
            <a:off x="12190639" y="12840715"/>
            <a:ext cx="459944" cy="684786"/>
          </a:xfrm>
          <a:prstGeom prst="rect">
            <a:avLst/>
          </a:prstGeom>
        </p:spPr>
        <p:txBody>
          <a:bodyPr/>
          <a:lstStyle>
            <a:lvl1pPr>
              <a:defRPr b="1" sz="3600">
                <a:solidFill>
                  <a:srgbClr val="A1C2C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85" name="Logonew.png" descr="Logone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5425" y="856819"/>
            <a:ext cx="1228130" cy="1474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an Francisco"/>
          <p:cNvSpPr/>
          <p:nvPr>
            <p:ph type="body" sz="quarter" idx="13"/>
          </p:nvPr>
        </p:nvSpPr>
        <p:spPr>
          <a:xfrm>
            <a:off x="1511300" y="80137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93" name="Shape"/>
          <p:cNvSpPr/>
          <p:nvPr>
            <p:ph type="body" sz="quarter" idx="14"/>
          </p:nvPr>
        </p:nvSpPr>
        <p:spPr>
          <a:xfrm>
            <a:off x="596900" y="790872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4" name="Title Text"/>
          <p:cNvSpPr txBox="1"/>
          <p:nvPr>
            <p:ph type="title"/>
          </p:nvPr>
        </p:nvSpPr>
        <p:spPr>
          <a:xfrm>
            <a:off x="1600200" y="5118100"/>
            <a:ext cx="21145500" cy="25527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464648" y="457634"/>
            <a:ext cx="23452667" cy="175895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3" name="San Francisco"/>
          <p:cNvSpPr/>
          <p:nvPr>
            <p:ph type="body" sz="quarter" idx="14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04" name="Shape"/>
          <p:cNvSpPr/>
          <p:nvPr>
            <p:ph type="body" sz="quarter" idx="15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5" name="Circle"/>
          <p:cNvSpPr/>
          <p:nvPr>
            <p:ph type="body" sz="quarter" idx="16"/>
          </p:nvPr>
        </p:nvSpPr>
        <p:spPr>
          <a:xfrm>
            <a:off x="18364200" y="4216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06" name="Circle"/>
          <p:cNvSpPr/>
          <p:nvPr>
            <p:ph type="body" sz="quarter" idx="17"/>
          </p:nvPr>
        </p:nvSpPr>
        <p:spPr>
          <a:xfrm>
            <a:off x="18808700" y="4660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7" name="iriure"/>
          <p:cNvSpPr/>
          <p:nvPr>
            <p:ph type="body" sz="quarter" idx="18"/>
          </p:nvPr>
        </p:nvSpPr>
        <p:spPr>
          <a:xfrm>
            <a:off x="18745200" y="5435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08" name="Shape"/>
          <p:cNvSpPr/>
          <p:nvPr>
            <p:ph type="body" sz="quarter" idx="19"/>
          </p:nvPr>
        </p:nvSpPr>
        <p:spPr>
          <a:xfrm>
            <a:off x="18719800" y="5461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9" name="Your City"/>
          <p:cNvSpPr/>
          <p:nvPr>
            <p:ph type="body" sz="quarter" idx="20"/>
          </p:nvPr>
        </p:nvSpPr>
        <p:spPr>
          <a:xfrm>
            <a:off x="18986500" y="6197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10" name="Circle"/>
          <p:cNvSpPr/>
          <p:nvPr>
            <p:ph type="body" sz="quarter" idx="21"/>
          </p:nvPr>
        </p:nvSpPr>
        <p:spPr>
          <a:xfrm>
            <a:off x="18745200" y="4597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1" name="Amet"/>
          <p:cNvSpPr/>
          <p:nvPr>
            <p:ph type="body" sz="quarter" idx="22"/>
          </p:nvPr>
        </p:nvSpPr>
        <p:spPr>
          <a:xfrm>
            <a:off x="20193000" y="5041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12" name="Esse"/>
          <p:cNvSpPr/>
          <p:nvPr>
            <p:ph type="body" sz="quarter" idx="23"/>
          </p:nvPr>
        </p:nvSpPr>
        <p:spPr>
          <a:xfrm>
            <a:off x="18783300" y="5041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13" name="Shape"/>
          <p:cNvSpPr/>
          <p:nvPr>
            <p:ph type="body" sz="quarter" idx="24"/>
          </p:nvPr>
        </p:nvSpPr>
        <p:spPr>
          <a:xfrm flipH="1">
            <a:off x="20574000" y="54568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4" name="="/>
          <p:cNvSpPr/>
          <p:nvPr>
            <p:ph type="body" sz="quarter" idx="25"/>
          </p:nvPr>
        </p:nvSpPr>
        <p:spPr>
          <a:xfrm rot="10800000">
            <a:off x="19583400" y="4876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15" name="Title Text"/>
          <p:cNvSpPr txBox="1"/>
          <p:nvPr>
            <p:ph type="title"/>
          </p:nvPr>
        </p:nvSpPr>
        <p:spPr>
          <a:xfrm>
            <a:off x="1447800" y="838200"/>
            <a:ext cx="21437600" cy="2540000"/>
          </a:xfrm>
          <a:prstGeom prst="rect">
            <a:avLst/>
          </a:prstGeom>
          <a:ln>
            <a:solidFill>
              <a:srgbClr val="F3FAF8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596900" y="4699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2362200" y="1778000"/>
            <a:ext cx="19621500" cy="10147300"/>
          </a:xfrm>
          <a:prstGeom prst="rect">
            <a:avLst/>
          </a:prstGeom>
          <a:ln w="12700">
            <a:solidFill>
              <a:srgbClr val="F3FAF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190639" y="13106400"/>
            <a:ext cx="393701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" name="Title Text"/>
          <p:cNvSpPr txBox="1"/>
          <p:nvPr>
            <p:ph type="title"/>
          </p:nvPr>
        </p:nvSpPr>
        <p:spPr>
          <a:xfrm>
            <a:off x="2374900" y="368300"/>
            <a:ext cx="19621500" cy="344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transition xmlns:p14="http://schemas.microsoft.com/office/powerpoint/2010/main" spd="med" advClick="1"/>
  <p:txStyles>
    <p:titleStyle>
      <a:lvl1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889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13335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1778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22225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2667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30226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33782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37338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40894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bodyStyle>
    <p:otherStyle>
      <a:lvl1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การตั้งค่าเกี่ยวกับความปลอดภัย (Security)"/>
          <p:cNvSpPr/>
          <p:nvPr>
            <p:ph type="body" idx="13"/>
          </p:nvPr>
        </p:nvSpPr>
        <p:spPr>
          <a:xfrm>
            <a:off x="1528233" y="2778620"/>
            <a:ext cx="12564964" cy="925118"/>
          </a:xfrm>
          <a:prstGeom prst="rect">
            <a:avLst/>
          </a:prstGeom>
        </p:spPr>
        <p:txBody>
          <a:bodyPr/>
          <a:lstStyle>
            <a:lvl1pPr defTabSz="821531">
              <a:defRPr b="1" sz="5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การตั้งค่าเกี่ยวกับความปลอดภัย (Security)</a:t>
            </a:r>
          </a:p>
        </p:txBody>
      </p:sp>
      <p:sp>
        <p:nvSpPr>
          <p:cNvPr id="342" name="Shape"/>
          <p:cNvSpPr/>
          <p:nvPr>
            <p:ph type="body" idx="14"/>
          </p:nvPr>
        </p:nvSpPr>
        <p:spPr>
          <a:xfrm>
            <a:off x="588433" y="2949079"/>
            <a:ext cx="546101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</p:spPr>
        <p:txBody>
          <a:bodyPr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3" name="การตั้งค่าทางเครือข่ายและความปลอดภัยข้อมูล (Security)"/>
          <p:cNvSpPr txBox="1"/>
          <p:nvPr>
            <p:ph type="title"/>
          </p:nvPr>
        </p:nvSpPr>
        <p:spPr>
          <a:xfrm>
            <a:off x="3240616" y="8083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pPr/>
            <a:r>
              <a:t>การตั้งค่าทางเครือข่ายและความปลอดภัยข้อมูล (Security)</a:t>
            </a:r>
          </a:p>
        </p:txBody>
      </p:sp>
      <p:sp>
        <p:nvSpPr>
          <p:cNvPr id="344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5" name="ในการใช้งาน Moodle บริหารจัดการบทเรียน ผู้ดูแลระบบ e-Learning จำเป็นต้องศึกษาเกี่ยวกับการตั้งค่าทางเครือข่าย ในการรักษาความปลอดภัยขั้นพื้นฐาน เพื่อจะได้ทำการแก้ปัญหา ได้อย่างทันท่วงที การตั้งค่าความปลอดภัยมีขั้นตอนดังนี้"/>
          <p:cNvSpPr txBox="1"/>
          <p:nvPr/>
        </p:nvSpPr>
        <p:spPr>
          <a:xfrm>
            <a:off x="721598" y="3884913"/>
            <a:ext cx="21361402" cy="1247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t>         ในการใช้งาน Moodle บริหารจัดการบทเรียน ผู้ดูแลระบบ e-Learning จำเป็นต้องศึกษาเกี่ยวกับการตั้งค่าทางเครือข่าย ในการรักษาความปลอดภัยขั้นพื้นฐาน เพื่อจะได้ทำการแก้ปัญหา ได้อย่างทันท่วงที การตั้งค่าความปลอดภัยมีขั้นตอนดังนี้</a:t>
            </a:r>
          </a:p>
        </p:txBody>
      </p:sp>
      <p:sp>
        <p:nvSpPr>
          <p:cNvPr id="346" name="1. ทำการล็อกอินเข้าระบบในฐานะผู้ดูแลระบบ (Admin)…"/>
          <p:cNvSpPr txBox="1"/>
          <p:nvPr/>
        </p:nvSpPr>
        <p:spPr>
          <a:xfrm>
            <a:off x="2247351" y="5484449"/>
            <a:ext cx="11126728" cy="2365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1.</a:t>
            </a:r>
            <a:r>
              <a:t> ทำการล็อกอินเข้าระบบในฐานะผู้ดูแลระบบ (Admin)</a:t>
            </a:r>
          </a:p>
          <a:p>
            <a:pPr/>
            <a:r>
              <a:rPr b="1"/>
              <a:t>2.</a:t>
            </a:r>
            <a:r>
              <a:t> คลิกเลือกเมนู </a:t>
            </a:r>
            <a:r>
              <a:rPr b="1"/>
              <a:t>Site administration</a:t>
            </a:r>
          </a:p>
          <a:p>
            <a:pPr/>
            <a:r>
              <a:rPr b="1"/>
              <a:t>3.</a:t>
            </a:r>
            <a:r>
              <a:t> คลิกเลือกที่เมนู </a:t>
            </a:r>
            <a:r>
              <a:rPr b="1"/>
              <a:t>Security</a:t>
            </a:r>
            <a:r>
              <a:t> ระบบจะแสดงรายการเมนูย่อย เกี่ยวกับการกำหนดค่าความปลอดภัย</a:t>
            </a:r>
          </a:p>
          <a:p>
            <a:pPr/>
            <a:r>
              <a:rPr b="1"/>
              <a:t>4.</a:t>
            </a:r>
            <a:r>
              <a:t> ดูที่ในเมนู </a:t>
            </a:r>
            <a:r>
              <a:rPr b="1"/>
              <a:t>Security</a:t>
            </a:r>
            <a:r>
              <a:t> มีรายการเมนูย่อยต่างๆ ดังนี้</a:t>
            </a:r>
          </a:p>
        </p:txBody>
      </p:sp>
      <p:pic>
        <p:nvPicPr>
          <p:cNvPr id="34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7416" y="8953261"/>
            <a:ext cx="7253394" cy="1944867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graphicFrame>
        <p:nvGraphicFramePr>
          <p:cNvPr id="348" name="Table"/>
          <p:cNvGraphicFramePr/>
          <p:nvPr/>
        </p:nvGraphicFramePr>
        <p:xfrm>
          <a:off x="12420123" y="7956875"/>
          <a:ext cx="8713405" cy="3340739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{8F44A2F1-9E1F-4B54-A3A2-5F16C0AD49E2}</a:tableStyleId>
              </a:tblPr>
              <a:tblGrid>
                <a:gridCol w="3000720"/>
                <a:gridCol w="5699983"/>
              </a:tblGrid>
              <a:tr h="660527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3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รายการ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3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รายละเอียด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660527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IP blocker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หมายเลขไอพีแอดเดรสที่ไม่อนุญาตให้เข้าใช้งาน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85927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Site security settings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กำหนดข้อตกลงในการใช้งานเว็บไซต์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60527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HTTP security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กำหนดความปลอดภัยของโปรโตคอล HTTP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60527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Notifications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กำหนดค่าการแจ้งเตือน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349" name="Line"/>
          <p:cNvSpPr/>
          <p:nvPr/>
        </p:nvSpPr>
        <p:spPr>
          <a:xfrm flipV="1">
            <a:off x="6177860" y="10345333"/>
            <a:ext cx="1264885" cy="1264886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50" name="Group"/>
          <p:cNvSpPr/>
          <p:nvPr/>
        </p:nvSpPr>
        <p:spPr>
          <a:xfrm>
            <a:off x="5924967" y="11181916"/>
            <a:ext cx="689536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7" name="การกำหนดความปลอดภัยของโปรโตคอล (HTTP Security)"/>
          <p:cNvSpPr txBox="1"/>
          <p:nvPr>
            <p:ph type="title"/>
          </p:nvPr>
        </p:nvSpPr>
        <p:spPr>
          <a:xfrm>
            <a:off x="2851150" y="8337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7800"/>
            </a:lvl1pPr>
          </a:lstStyle>
          <a:p>
            <a:pPr/>
            <a:r>
              <a:t>การกำหนดความปลอดภัยของโปรโตคอล (HTTP Security)</a:t>
            </a:r>
          </a:p>
        </p:txBody>
      </p:sp>
      <p:sp>
        <p:nvSpPr>
          <p:cNvPr id="398" name="5. คลิกที่เมนู HTTP Security โดยกำหนด ความปลอดภัยของโปรโตคอล HTTP โดยกำหนดตามหาตามรายละเอียดดังนี้"/>
          <p:cNvSpPr txBox="1"/>
          <p:nvPr/>
        </p:nvSpPr>
        <p:spPr>
          <a:xfrm>
            <a:off x="1618483" y="2995249"/>
            <a:ext cx="19873325" cy="689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5. </a:t>
            </a:r>
            <a:r>
              <a:t>คลิกที่เมนู </a:t>
            </a:r>
            <a:r>
              <a:rPr b="1"/>
              <a:t>HTTP Security</a:t>
            </a:r>
            <a:r>
              <a:t> โดยกำหนด ความปลอดภัยของโปรโตคอล HTTP โดยกำหนดตามหาตามรายละเอียดดังนี้</a:t>
            </a:r>
          </a:p>
        </p:txBody>
      </p:sp>
      <p:pic>
        <p:nvPicPr>
          <p:cNvPr id="39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5866" y="3835400"/>
            <a:ext cx="9168984" cy="4271022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graphicFrame>
        <p:nvGraphicFramePr>
          <p:cNvPr id="400" name="Table"/>
          <p:cNvGraphicFramePr/>
          <p:nvPr/>
        </p:nvGraphicFramePr>
        <p:xfrm>
          <a:off x="2585200" y="8416266"/>
          <a:ext cx="19683522" cy="3963928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{8F44A2F1-9E1F-4B54-A3A2-5F16C0AD49E2}</a:tableStyleId>
              </a:tblPr>
              <a:tblGrid>
                <a:gridCol w="4152454"/>
                <a:gridCol w="12350697"/>
                <a:gridCol w="3167670"/>
              </a:tblGrid>
              <a:tr h="623189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"/>
                        </a:lnSpc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1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รายการ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"/>
                        </a:lnSpc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1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คำอธิบาย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"/>
                        </a:lnSpc>
                        <a:tabLst>
                          <a:tab pos="1257300" algn="l"/>
                        </a:tabLst>
                        <a:defRPr b="1" sz="31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ค่าที่ควรกำหนดพื้นฐาน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665607">
                <a:tc>
                  <a:txBody>
                    <a:bodyPr/>
                    <a:lstStyle/>
                    <a:p>
                      <a:pPr defTabSz="914400">
                        <a:lnSpc>
                          <a:spcPct val="10000"/>
                        </a:lnSpc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Secure cookies only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เก็บข้อมูลไว้ในคุ๊กกี้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"/>
                        </a:lnSpc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ตอบ Yes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6560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Only http cookies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เปิดใช้คุ๊กกี้ผ่านโปรโตคอล http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"/>
                        </a:lnSpc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ตอบ No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6560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Allow frame embedding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อนุญาตให้ฝังเว็บอื่นใน e-Learning หรือไม่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"/>
                        </a:lnSpc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ตอบ No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6560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cURL blocked hosts list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ใส่แต่ละรายการในบรรทัดใหม่ รายการที่ถูกต้องเป็นที่อยู่ IPv4 หรือ IPv6 แบบเต็ม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"/>
                        </a:lnSpc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ค่าปกติ ว่าง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6560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cURL allowed ports list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รายการหมายเลขพอร์ตที่ cURL สามารถเชื่อมต่อได้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"/>
                        </a:lnSpc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ค่าปกติ ว่าง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3" name="การกำหนดความปลอดภัยของโปรโตคอล (HTTP Security)"/>
          <p:cNvSpPr txBox="1"/>
          <p:nvPr>
            <p:ph type="title"/>
          </p:nvPr>
        </p:nvSpPr>
        <p:spPr>
          <a:xfrm>
            <a:off x="2851150" y="8337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7800"/>
            </a:lvl1pPr>
          </a:lstStyle>
          <a:p>
            <a:pPr/>
            <a:r>
              <a:t>การกำหนดความปลอดภัยของโปรโตคอล (HTTP Security)</a:t>
            </a:r>
          </a:p>
        </p:txBody>
      </p:sp>
      <p:sp>
        <p:nvSpPr>
          <p:cNvPr id="404" name="6. คลิกที่เมนู Notifications เพื่อกำหนดค่าการแจ้งเตือนโดยกำหนดตามค่า      ตามรายละเอียดดังนี้"/>
          <p:cNvSpPr txBox="1"/>
          <p:nvPr/>
        </p:nvSpPr>
        <p:spPr>
          <a:xfrm>
            <a:off x="2245888" y="3860050"/>
            <a:ext cx="8680456" cy="1247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6. </a:t>
            </a:r>
            <a:r>
              <a:t>คลิกที่เมนู </a:t>
            </a:r>
            <a:r>
              <a:rPr b="1"/>
              <a:t>Notifications</a:t>
            </a:r>
            <a:r>
              <a:t> เพื่อกำหนดค่าการแจ้งเตือนโดยกำหนดตามค่า </a:t>
            </a:r>
            <a:br/>
            <a:r>
              <a:t>    ตามรายละเอียดดังนี้</a:t>
            </a:r>
          </a:p>
        </p:txBody>
      </p:sp>
      <p:graphicFrame>
        <p:nvGraphicFramePr>
          <p:cNvPr id="405" name="Table"/>
          <p:cNvGraphicFramePr/>
          <p:nvPr/>
        </p:nvGraphicFramePr>
        <p:xfrm>
          <a:off x="2178235" y="9518464"/>
          <a:ext cx="19683522" cy="3963928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{8F44A2F1-9E1F-4B54-A3A2-5F16C0AD49E2}</a:tableStyleId>
              </a:tblPr>
              <a:tblGrid>
                <a:gridCol w="4704772"/>
                <a:gridCol w="9933728"/>
                <a:gridCol w="5032321"/>
              </a:tblGrid>
              <a:tr h="623189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"/>
                        </a:lnSpc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1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รายการ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"/>
                        </a:lnSpc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1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คำอธิบาย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"/>
                        </a:lnSpc>
                        <a:tabLst>
                          <a:tab pos="1257300" algn="l"/>
                        </a:tabLst>
                        <a:defRPr b="1" sz="31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ค่าที่ควรกำหนดพื้นฐาน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665607">
                <a:tc>
                  <a:txBody>
                    <a:bodyPr/>
                    <a:lstStyle/>
                    <a:p>
                      <a:pPr defTabSz="914400">
                        <a:lnSpc>
                          <a:spcPct val="10000"/>
                        </a:lnSpc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Display login failures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ต้องการแจ้งเตือนการเข้าระบบล้มเหลวที่ใคร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[   ] ไม่ต้องเลือก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6560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Email login failures to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ต้องการแจ้งเตือนการเข้าระบบล้มเหลวถึงใคร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กำหนดเป็น Nobody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6560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Threshold for email notifications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กำหนดจำนวนอีเมลแจ้งเตือนสูงสุด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กำหนดเป็น 10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pic>
        <p:nvPicPr>
          <p:cNvPr id="40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16141" y="3494925"/>
            <a:ext cx="8915401" cy="53086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9" name="การตั้งค่าด้านเซิร์ฟเวอร์ (Server)"/>
          <p:cNvSpPr txBox="1"/>
          <p:nvPr>
            <p:ph type="title"/>
          </p:nvPr>
        </p:nvSpPr>
        <p:spPr>
          <a:xfrm>
            <a:off x="2851150" y="8337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pPr/>
            <a:r>
              <a:t>การตั้งค่าด้านเซิร์ฟเวอร์ (Server)</a:t>
            </a:r>
          </a:p>
        </p:txBody>
      </p:sp>
      <p:sp>
        <p:nvSpPr>
          <p:cNvPr id="410" name="1. ทำการล็อกอินเข้าระบบในฐานะผู้ดูแลระบบ (Admin)…"/>
          <p:cNvSpPr txBox="1"/>
          <p:nvPr/>
        </p:nvSpPr>
        <p:spPr>
          <a:xfrm>
            <a:off x="1465000" y="3058330"/>
            <a:ext cx="9210284" cy="2213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3100"/>
            </a:pPr>
            <a:r>
              <a:rPr b="1"/>
              <a:t>1.</a:t>
            </a:r>
            <a:r>
              <a:t> ทำการล็อกอินเข้าระบบในฐานะผู้ดูแลระบบ (Admin)</a:t>
            </a:r>
          </a:p>
          <a:p>
            <a:pPr>
              <a:defRPr sz="3100"/>
            </a:pPr>
            <a:r>
              <a:rPr b="1"/>
              <a:t>2.</a:t>
            </a:r>
            <a:r>
              <a:t> คลิกเลือกเมนู </a:t>
            </a:r>
            <a:r>
              <a:rPr b="1"/>
              <a:t>Site administration</a:t>
            </a:r>
          </a:p>
          <a:p>
            <a:pPr>
              <a:defRPr sz="3100"/>
            </a:pPr>
            <a:r>
              <a:rPr b="1"/>
              <a:t>3.</a:t>
            </a:r>
            <a:r>
              <a:t> คลิกเลือกที่เมนู </a:t>
            </a:r>
            <a:r>
              <a:rPr b="1"/>
              <a:t>Server</a:t>
            </a:r>
            <a:r>
              <a:t> เพื่อทำการตั้งค่าเซิร์ฟเวอร์</a:t>
            </a:r>
          </a:p>
          <a:p>
            <a:pPr>
              <a:defRPr sz="3100"/>
            </a:pPr>
            <a:r>
              <a:rPr b="1"/>
              <a:t>4.</a:t>
            </a:r>
            <a:r>
              <a:t> โดยในเมนู Server</a:t>
            </a:r>
            <a:r>
              <a:rPr b="1"/>
              <a:t> </a:t>
            </a:r>
            <a:r>
              <a:t>มีรายการเมนูย่อยต่างๆ ดังนี้</a:t>
            </a:r>
          </a:p>
        </p:txBody>
      </p:sp>
      <p:graphicFrame>
        <p:nvGraphicFramePr>
          <p:cNvPr id="411" name="Table"/>
          <p:cNvGraphicFramePr/>
          <p:nvPr/>
        </p:nvGraphicFramePr>
        <p:xfrm>
          <a:off x="10665559" y="3381838"/>
          <a:ext cx="12437857" cy="765429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{8F44A2F1-9E1F-4B54-A3A2-5F16C0AD49E2}</a:tableStyleId>
              </a:tblPr>
              <a:tblGrid>
                <a:gridCol w="2655967"/>
                <a:gridCol w="9769187"/>
              </a:tblGrid>
              <a:tr h="585977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9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รายการ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9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คำอธิบาย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585977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9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System paths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9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กำหนดพาสของระบบ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5977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9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Support contact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9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กำหนดรายละเอียดอีเมล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5977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9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Session handling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9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กำหนดช่วงเวลาการใช้งาน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9861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9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HTTP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9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กำหนดการตั้งค่าเกี่ยวกับ HTTP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5977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9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Maintenance mode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9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กำหนดค่าโหมดบำรุงรักษาระบบ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5977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9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Cleanup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9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กำหนดค่าโหมดการทำความสะอาดระบบ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5977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9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Environment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9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รายงานสภาพแวดล้อมของ Server ว่าเหมาะสมกับการใช้งาน Moodle เวอร์ชั่นปัจจุบันหรือไม่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5977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9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PHP info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9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แสดงให้เห็นภาษา PHP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5977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9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Performance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9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กำหนดรายละเอียดการเพิ่มประสิทธิภาพการทำงานของระบบ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5977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9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Update notifications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9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ตั้งค่าเกี่ยวกับการแจ้งเตือนการอัปเดทระบบ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5977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9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File types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9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กำหนดประเภทไฟล์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5977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9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OAuth 2 services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9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กำหนดมาตรฐาน OAuth2 ยืนยันตัวตน และจัดการสิทธิ์การเข้าใช้งานระบบต่าง ๆ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pic>
        <p:nvPicPr>
          <p:cNvPr id="41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6485" y="6011666"/>
            <a:ext cx="7962901" cy="52197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13" name="Line"/>
          <p:cNvSpPr/>
          <p:nvPr/>
        </p:nvSpPr>
        <p:spPr>
          <a:xfrm flipH="1">
            <a:off x="8984727" y="6931918"/>
            <a:ext cx="888958" cy="557574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14" name="Group"/>
          <p:cNvSpPr/>
          <p:nvPr/>
        </p:nvSpPr>
        <p:spPr>
          <a:xfrm>
            <a:off x="9550879" y="6571117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7" name="5. คลิกที่เมนู System paths เพื่อกำหนดพาทการใช้งานของระบบ      โดยกำหนดตามค่าตามรายละเอียดดังนี้"/>
          <p:cNvSpPr txBox="1"/>
          <p:nvPr/>
        </p:nvSpPr>
        <p:spPr>
          <a:xfrm>
            <a:off x="2381543" y="3741352"/>
            <a:ext cx="8680456" cy="1247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5. </a:t>
            </a:r>
            <a:r>
              <a:t>คลิกที่เมนู </a:t>
            </a:r>
            <a:r>
              <a:rPr b="1"/>
              <a:t>System paths </a:t>
            </a:r>
            <a:r>
              <a:t>เพื่อกำหนดพาทการใช้งานของระบบ </a:t>
            </a:r>
            <a:br/>
            <a:r>
              <a:t>    โดยกำหนดตามค่าตามรายละเอียดดังนี้</a:t>
            </a:r>
          </a:p>
        </p:txBody>
      </p:sp>
      <p:graphicFrame>
        <p:nvGraphicFramePr>
          <p:cNvPr id="418" name="Table"/>
          <p:cNvGraphicFramePr/>
          <p:nvPr/>
        </p:nvGraphicFramePr>
        <p:xfrm>
          <a:off x="2110407" y="7814259"/>
          <a:ext cx="19683522" cy="3963928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{8F44A2F1-9E1F-4B54-A3A2-5F16C0AD49E2}</a:tableStyleId>
              </a:tblPr>
              <a:tblGrid>
                <a:gridCol w="4704772"/>
                <a:gridCol w="9933728"/>
                <a:gridCol w="5032321"/>
              </a:tblGrid>
              <a:tr h="623189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"/>
                        </a:lnSpc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1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รายการ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"/>
                        </a:lnSpc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1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คำอธิบาย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"/>
                        </a:lnSpc>
                        <a:tabLst>
                          <a:tab pos="1257300" algn="l"/>
                        </a:tabLst>
                        <a:defRPr b="1" sz="31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ค่าที่ควรกำหนดพื้นฐาน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665607">
                <a:tc>
                  <a:txBody>
                    <a:bodyPr/>
                    <a:lstStyle/>
                    <a:p>
                      <a:pPr defTabSz="914400">
                        <a:lnSpc>
                          <a:spcPct val="10000"/>
                        </a:lnSpc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Path to PHP CLI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พาทของดียู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ไม่ต้องกำหนด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6560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Path to du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พาทของดียู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ไม่ต้องกำหนด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6560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Path to aspell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พาทของการตรวจสอบคำผิด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ไม่ต้องกำหนด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6560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Path to dot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พาทของ การกำหนดค่าไฟล์ DOT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ไม่ต้องกำหนด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6560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Path to ghostscript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พาทของ Ghostscript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ไม่ต้องกำหนด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6560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Path to Python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พาทของ Python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ไม่ต้องกำหนด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419" name="การตั้งค่า (System paths)"/>
          <p:cNvSpPr txBox="1"/>
          <p:nvPr>
            <p:ph type="title"/>
          </p:nvPr>
        </p:nvSpPr>
        <p:spPr>
          <a:xfrm>
            <a:off x="2851150" y="8337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7800"/>
            </a:lvl1pPr>
          </a:lstStyle>
          <a:p>
            <a:pPr/>
            <a:r>
              <a:t>การตั้งค่า (System paths)</a:t>
            </a:r>
          </a:p>
        </p:txBody>
      </p:sp>
      <p:pic>
        <p:nvPicPr>
          <p:cNvPr id="420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0" r="0" b="19768"/>
          <a:stretch>
            <a:fillRect/>
          </a:stretch>
        </p:blipFill>
        <p:spPr>
          <a:xfrm>
            <a:off x="12045322" y="2959638"/>
            <a:ext cx="8534401" cy="4432372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21" name="Line"/>
          <p:cNvSpPr/>
          <p:nvPr/>
        </p:nvSpPr>
        <p:spPr>
          <a:xfrm flipH="1">
            <a:off x="19888005" y="3574455"/>
            <a:ext cx="888957" cy="557574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22" name="Group"/>
          <p:cNvSpPr/>
          <p:nvPr/>
        </p:nvSpPr>
        <p:spPr>
          <a:xfrm>
            <a:off x="20454156" y="3213654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68822" y="3008204"/>
            <a:ext cx="8470901" cy="52578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26" name="6. คลิกที่เมนู Support contact เพื่อกำหนดรายละเอียดอีเมล Admin      ในการสนับสนุนทางเทคนิค โดยกำหนดตามค่าตามรายละเอียดดังนี้"/>
          <p:cNvSpPr txBox="1"/>
          <p:nvPr/>
        </p:nvSpPr>
        <p:spPr>
          <a:xfrm>
            <a:off x="2381543" y="3741352"/>
            <a:ext cx="8680456" cy="1247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6. </a:t>
            </a:r>
            <a:r>
              <a:t>คลิกที่เมนู </a:t>
            </a:r>
            <a:r>
              <a:rPr b="1"/>
              <a:t>Support contact </a:t>
            </a:r>
            <a:r>
              <a:t>เพื่อกำหนดรายละเอียดอีเมล Admin </a:t>
            </a:r>
            <a:br/>
            <a:r>
              <a:t>    ในการสนับสนุนทางเทคนิค โดยกำหนดตามค่าตามรายละเอียดดังนี้</a:t>
            </a:r>
          </a:p>
        </p:txBody>
      </p:sp>
      <p:graphicFrame>
        <p:nvGraphicFramePr>
          <p:cNvPr id="427" name="Table"/>
          <p:cNvGraphicFramePr/>
          <p:nvPr/>
        </p:nvGraphicFramePr>
        <p:xfrm>
          <a:off x="2178235" y="9018198"/>
          <a:ext cx="19683522" cy="3963928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{8F44A2F1-9E1F-4B54-A3A2-5F16C0AD49E2}</a:tableStyleId>
              </a:tblPr>
              <a:tblGrid>
                <a:gridCol w="4704772"/>
                <a:gridCol w="9933728"/>
                <a:gridCol w="5032321"/>
              </a:tblGrid>
              <a:tr h="623189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"/>
                        </a:lnSpc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1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รายการ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"/>
                        </a:lnSpc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1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คำอธิบาย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"/>
                        </a:lnSpc>
                        <a:tabLst>
                          <a:tab pos="1257300" algn="l"/>
                        </a:tabLst>
                        <a:defRPr b="1" sz="31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ค่าที่ควรกำหนดพื้นฐาน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665607">
                <a:tc>
                  <a:txBody>
                    <a:bodyPr/>
                    <a:lstStyle/>
                    <a:p>
                      <a:pPr defTabSz="914400">
                        <a:lnSpc>
                          <a:spcPct val="10000"/>
                        </a:lnSpc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Support name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ชื่อผู้ดูแลศูนย์ e-Learning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เช่น Admin สามารถตั้งเป็นภาษาไทยได้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6560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Support email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กำหนดอีเมลผู้ดูแลศูนย์ e-Learning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เช่น jimdarunee@hotmail.com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6560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Support page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กำหนดหน้าเพจเพิ่มเติมเพื่อแจ้งข้อมูลให้สมาชิก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ไม่ต้องกำหนด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428" name="การตั้งค่า (Support contact)"/>
          <p:cNvSpPr txBox="1"/>
          <p:nvPr>
            <p:ph type="title"/>
          </p:nvPr>
        </p:nvSpPr>
        <p:spPr>
          <a:xfrm>
            <a:off x="3173330" y="88460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7800"/>
            </a:lvl1pPr>
          </a:lstStyle>
          <a:p>
            <a:pPr/>
            <a:r>
              <a:t>การตั้งค่า (Support contact)</a:t>
            </a:r>
          </a:p>
        </p:txBody>
      </p:sp>
      <p:sp>
        <p:nvSpPr>
          <p:cNvPr id="429" name="Line"/>
          <p:cNvSpPr/>
          <p:nvPr/>
        </p:nvSpPr>
        <p:spPr>
          <a:xfrm flipH="1">
            <a:off x="20515410" y="3710110"/>
            <a:ext cx="888957" cy="557574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30" name="Group"/>
          <p:cNvSpPr/>
          <p:nvPr/>
        </p:nvSpPr>
        <p:spPr>
          <a:xfrm>
            <a:off x="21318957" y="3434094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95067" y="3165965"/>
            <a:ext cx="10100300" cy="415718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34" name="7. คลิกที่เมนู Session handling เพื่อกำหนดช่วงเวลาการใช้งาน     โดยกำหนดตามค่าตามรายละเอียดดังนี้"/>
          <p:cNvSpPr txBox="1"/>
          <p:nvPr/>
        </p:nvSpPr>
        <p:spPr>
          <a:xfrm>
            <a:off x="2381543" y="3741352"/>
            <a:ext cx="8680456" cy="1247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7. </a:t>
            </a:r>
            <a:r>
              <a:t>คลิกที่เมนู </a:t>
            </a:r>
            <a:r>
              <a:rPr b="1"/>
              <a:t>Session handling </a:t>
            </a:r>
            <a:r>
              <a:t>เพื่อกำหนดช่วงเวลาการใช้งาน </a:t>
            </a:r>
            <a:br/>
            <a:r>
              <a:t>   โดยกำหนดตามค่าตามรายละเอียดดังนี้</a:t>
            </a:r>
          </a:p>
        </p:txBody>
      </p:sp>
      <p:graphicFrame>
        <p:nvGraphicFramePr>
          <p:cNvPr id="435" name="Table"/>
          <p:cNvGraphicFramePr/>
          <p:nvPr/>
        </p:nvGraphicFramePr>
        <p:xfrm>
          <a:off x="2343889" y="8017742"/>
          <a:ext cx="19683522" cy="3963928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{8F44A2F1-9E1F-4B54-A3A2-5F16C0AD49E2}</a:tableStyleId>
              </a:tblPr>
              <a:tblGrid>
                <a:gridCol w="5568248"/>
                <a:gridCol w="9070252"/>
                <a:gridCol w="5032321"/>
              </a:tblGrid>
              <a:tr h="623189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"/>
                        </a:lnSpc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1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รายการ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"/>
                        </a:lnSpc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1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คำอธิบาย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"/>
                        </a:lnSpc>
                        <a:tabLst>
                          <a:tab pos="1257300" algn="l"/>
                        </a:tabLst>
                        <a:defRPr b="1" sz="31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ค่าที่ควรกำหนดพื้นฐาน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665607">
                <a:tc>
                  <a:txBody>
                    <a:bodyPr/>
                    <a:lstStyle/>
                    <a:p>
                      <a:pPr defTabSz="914400">
                        <a:lnSpc>
                          <a:spcPct val="10000"/>
                        </a:lnSpc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Use database for session information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ใช้ฐานข้อมูลในการเก็บเซสซั่นผู้ใช้งาน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[   ] ไม่ต้องเลือก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6560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Timeout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กำหนดช่วงเวลาการใช้งานระบบ กรณีสมาชิกไม่มีการใช้งานใดๆ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กำหนดเป็น 2 ชั่วโมง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6560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Cookie prefix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กำหนดคำนำหน้าไฟล์คุกกี้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ไม่ต้องระบุ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6560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Cookie path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กำหนดพาทของคุกกี้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กำหนดเป็นเครื่องหมายสแลช /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6560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Cookie domain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กำหนดโดเมนที่นำไฟล์คุกกี้มาใช้งาน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ไม่ต้องระบุ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436" name="การตั้งค่า (Session handling)"/>
          <p:cNvSpPr txBox="1"/>
          <p:nvPr>
            <p:ph type="title"/>
          </p:nvPr>
        </p:nvSpPr>
        <p:spPr>
          <a:xfrm>
            <a:off x="3173330" y="88460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7800"/>
            </a:lvl1pPr>
          </a:lstStyle>
          <a:p>
            <a:pPr/>
            <a:r>
              <a:t>การตั้งค่า (Session handling)</a:t>
            </a:r>
          </a:p>
        </p:txBody>
      </p:sp>
      <p:sp>
        <p:nvSpPr>
          <p:cNvPr id="437" name="Line"/>
          <p:cNvSpPr/>
          <p:nvPr/>
        </p:nvSpPr>
        <p:spPr>
          <a:xfrm flipH="1">
            <a:off x="20515410" y="3710110"/>
            <a:ext cx="888957" cy="557574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38" name="Group"/>
          <p:cNvSpPr/>
          <p:nvPr/>
        </p:nvSpPr>
        <p:spPr>
          <a:xfrm>
            <a:off x="21318957" y="3434094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58322" y="2048838"/>
            <a:ext cx="7576266" cy="4440097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42" name="8. คลิกที่เมนู HTTP เพื่อกำหนดการตั้งค่าเกี่ยวกับ HTTP  โดยกำหนดตามค่า     ตามรายละเอียดดังนี้"/>
          <p:cNvSpPr txBox="1"/>
          <p:nvPr/>
        </p:nvSpPr>
        <p:spPr>
          <a:xfrm>
            <a:off x="2466327" y="3198766"/>
            <a:ext cx="8680456" cy="1247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8. </a:t>
            </a:r>
            <a:r>
              <a:t>คลิกที่เมนู </a:t>
            </a:r>
            <a:r>
              <a:rPr b="1"/>
              <a:t>HTTP </a:t>
            </a:r>
            <a:r>
              <a:t>เพื่อกำหนดการตั้งค่าเกี่ยวกับ HTTP  โดยกำหนดตามค่า</a:t>
            </a:r>
            <a:br/>
            <a:r>
              <a:t>    ตามรายละเอียดดังนี้</a:t>
            </a:r>
          </a:p>
        </p:txBody>
      </p:sp>
      <p:graphicFrame>
        <p:nvGraphicFramePr>
          <p:cNvPr id="443" name="Table"/>
          <p:cNvGraphicFramePr/>
          <p:nvPr/>
        </p:nvGraphicFramePr>
        <p:xfrm>
          <a:off x="2038665" y="6983372"/>
          <a:ext cx="19683522" cy="428955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{8F44A2F1-9E1F-4B54-A3A2-5F16C0AD49E2}</a:tableStyleId>
              </a:tblPr>
              <a:tblGrid>
                <a:gridCol w="4035902"/>
                <a:gridCol w="6987601"/>
                <a:gridCol w="8647317"/>
              </a:tblGrid>
              <a:tr h="586232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"/>
                        </a:lnSpc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รายการ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"/>
                        </a:lnSpc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คำอธิบาย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"/>
                        </a:lnSpc>
                        <a:tabLst>
                          <a:tab pos="1257300" algn="l"/>
                        </a:tabLst>
                        <a:defRPr b="1" sz="28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ค่าที่ควรกำหนดพื้นฐาน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615103">
                <a:tc>
                  <a:txBody>
                    <a:bodyPr/>
                    <a:lstStyle/>
                    <a:p>
                      <a:pPr defTabSz="914400">
                        <a:lnSpc>
                          <a:spcPct val="10000"/>
                        </a:lnSpc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Use slash arguments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0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เปิดใช้ slash arguments สำหรับไฟล์ภาพและไฟล์อื่นๆ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เลือก  [  / 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15103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0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Logged IP address source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0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กำหนดค่าในกรณีใช้รีเวร์ดพร็อกซี่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เลื่อก HTTP_CLIENT_IP, HTTP_X_FORWARDED_FOR, REMOTE_ADDR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15103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0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Proxy host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0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ชื่อเครื่องพร็อกซี่ของหน่วยงาน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ไม่ต้องกำหนด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15103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0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Proxy port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0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หมายเลขพอร์ตของพร็อกซี่ในหน่วยงาน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ไม่ต้องกำหนด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15103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0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Proxy type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0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ชนิดของพร็อกซี่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กำหนดเป็น HTTP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15103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0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Proxy username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0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ชื่อเรียกเข้าใช้งานพร็อกซี่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ไม่ต้องกำหนด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15103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0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Proxy password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0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พาสเวิร์ดเข้าใช้งานพร็อกซี่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ไม่ต้องกำหนด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15103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0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Proxy bypass hosts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0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IP หรือโฮสต์เนมที่ได้ต้องเก็บเข้าพร็อกซี่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Localhost, 127.0.0.1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444" name="การตั้งค่า (HTTP)"/>
          <p:cNvSpPr txBox="1"/>
          <p:nvPr>
            <p:ph type="title"/>
          </p:nvPr>
        </p:nvSpPr>
        <p:spPr>
          <a:xfrm>
            <a:off x="3173330" y="88460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7800"/>
            </a:lvl1pPr>
          </a:lstStyle>
          <a:p>
            <a:pPr/>
            <a:r>
              <a:t>การตั้งค่า (HTTP)</a:t>
            </a:r>
          </a:p>
        </p:txBody>
      </p:sp>
      <p:sp>
        <p:nvSpPr>
          <p:cNvPr id="445" name="Line"/>
          <p:cNvSpPr/>
          <p:nvPr/>
        </p:nvSpPr>
        <p:spPr>
          <a:xfrm flipH="1">
            <a:off x="19786264" y="2881821"/>
            <a:ext cx="888957" cy="557574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46" name="Group"/>
          <p:cNvSpPr/>
          <p:nvPr/>
        </p:nvSpPr>
        <p:spPr>
          <a:xfrm>
            <a:off x="20589811" y="2605805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49114" y="5156528"/>
            <a:ext cx="12942995" cy="6763007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52" name="9. คลิกที่เมนู Maintenance mode เพื่อกำหนดค่าโหมดบำรุงรักษาระบบ โดยกำหนดข้อความสำหรับแจ้งให้สมาชิกทราบ เช่น ปิดประตูระบบชั่วคราว      ในที่นี้ไม่ต้องเปิดใช้งาน โดยกำหนดตามค่า ตามรายละเอียดดังนี้"/>
          <p:cNvSpPr txBox="1"/>
          <p:nvPr/>
        </p:nvSpPr>
        <p:spPr>
          <a:xfrm>
            <a:off x="2466327" y="3198766"/>
            <a:ext cx="18709573" cy="1247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9. </a:t>
            </a:r>
            <a:r>
              <a:t>คลิกที่เมนู </a:t>
            </a:r>
            <a:r>
              <a:rPr b="1"/>
              <a:t>Maintenance mode </a:t>
            </a:r>
            <a:r>
              <a:t>เพื่อกำหนดค่าโหมดบำรุงรักษาระบบ โดยกำหนดข้อความสำหรับแจ้งให้สมาชิกทราบ เช่น ปิดประตูระบบชั่วคราว </a:t>
            </a:r>
            <a:br/>
            <a:r>
              <a:t>    ในที่นี้ไม่ต้องเปิดใช้งาน โดยกำหนดตามค่า ตามรายละเอียดดังนี้</a:t>
            </a:r>
          </a:p>
        </p:txBody>
      </p:sp>
      <p:sp>
        <p:nvSpPr>
          <p:cNvPr id="453" name="การตั้งค่า (Maintenance mode)"/>
          <p:cNvSpPr txBox="1"/>
          <p:nvPr>
            <p:ph type="title"/>
          </p:nvPr>
        </p:nvSpPr>
        <p:spPr>
          <a:xfrm>
            <a:off x="3173330" y="88460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7800"/>
            </a:lvl1pPr>
          </a:lstStyle>
          <a:p>
            <a:pPr/>
            <a:r>
              <a:t>การตั้งค่า (Maintenance mode)</a:t>
            </a:r>
          </a:p>
        </p:txBody>
      </p:sp>
      <p:sp>
        <p:nvSpPr>
          <p:cNvPr id="454" name="Line"/>
          <p:cNvSpPr/>
          <p:nvPr/>
        </p:nvSpPr>
        <p:spPr>
          <a:xfrm flipV="1">
            <a:off x="8151820" y="9014755"/>
            <a:ext cx="1675641" cy="652028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55" name="Group"/>
          <p:cNvSpPr/>
          <p:nvPr/>
        </p:nvSpPr>
        <p:spPr>
          <a:xfrm>
            <a:off x="8066412" y="9390766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0" r="0" b="17461"/>
          <a:stretch>
            <a:fillRect/>
          </a:stretch>
        </p:blipFill>
        <p:spPr>
          <a:xfrm>
            <a:off x="12917971" y="1841445"/>
            <a:ext cx="8559801" cy="6121728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61" name="10. คลิกที่เมนู Cleanup เพื่อกำหนดค่าโหมดการทำความสะอาดระบบ โดยกำหนดตามค่า ตามรายละเอียดดังนี้"/>
          <p:cNvSpPr txBox="1"/>
          <p:nvPr/>
        </p:nvSpPr>
        <p:spPr>
          <a:xfrm>
            <a:off x="2466327" y="3198766"/>
            <a:ext cx="8680456" cy="1247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10. </a:t>
            </a:r>
            <a:r>
              <a:t>คลิกที่เมนู </a:t>
            </a:r>
            <a:r>
              <a:rPr b="1"/>
              <a:t>Cleanup </a:t>
            </a:r>
            <a:r>
              <a:t>เพื่อกำหนดค่าโหมดการทำความสะอาดระบบ โดยกำหนดตามค่า ตามรายละเอียดดังนี้</a:t>
            </a:r>
          </a:p>
        </p:txBody>
      </p:sp>
      <p:graphicFrame>
        <p:nvGraphicFramePr>
          <p:cNvPr id="462" name="Table"/>
          <p:cNvGraphicFramePr/>
          <p:nvPr/>
        </p:nvGraphicFramePr>
        <p:xfrm>
          <a:off x="2073549" y="8413621"/>
          <a:ext cx="19683522" cy="428955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{8F44A2F1-9E1F-4B54-A3A2-5F16C0AD49E2}</a:tableStyleId>
              </a:tblPr>
              <a:tblGrid>
                <a:gridCol w="6008490"/>
                <a:gridCol w="6721269"/>
                <a:gridCol w="6941061"/>
              </a:tblGrid>
              <a:tr h="586232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"/>
                        </a:lnSpc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รายการ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"/>
                        </a:lnSpc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คำอธิบาย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"/>
                        </a:lnSpc>
                        <a:tabLst>
                          <a:tab pos="1257300" algn="l"/>
                        </a:tabLst>
                        <a:defRPr b="1" sz="28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ค่าที่ควรกำหนดพื้นฐาน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615103">
                <a:tc>
                  <a:txBody>
                    <a:bodyPr/>
                    <a:lstStyle/>
                    <a:p>
                      <a:pPr defTabSz="914400">
                        <a:lnSpc>
                          <a:spcPct val="10000"/>
                        </a:lnSpc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Delete not fully setup users after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0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ลบสมาชิกที่สมัครแล้วไม่ได้ยืนยันตัวตนกลับมา หลังจาก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28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กำหนดเป็น </a:t>
                      </a:r>
                      <a:r>
                        <a:rPr b="1"/>
                        <a:t>7 days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15103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0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Delete incomplete users after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0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ลบสมาชิกที่มีข้อมูลไม่ครบถ้วน หลังจาก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28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กำหนดเป็น </a:t>
                      </a:r>
                      <a:r>
                        <a:rPr b="1"/>
                        <a:t>Never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15103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0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Disable grade history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0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ปิดการแสดงผลการเรียนย้อนหลัง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28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เลือกเป็น  [   ]  </a:t>
                      </a:r>
                      <a:r>
                        <a:rPr b="1"/>
                        <a:t>No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15103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0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Grade history lifetime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0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อายุของการแสดงผลการเรียน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28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กำหนดเป็น </a:t>
                      </a:r>
                      <a:r>
                        <a:rPr b="1"/>
                        <a:t>Never delete history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15103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0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Clean up temporary data files older than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0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ล้างข้อมูลไฟล์ชั่วคราวเก่า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28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กำหนดเป็น </a:t>
                      </a:r>
                      <a:r>
                        <a:rPr b="1"/>
                        <a:t>7 days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463" name="การตั้งค่า (Cleanup)"/>
          <p:cNvSpPr txBox="1"/>
          <p:nvPr>
            <p:ph type="title"/>
          </p:nvPr>
        </p:nvSpPr>
        <p:spPr>
          <a:xfrm>
            <a:off x="3173330" y="88460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7800"/>
            </a:lvl1pPr>
          </a:lstStyle>
          <a:p>
            <a:pPr/>
            <a:r>
              <a:t>การตั้งค่า (Cleanup)</a:t>
            </a:r>
          </a:p>
        </p:txBody>
      </p:sp>
      <p:sp>
        <p:nvSpPr>
          <p:cNvPr id="464" name="Line"/>
          <p:cNvSpPr/>
          <p:nvPr/>
        </p:nvSpPr>
        <p:spPr>
          <a:xfrm flipH="1">
            <a:off x="21059535" y="2410886"/>
            <a:ext cx="888957" cy="55757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65" name="Group"/>
          <p:cNvSpPr/>
          <p:nvPr/>
        </p:nvSpPr>
        <p:spPr>
          <a:xfrm>
            <a:off x="21863082" y="2134869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10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70" name="11. คลิกที่เมนู Environment เพื่อรายงานสภาพแวดล้อมของเซิร์พเวอร์ว่าเหมาะกับการใช้งาน Moodle เวอร์ชั่นปัจจุบันหรือไม่"/>
          <p:cNvSpPr txBox="1"/>
          <p:nvPr/>
        </p:nvSpPr>
        <p:spPr>
          <a:xfrm>
            <a:off x="2466327" y="2849925"/>
            <a:ext cx="16033784" cy="689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11. </a:t>
            </a:r>
            <a:r>
              <a:t>คลิกที่เมนู </a:t>
            </a:r>
            <a:r>
              <a:rPr b="1"/>
              <a:t>Environment </a:t>
            </a:r>
            <a:r>
              <a:t>เพื่อรายงานสภาพแวดล้อมของเซิร์พเวอร์ว่าเหมาะกับการใช้งาน Moodle เวอร์ชั่นปัจจุบันหรือไม่</a:t>
            </a:r>
          </a:p>
        </p:txBody>
      </p:sp>
      <p:sp>
        <p:nvSpPr>
          <p:cNvPr id="471" name="การตั้งค่า (Environment)"/>
          <p:cNvSpPr txBox="1"/>
          <p:nvPr>
            <p:ph type="title"/>
          </p:nvPr>
        </p:nvSpPr>
        <p:spPr>
          <a:xfrm>
            <a:off x="3173330" y="88460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7800"/>
            </a:lvl1pPr>
          </a:lstStyle>
          <a:p>
            <a:pPr/>
            <a:r>
              <a:t>การตั้งค่า (Environment)</a:t>
            </a:r>
          </a:p>
        </p:txBody>
      </p:sp>
      <p:pic>
        <p:nvPicPr>
          <p:cNvPr id="47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64905" y="3913834"/>
            <a:ext cx="10228790" cy="8861946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73" name="Line"/>
          <p:cNvSpPr/>
          <p:nvPr/>
        </p:nvSpPr>
        <p:spPr>
          <a:xfrm flipH="1">
            <a:off x="16664135" y="4905100"/>
            <a:ext cx="888957" cy="557574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74" name="Group"/>
          <p:cNvSpPr/>
          <p:nvPr/>
        </p:nvSpPr>
        <p:spPr>
          <a:xfrm>
            <a:off x="17467682" y="4629084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11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3" name="การตั้งค่าให้เครือข่ายบางส่วนใช้งานระบบ"/>
          <p:cNvSpPr txBox="1"/>
          <p:nvPr>
            <p:ph type="title"/>
          </p:nvPr>
        </p:nvSpPr>
        <p:spPr>
          <a:xfrm>
            <a:off x="4155016" y="7829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10100"/>
            </a:lvl1pPr>
          </a:lstStyle>
          <a:p>
            <a:pPr/>
            <a:r>
              <a:t>การตั้งค่าให้เครือข่ายบางส่วนใช้งานระบบ</a:t>
            </a:r>
          </a:p>
        </p:txBody>
      </p:sp>
      <p:sp>
        <p:nvSpPr>
          <p:cNvPr id="354" name="1. ทำการล็อกอินเข้าระบบในฐานะผู้ดูแลระบบ (Admin)…"/>
          <p:cNvSpPr txBox="1"/>
          <p:nvPr/>
        </p:nvSpPr>
        <p:spPr>
          <a:xfrm>
            <a:off x="1567683" y="4180582"/>
            <a:ext cx="7405959" cy="2365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1.</a:t>
            </a:r>
            <a:r>
              <a:t> ทำการล็อกอินเข้าระบบในฐานะผู้ดูแลระบบ (Admin)</a:t>
            </a:r>
          </a:p>
          <a:p>
            <a:pPr/>
            <a:r>
              <a:rPr b="1"/>
              <a:t>2.</a:t>
            </a:r>
            <a:r>
              <a:t> คลิกเลือกเมนู </a:t>
            </a:r>
            <a:r>
              <a:rPr b="1"/>
              <a:t>Site administration</a:t>
            </a:r>
          </a:p>
          <a:p>
            <a:pPr/>
            <a:r>
              <a:rPr b="1"/>
              <a:t>3.</a:t>
            </a:r>
            <a:r>
              <a:t> คลิกเลือกที่เมนู </a:t>
            </a:r>
            <a:r>
              <a:rPr b="1"/>
              <a:t>Security</a:t>
            </a:r>
            <a:r>
              <a:t> </a:t>
            </a:r>
            <a:r>
              <a:rPr b="1"/>
              <a:t>&gt; IP blocker</a:t>
            </a:r>
            <a:r>
              <a:t> </a:t>
            </a:r>
          </a:p>
          <a:p>
            <a:pPr/>
            <a:r>
              <a:rPr b="1"/>
              <a:t>4.</a:t>
            </a:r>
            <a:r>
              <a:t> ระบบแสดงหน้าต่าง IP blocker</a:t>
            </a:r>
          </a:p>
        </p:txBody>
      </p:sp>
      <p:pic>
        <p:nvPicPr>
          <p:cNvPr id="3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92733" y="2921000"/>
            <a:ext cx="11938001" cy="9906000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356" name="Line"/>
          <p:cNvSpPr/>
          <p:nvPr/>
        </p:nvSpPr>
        <p:spPr>
          <a:xfrm flipV="1">
            <a:off x="11664260" y="9363200"/>
            <a:ext cx="1264885" cy="1264885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57" name="Group"/>
          <p:cNvSpPr/>
          <p:nvPr/>
        </p:nvSpPr>
        <p:spPr>
          <a:xfrm>
            <a:off x="11411367" y="10199783"/>
            <a:ext cx="689536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4982" y="3954421"/>
            <a:ext cx="12331701" cy="84709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80" name="12. คลิกที่เมนู PHP info เพื่อแสดงรายละเอียดภาษา PHP"/>
          <p:cNvSpPr txBox="1"/>
          <p:nvPr/>
        </p:nvSpPr>
        <p:spPr>
          <a:xfrm>
            <a:off x="2448885" y="2972019"/>
            <a:ext cx="16033784" cy="689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12. </a:t>
            </a:r>
            <a:r>
              <a:t>คลิกที่เมนู </a:t>
            </a:r>
            <a:r>
              <a:rPr b="1"/>
              <a:t>PHP info </a:t>
            </a:r>
            <a:r>
              <a:t>เพื่อแสดงรายละเอียดภาษา PHP</a:t>
            </a:r>
          </a:p>
        </p:txBody>
      </p:sp>
      <p:sp>
        <p:nvSpPr>
          <p:cNvPr id="481" name="Line"/>
          <p:cNvSpPr/>
          <p:nvPr/>
        </p:nvSpPr>
        <p:spPr>
          <a:xfrm flipH="1">
            <a:off x="17044862" y="4730680"/>
            <a:ext cx="1694291" cy="890540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82" name="Group"/>
          <p:cNvSpPr/>
          <p:nvPr/>
        </p:nvSpPr>
        <p:spPr>
          <a:xfrm>
            <a:off x="18653742" y="4454663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12</a:t>
            </a:r>
          </a:p>
        </p:txBody>
      </p:sp>
      <p:sp>
        <p:nvSpPr>
          <p:cNvPr id="483" name="การตั้งค่า ( PHP info)"/>
          <p:cNvSpPr txBox="1"/>
          <p:nvPr/>
        </p:nvSpPr>
        <p:spPr>
          <a:xfrm>
            <a:off x="3347751" y="821582"/>
            <a:ext cx="21348701" cy="2169452"/>
          </a:xfrm>
          <a:prstGeom prst="rect">
            <a:avLst/>
          </a:prstGeom>
          <a:ln w="12700">
            <a:solidFill>
              <a:srgbClr val="F0F9F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00100">
              <a:defRPr b="1" sz="7800">
                <a:solidFill>
                  <a:srgbClr val="000000"/>
                </a:solidFill>
              </a:defRPr>
            </a:lvl1pPr>
          </a:lstStyle>
          <a:p>
            <a:pPr/>
            <a:r>
              <a:t>การตั้งค่า (	PHP info)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0" r="0" b="16385"/>
          <a:stretch>
            <a:fillRect/>
          </a:stretch>
        </p:blipFill>
        <p:spPr>
          <a:xfrm>
            <a:off x="5924795" y="4033858"/>
            <a:ext cx="12115801" cy="4693604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89" name="13. คลิกที่เมนู Performance เพื่อกำหนดรายละเอียดการเพิ่มประสิทธิภาพการทำงานของระบบ โดยกำหนดตามค่า ตามรายละเอียดดังนี้"/>
          <p:cNvSpPr txBox="1"/>
          <p:nvPr/>
        </p:nvSpPr>
        <p:spPr>
          <a:xfrm>
            <a:off x="2187255" y="2925428"/>
            <a:ext cx="16033783" cy="689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13. </a:t>
            </a:r>
            <a:r>
              <a:t>คลิกที่เมนู </a:t>
            </a:r>
            <a:r>
              <a:rPr b="1"/>
              <a:t>Performance </a:t>
            </a:r>
            <a:r>
              <a:t>เพื่อกำหนดรายละเอียดการเพิ่มประสิทธิภาพการทำงานของระบบ โดยกำหนดตามค่า ตามรายละเอียดดังนี้</a:t>
            </a:r>
          </a:p>
        </p:txBody>
      </p:sp>
      <p:sp>
        <p:nvSpPr>
          <p:cNvPr id="490" name="Line"/>
          <p:cNvSpPr/>
          <p:nvPr/>
        </p:nvSpPr>
        <p:spPr>
          <a:xfrm flipH="1">
            <a:off x="17044862" y="4730680"/>
            <a:ext cx="1694291" cy="890540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91" name="Group"/>
          <p:cNvSpPr/>
          <p:nvPr/>
        </p:nvSpPr>
        <p:spPr>
          <a:xfrm>
            <a:off x="18653742" y="4454663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13</a:t>
            </a:r>
          </a:p>
        </p:txBody>
      </p:sp>
      <p:graphicFrame>
        <p:nvGraphicFramePr>
          <p:cNvPr id="492" name="Table"/>
          <p:cNvGraphicFramePr/>
          <p:nvPr/>
        </p:nvGraphicFramePr>
        <p:xfrm>
          <a:off x="1960528" y="9146629"/>
          <a:ext cx="20932867" cy="371246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{8F44A2F1-9E1F-4B54-A3A2-5F16C0AD49E2}</a:tableStyleId>
              </a:tblPr>
              <a:tblGrid>
                <a:gridCol w="7113912"/>
                <a:gridCol w="6574123"/>
                <a:gridCol w="7232130"/>
              </a:tblGrid>
              <a:tr h="615167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"/>
                        </a:lnSpc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รายการ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"/>
                        </a:lnSpc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คำอธิบาย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"/>
                        </a:lnSpc>
                        <a:tabLst>
                          <a:tab pos="1257300" algn="l"/>
                        </a:tabLst>
                        <a:defRPr b="1" sz="30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ค่าที่ควรกำหนดพื้นฐาน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1126740">
                <a:tc>
                  <a:txBody>
                    <a:bodyPr/>
                    <a:lstStyle/>
                    <a:p>
                      <a:pPr defTabSz="914400">
                        <a:lnSpc>
                          <a:spcPct val="10000"/>
                        </a:lnSpc>
                        <a:tabLst>
                          <a:tab pos="1257300" algn="l"/>
                        </a:tabLst>
                        <a:defRPr sz="1800"/>
                      </a:pPr>
                      <a:r>
                        <a:rPr sz="30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Extra PHP memory limit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2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กำหนดความจำใน PHP memory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30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กำหนดเป็น </a:t>
                      </a:r>
                      <a:r>
                        <a:rPr b="1"/>
                        <a:t>256M หรือ 512M</a:t>
                      </a:r>
                      <a:endParaRPr b="1"/>
                    </a:p>
                    <a:p>
                      <a:pPr defTabSz="914400">
                        <a:tabLst>
                          <a:tab pos="1257300" algn="l"/>
                        </a:tabLst>
                        <a:defRPr sz="30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rPr b="1"/>
                        <a:t>  </a:t>
                      </a:r>
                      <a:r>
                        <a:t>กรณีมีผู้ใช้งานจำนวนมากสามารถเพิ่มหน่วยความจำได้แคชได้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52768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2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Maximum time limit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2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กำหนดหน่วยความจำ maximum PHP execution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30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กำหนดเป็น </a:t>
                      </a:r>
                      <a:r>
                        <a:rPr b="1"/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52768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2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cURL cache TTL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2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ระยะเวลาที่ใช้เก็บข้อมูลในแคช Time-to-live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30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กำหนดเป็น </a:t>
                      </a:r>
                      <a:r>
                        <a:rPr b="1"/>
                        <a:t>120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52768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2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Bitrate to use when calculating cURL timeouts (Kbps)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2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กำหนดค กำหนดค่า่า Bitrate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30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กำหนดเป็น </a:t>
                      </a:r>
                      <a:r>
                        <a:rPr b="1"/>
                        <a:t>56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493" name="การตั้งค่า (Performance)"/>
          <p:cNvSpPr txBox="1"/>
          <p:nvPr>
            <p:ph type="title"/>
          </p:nvPr>
        </p:nvSpPr>
        <p:spPr>
          <a:xfrm>
            <a:off x="3173330" y="88460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7800"/>
            </a:lvl1pPr>
          </a:lstStyle>
          <a:p>
            <a:pPr/>
            <a:r>
              <a:t>การตั้งค่า (Performance)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9806" y="3947663"/>
            <a:ext cx="12217401" cy="45974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99" name="14. คลิกที่เมนู Update notifications เพื่อตั้งค่าเกี่ยวกับการแจ้งเตือนการอัปเดทระบบ โดยกำหนดตามค่า ตามรายละเอียดดังนี้"/>
          <p:cNvSpPr txBox="1"/>
          <p:nvPr/>
        </p:nvSpPr>
        <p:spPr>
          <a:xfrm>
            <a:off x="2187255" y="2925428"/>
            <a:ext cx="16033783" cy="689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14. </a:t>
            </a:r>
            <a:r>
              <a:t>คลิกที่เมนู </a:t>
            </a:r>
            <a:r>
              <a:rPr b="1"/>
              <a:t>Update notifications </a:t>
            </a:r>
            <a:r>
              <a:t>เพื่อตั้งค่าเกี่ยวกับการแจ้งเตือนการอัปเดทระบบ โดยกำหนดตามค่า ตามรายละเอียดดังนี้</a:t>
            </a:r>
          </a:p>
        </p:txBody>
      </p:sp>
      <p:sp>
        <p:nvSpPr>
          <p:cNvPr id="500" name="Line"/>
          <p:cNvSpPr/>
          <p:nvPr/>
        </p:nvSpPr>
        <p:spPr>
          <a:xfrm flipH="1">
            <a:off x="17044862" y="4730680"/>
            <a:ext cx="1694291" cy="890540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01" name="Group"/>
          <p:cNvSpPr/>
          <p:nvPr/>
        </p:nvSpPr>
        <p:spPr>
          <a:xfrm>
            <a:off x="18653742" y="4454663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14</a:t>
            </a:r>
          </a:p>
        </p:txBody>
      </p:sp>
      <p:graphicFrame>
        <p:nvGraphicFramePr>
          <p:cNvPr id="502" name="Table"/>
          <p:cNvGraphicFramePr/>
          <p:nvPr/>
        </p:nvGraphicFramePr>
        <p:xfrm>
          <a:off x="2343889" y="9159598"/>
          <a:ext cx="19683522" cy="428955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{8F44A2F1-9E1F-4B54-A3A2-5F16C0AD49E2}</a:tableStyleId>
              </a:tblPr>
              <a:tblGrid>
                <a:gridCol w="5930819"/>
                <a:gridCol w="6939772"/>
                <a:gridCol w="6800230"/>
              </a:tblGrid>
              <a:tr h="586232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"/>
                        </a:lnSpc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3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รายการ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"/>
                        </a:lnSpc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3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คำอธิบาย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"/>
                        </a:lnSpc>
                        <a:tabLst>
                          <a:tab pos="1257300" algn="l"/>
                        </a:tabLst>
                        <a:defRPr b="1" sz="33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ค่าที่ควรกำหนดพื้นฐาน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615103">
                <a:tc>
                  <a:txBody>
                    <a:bodyPr/>
                    <a:lstStyle/>
                    <a:p>
                      <a:pPr defTabSz="914400">
                        <a:lnSpc>
                          <a:spcPct val="10000"/>
                        </a:lnSpc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Automatically check for available updates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5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ตรวจสอบการอัพเดทเวอร์ชั่นใหม่อัตโนมัติ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33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เลือกเป็น  [ /  ]  </a:t>
                      </a:r>
                      <a:r>
                        <a:rPr b="1"/>
                        <a:t>Yes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15103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5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Required code maturity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5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เลือกเวอร์ชั่น Moodle ที่ต้องการอัพเดท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เลือกเป็น Stable version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15103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5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Notify about new builds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500">
                          <a:solidFill>
                            <a:srgbClr val="22272B"/>
                          </a:solidFill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แจ้งรายละเอียดเกี่ยวกับการปรับปรุงระบบ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33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เลือกเป็น  [   ]  </a:t>
                      </a:r>
                      <a:r>
                        <a:rPr b="1"/>
                        <a:t>No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503" name="การตั้งค่า (Update notifications)"/>
          <p:cNvSpPr txBox="1"/>
          <p:nvPr>
            <p:ph type="title"/>
          </p:nvPr>
        </p:nvSpPr>
        <p:spPr>
          <a:xfrm>
            <a:off x="3173330" y="88460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7800"/>
            </a:lvl1pPr>
          </a:lstStyle>
          <a:p>
            <a:pPr/>
            <a:r>
              <a:t>การตั้งค่า (Update notifications)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92941" y="4590715"/>
            <a:ext cx="15316430" cy="7609018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5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09" name="15. คลิกที่เมนู File types เพื่อแสดงประเภทไฟล์ที่ใช้งาน"/>
          <p:cNvSpPr txBox="1"/>
          <p:nvPr/>
        </p:nvSpPr>
        <p:spPr>
          <a:xfrm>
            <a:off x="2501212" y="3420466"/>
            <a:ext cx="16033783" cy="689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15. </a:t>
            </a:r>
            <a:r>
              <a:t>คลิกที่เมนู </a:t>
            </a:r>
            <a:r>
              <a:rPr b="1"/>
              <a:t>File types </a:t>
            </a:r>
            <a:r>
              <a:t>เพื่อแสดงประเภทไฟล์ที่ใช้งาน</a:t>
            </a:r>
          </a:p>
        </p:txBody>
      </p:sp>
      <p:sp>
        <p:nvSpPr>
          <p:cNvPr id="510" name="Line"/>
          <p:cNvSpPr/>
          <p:nvPr/>
        </p:nvSpPr>
        <p:spPr>
          <a:xfrm flipH="1">
            <a:off x="18230922" y="4486491"/>
            <a:ext cx="1694290" cy="890540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11" name="Group"/>
          <p:cNvSpPr/>
          <p:nvPr/>
        </p:nvSpPr>
        <p:spPr>
          <a:xfrm>
            <a:off x="19839802" y="4210475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15</a:t>
            </a:r>
          </a:p>
        </p:txBody>
      </p:sp>
      <p:sp>
        <p:nvSpPr>
          <p:cNvPr id="512" name="การตั้งค่า (File types)"/>
          <p:cNvSpPr txBox="1"/>
          <p:nvPr>
            <p:ph type="title"/>
          </p:nvPr>
        </p:nvSpPr>
        <p:spPr>
          <a:xfrm>
            <a:off x="3173330" y="88460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7800"/>
            </a:lvl1pPr>
          </a:lstStyle>
          <a:p>
            <a:pPr/>
            <a:r>
              <a:t>การตั้งค่า (File types)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65570" y="5690700"/>
            <a:ext cx="17612565" cy="4519722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5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18" name="16. คลิกที่เมนู OAuth 2 services เพื่อกำหนดมาตรฐาน OAuth2 ยืนยันตัวตน และจัดการสิทธิ์การเข้าใช้งานระบบต่าง ๆ       ในที่นี้ยังไม่ต้องปรับเปลี่ยนรายละเอียดการตั้งค่าระบบ"/>
          <p:cNvSpPr txBox="1"/>
          <p:nvPr/>
        </p:nvSpPr>
        <p:spPr>
          <a:xfrm>
            <a:off x="3634945" y="3588226"/>
            <a:ext cx="16033784" cy="1247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16. </a:t>
            </a:r>
            <a:r>
              <a:t>คลิกที่เมนู </a:t>
            </a:r>
            <a:r>
              <a:rPr b="1"/>
              <a:t>OAuth 2 services </a:t>
            </a:r>
            <a:r>
              <a:t>เพื่อกำหนดมาตรฐาน OAuth2 ยืนยันตัวตน และจัดการสิทธิ์การเข้าใช้งานระบบต่าง ๆ </a:t>
            </a:r>
            <a:br/>
            <a:r>
              <a:t>     ในที่นี้ยังไม่ต้องปรับเปลี่ยนรายละเอียดการตั้งค่าระบบ</a:t>
            </a:r>
          </a:p>
        </p:txBody>
      </p:sp>
      <p:sp>
        <p:nvSpPr>
          <p:cNvPr id="519" name="Line"/>
          <p:cNvSpPr/>
          <p:nvPr/>
        </p:nvSpPr>
        <p:spPr>
          <a:xfrm flipH="1">
            <a:off x="17384956" y="4870216"/>
            <a:ext cx="1214660" cy="121466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20" name="Group"/>
          <p:cNvSpPr/>
          <p:nvPr/>
        </p:nvSpPr>
        <p:spPr>
          <a:xfrm>
            <a:off x="18514204" y="4594200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16</a:t>
            </a:r>
          </a:p>
        </p:txBody>
      </p:sp>
      <p:sp>
        <p:nvSpPr>
          <p:cNvPr id="521" name="การตั้งค่า (OAuth 2 services)"/>
          <p:cNvSpPr txBox="1"/>
          <p:nvPr>
            <p:ph type="title"/>
          </p:nvPr>
        </p:nvSpPr>
        <p:spPr>
          <a:xfrm>
            <a:off x="3173330" y="88460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7800"/>
            </a:lvl1pPr>
          </a:lstStyle>
          <a:p>
            <a:pPr/>
            <a:r>
              <a:t>การตั้งค่า (OAuth 2 services)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0" name="การตั้งค่าให้เครือข่ายบางส่วนใช้งานระบบ (ต่อ)"/>
          <p:cNvSpPr txBox="1"/>
          <p:nvPr>
            <p:ph type="title"/>
          </p:nvPr>
        </p:nvSpPr>
        <p:spPr>
          <a:xfrm>
            <a:off x="4155016" y="7829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10100"/>
            </a:lvl1pPr>
          </a:lstStyle>
          <a:p>
            <a:pPr/>
            <a:r>
              <a:t>การตั้งค่าให้เครือข่ายบางส่วนใช้งานระบบ (ต่อ)</a:t>
            </a:r>
          </a:p>
        </p:txBody>
      </p:sp>
      <p:sp>
        <p:nvSpPr>
          <p:cNvPr id="361" name="5. รายการเมนูภายใน IP blocker"/>
          <p:cNvSpPr txBox="1"/>
          <p:nvPr/>
        </p:nvSpPr>
        <p:spPr>
          <a:xfrm>
            <a:off x="2329683" y="3284897"/>
            <a:ext cx="9468584" cy="689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5. </a:t>
            </a:r>
            <a:r>
              <a:t>รายการเมนูภายใน IP blocker</a:t>
            </a:r>
          </a:p>
        </p:txBody>
      </p:sp>
      <p:graphicFrame>
        <p:nvGraphicFramePr>
          <p:cNvPr id="362" name="Table"/>
          <p:cNvGraphicFramePr/>
          <p:nvPr/>
        </p:nvGraphicFramePr>
        <p:xfrm>
          <a:off x="2283281" y="4306513"/>
          <a:ext cx="18956147" cy="544881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{8F44A2F1-9E1F-4B54-A3A2-5F16C0AD49E2}</a:tableStyleId>
              </a:tblPr>
              <a:tblGrid>
                <a:gridCol w="6533262"/>
                <a:gridCol w="12410183"/>
              </a:tblGrid>
              <a:tr h="660527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3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รายการ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3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คำอธิบาย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660527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Allowed list will be processed first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ต้องการเปิดใช้งานระบบควบคุมหมายเลขไอพีแอดเดรสหรือไม่ ค่าปกติระบบตั้งค่าเป็น No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85927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Allowed IP list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หมายเลขไอพีแอดเดรส เครื่องของพนักงานที่อนุญาตให้ใช้งานระบบ สามารถกำหนดเป็นหมายเลข IP เดียวหรือ    กำหนดเป็นช่วง หรือกำหนดเป็นคลาส IP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60527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Blocked IP List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หมายเลขไอพีแอดเดรส เครื่องของพนักงานที่ไม่อนุญาตให้ใช้งานระบบ สามารถกำหนดเป็นหมายเลข IP เดียว   หรือกำหนดเป็นช่วง หรือกำหนดเป็นคลาส IP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363" name="6. กรณีเครื่องที่ไม่อนุญาตให้เข้าใช้งานเข้าระบบ จะมีข้อความแจ้งว่า This site is not available currently"/>
          <p:cNvSpPr txBox="1"/>
          <p:nvPr/>
        </p:nvSpPr>
        <p:spPr>
          <a:xfrm>
            <a:off x="2160350" y="8871115"/>
            <a:ext cx="16528394" cy="689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6.</a:t>
            </a:r>
            <a:r>
              <a:t> กรณีเครื่องที่ไม่อนุญาตให้เข้าใช้งานเข้าระบบ จะมีข้อความแจ้งว่า </a:t>
            </a:r>
            <a:r>
              <a:rPr b="1"/>
              <a:t>This site is not available currently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6" name="การตั้งค่าให้เครือข่ายบางส่วนใช้งานระบบ (ต่อ)"/>
          <p:cNvSpPr txBox="1"/>
          <p:nvPr>
            <p:ph type="title"/>
          </p:nvPr>
        </p:nvSpPr>
        <p:spPr>
          <a:xfrm>
            <a:off x="4155016" y="7829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10100"/>
            </a:lvl1pPr>
          </a:lstStyle>
          <a:p>
            <a:pPr/>
            <a:r>
              <a:t>การตั้งค่าให้เครือข่ายบางส่วนใช้งานระบบ (ต่อ)</a:t>
            </a:r>
          </a:p>
        </p:txBody>
      </p:sp>
      <p:graphicFrame>
        <p:nvGraphicFramePr>
          <p:cNvPr id="367" name="Table"/>
          <p:cNvGraphicFramePr/>
          <p:nvPr/>
        </p:nvGraphicFramePr>
        <p:xfrm>
          <a:off x="3197681" y="3949642"/>
          <a:ext cx="15064919" cy="791286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{8F44A2F1-9E1F-4B54-A3A2-5F16C0AD49E2}</a:tableStyleId>
              </a:tblPr>
              <a:tblGrid>
                <a:gridCol w="2885414"/>
                <a:gridCol w="12166803"/>
              </a:tblGrid>
              <a:tr h="660527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3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IP Address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3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คำอธิบาย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660527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192.168.1.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อนุญาตให้เครื่องคอมพิวเตอร์ที่มีหมายเลขไอพีแอดเดรสขึ้นต้นด้วย 192.168.1. เข้าใช้งาน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60527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192.168.1.10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อนุญาตให้เครื่องคอมพิวเตอร์ที่มีหมายเลขไอพีแอดเดรส 192.168.1.10 เท่านั้นเข้าใช้งาน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454527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192.168.1.10
  192.168.1.11
  192.168.1.22
  10.10.10.20
  10.10.10.21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อนุญาตให้เครื่องคอมพิวเตอร์ที่มีหมายเลขไอพีแอดเดรส 192.168.1.10 
  192.168.1.11
  192.168.1.22
  10.10.10.20
  10.10.10.21
  เท่านั้นเข้าใช้งาน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85927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192.168.1.10-20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อนุญาตให้เครื่องคอมพิวเตอร์ที่มีหมายเลขไอพีแอดเดรสตั้งแต่ 192.168.1.10 ถึง. 192.168.1.20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778127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192.168.1.0/24
  10.10.10.0/24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อนุญาตให้เครื่องคอมพิวเตอร์ที่มีหมายเลขไอพีแอดเดรสทั้งคลาสเข้าใช้งาน
  192.168.1  ถึง  192.168.1.245
  10.10.10.1  ถึง  10.10.10.245 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368" name="ตัวอย่างการกำหนด Allowed IP list"/>
          <p:cNvSpPr txBox="1"/>
          <p:nvPr/>
        </p:nvSpPr>
        <p:spPr>
          <a:xfrm>
            <a:off x="3159417" y="3106462"/>
            <a:ext cx="9468583" cy="689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1"/>
            </a:lvl1pPr>
          </a:lstStyle>
          <a:p>
            <a:pPr/>
            <a:r>
              <a:t>ตัวอย่างการกำหนด Allowed IP list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1" name="การตั้งค่าให้เครือข่ายบางส่วนใช้งานระบบ (ต่อ)"/>
          <p:cNvSpPr txBox="1"/>
          <p:nvPr>
            <p:ph type="title"/>
          </p:nvPr>
        </p:nvSpPr>
        <p:spPr>
          <a:xfrm>
            <a:off x="4155016" y="7829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10100"/>
            </a:lvl1pPr>
          </a:lstStyle>
          <a:p>
            <a:pPr/>
            <a:r>
              <a:t>การตั้งค่าให้เครือข่ายบางส่วนใช้งานระบบ (ต่อ)</a:t>
            </a:r>
          </a:p>
        </p:txBody>
      </p:sp>
      <p:graphicFrame>
        <p:nvGraphicFramePr>
          <p:cNvPr id="372" name="Table"/>
          <p:cNvGraphicFramePr/>
          <p:nvPr/>
        </p:nvGraphicFramePr>
        <p:xfrm>
          <a:off x="3045281" y="4187979"/>
          <a:ext cx="15963047" cy="791286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{8F44A2F1-9E1F-4B54-A3A2-5F16C0AD49E2}</a:tableStyleId>
              </a:tblPr>
              <a:tblGrid>
                <a:gridCol w="3064979"/>
                <a:gridCol w="12885366"/>
              </a:tblGrid>
              <a:tr h="662502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3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IP Address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3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คำอธิบาย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662502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192.168.1.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ไม่อนุญาตให้เครื่องคอมพิวเตอร์ที่มีหมายเลขไอพีแอดเดรสขึ้นต้นด้วย 192.168.1. เข้าใช้งาน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73016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192.168.1.10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ไม่อนุญาตให้เครื่องคอมพิวเตอร์ที่มีหมายเลขไอพีแอดเดรส 192.168.1.10 เท่านั้นเข้าใช้งาน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025328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192.168.1.10
  192.168.1.11
  192.168.1.22
  10.10.10.20
  10.10.10.21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ไม่อนุญาตให้เครื่องคอมพิวเตอร์ที่มีหมายเลขไอพีแอดเดรส 
  192.168.1.10 
  192.168.1.11
  192.168.1.22
  10.10.10.20
  10.10.10.21
  เท่านั้นเข้าใช้งาน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19327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192.168.1.10-20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ไม่อนุญาตให้เครื่องคอมพิวเตอร์ที่มีหมายเลขไอพีแอดเดรสตั้งแต่ 192.168.1.10 ถึง. 192.168.1.20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62502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192.168.1.0/24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ไม่อนุญาตให้เครื่องคอมพิวเตอร์ที่มีหมายเลขไอพีแอดเดรสทั้งคลาสเข้าใช้งาน 192.168.1  ถึง  192.168.1.245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373" name="ตัวอย่างการกำหนด Blocked IP list"/>
          <p:cNvSpPr txBox="1"/>
          <p:nvPr/>
        </p:nvSpPr>
        <p:spPr>
          <a:xfrm>
            <a:off x="3091683" y="3225631"/>
            <a:ext cx="9468584" cy="689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1"/>
            </a:lvl1pPr>
          </a:lstStyle>
          <a:p>
            <a:pPr/>
            <a:r>
              <a:t>ตัวอย่างการกำหนด Blocked IP list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6" name="การกำหนดนโยบายการใช้งานเว็บไซต์ (Site security settings)"/>
          <p:cNvSpPr txBox="1"/>
          <p:nvPr>
            <p:ph type="title"/>
          </p:nvPr>
        </p:nvSpPr>
        <p:spPr>
          <a:xfrm>
            <a:off x="2851150" y="8337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pPr/>
            <a:r>
              <a:t>การกำหนดนโยบายการใช้งานเว็บไซต์ (Site security settings)</a:t>
            </a:r>
          </a:p>
        </p:txBody>
      </p:sp>
      <p:sp>
        <p:nvSpPr>
          <p:cNvPr id="377" name="1. ทำการล็อกอินเข้าระบบในฐานะผู้ดูแลระบบ (Admin)…"/>
          <p:cNvSpPr txBox="1"/>
          <p:nvPr/>
        </p:nvSpPr>
        <p:spPr>
          <a:xfrm>
            <a:off x="2245017" y="3950920"/>
            <a:ext cx="9210284" cy="2365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1.</a:t>
            </a:r>
            <a:r>
              <a:t> ทำการล็อกอินเข้าระบบในฐานะผู้ดูแลระบบ (Admin)</a:t>
            </a:r>
          </a:p>
          <a:p>
            <a:pPr/>
            <a:r>
              <a:rPr b="1"/>
              <a:t>2.</a:t>
            </a:r>
            <a:r>
              <a:t> คลิกเลือกเมนู </a:t>
            </a:r>
            <a:r>
              <a:rPr b="1"/>
              <a:t>Site administration</a:t>
            </a:r>
          </a:p>
          <a:p>
            <a:pPr/>
            <a:r>
              <a:rPr b="1"/>
              <a:t>3.</a:t>
            </a:r>
            <a:r>
              <a:t> คลิกเลือกที่เมนู </a:t>
            </a:r>
            <a:r>
              <a:rPr b="1"/>
              <a:t>Site security settings</a:t>
            </a:r>
            <a:r>
              <a:t> เพื่อกำหนดข้อตกลงการใช้งานเว็บไซต์ </a:t>
            </a:r>
            <a:br/>
            <a:r>
              <a:t>   โดยกำหนดค่าตามรายละเอียดดังนี้ </a:t>
            </a:r>
          </a:p>
        </p:txBody>
      </p:sp>
      <p:pic>
        <p:nvPicPr>
          <p:cNvPr id="37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61900" y="2971566"/>
            <a:ext cx="9767974" cy="4531428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graphicFrame>
        <p:nvGraphicFramePr>
          <p:cNvPr id="379" name="Table"/>
          <p:cNvGraphicFramePr/>
          <p:nvPr/>
        </p:nvGraphicFramePr>
        <p:xfrm>
          <a:off x="1991806" y="7942133"/>
          <a:ext cx="19683522" cy="3154049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{8F44A2F1-9E1F-4B54-A3A2-5F16C0AD49E2}</a:tableStyleId>
              </a:tblPr>
              <a:tblGrid>
                <a:gridCol w="5573267"/>
                <a:gridCol w="7876328"/>
                <a:gridCol w="6221226"/>
              </a:tblGrid>
              <a:tr h="623474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1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รายการ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1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คำอธิบาย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b="1" sz="31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ค่าที่ควรกำหนดพื้นฐาน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62347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Protect usernames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การป้องกันชื่อผู้ใช้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[ / ] คลิกเลือก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47449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Force users to log in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บังคับให้ผู้ใช้ล็อกอินเข้าระบบก่อนเรียนรู้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[   ] ไม่ต้องเลือก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347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Force users to log in for profiles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บังคับให้ผู้ใช้ล็อกอินเข้าระบบก่อนการดูข้อมูลส่วนตัว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[ / ] คลิกเลือก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347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Force users to log in to view user pictures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บังคับให้ผู้ใช้ล็อกอินเข้าระบบก่อนการดูรูปภาพ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[ / ] คลิกเลือก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347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Open to Google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เปิดใช้เว็บ Google เข้ามาเก็บบันทึกข้อมูล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[   ] ไม่ต้องเลือก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347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Allow indexing by search engines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อนุญาตให้เครื่องมือค้นหาจัดทำดัชนีไซต์ทุกที่หรือไม่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ค่าปกติ (ทุกที่ยกเว้นหน้าเข้าสู่ระบบและหน้าลงทะเบียน)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380" name="Line"/>
          <p:cNvSpPr/>
          <p:nvPr/>
        </p:nvSpPr>
        <p:spPr>
          <a:xfrm flipH="1">
            <a:off x="18039703" y="3092751"/>
            <a:ext cx="888958" cy="557574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81" name="Group"/>
          <p:cNvSpPr/>
          <p:nvPr/>
        </p:nvSpPr>
        <p:spPr>
          <a:xfrm>
            <a:off x="18675767" y="2664449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4" name="การกำหนดนโยบายการใช้งานเว็บไซต์ (Site security settings) (ต่อ)"/>
          <p:cNvSpPr txBox="1"/>
          <p:nvPr>
            <p:ph type="title"/>
          </p:nvPr>
        </p:nvSpPr>
        <p:spPr>
          <a:xfrm>
            <a:off x="2851150" y="8337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pPr/>
            <a:r>
              <a:t>การกำหนดนโยบายการใช้งานเว็บไซต์ (Site security settings) (ต่อ)</a:t>
            </a:r>
          </a:p>
        </p:txBody>
      </p:sp>
      <p:graphicFrame>
        <p:nvGraphicFramePr>
          <p:cNvPr id="385" name="Table"/>
          <p:cNvGraphicFramePr/>
          <p:nvPr/>
        </p:nvGraphicFramePr>
        <p:xfrm>
          <a:off x="2343889" y="3082267"/>
          <a:ext cx="19683522" cy="3154048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{8F44A2F1-9E1F-4B54-A3A2-5F16C0AD49E2}</a:tableStyleId>
              </a:tblPr>
              <a:tblGrid>
                <a:gridCol w="5573267"/>
                <a:gridCol w="5887852"/>
                <a:gridCol w="8209703"/>
              </a:tblGrid>
              <a:tr h="623474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1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รายการ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1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คำอธิบาย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b="1" sz="31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ค่าที่ควรกำหนดพื้นฐาน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62347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Profile visible roles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บทบาทของสมาชิกที่แสดง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[ / ] Teacher   [ / ] Non-editing teacher   [ / ] Teacher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47449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Maximum uploaded file size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ขนาดไฟล์สูงสุดที่สามารถอัพโหลดได้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กำหนดเป็น Server Limit (ตามค่าที่ตั้งไว้ในเชริร์ฟเวอร์ ในไฟล์ php.ini    ส่วนของ post_max_size และ upload_max_filesize)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347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User quota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กำหนดขนาดพื้นที่ให้สมาชิก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104857600   104857600 bytes = 100MB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347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Allow EMBED and OBJECT tags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เปิดใช้งานการแทรกไฟล์เสียง, วิดีโอในเว็ป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[ / ] คลิกเลือก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347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Enable trusted content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เปิดใช้งานเนื้อหาที่เชื่อถือได้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[   ] ไม่ต้องเลือก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347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Maximum time to edit posts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เวลาสูงสุดที่จะให้สมาชิกแก้ไขข้อความที่โพสต์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ตั้งเป็น 30 นาที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347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Allow extended characters in usernames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อนุญาตให้ใช้อักขระพิเศษในการตั้งชื่อเรียกได้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[   ] ไม่ต้องเลือก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347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Keep tag name casing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การแสดงรายละเอียดแท็ก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[ / ] คลิกเลือก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347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Profiles for enrolled users only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กำหนดประวัติของสมาชิกทุกคน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[ / ] คลิกเลือก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347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Cron execution via command line only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ตั้งค่าเวลาการทำงาน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[   ] ไม่ต้องเลือก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347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Cron password for remote access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กำหนดรหัสผ่าน ก่อนการตั้งค่าเวลาการทำงาน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[   ] ไม่ต้องเลือก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8" name="การกำหนดนโยบายการใช้งานเว็บไซต์ (Site security settings) (ต่อ)"/>
          <p:cNvSpPr txBox="1"/>
          <p:nvPr>
            <p:ph type="title"/>
          </p:nvPr>
        </p:nvSpPr>
        <p:spPr>
          <a:xfrm>
            <a:off x="2851150" y="8337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pPr/>
            <a:r>
              <a:t>การกำหนดนโยบายการใช้งานเว็บไซต์ (Site security settings) (ต่อ)</a:t>
            </a:r>
          </a:p>
        </p:txBody>
      </p:sp>
      <p:graphicFrame>
        <p:nvGraphicFramePr>
          <p:cNvPr id="389" name="Table"/>
          <p:cNvGraphicFramePr/>
          <p:nvPr/>
        </p:nvGraphicFramePr>
        <p:xfrm>
          <a:off x="2585200" y="3268533"/>
          <a:ext cx="19683522" cy="3154049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{8F44A2F1-9E1F-4B54-A3A2-5F16C0AD49E2}</a:tableStyleId>
              </a:tblPr>
              <a:tblGrid>
                <a:gridCol w="7508231"/>
                <a:gridCol w="6699924"/>
                <a:gridCol w="5462666"/>
              </a:tblGrid>
              <a:tr h="623474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1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รายการ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1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คำอธิบาย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b="1" sz="31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ค่าที่ควรกำหนดพื้นฐาน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62347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Allow 'Run now' for scheduled tasks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อนุญาตให้ 'เรียกใช้ทันที' สำหรับภารกิจที่กำหนดเวลาไว้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[ / ] คลิกเลือก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347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Account lockout threshold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กำหนดจำนวนครั้งในการล็อกอินเข้าระบบก่อนจะล็อกระบบ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"/>
                        </a:lnSpc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ตอบ No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347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Account lockout observation window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กำหนดเวลาในการ log out หากไม่ได้ใช้งานนานกี่นาที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ตั้งเป็น 30 นาที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347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Account lockout duration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กำหนดช่วงเวลาที่ใช้งานในระบบ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ตั้งเป็น 30 นาที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47449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Password policy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ตกลงการกำหนดรหัสผ่าน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[   ] ไม่ต้องเลือก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347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Password length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กำหนดความยาวรหัสผ่าน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กำหนดเป็น 8 หรือตามนโยบายฝ่ายสารสนเทศ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347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Digits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รหัสผ่านต้องมีตัวเลขอย่างน้อยกี่ตัว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กำหนดเป็น 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347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Lowercase letters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รหัสผ่านต้องมีตัวอักษรพิมพ์เล็กอย่างน้อยกี่ตัว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กำหนดเป็น 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347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Uppercase letters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รหัสผ่านต้องมีตัวอักษรพิมพ์ใหญ่อย่างน้อยกี่ตัว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กำหนดเป็น 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347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Non-alphanumeric characters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รหัสผ่านต้องมีตัวอักขระพิเศษอย่างน้อยกี่ตัว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กำหนดเป็น 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347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Consecutive identical characters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การกำหนดรหัสผ่านห้ามมีอักษรซำ้กันกี่ตัว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กำหนดเป็น 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347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Password rotation limit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กำหนดจำนวนครั้งให้ผู้ใช้เปลี่ยนพาสเวิร์ด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[   ] ไม่ต้องเลือก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347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Maximum time to validate password reset request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เวลาสูงสุดในการตรวจสอบการรีเซ็ทรหัสผ่าน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ตั้งเป็น 30 นาที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2" name="การกำหนดนโยบายการใช้งานเว็บไซต์ (Site security settings) (ต่อ)"/>
          <p:cNvSpPr txBox="1"/>
          <p:nvPr>
            <p:ph type="title"/>
          </p:nvPr>
        </p:nvSpPr>
        <p:spPr>
          <a:xfrm>
            <a:off x="2851150" y="8337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pPr/>
            <a:r>
              <a:t>การกำหนดนโยบายการใช้งานเว็บไซต์ (Site security settings) (ต่อ)</a:t>
            </a:r>
          </a:p>
        </p:txBody>
      </p:sp>
      <p:graphicFrame>
        <p:nvGraphicFramePr>
          <p:cNvPr id="393" name="Table"/>
          <p:cNvGraphicFramePr/>
          <p:nvPr/>
        </p:nvGraphicFramePr>
        <p:xfrm>
          <a:off x="2356589" y="3854714"/>
          <a:ext cx="19683522" cy="3154049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{8F44A2F1-9E1F-4B54-A3A2-5F16C0AD49E2}</a:tableStyleId>
              </a:tblPr>
              <a:tblGrid>
                <a:gridCol w="7508231"/>
                <a:gridCol w="8994920"/>
                <a:gridCol w="3167670"/>
              </a:tblGrid>
              <a:tr h="623474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1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รายการ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1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คำอธิบาย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b="1" sz="31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ค่าที่ควรกำหนดพื้นฐาน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62347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Account lockout duration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กำหนดช่วงเวลาที่ใช้งานระบบ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ตั้งเป็น 30 นาที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347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Log out after password change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ออกจากระบบหลังจากเปลี่ยนรหัสผ่าน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[   ] ไม่ต้องเลือก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347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Remove web service access tokens after password change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ลบโทเค็นการเข้าถึงบริการเว็บหลังจากเปลี่ยนรหัสผ่าน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[ / ] คลิกเลือก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347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User created token duration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ระยะเวลาที่โทเค็นบริการเว็บที่สร้างโดยผู้ใช้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ค่าปกติ 12 สัปดาห์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347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Group enrolment key policy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ตรวจสอบกลุ่ม นโยบายการตั้งรหัสผ่าน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ตอบ Yes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47449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Disable user profile images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ปิดการใช้งานรูปภาพประจำตัว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[   ] ไม่ต้องเลือก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347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Email change confirmation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ยืนยันข้อมูลทางอีเมลทุกครั้งเมื่อมีการเปลี่ยนอีเมลใหม่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[ / ] คลิกเลือก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347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Remember username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ต้องการให้ระบบจดจำชื่อผู้ใช้หลังล็อกอินหรือไม่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เลือก optional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347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Strict validation of required fields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กำหนดการตรวจสอบฟิลด์ของสมาชิกเข้มงวดหรือไม่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ตอบ No ไม่ต้องเลือก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394" name="4. กำหนดนโยบายการใช้งานเว็บไซต์ e-Learning ของหน่วยงานตามต้องการ เสร็จแล้วคลิกที่ปุ่ม Save changes"/>
          <p:cNvSpPr txBox="1"/>
          <p:nvPr/>
        </p:nvSpPr>
        <p:spPr>
          <a:xfrm>
            <a:off x="2255338" y="10687680"/>
            <a:ext cx="19873324" cy="689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4. </a:t>
            </a:r>
            <a:r>
              <a:t>กำหนดนโยบายการใช้งานเว็บไซต์ e-Learning ของหน่วยงานตามต้องการ เสร็จแล้วคลิกที่ปุ่ม </a:t>
            </a:r>
            <a:r>
              <a:rPr b="1"/>
              <a:t>Save changes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22272B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H Sarabun New"/>
        <a:ea typeface="TH Sarabun New"/>
        <a:cs typeface="TH Sarabun New"/>
      </a:majorFont>
      <a:minorFont>
        <a:latin typeface="TH Sarabun New"/>
        <a:ea typeface="TH Sarabun New"/>
        <a:cs typeface="TH Sarabun Ne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1C2C3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300" u="none" kumimoji="0" normalizeH="0">
            <a:ln>
              <a:noFill/>
            </a:ln>
            <a:solidFill>
              <a:srgbClr val="22272B"/>
            </a:solidFill>
            <a:effectLst/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H Sarabun New"/>
        <a:ea typeface="TH Sarabun New"/>
        <a:cs typeface="TH Sarabun New"/>
      </a:majorFont>
      <a:minorFont>
        <a:latin typeface="TH Sarabun New"/>
        <a:ea typeface="TH Sarabun New"/>
        <a:cs typeface="TH Sarabun Ne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1C2C3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300" u="none" kumimoji="0" normalizeH="0">
            <a:ln>
              <a:noFill/>
            </a:ln>
            <a:solidFill>
              <a:srgbClr val="22272B"/>
            </a:solidFill>
            <a:effectLst/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