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72"/>
  </p:normalViewPr>
  <p:slideViewPr>
    <p:cSldViewPr snapToGrid="0" snapToObjects="1">
      <p:cViewPr varScale="1">
        <p:scale>
          <a:sx n="50" d="100"/>
          <a:sy n="50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8402400000000002E-2"/>
          <c:y val="5.0658700000000001E-2"/>
          <c:w val="0.91313900000000003"/>
          <c:h val="0.864909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0-0A49-A880-B070B46E23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0-0A49-A880-B070B46E2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958-E94E-962E-703C0151975E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8-E94E-962E-703C0151975E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58-E94E-962E-703C0151975E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58-E94E-962E-703C0151975E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C958-E94E-962E-703C0151975E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C958-E94E-962E-703C0151975E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58-E94E-962E-703C01519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FF6-E14A-A116-AD1D26DFDA1F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F6-E14A-A116-AD1D26DFDA1F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F6-E14A-A116-AD1D26DFDA1F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F6-E14A-A116-AD1D26DFDA1F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F6-E14A-A116-AD1D26DFDA1F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CFF6-E14A-A116-AD1D26DFDA1F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F6-E14A-A116-AD1D26DFD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Image"/>
          <p:cNvSpPr>
            <a:spLocks noGrp="1"/>
          </p:cNvSpPr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8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2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rot="10800000" flipH="1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4" name="Image"/>
          <p:cNvSpPr>
            <a:spLocks noGrp="1"/>
          </p:cNvSpPr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5" name="San Francisco"/>
          <p:cNvSpPr>
            <a:spLocks noGrp="1"/>
          </p:cNvSpPr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26" name="Shape"/>
          <p:cNvSpPr>
            <a:spLocks noGrp="1"/>
          </p:cNvSpPr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Circle"/>
          <p:cNvSpPr>
            <a:spLocks noGrp="1"/>
          </p:cNvSpPr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8" name="Circle"/>
          <p:cNvSpPr>
            <a:spLocks noGrp="1"/>
          </p:cNvSpPr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iriure"/>
          <p:cNvSpPr>
            <a:spLocks noGrp="1"/>
          </p:cNvSpPr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30" name="Shape"/>
          <p:cNvSpPr>
            <a:spLocks noGrp="1"/>
          </p:cNvSpPr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Your City"/>
          <p:cNvSpPr>
            <a:spLocks noGrp="1"/>
          </p:cNvSpPr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32" name="Circle"/>
          <p:cNvSpPr>
            <a:spLocks noGrp="1"/>
          </p:cNvSpPr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" name="Amet"/>
          <p:cNvSpPr>
            <a:spLocks noGrp="1"/>
          </p:cNvSpPr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34" name="Esse"/>
          <p:cNvSpPr>
            <a:spLocks noGrp="1"/>
          </p:cNvSpPr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35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7" name="Image"/>
          <p:cNvSpPr>
            <a:spLocks noGrp="1"/>
          </p:cNvSpPr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8" name="San Francisco"/>
          <p:cNvSpPr>
            <a:spLocks noGrp="1"/>
          </p:cNvSpPr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49" name="Shape"/>
          <p:cNvSpPr>
            <a:spLocks noGrp="1"/>
          </p:cNvSpPr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Image"/>
          <p:cNvSpPr>
            <a:spLocks noGrp="1"/>
          </p:cNvSpPr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1" name="Circle"/>
          <p:cNvSpPr>
            <a:spLocks noGrp="1"/>
          </p:cNvSpPr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2" name="Circle"/>
          <p:cNvSpPr>
            <a:spLocks noGrp="1"/>
          </p:cNvSpPr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iriure"/>
          <p:cNvSpPr>
            <a:spLocks noGrp="1"/>
          </p:cNvSpPr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54" name="Shape"/>
          <p:cNvSpPr>
            <a:spLocks noGrp="1"/>
          </p:cNvSpPr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Your City"/>
          <p:cNvSpPr>
            <a:spLocks noGrp="1"/>
          </p:cNvSpPr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56" name="Circle"/>
          <p:cNvSpPr>
            <a:spLocks noGrp="1"/>
          </p:cNvSpPr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7" name="Amet"/>
          <p:cNvSpPr>
            <a:spLocks noGrp="1"/>
          </p:cNvSpPr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58" name="Esse"/>
          <p:cNvSpPr>
            <a:spLocks noGrp="1"/>
          </p:cNvSpPr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59" name="Shape"/>
          <p:cNvSpPr>
            <a:spLocks noGrp="1"/>
          </p:cNvSpPr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0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71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2" name="Image"/>
          <p:cNvSpPr>
            <a:spLocks noGrp="1"/>
          </p:cNvSpPr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3" name="Circle"/>
          <p:cNvSpPr>
            <a:spLocks noGrp="1"/>
          </p:cNvSpPr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4" name="Circle"/>
          <p:cNvSpPr>
            <a:spLocks noGrp="1"/>
          </p:cNvSpPr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iriure"/>
          <p:cNvSpPr>
            <a:spLocks noGrp="1"/>
          </p:cNvSpPr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76" name="Shape"/>
          <p:cNvSpPr>
            <a:spLocks noGrp="1"/>
          </p:cNvSpPr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7" name="Your City"/>
          <p:cNvSpPr>
            <a:spLocks noGrp="1"/>
          </p:cNvSpPr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78" name="Circle"/>
          <p:cNvSpPr>
            <a:spLocks noGrp="1"/>
          </p:cNvSpPr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9" name="Amet"/>
          <p:cNvSpPr>
            <a:spLocks noGrp="1"/>
          </p:cNvSpPr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80" name="Esse"/>
          <p:cNvSpPr>
            <a:spLocks noGrp="1"/>
          </p:cNvSpPr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81" name="Shape"/>
          <p:cNvSpPr>
            <a:spLocks noGrp="1"/>
          </p:cNvSpPr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2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3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9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5" name="Image"/>
          <p:cNvSpPr>
            <a:spLocks noGrp="1"/>
          </p:cNvSpPr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6" name="Image"/>
          <p:cNvSpPr>
            <a:spLocks noGrp="1"/>
          </p:cNvSpPr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7" name="Image"/>
          <p:cNvSpPr>
            <a:spLocks noGrp="1"/>
          </p:cNvSpPr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Image"/>
          <p:cNvSpPr>
            <a:spLocks noGrp="1"/>
          </p:cNvSpPr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9" name="Circle"/>
          <p:cNvSpPr>
            <a:spLocks noGrp="1"/>
          </p:cNvSpPr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0" name="Circle"/>
          <p:cNvSpPr>
            <a:spLocks noGrp="1"/>
          </p:cNvSpPr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iriure"/>
          <p:cNvSpPr>
            <a:spLocks noGrp="1"/>
          </p:cNvSpPr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02" name="Shape"/>
          <p:cNvSpPr>
            <a:spLocks noGrp="1"/>
          </p:cNvSpPr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3" name="Your City"/>
          <p:cNvSpPr>
            <a:spLocks noGrp="1"/>
          </p:cNvSpPr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4" name="Circle"/>
          <p:cNvSpPr>
            <a:spLocks noGrp="1"/>
          </p:cNvSpPr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" name="Amet"/>
          <p:cNvSpPr>
            <a:spLocks noGrp="1"/>
          </p:cNvSpPr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06" name="Esse"/>
          <p:cNvSpPr>
            <a:spLocks noGrp="1"/>
          </p:cNvSpPr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07" name="Shape"/>
          <p:cNvSpPr>
            <a:spLocks noGrp="1"/>
          </p:cNvSpPr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8" name="="/>
          <p:cNvSpPr>
            <a:spLocks noGrp="1"/>
          </p:cNvSpPr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18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19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0" name="Image"/>
          <p:cNvSpPr>
            <a:spLocks noGrp="1"/>
          </p:cNvSpPr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1" name="Image"/>
          <p:cNvSpPr>
            <a:spLocks noGrp="1"/>
          </p:cNvSpPr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2" name="Circle"/>
          <p:cNvSpPr>
            <a:spLocks noGrp="1"/>
          </p:cNvSpPr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3" name="Circle"/>
          <p:cNvSpPr>
            <a:spLocks noGrp="1"/>
          </p:cNvSpPr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4" name="iriure"/>
          <p:cNvSpPr>
            <a:spLocks noGrp="1"/>
          </p:cNvSpPr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25" name="Shape"/>
          <p:cNvSpPr>
            <a:spLocks noGrp="1"/>
          </p:cNvSpPr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6" name="Your City"/>
          <p:cNvSpPr>
            <a:spLocks noGrp="1"/>
          </p:cNvSpPr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27" name="Circle"/>
          <p:cNvSpPr>
            <a:spLocks noGrp="1"/>
          </p:cNvSpPr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" name="Amet"/>
          <p:cNvSpPr>
            <a:spLocks noGrp="1"/>
          </p:cNvSpPr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29" name="Esse"/>
          <p:cNvSpPr>
            <a:spLocks noGrp="1"/>
          </p:cNvSpPr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0" name="Shape"/>
          <p:cNvSpPr>
            <a:spLocks noGrp="1"/>
          </p:cNvSpPr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" name="="/>
          <p:cNvSpPr>
            <a:spLocks noGrp="1"/>
          </p:cNvSpPr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>
            <a:spLocks noGrp="1"/>
          </p:cNvSpPr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1" name="Image"/>
          <p:cNvSpPr>
            <a:spLocks noGrp="1"/>
          </p:cNvSpPr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2" name="Image"/>
          <p:cNvSpPr>
            <a:spLocks noGrp="1"/>
          </p:cNvSpPr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3" name="San Francisco"/>
          <p:cNvSpPr>
            <a:spLocks noGrp="1"/>
          </p:cNvSpPr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44" name="Shape"/>
          <p:cNvSpPr>
            <a:spLocks noGrp="1"/>
          </p:cNvSpPr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" name="Image"/>
          <p:cNvSpPr>
            <a:spLocks noGrp="1"/>
          </p:cNvSpPr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6" name="Image"/>
          <p:cNvSpPr>
            <a:spLocks noGrp="1"/>
          </p:cNvSpPr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7" name="Image"/>
          <p:cNvSpPr>
            <a:spLocks noGrp="1"/>
          </p:cNvSpPr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8" name="Circle"/>
          <p:cNvSpPr>
            <a:spLocks noGrp="1"/>
          </p:cNvSpPr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9" name="Circle"/>
          <p:cNvSpPr>
            <a:spLocks noGrp="1"/>
          </p:cNvSpPr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0" name="iriure"/>
          <p:cNvSpPr>
            <a:spLocks noGrp="1"/>
          </p:cNvSpPr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51" name="Shape"/>
          <p:cNvSpPr>
            <a:spLocks noGrp="1"/>
          </p:cNvSpPr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" name="Your City"/>
          <p:cNvSpPr>
            <a:spLocks noGrp="1"/>
          </p:cNvSpPr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53" name="Circle"/>
          <p:cNvSpPr>
            <a:spLocks noGrp="1"/>
          </p:cNvSpPr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" name="Amet"/>
          <p:cNvSpPr>
            <a:spLocks noGrp="1"/>
          </p:cNvSpPr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55" name="Esse"/>
          <p:cNvSpPr>
            <a:spLocks noGrp="1"/>
          </p:cNvSpPr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56" name="Shape"/>
          <p:cNvSpPr>
            <a:spLocks noGrp="1"/>
          </p:cNvSpPr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7" name="="/>
          <p:cNvSpPr>
            <a:spLocks noGrp="1"/>
          </p:cNvSpPr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rot="10800000" flipH="1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6" name="Image"/>
          <p:cNvSpPr>
            <a:spLocks noGrp="1"/>
          </p:cNvSpPr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7" name="Image"/>
          <p:cNvSpPr>
            <a:spLocks noGrp="1"/>
          </p:cNvSpPr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8" name="Image"/>
          <p:cNvSpPr>
            <a:spLocks noGrp="1"/>
          </p:cNvSpPr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9" name="San Francisco"/>
          <p:cNvSpPr>
            <a:spLocks noGrp="1"/>
          </p:cNvSpPr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70" name="Shape"/>
          <p:cNvSpPr>
            <a:spLocks noGrp="1"/>
          </p:cNvSpPr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1" name="Circle"/>
          <p:cNvSpPr>
            <a:spLocks noGrp="1"/>
          </p:cNvSpPr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2" name="Circle"/>
          <p:cNvSpPr>
            <a:spLocks noGrp="1"/>
          </p:cNvSpPr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" name="iriure"/>
          <p:cNvSpPr>
            <a:spLocks noGrp="1"/>
          </p:cNvSpPr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74" name="Shape"/>
          <p:cNvSpPr>
            <a:spLocks noGrp="1"/>
          </p:cNvSpPr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5" name="Your City"/>
          <p:cNvSpPr>
            <a:spLocks noGrp="1"/>
          </p:cNvSpPr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76" name="Circle"/>
          <p:cNvSpPr>
            <a:spLocks noGrp="1"/>
          </p:cNvSpPr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7" name="Amet"/>
          <p:cNvSpPr>
            <a:spLocks noGrp="1"/>
          </p:cNvSpPr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78" name="Esse"/>
          <p:cNvSpPr>
            <a:spLocks noGrp="1"/>
          </p:cNvSpPr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79" name="Shape"/>
          <p:cNvSpPr>
            <a:spLocks noGrp="1"/>
          </p:cNvSpPr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0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0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91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02" name="San Francisco"/>
          <p:cNvSpPr>
            <a:spLocks noGrp="1"/>
          </p:cNvSpPr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03" name="Shape"/>
          <p:cNvSpPr>
            <a:spLocks noGrp="1"/>
          </p:cNvSpPr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" name="Title Text"/>
          <p:cNvSpPr txBox="1">
            <a:spLocks noGrp="1"/>
          </p:cNvSpPr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>
          <a:graphicData uri="http://schemas.openxmlformats.org/drawingml/2006/table">
            <a:tbl>
              <a:tblPr firstCol="1">
                <a:tableStyleId>{8F44A2F1-9E1F-4B54-A3A2-5F16C0AD49E2}</a:tableStyleId>
              </a:tblPr>
              <a:tblGrid>
                <a:gridCol w="53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5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1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9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30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1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45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5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82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9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an Francisco"/>
          <p:cNvSpPr>
            <a:spLocks noGrp="1"/>
          </p:cNvSpPr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04" name="Shape"/>
          <p:cNvSpPr>
            <a:spLocks noGrp="1"/>
          </p:cNvSpPr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6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7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08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9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10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12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13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ในการใส่รายละเอียดเนื้อหาวิชา ไม่ว่าจะเป็นใบเนื้อหาหรือข้อมูลประกอบต่าง ๆ สามารถทำได้โดยการใส่เนื้อหาการสอนโดยใช้แหล่งข้อมูลหน้าเว็บเพจ โดยมีวิธีการเพิ่มข้อมูล ดังนี้…"/>
          <p:cNvSpPr txBox="1"/>
          <p:nvPr/>
        </p:nvSpPr>
        <p:spPr>
          <a:xfrm>
            <a:off x="10707103" y="3472576"/>
            <a:ext cx="12902543" cy="236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t>       ในการใส่รายละเอียดเนื้อหาวิชา ไม่ว่าจะเป็นใบเนื้อหาหรือข้อมูลประกอบต่าง ๆ สามารถทำได้โดยการใส่เนื้อหาการสอนโดยใช้แหล่งข้อมูลหน้าเว็บเพจ โดยมีวิธีการเพิ่มข้อมูล ดังนี้       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1.</a:t>
            </a:r>
            <a:r>
              <a:t> คลิกที่ </a:t>
            </a:r>
            <a:r>
              <a:rPr b="1"/>
              <a:t>เพิ่มกิจกรรมหรือแหล่งข้อมูล</a:t>
            </a:r>
            <a:r>
              <a:t> (Add an activity or resource)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2.</a:t>
            </a:r>
            <a:r>
              <a:t> คลิกเลือกแหล่งข้อมูลเป็น Page เสร็จแล้วคลิกที่ปุ่ม </a:t>
            </a:r>
            <a:r>
              <a:rPr b="1"/>
              <a:t>เพิ่ม</a:t>
            </a:r>
            <a:r>
              <a:t> เพื่อเพิ่มเนื้อหา</a:t>
            </a:r>
          </a:p>
        </p:txBody>
      </p:sp>
      <p:sp>
        <p:nvSpPr>
          <p:cNvPr id="342" name="การเพิ่มเนื้อหาการเรียนการสอน"/>
          <p:cNvSpPr txBox="1">
            <a:spLocks noGrp="1"/>
          </p:cNvSpPr>
          <p:nvPr>
            <p:ph type="title"/>
          </p:nvPr>
        </p:nvSpPr>
        <p:spPr>
          <a:xfrm>
            <a:off x="3163831" y="50946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การเพิ่มเนื้อหาการเรียนการสอน</a:t>
            </a:r>
          </a:p>
        </p:txBody>
      </p:sp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344" name="แหล่งข้อมูลสำหรับใส่เนื้อหารายวิชา ประกอบด้วยแหล่งข้อมูล ดังนี้"/>
          <p:cNvSpPr txBox="1"/>
          <p:nvPr/>
        </p:nvSpPr>
        <p:spPr>
          <a:xfrm>
            <a:off x="1385303" y="3058334"/>
            <a:ext cx="8951950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t>แหล่งข้อมูลสำหรับใส่เนื้อหารายวิชา ประกอบด้วยแหล่งข้อมูล ดังนี้</a:t>
            </a:r>
          </a:p>
        </p:txBody>
      </p:sp>
      <p:grpSp>
        <p:nvGrpSpPr>
          <p:cNvPr id="347" name="Image"/>
          <p:cNvGrpSpPr/>
          <p:nvPr/>
        </p:nvGrpSpPr>
        <p:grpSpPr>
          <a:xfrm>
            <a:off x="1123950" y="3949700"/>
            <a:ext cx="8318500" cy="5816600"/>
            <a:chOff x="0" y="0"/>
            <a:chExt cx="8318500" cy="5816600"/>
          </a:xfrm>
        </p:grpSpPr>
        <p:pic>
          <p:nvPicPr>
            <p:cNvPr id="34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064500" cy="5486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5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318500" cy="5816600"/>
            </a:xfrm>
            <a:prstGeom prst="rect">
              <a:avLst/>
            </a:prstGeom>
            <a:effectLst/>
          </p:spPr>
        </p:pic>
      </p:grpSp>
      <p:grpSp>
        <p:nvGrpSpPr>
          <p:cNvPr id="351" name="Group"/>
          <p:cNvGrpSpPr/>
          <p:nvPr/>
        </p:nvGrpSpPr>
        <p:grpSpPr>
          <a:xfrm>
            <a:off x="807225" y="10212465"/>
            <a:ext cx="8951950" cy="2365503"/>
            <a:chOff x="0" y="0"/>
            <a:chExt cx="8951948" cy="2365502"/>
          </a:xfrm>
        </p:grpSpPr>
        <p:sp>
          <p:nvSpPr>
            <p:cNvPr id="348" name="การเพิ่มเนื้อหาการเรียนการสอนจะสามารถทำได้โดยคลิกที่รายวิชาที่ต้องการ แล้วคลิกที่ปุ่ม                            หากต้องเพิ่มเนื้อหาการเรียนการสอนที่หัวข้อใดก็คลิกที่ปุ่ม                                           จะปรากฏแหล่งข้อมูลสำหรับใส่เนื้อหารายวิชา ตามตัวอย่างต่อไปนี้"/>
            <p:cNvSpPr txBox="1"/>
            <p:nvPr/>
          </p:nvSpPr>
          <p:spPr>
            <a:xfrm>
              <a:off x="0" y="0"/>
              <a:ext cx="8951949" cy="2365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spAutoFit/>
            </a:bodyPr>
            <a:lstStyle>
              <a:lvl1pPr>
                <a:defRPr b="0">
                  <a:solidFill>
                    <a:srgbClr val="000000"/>
                  </a:solidFill>
                </a:defRPr>
              </a:lvl1pPr>
            </a:lstStyle>
            <a:p>
              <a:r>
                <a:t>        การเพิ่มเนื้อหาการเรียนการสอนจะสามารถทำได้โดยคลิกที่รายวิชาที่ต้องการ แล้วคลิกที่ปุ่ม                            หากต้องเพิ่มเนื้อหาการเรียนการสอนที่หัวข้อใดก็คลิกที่ปุ่ม                                           จะปรากฏแหล่งข้อมูลสำหรับใส่เนื้อหารายวิชา ตามตัวอย่างต่อไปนี้</a:t>
              </a:r>
            </a:p>
          </p:txBody>
        </p:sp>
        <p:pic>
          <p:nvPicPr>
            <p:cNvPr id="34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6779" y="702311"/>
              <a:ext cx="2324037" cy="4292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78098" y="1295699"/>
              <a:ext cx="3502931" cy="4292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2" name="การเพิ่มแหล่งข้อมูลแบบหน้าเว็บเพจ (Page)"/>
          <p:cNvSpPr txBox="1"/>
          <p:nvPr/>
        </p:nvSpPr>
        <p:spPr>
          <a:xfrm>
            <a:off x="10173703" y="2597403"/>
            <a:ext cx="8951950" cy="85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6"/>
              </a:buBlip>
              <a:defRPr sz="4300"/>
            </a:lvl1pPr>
          </a:lstStyle>
          <a:p>
            <a:r>
              <a:t>  การเพิ่มแหล่งข้อมูลแบบหน้าเว็บเพจ (Page)</a:t>
            </a:r>
          </a:p>
        </p:txBody>
      </p:sp>
      <p:grpSp>
        <p:nvGrpSpPr>
          <p:cNvPr id="355" name="Image"/>
          <p:cNvGrpSpPr/>
          <p:nvPr/>
        </p:nvGrpSpPr>
        <p:grpSpPr>
          <a:xfrm>
            <a:off x="10350682" y="6105671"/>
            <a:ext cx="8318501" cy="6535037"/>
            <a:chOff x="0" y="0"/>
            <a:chExt cx="8318500" cy="6535036"/>
          </a:xfrm>
        </p:grpSpPr>
        <p:pic>
          <p:nvPicPr>
            <p:cNvPr id="354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8064500" cy="62048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3" name="Image" descr="Imag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318500" cy="6535037"/>
            </a:xfrm>
            <a:prstGeom prst="rect">
              <a:avLst/>
            </a:prstGeom>
            <a:effectLst/>
          </p:spPr>
        </p:pic>
      </p:grpSp>
      <p:grpSp>
        <p:nvGrpSpPr>
          <p:cNvPr id="358" name="Image"/>
          <p:cNvGrpSpPr/>
          <p:nvPr/>
        </p:nvGrpSpPr>
        <p:grpSpPr>
          <a:xfrm>
            <a:off x="19166278" y="5775307"/>
            <a:ext cx="4799789" cy="6840165"/>
            <a:chOff x="0" y="0"/>
            <a:chExt cx="4799788" cy="6840163"/>
          </a:xfrm>
        </p:grpSpPr>
        <p:pic>
          <p:nvPicPr>
            <p:cNvPr id="357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rcRect t="3288" r="49347" b="1453"/>
            <a:stretch>
              <a:fillRect/>
            </a:stretch>
          </p:blipFill>
          <p:spPr>
            <a:xfrm>
              <a:off x="127000" y="88900"/>
              <a:ext cx="4545789" cy="65099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6" name="Image" descr="Imag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-1"/>
              <a:ext cx="4799790" cy="6840165"/>
            </a:xfrm>
            <a:prstGeom prst="rect">
              <a:avLst/>
            </a:prstGeom>
            <a:effectLst/>
          </p:spPr>
        </p:pic>
      </p:grpSp>
      <p:sp>
        <p:nvSpPr>
          <p:cNvPr id="359" name="Line"/>
          <p:cNvSpPr/>
          <p:nvPr/>
        </p:nvSpPr>
        <p:spPr>
          <a:xfrm flipH="1">
            <a:off x="16684189" y="10846887"/>
            <a:ext cx="483354" cy="110410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60" name="Group"/>
          <p:cNvSpPr/>
          <p:nvPr/>
        </p:nvSpPr>
        <p:spPr>
          <a:xfrm>
            <a:off x="16990848" y="10570985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361" name="Line"/>
          <p:cNvSpPr/>
          <p:nvPr/>
        </p:nvSpPr>
        <p:spPr>
          <a:xfrm flipV="1">
            <a:off x="20902684" y="12117126"/>
            <a:ext cx="1222843" cy="35014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62" name="Group"/>
          <p:cNvSpPr/>
          <p:nvPr/>
        </p:nvSpPr>
        <p:spPr>
          <a:xfrm>
            <a:off x="20292848" y="12171185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การเพิ่มเนื้อหาการเรียนการสอน (ต่อ)"/>
          <p:cNvSpPr txBox="1">
            <a:spLocks noGrp="1"/>
          </p:cNvSpPr>
          <p:nvPr>
            <p:ph type="title"/>
          </p:nvPr>
        </p:nvSpPr>
        <p:spPr>
          <a:xfrm>
            <a:off x="3036831" y="50946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</a:lstStyle>
          <a:p>
            <a:r>
              <a:t>การเพิ่มเนื้อหาการเรียนการสอน (ต่อ)</a:t>
            </a:r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66" name="3. พิมพ์ชื่อเพจ คำอธิบายเพจ และรายละเอียดใบเนื้อหาที่ต้องการได้โดยใช้ชุดเครื่องมือ HTML Editor"/>
          <p:cNvSpPr txBox="1"/>
          <p:nvPr/>
        </p:nvSpPr>
        <p:spPr>
          <a:xfrm>
            <a:off x="1664703" y="2678048"/>
            <a:ext cx="16556076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3.</a:t>
            </a:r>
            <a:r>
              <a:t> พิมพ์ชื่อเพจ คำอธิบายเพจ และรายละเอียดใบเนื้อหาที่ต้องการได้โดยใช้ชุดเครื่องมือ HTML Editor</a:t>
            </a:r>
          </a:p>
        </p:txBody>
      </p:sp>
      <p:sp>
        <p:nvSpPr>
          <p:cNvPr id="367" name="4. กำหนดและตั้งค่าการแสดงผล รวมถึงจำกัดการเข้าถึงหน้าเพจ…"/>
          <p:cNvSpPr txBox="1"/>
          <p:nvPr/>
        </p:nvSpPr>
        <p:spPr>
          <a:xfrm>
            <a:off x="1182529" y="2734369"/>
            <a:ext cx="12572701" cy="348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t>   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     4.</a:t>
            </a:r>
            <a:r>
              <a:t> กำหนดและตั้งค่าการแสดงผล รวมถึงจำกัดการเข้าถึงหน้าเพจ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     5. </a:t>
            </a:r>
            <a:r>
              <a:t>กำหนดการตั้งค่าโมดูลปกติ โดยจะให้แสดงให้ผู้เรียนเห็น (Show on course page) หรือไม่ให้ผู้เรียน</a:t>
            </a:r>
            <a:br/>
            <a:r>
              <a:t>         มองเห็น (ซ่อนจากผู้เรียน)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  </a:t>
            </a:r>
            <a:r>
              <a:rPr b="1"/>
              <a:t>6.</a:t>
            </a:r>
            <a:r>
              <a:t> กำหนดรายละเอียดการเข้าถึงข้อมูล ที่แถบ Restrict access (จำกัดการเข้าถึง) สามารถกำหนดข้อจำกัด</a:t>
            </a:r>
            <a:br/>
            <a:r>
              <a:t>         ได้ที่แถบ Add Restriction (เพิ่มข้อจำกัด)</a:t>
            </a:r>
          </a:p>
        </p:txBody>
      </p:sp>
      <p:grpSp>
        <p:nvGrpSpPr>
          <p:cNvPr id="370" name="Image"/>
          <p:cNvGrpSpPr/>
          <p:nvPr/>
        </p:nvGrpSpPr>
        <p:grpSpPr>
          <a:xfrm>
            <a:off x="15215779" y="2501026"/>
            <a:ext cx="8171271" cy="10179353"/>
            <a:chOff x="0" y="0"/>
            <a:chExt cx="8171269" cy="10179352"/>
          </a:xfrm>
        </p:grpSpPr>
        <p:pic>
          <p:nvPicPr>
            <p:cNvPr id="36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917270" cy="98491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8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171270" cy="10179353"/>
            </a:xfrm>
            <a:prstGeom prst="rect">
              <a:avLst/>
            </a:prstGeom>
            <a:effectLst/>
          </p:spPr>
        </p:pic>
      </p:grpSp>
      <p:sp>
        <p:nvSpPr>
          <p:cNvPr id="371" name="Line"/>
          <p:cNvSpPr/>
          <p:nvPr/>
        </p:nvSpPr>
        <p:spPr>
          <a:xfrm flipH="1">
            <a:off x="16948372" y="2008950"/>
            <a:ext cx="674209" cy="97913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72" name="Group"/>
          <p:cNvSpPr/>
          <p:nvPr/>
        </p:nvSpPr>
        <p:spPr>
          <a:xfrm>
            <a:off x="17302855" y="174475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  <p:grpSp>
        <p:nvGrpSpPr>
          <p:cNvPr id="379" name="Group"/>
          <p:cNvGrpSpPr/>
          <p:nvPr/>
        </p:nvGrpSpPr>
        <p:grpSpPr>
          <a:xfrm>
            <a:off x="1225550" y="6620281"/>
            <a:ext cx="13680733" cy="6355025"/>
            <a:chOff x="-127000" y="-88900"/>
            <a:chExt cx="13680732" cy="6355023"/>
          </a:xfrm>
        </p:grpSpPr>
        <p:grpSp>
          <p:nvGrpSpPr>
            <p:cNvPr id="375" name="Image"/>
            <p:cNvGrpSpPr/>
            <p:nvPr/>
          </p:nvGrpSpPr>
          <p:grpSpPr>
            <a:xfrm>
              <a:off x="-127000" y="-88900"/>
              <a:ext cx="8080726" cy="5354407"/>
              <a:chOff x="0" y="0"/>
              <a:chExt cx="8080725" cy="5354406"/>
            </a:xfrm>
          </p:grpSpPr>
          <p:pic>
            <p:nvPicPr>
              <p:cNvPr id="374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7826726" cy="502420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73" name="Image" descr="Image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8080726" cy="535440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8" name="Image"/>
            <p:cNvGrpSpPr/>
            <p:nvPr/>
          </p:nvGrpSpPr>
          <p:grpSpPr>
            <a:xfrm>
              <a:off x="5994400" y="2141994"/>
              <a:ext cx="7559333" cy="4124130"/>
              <a:chOff x="0" y="0"/>
              <a:chExt cx="7559332" cy="4124129"/>
            </a:xfrm>
          </p:grpSpPr>
          <p:pic>
            <p:nvPicPr>
              <p:cNvPr id="377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7305333" cy="379393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76" name="Image" descr="Image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7559333" cy="4124130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80" name="Line"/>
          <p:cNvSpPr/>
          <p:nvPr/>
        </p:nvSpPr>
        <p:spPr>
          <a:xfrm flipH="1" flipV="1">
            <a:off x="5615062" y="9255659"/>
            <a:ext cx="918399" cy="91840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81" name="Group"/>
          <p:cNvSpPr/>
          <p:nvPr/>
        </p:nvSpPr>
        <p:spPr>
          <a:xfrm>
            <a:off x="6280567" y="9745755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382" name="Line"/>
          <p:cNvSpPr/>
          <p:nvPr/>
        </p:nvSpPr>
        <p:spPr>
          <a:xfrm flipH="1">
            <a:off x="9374708" y="8939259"/>
            <a:ext cx="484841" cy="67504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83" name="Group"/>
          <p:cNvSpPr/>
          <p:nvPr/>
        </p:nvSpPr>
        <p:spPr>
          <a:xfrm>
            <a:off x="9606654" y="8510957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384" name="Group"/>
          <p:cNvSpPr/>
          <p:nvPr/>
        </p:nvSpPr>
        <p:spPr>
          <a:xfrm>
            <a:off x="18598255" y="6571117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385" name="Group"/>
          <p:cNvSpPr/>
          <p:nvPr/>
        </p:nvSpPr>
        <p:spPr>
          <a:xfrm>
            <a:off x="18141055" y="974575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386" name="Line"/>
          <p:cNvSpPr/>
          <p:nvPr/>
        </p:nvSpPr>
        <p:spPr>
          <a:xfrm flipH="1">
            <a:off x="17303079" y="10102521"/>
            <a:ext cx="1021714" cy="20592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87" name="Line"/>
          <p:cNvSpPr/>
          <p:nvPr/>
        </p:nvSpPr>
        <p:spPr>
          <a:xfrm flipH="1">
            <a:off x="17799617" y="6899960"/>
            <a:ext cx="979590" cy="25489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การเพิ่มเนื้อหาการเรียนการสอน (ต่อ)"/>
          <p:cNvSpPr txBox="1">
            <a:spLocks noGrp="1"/>
          </p:cNvSpPr>
          <p:nvPr>
            <p:ph type="title"/>
          </p:nvPr>
        </p:nvSpPr>
        <p:spPr>
          <a:xfrm>
            <a:off x="3036831" y="50946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</a:lstStyle>
          <a:p>
            <a:r>
              <a:t>การเพิ่มเนื้อหาการเรียนการสอน (ต่อ)</a:t>
            </a:r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91" name="7.  กำหนดรายละเอียดที่ปฏิบัติกิจกรรมเสร็จสิ้นที่ Activity completion มีรายการดังนี้…"/>
          <p:cNvSpPr txBox="1"/>
          <p:nvPr/>
        </p:nvSpPr>
        <p:spPr>
          <a:xfrm>
            <a:off x="877303" y="2770239"/>
            <a:ext cx="13423740" cy="10188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7. </a:t>
            </a:r>
            <a:r>
              <a:t> กำหนดรายละเอียดที่ปฏิบัติกิจกรรมเสร็จสิ้นที่ Activity completion มีรายการดังนี้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rPr b="1"/>
              <a:t>Completion tracking</a:t>
            </a:r>
            <a:r>
              <a:t> (ติดตามการเสร็จสมบูรณ์)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     - Do not indicate activity completion (ไม่ระบุว่ากิจกรรมเสร็จสิ้น)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     - Students can manually mark the activity as completed (นักเรียนสามารถทำเครื่องหมายกิจกรรมด้วยตน</a:t>
            </a:r>
            <a:br/>
            <a:r>
              <a:t>          เองเมื่อเสร็จสิ้น)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     - Show activity as complete when conditions are met (แสดงกิจกรรมที่สมบูรณ์เมื่อตรงตามเงื่อนไข)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rPr b="1"/>
              <a:t>Require view </a:t>
            </a:r>
            <a:r>
              <a:t>กำหนดให้นักเรียนต้องดูกิจกรรมนี้เพื่อทำให้เสร็จหรือไม่ (Student must view this activity to complete it)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rPr b="1"/>
              <a:t>Expect completed on </a:t>
            </a:r>
            <a:r>
              <a:t>ถ้าต้องการกำหนดวัน เดือน ปี และเวลาสิ้นสุดกิจกรรม คลิกที่เปิดการใช้งานและระบุ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8. </a:t>
            </a:r>
            <a:r>
              <a:t> ระบุแท็กความรู้ที่ Tags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9.</a:t>
            </a:r>
            <a:r>
              <a:t>  Competencies สมรรถนะความสามารถของรายวิชา (Course competencies) เมื่อทำกิจกรรมเสร็จ (Upon </a:t>
            </a:r>
            <a:br/>
            <a:r>
              <a:t>     activity completion)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t>ไม่ทำอะไร (Do nothing)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t>แนบหลักฐาน (Attach evidence)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t>ส่งเพื่อตรวจสอบ (Send for review)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t>เสร็จสมบูรณ์มีประสิทธิภาพ (Complete the competency)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10. </a:t>
            </a:r>
            <a:r>
              <a:t>เสร็จแล้วคลิกที่ปุ่ม บันทึกและกลับไปยังรายวิชา</a:t>
            </a:r>
            <a:br/>
            <a:r>
              <a:rPr b="1"/>
              <a:t>11. </a:t>
            </a:r>
            <a:r>
              <a:t>ปรากฏหน้าจอดังรูป</a:t>
            </a:r>
          </a:p>
        </p:txBody>
      </p:sp>
      <p:grpSp>
        <p:nvGrpSpPr>
          <p:cNvPr id="403" name="Group"/>
          <p:cNvGrpSpPr/>
          <p:nvPr/>
        </p:nvGrpSpPr>
        <p:grpSpPr>
          <a:xfrm>
            <a:off x="13163395" y="2481356"/>
            <a:ext cx="10514568" cy="10491335"/>
            <a:chOff x="0" y="0"/>
            <a:chExt cx="10514567" cy="10491335"/>
          </a:xfrm>
        </p:grpSpPr>
        <p:grpSp>
          <p:nvGrpSpPr>
            <p:cNvPr id="394" name="Image"/>
            <p:cNvGrpSpPr/>
            <p:nvPr/>
          </p:nvGrpSpPr>
          <p:grpSpPr>
            <a:xfrm>
              <a:off x="1063456" y="335245"/>
              <a:ext cx="9451112" cy="10156091"/>
              <a:chOff x="0" y="0"/>
              <a:chExt cx="9451110" cy="10156090"/>
            </a:xfrm>
          </p:grpSpPr>
          <p:pic>
            <p:nvPicPr>
              <p:cNvPr id="393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r="17071"/>
              <a:stretch>
                <a:fillRect/>
              </a:stretch>
            </p:blipFill>
            <p:spPr>
              <a:xfrm>
                <a:off x="127000" y="88900"/>
                <a:ext cx="9197111" cy="982589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92" name="Image" descr="Image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9451111" cy="10156091"/>
              </a:xfrm>
              <a:prstGeom prst="rect">
                <a:avLst/>
              </a:prstGeom>
              <a:effectLst/>
            </p:spPr>
          </p:pic>
        </p:grpSp>
        <p:sp>
          <p:nvSpPr>
            <p:cNvPr id="395" name="Line"/>
            <p:cNvSpPr/>
            <p:nvPr/>
          </p:nvSpPr>
          <p:spPr>
            <a:xfrm flipH="1">
              <a:off x="3359484" y="264194"/>
              <a:ext cx="1226703" cy="537372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sz="32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96" name="Group"/>
            <p:cNvSpPr/>
            <p:nvPr/>
          </p:nvSpPr>
          <p:spPr>
            <a:xfrm>
              <a:off x="4266460" y="0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97" name="Line"/>
            <p:cNvSpPr/>
            <p:nvPr/>
          </p:nvSpPr>
          <p:spPr>
            <a:xfrm flipH="1">
              <a:off x="1983364" y="4156778"/>
              <a:ext cx="1422430" cy="523528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sz="32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98" name="Group"/>
            <p:cNvSpPr/>
            <p:nvPr/>
          </p:nvSpPr>
          <p:spPr>
            <a:xfrm>
              <a:off x="3100099" y="3915876"/>
              <a:ext cx="689536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399" name="Line"/>
            <p:cNvSpPr/>
            <p:nvPr/>
          </p:nvSpPr>
          <p:spPr>
            <a:xfrm flipH="1">
              <a:off x="2829966" y="6173351"/>
              <a:ext cx="1222253" cy="527638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sz="32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00" name="Group"/>
            <p:cNvSpPr/>
            <p:nvPr/>
          </p:nvSpPr>
          <p:spPr>
            <a:xfrm>
              <a:off x="3631460" y="6146800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01" name="Line"/>
            <p:cNvSpPr/>
            <p:nvPr/>
          </p:nvSpPr>
          <p:spPr>
            <a:xfrm>
              <a:off x="280930" y="9053686"/>
              <a:ext cx="1219758" cy="555048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sz="32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02" name="Group"/>
            <p:cNvSpPr/>
            <p:nvPr/>
          </p:nvSpPr>
          <p:spPr>
            <a:xfrm>
              <a:off x="0" y="8890000"/>
              <a:ext cx="689536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406" name="Image"/>
          <p:cNvGrpSpPr/>
          <p:nvPr/>
        </p:nvGrpSpPr>
        <p:grpSpPr>
          <a:xfrm>
            <a:off x="6325523" y="9159990"/>
            <a:ext cx="6483469" cy="1830171"/>
            <a:chOff x="0" y="0"/>
            <a:chExt cx="6483467" cy="1830170"/>
          </a:xfrm>
        </p:grpSpPr>
        <p:pic>
          <p:nvPicPr>
            <p:cNvPr id="40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6229468" cy="14999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4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83468" cy="1830171"/>
            </a:xfrm>
            <a:prstGeom prst="rect">
              <a:avLst/>
            </a:prstGeom>
            <a:effectLst/>
          </p:spPr>
        </p:pic>
      </p:grpSp>
      <p:sp>
        <p:nvSpPr>
          <p:cNvPr id="407" name="Line"/>
          <p:cNvSpPr/>
          <p:nvPr/>
        </p:nvSpPr>
        <p:spPr>
          <a:xfrm flipH="1">
            <a:off x="9713463" y="10306032"/>
            <a:ext cx="985598" cy="19074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8" name="Group"/>
          <p:cNvSpPr/>
          <p:nvPr/>
        </p:nvSpPr>
        <p:spPr>
          <a:xfrm>
            <a:off x="10446167" y="9877730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11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none" spc="0" normalizeH="0" baseline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none" spc="0" normalizeH="0" baseline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Macintosh PowerPoint</Application>
  <PresentationFormat>Custom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Futura</vt:lpstr>
      <vt:lpstr>Futura Condensed</vt:lpstr>
      <vt:lpstr>Gill Sans</vt:lpstr>
      <vt:lpstr>Gill Sans Light</vt:lpstr>
      <vt:lpstr>Helvetica</vt:lpstr>
      <vt:lpstr>Helvetica Light</vt:lpstr>
      <vt:lpstr>Lucida Grande</vt:lpstr>
      <vt:lpstr>Santa Fe LET</vt:lpstr>
      <vt:lpstr>TH Sarabun New</vt:lpstr>
      <vt:lpstr>Wingdings 2</vt:lpstr>
      <vt:lpstr>White</vt:lpstr>
      <vt:lpstr>การเพิ่มเนื้อหาการเรียนการสอน</vt:lpstr>
      <vt:lpstr>การเพิ่มเนื้อหาการเรียนการสอน (ต่อ)</vt:lpstr>
      <vt:lpstr>การเพิ่มเนื้อหาการเรียนการสอน (ต่อ)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การเพิ่มเนื้อหาการเรียนการสอน</dc:title>
  <cp:lastModifiedBy>Darunee Panjarattanakorn</cp:lastModifiedBy>
  <cp:revision>1</cp:revision>
  <dcterms:modified xsi:type="dcterms:W3CDTF">2019-08-05T03:52:04Z</dcterms:modified>
</cp:coreProperties>
</file>