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9" r:id="rId2"/>
    <p:sldId id="260" r:id="rId3"/>
    <p:sldId id="261" r:id="rId4"/>
    <p:sldId id="262" r:id="rId5"/>
    <p:sldId id="263" r:id="rId6"/>
    <p:sldId id="264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300" b="1" i="0" u="none" strike="noStrike" cap="none" spc="0" normalizeH="0" baseline="0">
        <a:ln>
          <a:noFill/>
        </a:ln>
        <a:solidFill>
          <a:srgbClr val="EF581D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72"/>
  </p:normalViewPr>
  <p:slideViewPr>
    <p:cSldViewPr snapToGrid="0" snapToObjects="1">
      <p:cViewPr varScale="1">
        <p:scale>
          <a:sx n="50" d="100"/>
          <a:sy n="50" d="100"/>
        </p:scale>
        <p:origin x="2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6.8402400000000002E-2"/>
          <c:y val="5.0658700000000001E-2"/>
          <c:w val="0.91313900000000003"/>
          <c:h val="0.864909000000000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F-B143-B412-3EC41196A21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F-B143-B412-3EC41196A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</c:scaling>
        <c:delete val="0"/>
        <c:axPos val="t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2200" b="0" i="0" u="none" strike="noStrike">
                <a:solidFill>
                  <a:srgbClr val="799293"/>
                </a:solidFill>
                <a:latin typeface="Gill Sans Light"/>
              </a:defRPr>
            </a:pPr>
            <a:endParaRPr lang="en-US"/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0334-304D-AD6B-E73451C081E1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0334-304D-AD6B-E73451C081E1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334-304D-AD6B-E73451C081E1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0334-304D-AD6B-E73451C081E1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0334-304D-AD6B-E73451C081E1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0334-304D-AD6B-E73451C081E1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334-304D-AD6B-E73451C08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E370-2A4B-846F-9D572DFDE2E3}"/>
              </c:ext>
            </c:extLst>
          </c:dPt>
          <c:dPt>
            <c:idx val="1"/>
            <c:bubble3D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70-2A4B-846F-9D572DFDE2E3}"/>
              </c:ext>
            </c:extLst>
          </c:dPt>
          <c:dPt>
            <c:idx val="2"/>
            <c:bubble3D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E370-2A4B-846F-9D572DFDE2E3}"/>
              </c:ext>
            </c:extLst>
          </c:dPt>
          <c:dPt>
            <c:idx val="3"/>
            <c:bubble3D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E370-2A4B-846F-9D572DFDE2E3}"/>
              </c:ext>
            </c:extLst>
          </c:dPt>
          <c:dPt>
            <c:idx val="4"/>
            <c:bubble3D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E370-2A4B-846F-9D572DFDE2E3}"/>
              </c:ext>
            </c:extLst>
          </c:dPt>
          <c:dPt>
            <c:idx val="5"/>
            <c:bubble3D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B-E370-2A4B-846F-9D572DFDE2E3}"/>
              </c:ext>
            </c:extLst>
          </c:dPt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91</c:v>
                </c:pt>
                <c:pt idx="1">
                  <c:v>76</c:v>
                </c:pt>
                <c:pt idx="2">
                  <c:v>28</c:v>
                </c:pt>
                <c:pt idx="3">
                  <c:v>26</c:v>
                </c:pt>
                <c:pt idx="4">
                  <c:v>21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70-2A4B-846F-9D572DFDE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9" name="Shape 33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Image"/>
          <p:cNvSpPr>
            <a:spLocks noGrp="1"/>
          </p:cNvSpPr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6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8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2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rot="10800000" flipH="1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4" name="Image"/>
          <p:cNvSpPr>
            <a:spLocks noGrp="1"/>
          </p:cNvSpPr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5" name="San Francisco"/>
          <p:cNvSpPr>
            <a:spLocks noGrp="1"/>
          </p:cNvSpPr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26" name="Shape"/>
          <p:cNvSpPr>
            <a:spLocks noGrp="1"/>
          </p:cNvSpPr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7" name="Circle"/>
          <p:cNvSpPr>
            <a:spLocks noGrp="1"/>
          </p:cNvSpPr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28" name="Circle"/>
          <p:cNvSpPr>
            <a:spLocks noGrp="1"/>
          </p:cNvSpPr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iriure"/>
          <p:cNvSpPr>
            <a:spLocks noGrp="1"/>
          </p:cNvSpPr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30" name="Shape"/>
          <p:cNvSpPr>
            <a:spLocks noGrp="1"/>
          </p:cNvSpPr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Your City"/>
          <p:cNvSpPr>
            <a:spLocks noGrp="1"/>
          </p:cNvSpPr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32" name="Circle"/>
          <p:cNvSpPr>
            <a:spLocks noGrp="1"/>
          </p:cNvSpPr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3" name="Amet"/>
          <p:cNvSpPr>
            <a:spLocks noGrp="1"/>
          </p:cNvSpPr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34" name="Esse"/>
          <p:cNvSpPr>
            <a:spLocks noGrp="1"/>
          </p:cNvSpPr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35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6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6" name="Image"/>
          <p:cNvSpPr>
            <a:spLocks noGrp="1"/>
          </p:cNvSpPr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7" name="Image"/>
          <p:cNvSpPr>
            <a:spLocks noGrp="1"/>
          </p:cNvSpPr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8" name="San Francisco"/>
          <p:cNvSpPr>
            <a:spLocks noGrp="1"/>
          </p:cNvSpPr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49" name="Shape"/>
          <p:cNvSpPr>
            <a:spLocks noGrp="1"/>
          </p:cNvSpPr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0" name="Image"/>
          <p:cNvSpPr>
            <a:spLocks noGrp="1"/>
          </p:cNvSpPr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51" name="Circle"/>
          <p:cNvSpPr>
            <a:spLocks noGrp="1"/>
          </p:cNvSpPr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2" name="Circle"/>
          <p:cNvSpPr>
            <a:spLocks noGrp="1"/>
          </p:cNvSpPr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3" name="iriure"/>
          <p:cNvSpPr>
            <a:spLocks noGrp="1"/>
          </p:cNvSpPr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54" name="Shape"/>
          <p:cNvSpPr>
            <a:spLocks noGrp="1"/>
          </p:cNvSpPr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5" name="Your City"/>
          <p:cNvSpPr>
            <a:spLocks noGrp="1"/>
          </p:cNvSpPr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56" name="Circle"/>
          <p:cNvSpPr>
            <a:spLocks noGrp="1"/>
          </p:cNvSpPr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7" name="Amet"/>
          <p:cNvSpPr>
            <a:spLocks noGrp="1"/>
          </p:cNvSpPr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58" name="Esse"/>
          <p:cNvSpPr>
            <a:spLocks noGrp="1"/>
          </p:cNvSpPr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59" name="Shape"/>
          <p:cNvSpPr>
            <a:spLocks noGrp="1"/>
          </p:cNvSpPr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0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71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2" name="Image"/>
          <p:cNvSpPr>
            <a:spLocks noGrp="1"/>
          </p:cNvSpPr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73" name="Circle"/>
          <p:cNvSpPr>
            <a:spLocks noGrp="1"/>
          </p:cNvSpPr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4" name="Circle"/>
          <p:cNvSpPr>
            <a:spLocks noGrp="1"/>
          </p:cNvSpPr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iriure"/>
          <p:cNvSpPr>
            <a:spLocks noGrp="1"/>
          </p:cNvSpPr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76" name="Shape"/>
          <p:cNvSpPr>
            <a:spLocks noGrp="1"/>
          </p:cNvSpPr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7" name="Your City"/>
          <p:cNvSpPr>
            <a:spLocks noGrp="1"/>
          </p:cNvSpPr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78" name="Circle"/>
          <p:cNvSpPr>
            <a:spLocks noGrp="1"/>
          </p:cNvSpPr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9" name="Amet"/>
          <p:cNvSpPr>
            <a:spLocks noGrp="1"/>
          </p:cNvSpPr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80" name="Esse"/>
          <p:cNvSpPr>
            <a:spLocks noGrp="1"/>
          </p:cNvSpPr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81" name="Shape"/>
          <p:cNvSpPr>
            <a:spLocks noGrp="1"/>
          </p:cNvSpPr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2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83" name="Title Text"/>
          <p:cNvSpPr txBox="1">
            <a:spLocks noGrp="1"/>
          </p:cNvSpPr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93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9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5" name="Image"/>
          <p:cNvSpPr>
            <a:spLocks noGrp="1"/>
          </p:cNvSpPr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6" name="Image"/>
          <p:cNvSpPr>
            <a:spLocks noGrp="1"/>
          </p:cNvSpPr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7" name="Image"/>
          <p:cNvSpPr>
            <a:spLocks noGrp="1"/>
          </p:cNvSpPr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Image"/>
          <p:cNvSpPr>
            <a:spLocks noGrp="1"/>
          </p:cNvSpPr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9" name="Circle"/>
          <p:cNvSpPr>
            <a:spLocks noGrp="1"/>
          </p:cNvSpPr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00" name="Circle"/>
          <p:cNvSpPr>
            <a:spLocks noGrp="1"/>
          </p:cNvSpPr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1" name="iriure"/>
          <p:cNvSpPr>
            <a:spLocks noGrp="1"/>
          </p:cNvSpPr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02" name="Shape"/>
          <p:cNvSpPr>
            <a:spLocks noGrp="1"/>
          </p:cNvSpPr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3" name="Your City"/>
          <p:cNvSpPr>
            <a:spLocks noGrp="1"/>
          </p:cNvSpPr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04" name="Circle"/>
          <p:cNvSpPr>
            <a:spLocks noGrp="1"/>
          </p:cNvSpPr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5" name="Amet"/>
          <p:cNvSpPr>
            <a:spLocks noGrp="1"/>
          </p:cNvSpPr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06" name="Esse"/>
          <p:cNvSpPr>
            <a:spLocks noGrp="1"/>
          </p:cNvSpPr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07" name="Shape"/>
          <p:cNvSpPr>
            <a:spLocks noGrp="1"/>
          </p:cNvSpPr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8" name="="/>
          <p:cNvSpPr>
            <a:spLocks noGrp="1"/>
          </p:cNvSpPr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09" name="Title Text"/>
          <p:cNvSpPr txBox="1">
            <a:spLocks noGrp="1"/>
          </p:cNvSpPr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18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19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0" name="Image"/>
          <p:cNvSpPr>
            <a:spLocks noGrp="1"/>
          </p:cNvSpPr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1" name="Image"/>
          <p:cNvSpPr>
            <a:spLocks noGrp="1"/>
          </p:cNvSpPr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2" name="Circle"/>
          <p:cNvSpPr>
            <a:spLocks noGrp="1"/>
          </p:cNvSpPr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23" name="Circle"/>
          <p:cNvSpPr>
            <a:spLocks noGrp="1"/>
          </p:cNvSpPr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4" name="iriure"/>
          <p:cNvSpPr>
            <a:spLocks noGrp="1"/>
          </p:cNvSpPr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25" name="Shape"/>
          <p:cNvSpPr>
            <a:spLocks noGrp="1"/>
          </p:cNvSpPr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6" name="Your City"/>
          <p:cNvSpPr>
            <a:spLocks noGrp="1"/>
          </p:cNvSpPr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27" name="Circle"/>
          <p:cNvSpPr>
            <a:spLocks noGrp="1"/>
          </p:cNvSpPr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8" name="Amet"/>
          <p:cNvSpPr>
            <a:spLocks noGrp="1"/>
          </p:cNvSpPr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29" name="Esse"/>
          <p:cNvSpPr>
            <a:spLocks noGrp="1"/>
          </p:cNvSpPr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30" name="Shape"/>
          <p:cNvSpPr>
            <a:spLocks noGrp="1"/>
          </p:cNvSpPr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1" name="="/>
          <p:cNvSpPr>
            <a:spLocks noGrp="1"/>
          </p:cNvSpPr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>
            <a:spLocks noGrp="1"/>
          </p:cNvSpPr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1" name="Image"/>
          <p:cNvSpPr>
            <a:spLocks noGrp="1"/>
          </p:cNvSpPr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2" name="Image"/>
          <p:cNvSpPr>
            <a:spLocks noGrp="1"/>
          </p:cNvSpPr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3" name="San Francisco"/>
          <p:cNvSpPr>
            <a:spLocks noGrp="1"/>
          </p:cNvSpPr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44" name="Shape"/>
          <p:cNvSpPr>
            <a:spLocks noGrp="1"/>
          </p:cNvSpPr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5" name="Image"/>
          <p:cNvSpPr>
            <a:spLocks noGrp="1"/>
          </p:cNvSpPr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6" name="Image"/>
          <p:cNvSpPr>
            <a:spLocks noGrp="1"/>
          </p:cNvSpPr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7" name="Image"/>
          <p:cNvSpPr>
            <a:spLocks noGrp="1"/>
          </p:cNvSpPr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48" name="Circle"/>
          <p:cNvSpPr>
            <a:spLocks noGrp="1"/>
          </p:cNvSpPr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49" name="Circle"/>
          <p:cNvSpPr>
            <a:spLocks noGrp="1"/>
          </p:cNvSpPr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0" name="iriure"/>
          <p:cNvSpPr>
            <a:spLocks noGrp="1"/>
          </p:cNvSpPr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51" name="Shape"/>
          <p:cNvSpPr>
            <a:spLocks noGrp="1"/>
          </p:cNvSpPr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2" name="Your City"/>
          <p:cNvSpPr>
            <a:spLocks noGrp="1"/>
          </p:cNvSpPr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53" name="Circle"/>
          <p:cNvSpPr>
            <a:spLocks noGrp="1"/>
          </p:cNvSpPr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4" name="Amet"/>
          <p:cNvSpPr>
            <a:spLocks noGrp="1"/>
          </p:cNvSpPr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55" name="Esse"/>
          <p:cNvSpPr>
            <a:spLocks noGrp="1"/>
          </p:cNvSpPr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56" name="Shape"/>
          <p:cNvSpPr>
            <a:spLocks noGrp="1"/>
          </p:cNvSpPr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7" name="="/>
          <p:cNvSpPr>
            <a:spLocks noGrp="1"/>
          </p:cNvSpPr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rot="10800000" flipH="1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66" name="Image"/>
          <p:cNvSpPr>
            <a:spLocks noGrp="1"/>
          </p:cNvSpPr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7" name="Image"/>
          <p:cNvSpPr>
            <a:spLocks noGrp="1"/>
          </p:cNvSpPr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8" name="Image"/>
          <p:cNvSpPr>
            <a:spLocks noGrp="1"/>
          </p:cNvSpPr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69" name="San Francisco"/>
          <p:cNvSpPr>
            <a:spLocks noGrp="1"/>
          </p:cNvSpPr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70" name="Shape"/>
          <p:cNvSpPr>
            <a:spLocks noGrp="1"/>
          </p:cNvSpPr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1" name="Circle"/>
          <p:cNvSpPr>
            <a:spLocks noGrp="1"/>
          </p:cNvSpPr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72" name="Circle"/>
          <p:cNvSpPr>
            <a:spLocks noGrp="1"/>
          </p:cNvSpPr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3" name="iriure"/>
          <p:cNvSpPr>
            <a:spLocks noGrp="1"/>
          </p:cNvSpPr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274" name="Shape"/>
          <p:cNvSpPr>
            <a:spLocks noGrp="1"/>
          </p:cNvSpPr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5" name="Your City"/>
          <p:cNvSpPr>
            <a:spLocks noGrp="1"/>
          </p:cNvSpPr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276" name="Circle"/>
          <p:cNvSpPr>
            <a:spLocks noGrp="1"/>
          </p:cNvSpPr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7" name="Amet"/>
          <p:cNvSpPr>
            <a:spLocks noGrp="1"/>
          </p:cNvSpPr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278" name="Esse"/>
          <p:cNvSpPr>
            <a:spLocks noGrp="1"/>
          </p:cNvSpPr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279" name="Shape"/>
          <p:cNvSpPr>
            <a:spLocks noGrp="1"/>
          </p:cNvSpPr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0" name="="/>
          <p:cNvSpPr>
            <a:spLocks noGrp="1"/>
          </p:cNvSpPr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281" name="Title Text"/>
          <p:cNvSpPr txBox="1">
            <a:spLocks noGrp="1"/>
          </p:cNvSpPr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290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291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92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29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02" name="San Francisco"/>
          <p:cNvSpPr>
            <a:spLocks noGrp="1"/>
          </p:cNvSpPr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03" name="Shape"/>
          <p:cNvSpPr>
            <a:spLocks noGrp="1"/>
          </p:cNvSpPr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04" name="Title Text"/>
          <p:cNvSpPr txBox="1">
            <a:spLocks noGrp="1"/>
          </p:cNvSpPr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>
          <a:graphicData uri="http://schemas.openxmlformats.org/drawingml/2006/table">
            <a:tbl>
              <a:tblPr firstCol="1">
                <a:tableStyleId>{8F44A2F1-9E1F-4B54-A3A2-5F16C0AD49E2}</a:tableStyleId>
              </a:tblPr>
              <a:tblGrid>
                <a:gridCol w="537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75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blurRad="25400" dist="25400" dir="5400000" rotWithShape="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5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1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4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9" name="San Francisco"/>
          <p:cNvSpPr>
            <a:spLocks noGrp="1"/>
          </p:cNvSpPr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330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31" name="Title Text"/>
          <p:cNvSpPr txBox="1">
            <a:spLocks noGrp="1"/>
          </p:cNvSpPr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3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45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56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82" name="Shape"/>
          <p:cNvSpPr>
            <a:spLocks noGrp="1"/>
          </p:cNvSpPr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>
            <a:spLocks noGrp="1"/>
          </p:cNvSpPr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93" name="Shape"/>
          <p:cNvSpPr>
            <a:spLocks noGrp="1"/>
          </p:cNvSpPr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an Francisco"/>
          <p:cNvSpPr>
            <a:spLocks noGrp="1"/>
          </p:cNvSpPr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San Francisco</a:t>
            </a:r>
          </a:p>
        </p:txBody>
      </p:sp>
      <p:sp>
        <p:nvSpPr>
          <p:cNvPr id="104" name="Shape"/>
          <p:cNvSpPr>
            <a:spLocks noGrp="1"/>
          </p:cNvSpPr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5" name="Circle"/>
          <p:cNvSpPr>
            <a:spLocks noGrp="1"/>
          </p:cNvSpPr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06" name="Circle"/>
          <p:cNvSpPr>
            <a:spLocks noGrp="1"/>
          </p:cNvSpPr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7" name="iriure"/>
          <p:cNvSpPr>
            <a:spLocks noGrp="1"/>
          </p:cNvSpPr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200" cap="all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r>
              <a:t>iriure</a:t>
            </a:r>
          </a:p>
        </p:txBody>
      </p:sp>
      <p:sp>
        <p:nvSpPr>
          <p:cNvPr id="108" name="Shape"/>
          <p:cNvSpPr>
            <a:spLocks noGrp="1"/>
          </p:cNvSpPr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9" name="Your City"/>
          <p:cNvSpPr>
            <a:spLocks noGrp="1"/>
          </p:cNvSpPr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r>
              <a:t>Your City</a:t>
            </a:r>
          </a:p>
        </p:txBody>
      </p:sp>
      <p:sp>
        <p:nvSpPr>
          <p:cNvPr id="110" name="Circle"/>
          <p:cNvSpPr>
            <a:spLocks noGrp="1"/>
          </p:cNvSpPr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1" name="Amet"/>
          <p:cNvSpPr>
            <a:spLocks noGrp="1"/>
          </p:cNvSpPr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Amet</a:t>
            </a:r>
          </a:p>
        </p:txBody>
      </p:sp>
      <p:sp>
        <p:nvSpPr>
          <p:cNvPr id="112" name="Esse"/>
          <p:cNvSpPr>
            <a:spLocks noGrp="1"/>
          </p:cNvSpPr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sz="1600" i="1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r>
              <a:t>Esse</a:t>
            </a:r>
          </a:p>
        </p:txBody>
      </p:sp>
      <p:sp>
        <p:nvSpPr>
          <p:cNvPr id="113" name="Shape"/>
          <p:cNvSpPr>
            <a:spLocks noGrp="1"/>
          </p:cNvSpPr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" name="="/>
          <p:cNvSpPr>
            <a:spLocks noGrp="1"/>
          </p:cNvSpPr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r>
              <a:t>=</a:t>
            </a:r>
          </a:p>
        </p:txBody>
      </p:sp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r>
              <a:t>Title Text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3106400"/>
            <a:ext cx="44636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ransition spd="med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1" i="0" u="none" strike="noStrike" cap="none" spc="0" baseline="0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sz="5400" b="0" i="0" u="none" strike="noStrike" cap="none" spc="0" baseline="0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22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การเพิ่มแหล่งข้อมูลแบบลาเบล (Label)"/>
          <p:cNvSpPr txBox="1">
            <a:spLocks noGrp="1"/>
          </p:cNvSpPr>
          <p:nvPr>
            <p:ph type="title"/>
          </p:nvPr>
        </p:nvSpPr>
        <p:spPr>
          <a:xfrm>
            <a:off x="3015262" y="505878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600"/>
            </a:lvl1pPr>
          </a:lstStyle>
          <a:p>
            <a:r>
              <a:t>การเพิ่มแหล่งข้อมูลแบบลาเบล (Label)</a:t>
            </a:r>
          </a:p>
        </p:txBody>
      </p:sp>
      <p:sp>
        <p:nvSpPr>
          <p:cNvPr id="4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412" name="ลาเบล (Label) ใช้สำหรับเพิ่มกรอบคำอธิบายอย่างย่อ คล้ายกับการติดลาเบลบนเอกสารหรือสินค้าต่าง ๆ เพื่ออธิบายข้อมูลแบบย่อๆ หรือใช้ในการฝังไฟล์เสียงหรือไฟล์วิดีโอไว้หน้าแรกของบทเรียน การเพิ่มลาเบลมีขั้นตอนดังนี้"/>
          <p:cNvSpPr txBox="1"/>
          <p:nvPr/>
        </p:nvSpPr>
        <p:spPr>
          <a:xfrm>
            <a:off x="1214884" y="3131504"/>
            <a:ext cx="8951950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t>         </a:t>
            </a:r>
            <a:r>
              <a:rPr b="1"/>
              <a:t>ลาเบล (Label) </a:t>
            </a:r>
            <a:r>
              <a:t>ใช้สำหรับเพิ่มกรอบคำอธิบายอย่างย่อ คล้ายกับการติดลาเบลบนเอกสารหรือสินค้าต่าง ๆ เพื่ออธิบายข้อมูลแบบย่อๆ หรือใช้ในการฝังไฟล์เสียงหรือไฟล์วิดีโอไว้หน้าแรกของบทเรียน การเพิ่มลาเบลมีขั้นตอนดังนี้</a:t>
            </a:r>
          </a:p>
        </p:txBody>
      </p:sp>
      <p:sp>
        <p:nvSpPr>
          <p:cNvPr id="413" name="Text"/>
          <p:cNvSpPr txBox="1"/>
          <p:nvPr/>
        </p:nvSpPr>
        <p:spPr>
          <a:xfrm>
            <a:off x="1487329" y="2557516"/>
            <a:ext cx="22266274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22272B"/>
                </a:solidFill>
              </a:defRPr>
            </a:lvl1pPr>
          </a:lstStyle>
          <a:p>
            <a:r>
              <a:t>      </a:t>
            </a:r>
          </a:p>
        </p:txBody>
      </p:sp>
      <p:sp>
        <p:nvSpPr>
          <p:cNvPr id="414" name="1. คลิกที่แหล่งข้อมูล เลือก  Label แล้วคลิก เพิ่ม…"/>
          <p:cNvSpPr txBox="1"/>
          <p:nvPr/>
        </p:nvSpPr>
        <p:spPr>
          <a:xfrm>
            <a:off x="1380141" y="5706900"/>
            <a:ext cx="8951950" cy="2924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1.</a:t>
            </a:r>
            <a:r>
              <a:t> คลิกที่แหล่งข้อมูล เลือก </a:t>
            </a:r>
            <a:r>
              <a:rPr b="1"/>
              <a:t> Label</a:t>
            </a:r>
            <a:r>
              <a:t> แล้วคลิก</a:t>
            </a:r>
            <a:r>
              <a:rPr b="1"/>
              <a:t> เพิ่ม</a:t>
            </a:r>
          </a:p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2. </a:t>
            </a:r>
            <a:r>
              <a:t>พิมพ์รายละเอียดลาเบลที่ต้องการ</a:t>
            </a:r>
          </a:p>
          <a:p>
            <a:pPr lvl="1" indent="0">
              <a:defRPr b="0">
                <a:solidFill>
                  <a:srgbClr val="000000"/>
                </a:solidFill>
              </a:defRPr>
            </a:pPr>
            <a:r>
              <a:rPr b="1"/>
              <a:t>3. </a:t>
            </a:r>
            <a:r>
              <a:t>หลังจากกำหนดเสร็จแล้วให้คลิกที่ปุ่ม </a:t>
            </a:r>
            <a:r>
              <a:rPr b="1"/>
              <a:t>บันทึกและกลับไปยังรายวิชา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4. </a:t>
            </a:r>
            <a:r>
              <a:t>จะปรากฏหน้าต่างดังรูป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5. </a:t>
            </a:r>
            <a:r>
              <a:t>คลิกที่ปุ่ม</a:t>
            </a:r>
            <a:r>
              <a:rPr b="1"/>
              <a:t> ปิดการแก้ไขหน้านี้ จ</a:t>
            </a:r>
            <a:r>
              <a:t>ะปรากฏมุมมองของผู้ใช้ดังรูป</a:t>
            </a:r>
          </a:p>
        </p:txBody>
      </p:sp>
      <p:grpSp>
        <p:nvGrpSpPr>
          <p:cNvPr id="417" name="Image"/>
          <p:cNvGrpSpPr/>
          <p:nvPr/>
        </p:nvGrpSpPr>
        <p:grpSpPr>
          <a:xfrm>
            <a:off x="9945195" y="5388031"/>
            <a:ext cx="4012174" cy="5856926"/>
            <a:chOff x="0" y="0"/>
            <a:chExt cx="4012172" cy="5856924"/>
          </a:xfrm>
        </p:grpSpPr>
        <p:pic>
          <p:nvPicPr>
            <p:cNvPr id="416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3758173" cy="552672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5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012173" cy="5856925"/>
            </a:xfrm>
            <a:prstGeom prst="rect">
              <a:avLst/>
            </a:prstGeom>
            <a:effectLst/>
          </p:spPr>
        </p:pic>
      </p:grpSp>
      <p:grpSp>
        <p:nvGrpSpPr>
          <p:cNvPr id="420" name="Image"/>
          <p:cNvGrpSpPr/>
          <p:nvPr/>
        </p:nvGrpSpPr>
        <p:grpSpPr>
          <a:xfrm>
            <a:off x="14871700" y="2870200"/>
            <a:ext cx="8951949" cy="7888680"/>
            <a:chOff x="0" y="0"/>
            <a:chExt cx="8951948" cy="7888679"/>
          </a:xfrm>
        </p:grpSpPr>
        <p:pic>
          <p:nvPicPr>
            <p:cNvPr id="419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8697949" cy="75584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8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951949" cy="7888680"/>
            </a:xfrm>
            <a:prstGeom prst="rect">
              <a:avLst/>
            </a:prstGeom>
            <a:effectLst/>
          </p:spPr>
        </p:pic>
      </p:grpSp>
      <p:grpSp>
        <p:nvGrpSpPr>
          <p:cNvPr id="423" name="Image"/>
          <p:cNvGrpSpPr/>
          <p:nvPr/>
        </p:nvGrpSpPr>
        <p:grpSpPr>
          <a:xfrm>
            <a:off x="1503708" y="9399895"/>
            <a:ext cx="7527155" cy="2516233"/>
            <a:chOff x="0" y="0"/>
            <a:chExt cx="7527153" cy="2516232"/>
          </a:xfrm>
        </p:grpSpPr>
        <p:pic>
          <p:nvPicPr>
            <p:cNvPr id="422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7273154" cy="21860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1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7527154" cy="2516233"/>
            </a:xfrm>
            <a:prstGeom prst="rect">
              <a:avLst/>
            </a:prstGeom>
            <a:effectLst/>
          </p:spPr>
        </p:pic>
      </p:grpSp>
      <p:grpSp>
        <p:nvGrpSpPr>
          <p:cNvPr id="426" name="Image"/>
          <p:cNvGrpSpPr/>
          <p:nvPr/>
        </p:nvGrpSpPr>
        <p:grpSpPr>
          <a:xfrm>
            <a:off x="15658114" y="10780259"/>
            <a:ext cx="7379122" cy="1863691"/>
            <a:chOff x="0" y="0"/>
            <a:chExt cx="7379121" cy="1863690"/>
          </a:xfrm>
        </p:grpSpPr>
        <p:pic>
          <p:nvPicPr>
            <p:cNvPr id="425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7125122" cy="15334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4" name="Image" descr="Imag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379122" cy="1863691"/>
            </a:xfrm>
            <a:prstGeom prst="rect">
              <a:avLst/>
            </a:prstGeom>
            <a:effectLst/>
          </p:spPr>
        </p:pic>
      </p:grpSp>
      <p:sp>
        <p:nvSpPr>
          <p:cNvPr id="427" name="Line"/>
          <p:cNvSpPr/>
          <p:nvPr/>
        </p:nvSpPr>
        <p:spPr>
          <a:xfrm flipH="1" flipV="1">
            <a:off x="6951496" y="11434133"/>
            <a:ext cx="1418271" cy="102769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28" name="Group"/>
          <p:cNvSpPr/>
          <p:nvPr/>
        </p:nvSpPr>
        <p:spPr>
          <a:xfrm>
            <a:off x="8116872" y="1203352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429" name="Line"/>
          <p:cNvSpPr/>
          <p:nvPr/>
        </p:nvSpPr>
        <p:spPr>
          <a:xfrm flipH="1" flipV="1">
            <a:off x="11735079" y="8847633"/>
            <a:ext cx="1194577" cy="23423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0" name="Group"/>
          <p:cNvSpPr/>
          <p:nvPr/>
        </p:nvSpPr>
        <p:spPr>
          <a:xfrm>
            <a:off x="12815389" y="8820706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431" name="Line"/>
          <p:cNvSpPr/>
          <p:nvPr/>
        </p:nvSpPr>
        <p:spPr>
          <a:xfrm flipH="1" flipV="1">
            <a:off x="18761727" y="5346303"/>
            <a:ext cx="671315" cy="67131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2" name="Group"/>
          <p:cNvSpPr/>
          <p:nvPr/>
        </p:nvSpPr>
        <p:spPr>
          <a:xfrm>
            <a:off x="19180147" y="5589316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433" name="Line"/>
          <p:cNvSpPr/>
          <p:nvPr/>
        </p:nvSpPr>
        <p:spPr>
          <a:xfrm flipV="1">
            <a:off x="14180426" y="12153221"/>
            <a:ext cx="1822163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34" name="Group"/>
          <p:cNvSpPr/>
          <p:nvPr/>
        </p:nvSpPr>
        <p:spPr>
          <a:xfrm>
            <a:off x="13927532" y="1172491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435" name="Line"/>
          <p:cNvSpPr/>
          <p:nvPr/>
        </p:nvSpPr>
        <p:spPr>
          <a:xfrm flipH="1">
            <a:off x="12561036" y="9264676"/>
            <a:ext cx="444764" cy="129187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รูปแบบการใช้แหล่งข้อมูลแบบลาเบลแทรกไฟล์วิดีโอโดยใช้ Link"/>
          <p:cNvSpPr txBox="1">
            <a:spLocks noGrp="1"/>
          </p:cNvSpPr>
          <p:nvPr>
            <p:ph type="title"/>
          </p:nvPr>
        </p:nvSpPr>
        <p:spPr>
          <a:xfrm>
            <a:off x="3145260" y="50946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รูปแบบการใช้แหล่งข้อมูลแบบลาเบลแทรกไฟล์วิดีโอโดยใช้ Link</a:t>
            </a:r>
          </a:p>
        </p:txBody>
      </p:sp>
      <p:sp>
        <p:nvSpPr>
          <p:cNvPr id="4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442" name="Group"/>
          <p:cNvGrpSpPr/>
          <p:nvPr/>
        </p:nvGrpSpPr>
        <p:grpSpPr>
          <a:xfrm>
            <a:off x="1487329" y="2557516"/>
            <a:ext cx="8783647" cy="5718304"/>
            <a:chOff x="0" y="0"/>
            <a:chExt cx="8783646" cy="5718302"/>
          </a:xfrm>
        </p:grpSpPr>
        <p:sp>
          <p:nvSpPr>
            <p:cNvPr id="439" name="1. คลิกเลือกแหล่งข้อมูลเป็น Label แล้วคลิกปุ่ม เพิ่ม…"/>
            <p:cNvSpPr txBox="1"/>
            <p:nvPr/>
          </p:nvSpPr>
          <p:spPr>
            <a:xfrm>
              <a:off x="0" y="0"/>
              <a:ext cx="8783647" cy="57183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71437" tIns="71437" rIns="71437" bIns="71437" numCol="1" anchor="t">
              <a:spAutoFit/>
            </a:bodyPr>
            <a:lstStyle/>
            <a:p>
              <a:pPr>
                <a:defRPr b="0">
                  <a:solidFill>
                    <a:srgbClr val="000000"/>
                  </a:solidFill>
                </a:defRPr>
              </a:pPr>
              <a:r>
                <a:rPr b="1"/>
                <a:t>1. </a:t>
              </a:r>
              <a:r>
                <a:t>คลิกเลือกแหล่งข้อมูลเป็น </a:t>
              </a:r>
              <a:r>
                <a:rPr b="1"/>
                <a:t>Label</a:t>
              </a:r>
              <a:r>
                <a:t> แล้วคลิกปุ่ม </a:t>
              </a:r>
              <a:r>
                <a:rPr b="1"/>
                <a:t>เพิ่ม</a:t>
              </a:r>
            </a:p>
            <a:p>
              <a:pPr>
                <a:defRPr b="0">
                  <a:solidFill>
                    <a:srgbClr val="000000"/>
                  </a:solidFill>
                </a:defRPr>
              </a:pPr>
              <a:r>
                <a:rPr b="1"/>
                <a:t>2. </a:t>
              </a:r>
              <a:r>
                <a:t>ที่แถบทั่วไปพิมพ์ข้อความที่ต้องการแล้วคลิกที่ไอคอน     </a:t>
              </a:r>
              <a:br/>
              <a:r>
                <a:t>    (Show/hide advanced buttons) เพื่อขยายชุดเครื่องมือ HTML Editor</a:t>
              </a:r>
            </a:p>
            <a:p>
              <a:pPr>
                <a:defRPr b="0">
                  <a:solidFill>
                    <a:srgbClr val="000000"/>
                  </a:solidFill>
                </a:defRPr>
              </a:pPr>
              <a:r>
                <a:rPr b="1"/>
                <a:t>3.</a:t>
              </a:r>
              <a:r>
                <a:t> คลิกที่ไอคอน        (Insert or edit an audio/video file) </a:t>
              </a:r>
              <a:br/>
              <a:r>
                <a:t>    จะปรากฏหน้าต่าง Insert media</a:t>
              </a:r>
            </a:p>
            <a:p>
              <a:pPr>
                <a:defRPr b="0">
                  <a:solidFill>
                    <a:srgbClr val="000000"/>
                  </a:solidFill>
                </a:defRPr>
              </a:pPr>
              <a:r>
                <a:rPr b="1"/>
                <a:t>4.</a:t>
              </a:r>
              <a:r>
                <a:t> กำหนดแหล่งที่มาของ VDO และระบุชื่อ แล้วคลิก Insert media </a:t>
              </a:r>
              <a:br/>
              <a:r>
                <a:t>   จะปรากฏหน้าต่างดังรูป</a:t>
              </a:r>
            </a:p>
            <a:p>
              <a:pPr>
                <a:defRPr b="0">
                  <a:solidFill>
                    <a:srgbClr val="000000"/>
                  </a:solidFill>
                </a:defRPr>
              </a:pPr>
              <a:r>
                <a:rPr b="1"/>
                <a:t>5.</a:t>
              </a:r>
              <a:r>
                <a:t> คลิกปุ่ม </a:t>
              </a:r>
              <a:r>
                <a:rPr b="1"/>
                <a:t>บันทึกและกลับไปยังหน้ารายวิชา</a:t>
              </a:r>
            </a:p>
            <a:p>
              <a:pPr>
                <a:defRPr b="0">
                  <a:solidFill>
                    <a:srgbClr val="000000"/>
                  </a:solidFill>
                </a:defRPr>
              </a:pPr>
              <a:r>
                <a:rPr b="1"/>
                <a:t>6. </a:t>
              </a:r>
              <a:r>
                <a:t>จะพบรูปภาพ VDO ที่ Link และปุ่มเล่น VDO</a:t>
              </a:r>
            </a:p>
            <a:p>
              <a:pPr>
                <a:defRPr b="0">
                  <a:solidFill>
                    <a:srgbClr val="000000"/>
                  </a:solidFill>
                </a:defRPr>
              </a:pPr>
              <a:r>
                <a:rPr b="1"/>
                <a:t>7. </a:t>
              </a:r>
              <a:r>
                <a:t>คลิกปุ่มปิดการแก้ไขในหน้านี้ แล้วทดลองเปิด VDO</a:t>
              </a:r>
            </a:p>
          </p:txBody>
        </p:sp>
        <p:pic>
          <p:nvPicPr>
            <p:cNvPr id="44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136156" y="711002"/>
              <a:ext cx="431801" cy="342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41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07309" y="1689499"/>
              <a:ext cx="574257" cy="5300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45" name="Image"/>
          <p:cNvGrpSpPr/>
          <p:nvPr/>
        </p:nvGrpSpPr>
        <p:grpSpPr>
          <a:xfrm>
            <a:off x="15540949" y="2330026"/>
            <a:ext cx="7010401" cy="3318315"/>
            <a:chOff x="0" y="0"/>
            <a:chExt cx="7010400" cy="3318313"/>
          </a:xfrm>
        </p:grpSpPr>
        <p:pic>
          <p:nvPicPr>
            <p:cNvPr id="44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b="29131"/>
            <a:stretch>
              <a:fillRect/>
            </a:stretch>
          </p:blipFill>
          <p:spPr>
            <a:xfrm>
              <a:off x="126999" y="88900"/>
              <a:ext cx="6756401" cy="29881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3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7010400" cy="3318315"/>
            </a:xfrm>
            <a:prstGeom prst="rect">
              <a:avLst/>
            </a:prstGeom>
            <a:effectLst/>
          </p:spPr>
        </p:pic>
      </p:grpSp>
      <p:grpSp>
        <p:nvGrpSpPr>
          <p:cNvPr id="448" name="Image"/>
          <p:cNvGrpSpPr/>
          <p:nvPr/>
        </p:nvGrpSpPr>
        <p:grpSpPr>
          <a:xfrm>
            <a:off x="1363850" y="8700121"/>
            <a:ext cx="6989649" cy="4040381"/>
            <a:chOff x="0" y="0"/>
            <a:chExt cx="6989647" cy="4040379"/>
          </a:xfrm>
        </p:grpSpPr>
        <p:pic>
          <p:nvPicPr>
            <p:cNvPr id="447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6735648" cy="37101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6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989648" cy="4040380"/>
            </a:xfrm>
            <a:prstGeom prst="rect">
              <a:avLst/>
            </a:prstGeom>
            <a:effectLst/>
          </p:spPr>
        </p:pic>
      </p:grpSp>
      <p:grpSp>
        <p:nvGrpSpPr>
          <p:cNvPr id="451" name="Image"/>
          <p:cNvGrpSpPr/>
          <p:nvPr/>
        </p:nvGrpSpPr>
        <p:grpSpPr>
          <a:xfrm>
            <a:off x="9311174" y="6352316"/>
            <a:ext cx="6046053" cy="6458573"/>
            <a:chOff x="0" y="0"/>
            <a:chExt cx="6046052" cy="6458571"/>
          </a:xfrm>
        </p:grpSpPr>
        <p:pic>
          <p:nvPicPr>
            <p:cNvPr id="450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rcRect r="9250"/>
            <a:stretch>
              <a:fillRect/>
            </a:stretch>
          </p:blipFill>
          <p:spPr>
            <a:xfrm>
              <a:off x="127000" y="88900"/>
              <a:ext cx="5792053" cy="612837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9" name="Image" descr="Imag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6046053" cy="6458572"/>
            </a:xfrm>
            <a:prstGeom prst="rect">
              <a:avLst/>
            </a:prstGeom>
            <a:effectLst/>
          </p:spPr>
        </p:pic>
      </p:grpSp>
      <p:grpSp>
        <p:nvGrpSpPr>
          <p:cNvPr id="454" name="Image"/>
          <p:cNvGrpSpPr/>
          <p:nvPr/>
        </p:nvGrpSpPr>
        <p:grpSpPr>
          <a:xfrm>
            <a:off x="16092374" y="5586324"/>
            <a:ext cx="5907551" cy="3692902"/>
            <a:chOff x="0" y="0"/>
            <a:chExt cx="5907549" cy="3692900"/>
          </a:xfrm>
        </p:grpSpPr>
        <p:pic>
          <p:nvPicPr>
            <p:cNvPr id="453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rcRect b="3861"/>
            <a:stretch>
              <a:fillRect/>
            </a:stretch>
          </p:blipFill>
          <p:spPr>
            <a:xfrm>
              <a:off x="127000" y="88900"/>
              <a:ext cx="5653550" cy="33627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2" name="Image" descr="Imag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5907550" cy="3692901"/>
            </a:xfrm>
            <a:prstGeom prst="rect">
              <a:avLst/>
            </a:prstGeom>
            <a:effectLst/>
          </p:spPr>
        </p:pic>
      </p:grpSp>
      <p:grpSp>
        <p:nvGrpSpPr>
          <p:cNvPr id="457" name="Image"/>
          <p:cNvGrpSpPr/>
          <p:nvPr/>
        </p:nvGrpSpPr>
        <p:grpSpPr>
          <a:xfrm>
            <a:off x="16092374" y="9312050"/>
            <a:ext cx="5907551" cy="3450522"/>
            <a:chOff x="0" y="0"/>
            <a:chExt cx="5907549" cy="3450521"/>
          </a:xfrm>
        </p:grpSpPr>
        <p:pic>
          <p:nvPicPr>
            <p:cNvPr id="456" name="Image" descr="Image"/>
            <p:cNvPicPr>
              <a:picLocks noChangeAspect="1"/>
            </p:cNvPicPr>
            <p:nvPr/>
          </p:nvPicPr>
          <p:blipFill>
            <a:blip r:embed="rId12">
              <a:extLst/>
            </a:blip>
            <a:srcRect b="7339"/>
            <a:stretch>
              <a:fillRect/>
            </a:stretch>
          </p:blipFill>
          <p:spPr>
            <a:xfrm>
              <a:off x="127000" y="88900"/>
              <a:ext cx="5653550" cy="312032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5" name="Image" descr="Imag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-1" y="0"/>
              <a:ext cx="5907551" cy="3450522"/>
            </a:xfrm>
            <a:prstGeom prst="rect">
              <a:avLst/>
            </a:prstGeom>
            <a:effectLst/>
          </p:spPr>
        </p:pic>
      </p:grpSp>
      <p:grpSp>
        <p:nvGrpSpPr>
          <p:cNvPr id="460" name="Image"/>
          <p:cNvGrpSpPr/>
          <p:nvPr/>
        </p:nvGrpSpPr>
        <p:grpSpPr>
          <a:xfrm>
            <a:off x="11327518" y="2284830"/>
            <a:ext cx="2775073" cy="4037659"/>
            <a:chOff x="0" y="0"/>
            <a:chExt cx="2775071" cy="4037658"/>
          </a:xfrm>
        </p:grpSpPr>
        <p:pic>
          <p:nvPicPr>
            <p:cNvPr id="459" name="Image" descr="Image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7000" y="88900"/>
              <a:ext cx="2521072" cy="37074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58" name="Image" descr="Image"/>
            <p:cNvPicPr>
              <a:picLocks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2775072" cy="4037659"/>
            </a:xfrm>
            <a:prstGeom prst="rect">
              <a:avLst/>
            </a:prstGeom>
            <a:effectLst/>
          </p:spPr>
        </p:pic>
      </p:grpSp>
      <p:sp>
        <p:nvSpPr>
          <p:cNvPr id="461" name="Line"/>
          <p:cNvSpPr/>
          <p:nvPr/>
        </p:nvSpPr>
        <p:spPr>
          <a:xfrm flipH="1">
            <a:off x="3859575" y="10214711"/>
            <a:ext cx="1223088" cy="33424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2" name="Group"/>
          <p:cNvSpPr/>
          <p:nvPr/>
        </p:nvSpPr>
        <p:spPr>
          <a:xfrm>
            <a:off x="4829768" y="9786410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463" name="Line"/>
          <p:cNvSpPr/>
          <p:nvPr/>
        </p:nvSpPr>
        <p:spPr>
          <a:xfrm flipV="1">
            <a:off x="10561169" y="4608327"/>
            <a:ext cx="1024405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4" name="Group"/>
          <p:cNvSpPr/>
          <p:nvPr/>
        </p:nvSpPr>
        <p:spPr>
          <a:xfrm>
            <a:off x="10308275" y="432144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465" name="Line"/>
          <p:cNvSpPr/>
          <p:nvPr/>
        </p:nvSpPr>
        <p:spPr>
          <a:xfrm>
            <a:off x="10810428" y="4635967"/>
            <a:ext cx="1881075" cy="117949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6" name="Line"/>
          <p:cNvSpPr/>
          <p:nvPr/>
        </p:nvSpPr>
        <p:spPr>
          <a:xfrm>
            <a:off x="8759762" y="11830406"/>
            <a:ext cx="888301" cy="55699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7" name="Group"/>
          <p:cNvSpPr/>
          <p:nvPr/>
        </p:nvSpPr>
        <p:spPr>
          <a:xfrm>
            <a:off x="8506868" y="1140210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468" name="Line"/>
          <p:cNvSpPr/>
          <p:nvPr/>
        </p:nvSpPr>
        <p:spPr>
          <a:xfrm flipH="1">
            <a:off x="17541190" y="3120008"/>
            <a:ext cx="906361" cy="66964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69" name="Group"/>
          <p:cNvSpPr/>
          <p:nvPr/>
        </p:nvSpPr>
        <p:spPr>
          <a:xfrm>
            <a:off x="18219611" y="297077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470" name="Line"/>
          <p:cNvSpPr/>
          <p:nvPr/>
        </p:nvSpPr>
        <p:spPr>
          <a:xfrm flipV="1">
            <a:off x="16728842" y="4351673"/>
            <a:ext cx="994070" cy="47451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71" name="Group"/>
          <p:cNvSpPr/>
          <p:nvPr/>
        </p:nvSpPr>
        <p:spPr>
          <a:xfrm>
            <a:off x="16176778" y="4567899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472" name="Line"/>
          <p:cNvSpPr/>
          <p:nvPr/>
        </p:nvSpPr>
        <p:spPr>
          <a:xfrm flipV="1">
            <a:off x="16082456" y="7862682"/>
            <a:ext cx="888337" cy="55764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73" name="Group"/>
          <p:cNvSpPr/>
          <p:nvPr/>
        </p:nvSpPr>
        <p:spPr>
          <a:xfrm>
            <a:off x="15634157" y="8201820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474" name="Line"/>
          <p:cNvSpPr/>
          <p:nvPr/>
        </p:nvSpPr>
        <p:spPr>
          <a:xfrm flipV="1">
            <a:off x="15959130" y="11649029"/>
            <a:ext cx="858345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75" name="Group"/>
          <p:cNvSpPr/>
          <p:nvPr/>
        </p:nvSpPr>
        <p:spPr>
          <a:xfrm>
            <a:off x="15471996" y="1132101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7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รูปแบบการใช้แหล่งข้อมูลแบบลาเบลแทรกไฟล์วิดีโอโดยใช้ Browse repositories"/>
          <p:cNvSpPr txBox="1">
            <a:spLocks noGrp="1"/>
          </p:cNvSpPr>
          <p:nvPr>
            <p:ph type="title"/>
          </p:nvPr>
        </p:nvSpPr>
        <p:spPr>
          <a:xfrm>
            <a:off x="2699551" y="75455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6900"/>
            </a:lvl1pPr>
          </a:lstStyle>
          <a:p>
            <a:r>
              <a:t>รูปแบบการใช้แหล่งข้อมูลแบบลาเบลแทรกไฟล์วิดีโอโดยใช้ Browse repositories </a:t>
            </a:r>
          </a:p>
        </p:txBody>
      </p:sp>
      <p:sp>
        <p:nvSpPr>
          <p:cNvPr id="4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479" name="1. เตรียมไฟล์ Video ที่ต้องการแทรกลงในบทเรียน…"/>
          <p:cNvSpPr txBox="1"/>
          <p:nvPr/>
        </p:nvSpPr>
        <p:spPr>
          <a:xfrm>
            <a:off x="929157" y="3113155"/>
            <a:ext cx="11021289" cy="5159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1.</a:t>
            </a:r>
            <a:r>
              <a:t> เตรียมไฟล์ Video ที่ต้องการแทรกลงในบทเรียน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2.</a:t>
            </a:r>
            <a:r>
              <a:t> คลิกเลือกใบเนื้อหาที่ </a:t>
            </a:r>
            <a:r>
              <a:rPr b="1"/>
              <a:t>Label </a:t>
            </a:r>
            <a:r>
              <a:t>หรือ </a:t>
            </a:r>
            <a:r>
              <a:rPr b="1"/>
              <a:t>Page </a:t>
            </a:r>
            <a:r>
              <a:t>แล้วคลิก</a:t>
            </a:r>
            <a:r>
              <a:rPr b="1"/>
              <a:t> เพิ่ม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  - เลือก </a:t>
            </a:r>
            <a:r>
              <a:rPr b="1"/>
              <a:t>Label</a:t>
            </a:r>
            <a:r>
              <a:t> กรณีต้องการแสดงหน้าบทเรียน (แสดงหน้าแรกบทเรียน)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  - เลือก </a:t>
            </a:r>
            <a:r>
              <a:rPr b="1"/>
              <a:t>Page </a:t>
            </a:r>
            <a:r>
              <a:t>กรณีต้องการไฟล์เสียงเป็นหัวข้อย่อยในบทเรียน (แสดงหัวข้อย่อยในบทเรียน)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3. </a:t>
            </a:r>
            <a:r>
              <a:t>คลิกที่ไอคอน       ที่ช่อง Label text เพื่อขยายชุด HTML Editor พิมพ์ข้อความที่ต้องการ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4. </a:t>
            </a:r>
            <a:r>
              <a:t>แล้วคลิกที่ไอคอน        เพื่อเพิ่มไฟล์ (Video) 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5. </a:t>
            </a:r>
            <a:r>
              <a:t>คลิกที่ </a:t>
            </a:r>
            <a:r>
              <a:rPr b="1"/>
              <a:t>Browse repositories</a:t>
            </a:r>
            <a:r>
              <a:t> เพื่อเรียกดูที่เก็บข้อมูลไฟล์ Video 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6. </a:t>
            </a:r>
            <a:r>
              <a:t>ที่หน้าต่าง File picker ให้คลิกเลือกไฟล์ที่ </a:t>
            </a:r>
            <a:r>
              <a:rPr b="1"/>
              <a:t>choose File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7.</a:t>
            </a:r>
            <a:r>
              <a:t> คลิกปุ่ม </a:t>
            </a:r>
            <a:r>
              <a:rPr b="1"/>
              <a:t>Choose </a:t>
            </a:r>
            <a:r>
              <a:t>เลือกไฟล์ที่ต้องการ</a:t>
            </a:r>
          </a:p>
        </p:txBody>
      </p:sp>
      <p:grpSp>
        <p:nvGrpSpPr>
          <p:cNvPr id="482" name="Image"/>
          <p:cNvGrpSpPr/>
          <p:nvPr/>
        </p:nvGrpSpPr>
        <p:grpSpPr>
          <a:xfrm>
            <a:off x="16750434" y="2700334"/>
            <a:ext cx="6515101" cy="6311901"/>
            <a:chOff x="0" y="0"/>
            <a:chExt cx="6515100" cy="6311900"/>
          </a:xfrm>
        </p:grpSpPr>
        <p:pic>
          <p:nvPicPr>
            <p:cNvPr id="48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6261100" cy="5981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0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515100" cy="6311900"/>
            </a:xfrm>
            <a:prstGeom prst="rect">
              <a:avLst/>
            </a:prstGeom>
            <a:effectLst/>
          </p:spPr>
        </p:pic>
      </p:grpSp>
      <p:grpSp>
        <p:nvGrpSpPr>
          <p:cNvPr id="485" name="Image"/>
          <p:cNvGrpSpPr/>
          <p:nvPr/>
        </p:nvGrpSpPr>
        <p:grpSpPr>
          <a:xfrm>
            <a:off x="12702600" y="3454656"/>
            <a:ext cx="3295679" cy="4803257"/>
            <a:chOff x="0" y="0"/>
            <a:chExt cx="3295677" cy="4803255"/>
          </a:xfrm>
        </p:grpSpPr>
        <p:pic>
          <p:nvPicPr>
            <p:cNvPr id="48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3041679" cy="447305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3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295679" cy="4803256"/>
            </a:xfrm>
            <a:prstGeom prst="rect">
              <a:avLst/>
            </a:prstGeom>
            <a:effectLst/>
          </p:spPr>
        </p:pic>
      </p:grpSp>
      <p:grpSp>
        <p:nvGrpSpPr>
          <p:cNvPr id="488" name="Image"/>
          <p:cNvGrpSpPr/>
          <p:nvPr/>
        </p:nvGrpSpPr>
        <p:grpSpPr>
          <a:xfrm>
            <a:off x="5908522" y="7740167"/>
            <a:ext cx="6515101" cy="4909215"/>
            <a:chOff x="0" y="0"/>
            <a:chExt cx="6515100" cy="4909213"/>
          </a:xfrm>
        </p:grpSpPr>
        <p:pic>
          <p:nvPicPr>
            <p:cNvPr id="487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127000" y="88900"/>
              <a:ext cx="6261100" cy="457901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6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515100" cy="4909214"/>
            </a:xfrm>
            <a:prstGeom prst="rect">
              <a:avLst/>
            </a:prstGeom>
            <a:effectLst/>
          </p:spPr>
        </p:pic>
      </p:grpSp>
      <p:grpSp>
        <p:nvGrpSpPr>
          <p:cNvPr id="491" name="Image"/>
          <p:cNvGrpSpPr/>
          <p:nvPr/>
        </p:nvGrpSpPr>
        <p:grpSpPr>
          <a:xfrm>
            <a:off x="12974025" y="8961361"/>
            <a:ext cx="7079483" cy="3625800"/>
            <a:chOff x="0" y="0"/>
            <a:chExt cx="7079482" cy="3625799"/>
          </a:xfrm>
        </p:grpSpPr>
        <p:pic>
          <p:nvPicPr>
            <p:cNvPr id="490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6825483" cy="3295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89" name="Image" descr="Imag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079483" cy="3625800"/>
            </a:xfrm>
            <a:prstGeom prst="rect">
              <a:avLst/>
            </a:prstGeom>
            <a:effectLst/>
          </p:spPr>
        </p:pic>
      </p:grpSp>
      <p:pic>
        <p:nvPicPr>
          <p:cNvPr id="492" name="Image" descr="Image"/>
          <p:cNvPicPr>
            <a:picLocks noChangeAspect="1"/>
          </p:cNvPicPr>
          <p:nvPr/>
        </p:nvPicPr>
        <p:blipFill>
          <a:blip r:embed="rId10">
            <a:extLst/>
          </a:blip>
          <a:srcRect l="8987" t="6477" r="15989" b="15734"/>
          <a:stretch>
            <a:fillRect/>
          </a:stretch>
        </p:blipFill>
        <p:spPr>
          <a:xfrm>
            <a:off x="2885947" y="5493477"/>
            <a:ext cx="384590" cy="398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53466" y="5969999"/>
            <a:ext cx="647574" cy="5298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6" name="Image"/>
          <p:cNvGrpSpPr/>
          <p:nvPr/>
        </p:nvGrpSpPr>
        <p:grpSpPr>
          <a:xfrm>
            <a:off x="18477878" y="11032858"/>
            <a:ext cx="5247831" cy="1962533"/>
            <a:chOff x="0" y="0"/>
            <a:chExt cx="5247830" cy="1962532"/>
          </a:xfrm>
        </p:grpSpPr>
        <p:pic>
          <p:nvPicPr>
            <p:cNvPr id="495" name="Image" descr="Image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7000" y="88900"/>
              <a:ext cx="4993831" cy="163233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4" name="Image" descr="Image"/>
            <p:cNvPicPr>
              <a:picLocks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5247831" cy="1962533"/>
            </a:xfrm>
            <a:prstGeom prst="rect">
              <a:avLst/>
            </a:prstGeom>
            <a:effectLst/>
          </p:spPr>
        </p:pic>
      </p:grpSp>
      <p:sp>
        <p:nvSpPr>
          <p:cNvPr id="497" name="Line"/>
          <p:cNvSpPr/>
          <p:nvPr/>
        </p:nvSpPr>
        <p:spPr>
          <a:xfrm flipV="1">
            <a:off x="11720135" y="6257190"/>
            <a:ext cx="1228131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98" name="Group"/>
          <p:cNvSpPr/>
          <p:nvPr/>
        </p:nvSpPr>
        <p:spPr>
          <a:xfrm>
            <a:off x="11418485" y="5948033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499" name="Line"/>
          <p:cNvSpPr/>
          <p:nvPr/>
        </p:nvSpPr>
        <p:spPr>
          <a:xfrm flipV="1">
            <a:off x="17864859" y="4481359"/>
            <a:ext cx="954205" cy="51298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00" name="Group"/>
          <p:cNvSpPr/>
          <p:nvPr/>
        </p:nvSpPr>
        <p:spPr>
          <a:xfrm>
            <a:off x="17348417" y="4707465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501" name="Line"/>
          <p:cNvSpPr/>
          <p:nvPr/>
        </p:nvSpPr>
        <p:spPr>
          <a:xfrm>
            <a:off x="14850574" y="10074878"/>
            <a:ext cx="676067" cy="67606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02" name="Group"/>
          <p:cNvSpPr/>
          <p:nvPr/>
        </p:nvSpPr>
        <p:spPr>
          <a:xfrm>
            <a:off x="14597681" y="9646576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6</a:t>
            </a:r>
          </a:p>
        </p:txBody>
      </p:sp>
      <p:sp>
        <p:nvSpPr>
          <p:cNvPr id="503" name="Line"/>
          <p:cNvSpPr/>
          <p:nvPr/>
        </p:nvSpPr>
        <p:spPr>
          <a:xfrm flipV="1">
            <a:off x="20098349" y="12052529"/>
            <a:ext cx="630910" cy="92877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04" name="Group"/>
          <p:cNvSpPr/>
          <p:nvPr/>
        </p:nvSpPr>
        <p:spPr>
          <a:xfrm>
            <a:off x="19845456" y="12553007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7</a:t>
            </a:r>
          </a:p>
        </p:txBody>
      </p:sp>
      <p:sp>
        <p:nvSpPr>
          <p:cNvPr id="505" name="Line"/>
          <p:cNvSpPr/>
          <p:nvPr/>
        </p:nvSpPr>
        <p:spPr>
          <a:xfrm flipH="1">
            <a:off x="7511795" y="9482555"/>
            <a:ext cx="988157" cy="18622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06" name="Group"/>
          <p:cNvSpPr/>
          <p:nvPr/>
        </p:nvSpPr>
        <p:spPr>
          <a:xfrm>
            <a:off x="8247058" y="905425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507" name="Line"/>
          <p:cNvSpPr/>
          <p:nvPr/>
        </p:nvSpPr>
        <p:spPr>
          <a:xfrm flipH="1">
            <a:off x="18606242" y="3492785"/>
            <a:ext cx="516363" cy="51636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08" name="Group"/>
          <p:cNvSpPr/>
          <p:nvPr/>
        </p:nvSpPr>
        <p:spPr>
          <a:xfrm>
            <a:off x="18906853" y="313876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รูปแบบการใช้แหล่งข้อมูลแบบลาเบลแทรกไฟล์วิดีโอโดยใช้ Browse repositories (ต่อ)"/>
          <p:cNvSpPr txBox="1">
            <a:spLocks noGrp="1"/>
          </p:cNvSpPr>
          <p:nvPr>
            <p:ph type="title"/>
          </p:nvPr>
        </p:nvSpPr>
        <p:spPr>
          <a:xfrm>
            <a:off x="2643837" y="50946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r>
              <a:t>รูปแบบการใช้แหล่งข้อมูลแบบลาเบลแทรกไฟล์วิดีโอโดยใช้ Browse repositories (ต่อ) </a:t>
            </a:r>
          </a:p>
        </p:txBody>
      </p:sp>
      <p:sp>
        <p:nvSpPr>
          <p:cNvPr id="5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512" name="8. แล้วคลิกที่ปุ่ม Upload a file จะปรากฏหน้าต่างดังรูป Insert media…"/>
          <p:cNvSpPr txBox="1"/>
          <p:nvPr/>
        </p:nvSpPr>
        <p:spPr>
          <a:xfrm>
            <a:off x="971878" y="2576087"/>
            <a:ext cx="11021289" cy="2924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8.</a:t>
            </a:r>
            <a:r>
              <a:t> แล้วคลิกที่ปุ่ม </a:t>
            </a:r>
            <a:r>
              <a:rPr b="1"/>
              <a:t>Upload a file</a:t>
            </a:r>
            <a:r>
              <a:t> จะปรากฏหน้าต่างดังรูป Insert media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9.</a:t>
            </a:r>
            <a:r>
              <a:t> กำหนดคุณสมบัติการแสดงผลไฟล์เสียง แล้วคลิกที่ปุ่ม </a:t>
            </a:r>
            <a:r>
              <a:rPr b="1"/>
              <a:t>Insert media</a:t>
            </a:r>
            <a:br>
              <a:rPr b="1"/>
            </a:br>
            <a:r>
              <a:rPr b="1"/>
              <a:t>10.</a:t>
            </a:r>
            <a:r>
              <a:t> จะปรากฏหน้าต่างดังภาพ แล้วคลิก </a:t>
            </a:r>
            <a:r>
              <a:rPr b="1"/>
              <a:t>บันทึกและกลับไปยังรายวิชา</a:t>
            </a:r>
            <a:r>
              <a:t> 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11.</a:t>
            </a:r>
            <a:r>
              <a:t> คลิกที่ปุ่ม </a:t>
            </a:r>
            <a:r>
              <a:rPr b="1"/>
              <a:t>ปิดการแก้ไขหน้านี้ </a:t>
            </a:r>
            <a:r>
              <a:t>จะปรากฏหน้าต่างดังรูป 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12. </a:t>
            </a:r>
            <a:r>
              <a:t>มุมมองของผู้ใช้เมื่อทดสอบการแสดงผล</a:t>
            </a:r>
          </a:p>
        </p:txBody>
      </p:sp>
      <p:grpSp>
        <p:nvGrpSpPr>
          <p:cNvPr id="515" name="Image"/>
          <p:cNvGrpSpPr/>
          <p:nvPr/>
        </p:nvGrpSpPr>
        <p:grpSpPr>
          <a:xfrm>
            <a:off x="1191560" y="5601515"/>
            <a:ext cx="7688914" cy="3858406"/>
            <a:chOff x="0" y="0"/>
            <a:chExt cx="7688912" cy="3858404"/>
          </a:xfrm>
        </p:grpSpPr>
        <p:pic>
          <p:nvPicPr>
            <p:cNvPr id="514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434913" cy="352820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3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688913" cy="3858405"/>
            </a:xfrm>
            <a:prstGeom prst="rect">
              <a:avLst/>
            </a:prstGeom>
            <a:effectLst/>
          </p:spPr>
        </p:pic>
      </p:grpSp>
      <p:grpSp>
        <p:nvGrpSpPr>
          <p:cNvPr id="518" name="Image"/>
          <p:cNvGrpSpPr/>
          <p:nvPr/>
        </p:nvGrpSpPr>
        <p:grpSpPr>
          <a:xfrm>
            <a:off x="9218657" y="2710089"/>
            <a:ext cx="6946901" cy="7504110"/>
            <a:chOff x="0" y="0"/>
            <a:chExt cx="6946900" cy="7504109"/>
          </a:xfrm>
        </p:grpSpPr>
        <p:pic>
          <p:nvPicPr>
            <p:cNvPr id="517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6692900" cy="71739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6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946900" cy="7504110"/>
            </a:xfrm>
            <a:prstGeom prst="rect">
              <a:avLst/>
            </a:prstGeom>
            <a:effectLst/>
          </p:spPr>
        </p:pic>
      </p:grpSp>
      <p:grpSp>
        <p:nvGrpSpPr>
          <p:cNvPr id="521" name="Image"/>
          <p:cNvGrpSpPr/>
          <p:nvPr/>
        </p:nvGrpSpPr>
        <p:grpSpPr>
          <a:xfrm>
            <a:off x="16638472" y="2711481"/>
            <a:ext cx="6946901" cy="6756401"/>
            <a:chOff x="0" y="0"/>
            <a:chExt cx="6946900" cy="6756400"/>
          </a:xfrm>
        </p:grpSpPr>
        <p:pic>
          <p:nvPicPr>
            <p:cNvPr id="520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6692900" cy="64262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19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946900" cy="6756400"/>
            </a:xfrm>
            <a:prstGeom prst="rect">
              <a:avLst/>
            </a:prstGeom>
            <a:effectLst/>
          </p:spPr>
        </p:pic>
      </p:grpSp>
      <p:grpSp>
        <p:nvGrpSpPr>
          <p:cNvPr id="524" name="Image"/>
          <p:cNvGrpSpPr/>
          <p:nvPr/>
        </p:nvGrpSpPr>
        <p:grpSpPr>
          <a:xfrm>
            <a:off x="2076999" y="9558261"/>
            <a:ext cx="5918037" cy="3303171"/>
            <a:chOff x="0" y="0"/>
            <a:chExt cx="5918035" cy="3303170"/>
          </a:xfrm>
        </p:grpSpPr>
        <p:pic>
          <p:nvPicPr>
            <p:cNvPr id="523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4051" t="5997" r="7106" b="5997"/>
            <a:stretch>
              <a:fillRect/>
            </a:stretch>
          </p:blipFill>
          <p:spPr>
            <a:xfrm>
              <a:off x="127000" y="88900"/>
              <a:ext cx="5664036" cy="29729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2" name="Image" descr="Imag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918036" cy="3303171"/>
            </a:xfrm>
            <a:prstGeom prst="rect">
              <a:avLst/>
            </a:prstGeom>
            <a:effectLst/>
          </p:spPr>
        </p:pic>
      </p:grpSp>
      <p:grpSp>
        <p:nvGrpSpPr>
          <p:cNvPr id="527" name="Image"/>
          <p:cNvGrpSpPr/>
          <p:nvPr/>
        </p:nvGrpSpPr>
        <p:grpSpPr>
          <a:xfrm>
            <a:off x="13689596" y="9617643"/>
            <a:ext cx="6616701" cy="3184408"/>
            <a:chOff x="0" y="0"/>
            <a:chExt cx="6616700" cy="3184406"/>
          </a:xfrm>
        </p:grpSpPr>
        <p:pic>
          <p:nvPicPr>
            <p:cNvPr id="526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rcRect t="5526" b="9344"/>
            <a:stretch>
              <a:fillRect/>
            </a:stretch>
          </p:blipFill>
          <p:spPr>
            <a:xfrm>
              <a:off x="127000" y="88900"/>
              <a:ext cx="6362700" cy="28542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25" name="Image" descr="Imag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6616700" cy="3184407"/>
            </a:xfrm>
            <a:prstGeom prst="rect">
              <a:avLst/>
            </a:prstGeom>
            <a:effectLst/>
          </p:spPr>
        </p:pic>
      </p:grpSp>
      <p:sp>
        <p:nvSpPr>
          <p:cNvPr id="528" name="Line"/>
          <p:cNvSpPr/>
          <p:nvPr/>
        </p:nvSpPr>
        <p:spPr>
          <a:xfrm flipH="1" flipV="1">
            <a:off x="6215918" y="9134928"/>
            <a:ext cx="853864" cy="29979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29" name="Group"/>
          <p:cNvSpPr/>
          <p:nvPr/>
        </p:nvSpPr>
        <p:spPr>
          <a:xfrm>
            <a:off x="6816887" y="900641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530" name="Line"/>
          <p:cNvSpPr/>
          <p:nvPr/>
        </p:nvSpPr>
        <p:spPr>
          <a:xfrm flipH="1" flipV="1">
            <a:off x="11341573" y="6303771"/>
            <a:ext cx="853864" cy="29979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31" name="Group"/>
          <p:cNvSpPr/>
          <p:nvPr/>
        </p:nvSpPr>
        <p:spPr>
          <a:xfrm>
            <a:off x="12128254" y="6360974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9</a:t>
            </a:r>
          </a:p>
        </p:txBody>
      </p:sp>
      <p:sp>
        <p:nvSpPr>
          <p:cNvPr id="532" name="Line"/>
          <p:cNvSpPr/>
          <p:nvPr/>
        </p:nvSpPr>
        <p:spPr>
          <a:xfrm flipH="1">
            <a:off x="18228797" y="8163545"/>
            <a:ext cx="262280" cy="85227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33" name="Group"/>
          <p:cNvSpPr/>
          <p:nvPr/>
        </p:nvSpPr>
        <p:spPr>
          <a:xfrm>
            <a:off x="18423894" y="7920955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10</a:t>
            </a:r>
          </a:p>
        </p:txBody>
      </p:sp>
      <p:sp>
        <p:nvSpPr>
          <p:cNvPr id="534" name="Line"/>
          <p:cNvSpPr/>
          <p:nvPr/>
        </p:nvSpPr>
        <p:spPr>
          <a:xfrm flipH="1">
            <a:off x="19482693" y="11246366"/>
            <a:ext cx="1255501" cy="5063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35" name="Group"/>
          <p:cNvSpPr/>
          <p:nvPr/>
        </p:nvSpPr>
        <p:spPr>
          <a:xfrm>
            <a:off x="20671011" y="11003776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12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รูปแบบการใช้แหล่งข้อมูลแบบลาเบลแทรกไฟล์เสียงลงในเนื้อหา (Audio)"/>
          <p:cNvSpPr txBox="1">
            <a:spLocks noGrp="1"/>
          </p:cNvSpPr>
          <p:nvPr>
            <p:ph type="title"/>
          </p:nvPr>
        </p:nvSpPr>
        <p:spPr>
          <a:xfrm>
            <a:off x="2718122" y="773125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800"/>
            </a:lvl1pPr>
          </a:lstStyle>
          <a:p>
            <a:r>
              <a:t>รูปแบบการใช้แหล่งข้อมูลแบบลาเบลแทรกไฟล์เสียงลงในเนื้อหา (Audio)</a:t>
            </a:r>
          </a:p>
        </p:txBody>
      </p:sp>
      <p:sp>
        <p:nvSpPr>
          <p:cNvPr id="5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539" name="ไฟล์เสียงเป็นเครื่องมือที่มีประสิทธิภาพในการเรียนรู้มาก ผู้สอนสามารถทำการบันทึกไฟล์เสียงวิดีโอการสอน เพื่อให้ผู้เรียนเรียนรู้ย้อนหลังได้ ในการบันทึกเสียงบรรยาย สามารถบันทึกเสียงบรรยายได้หลายวิธี ตัวอย่าง เช่น…"/>
          <p:cNvSpPr txBox="1"/>
          <p:nvPr/>
        </p:nvSpPr>
        <p:spPr>
          <a:xfrm>
            <a:off x="1247865" y="2674362"/>
            <a:ext cx="9908455" cy="4041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t>     ไฟล์เสียงเป็นเครื่องมือที่มีประสิทธิภาพในการเรียนรู้มาก ผู้สอนสามารถทำการบันทึกไฟล์เสียงวิดีโอการสอน เพื่อให้ผู้เรียนเรียนรู้ย้อนหลังได้ ในการบันทึกเสียงบรรยาย สามารถบันทึกเสียงบรรยายได้หลายวิธี ตัวอย่าง เช่น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t>บันทึกทางอุปกรณ์ Smart Phone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t>บันทึกเสียงโดยใช้อุปกรณ์บันทึกเสียง MP3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t>บันทึกเสียงโดยใช้ software สำเร็จรูป เช่น Sound Recording, Smart Audio</a:t>
            </a:r>
          </a:p>
          <a:p>
            <a:pPr marL="666750" indent="-349250">
              <a:buSzPct val="171000"/>
              <a:buChar char="•"/>
              <a:defRPr b="0">
                <a:solidFill>
                  <a:srgbClr val="000000"/>
                </a:solidFill>
              </a:defRPr>
            </a:pPr>
            <a:r>
              <a:t>บันทึกเสียงโดยใช้ซอฟต์แวร์บันทึกเสียงโดยเฉพาะ</a:t>
            </a:r>
          </a:p>
        </p:txBody>
      </p:sp>
      <p:sp>
        <p:nvSpPr>
          <p:cNvPr id="540" name="ขั้นตอนนำไฟล์เสียงลงในแหล่งเนื้อหารายวิชา มีดังนี้…"/>
          <p:cNvSpPr txBox="1"/>
          <p:nvPr/>
        </p:nvSpPr>
        <p:spPr>
          <a:xfrm>
            <a:off x="1272760" y="7065976"/>
            <a:ext cx="11279739" cy="5718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t>ขั้นตอนนำไฟล์เสียงลงในแหล่งเนื้อหารายวิชา มีดังนี้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</a:t>
            </a:r>
            <a:r>
              <a:rPr b="1"/>
              <a:t>1. </a:t>
            </a:r>
            <a:r>
              <a:t>เตรียมไฟล์เสียงที่ต้องการแทรกลงในบทเรียน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</a:t>
            </a:r>
            <a:r>
              <a:rPr b="1"/>
              <a:t>2. </a:t>
            </a:r>
            <a:r>
              <a:t>คลิกเลือกใบเนื้อหาที่ </a:t>
            </a:r>
            <a:r>
              <a:rPr b="1"/>
              <a:t>Label </a:t>
            </a:r>
            <a:r>
              <a:t>หรือ </a:t>
            </a:r>
            <a:r>
              <a:rPr b="1"/>
              <a:t>Page </a:t>
            </a:r>
            <a:r>
              <a:t>แล้วคลิกที่ </a:t>
            </a:r>
            <a:r>
              <a:rPr b="1"/>
              <a:t>เพิ่ม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  - เลือก Label กรณีต้องการแสดงหน้าบทเรียน (แสดงหน้าแรกบทเรียน)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  - เลือก Page กรณีต้องการไฟล์เสียงเป็นหัวข้อย่อยในบทเรียน (แสดงหัวข้อย่อยในบทเรียน)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</a:t>
            </a:r>
            <a:r>
              <a:rPr b="1"/>
              <a:t>3. </a:t>
            </a:r>
            <a:r>
              <a:t>คลิกที่ไอคอน          ที่ช่อง Label text เพื่อขยายชุด HTML Editor พิมพ์ข้อความที่ต้องการ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</a:t>
            </a:r>
            <a:r>
              <a:rPr b="1"/>
              <a:t> 4.</a:t>
            </a:r>
            <a:r>
              <a:t> แล้วคลิกที่ไอคอน        เพื่อเพิ่มไฟล์เสียง (Audio)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</a:t>
            </a:r>
            <a:r>
              <a:rPr b="1"/>
              <a:t>5. </a:t>
            </a:r>
            <a:r>
              <a:t>คลิกที่ </a:t>
            </a:r>
            <a:r>
              <a:rPr b="1"/>
              <a:t>Browse repositories</a:t>
            </a:r>
            <a:r>
              <a:t> เพื่อเรียกดูที่เก็บข้อมูลไฟล์เสียง 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</a:t>
            </a:r>
            <a:r>
              <a:rPr b="1"/>
              <a:t>6. </a:t>
            </a:r>
            <a:r>
              <a:t>ที่หน้าต่าง File picker ให้คลิกเลือกไฟล์ที่ </a:t>
            </a:r>
            <a:r>
              <a:rPr b="1"/>
              <a:t>choose File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t>   </a:t>
            </a:r>
            <a:r>
              <a:rPr b="1"/>
              <a:t>7.</a:t>
            </a:r>
            <a:r>
              <a:t> คลิกปุ่ม </a:t>
            </a:r>
            <a:r>
              <a:rPr b="1"/>
              <a:t>Choose เ</a:t>
            </a:r>
            <a:r>
              <a:t>ลือกไฟล์ที่ต้องการ</a:t>
            </a:r>
          </a:p>
        </p:txBody>
      </p:sp>
      <p:grpSp>
        <p:nvGrpSpPr>
          <p:cNvPr id="543" name="Image"/>
          <p:cNvGrpSpPr/>
          <p:nvPr/>
        </p:nvGrpSpPr>
        <p:grpSpPr>
          <a:xfrm>
            <a:off x="14591545" y="3407493"/>
            <a:ext cx="9194801" cy="3149601"/>
            <a:chOff x="0" y="0"/>
            <a:chExt cx="9194800" cy="3149600"/>
          </a:xfrm>
        </p:grpSpPr>
        <p:pic>
          <p:nvPicPr>
            <p:cNvPr id="54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940800" cy="2819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1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194800" cy="3149600"/>
            </a:xfrm>
            <a:prstGeom prst="rect">
              <a:avLst/>
            </a:prstGeom>
            <a:effectLst/>
          </p:spPr>
        </p:pic>
      </p:grpSp>
      <p:grpSp>
        <p:nvGrpSpPr>
          <p:cNvPr id="546" name="Image"/>
          <p:cNvGrpSpPr/>
          <p:nvPr/>
        </p:nvGrpSpPr>
        <p:grpSpPr>
          <a:xfrm>
            <a:off x="11166182" y="2676484"/>
            <a:ext cx="2775073" cy="4037659"/>
            <a:chOff x="0" y="0"/>
            <a:chExt cx="2775071" cy="4037658"/>
          </a:xfrm>
        </p:grpSpPr>
        <p:pic>
          <p:nvPicPr>
            <p:cNvPr id="545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2521072" cy="37074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4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2775072" cy="4037659"/>
            </a:xfrm>
            <a:prstGeom prst="rect">
              <a:avLst/>
            </a:prstGeom>
            <a:effectLst/>
          </p:spPr>
        </p:pic>
      </p:grpSp>
      <p:grpSp>
        <p:nvGrpSpPr>
          <p:cNvPr id="549" name="Image"/>
          <p:cNvGrpSpPr/>
          <p:nvPr/>
        </p:nvGrpSpPr>
        <p:grpSpPr>
          <a:xfrm>
            <a:off x="12127000" y="7348913"/>
            <a:ext cx="4694492" cy="5459146"/>
            <a:chOff x="0" y="0"/>
            <a:chExt cx="4694490" cy="5459145"/>
          </a:xfrm>
        </p:grpSpPr>
        <p:pic>
          <p:nvPicPr>
            <p:cNvPr id="548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 r="36428"/>
            <a:stretch>
              <a:fillRect/>
            </a:stretch>
          </p:blipFill>
          <p:spPr>
            <a:xfrm>
              <a:off x="127000" y="88900"/>
              <a:ext cx="4440491" cy="512894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7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4694492" cy="5459146"/>
            </a:xfrm>
            <a:prstGeom prst="rect">
              <a:avLst/>
            </a:prstGeom>
            <a:effectLst/>
          </p:spPr>
        </p:pic>
      </p:grpSp>
      <p:grpSp>
        <p:nvGrpSpPr>
          <p:cNvPr id="552" name="Image"/>
          <p:cNvGrpSpPr/>
          <p:nvPr/>
        </p:nvGrpSpPr>
        <p:grpSpPr>
          <a:xfrm>
            <a:off x="17204112" y="8124859"/>
            <a:ext cx="6525569" cy="3907255"/>
            <a:chOff x="0" y="0"/>
            <a:chExt cx="6525568" cy="3907254"/>
          </a:xfrm>
        </p:grpSpPr>
        <p:pic>
          <p:nvPicPr>
            <p:cNvPr id="551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rcRect r="15523"/>
            <a:stretch>
              <a:fillRect/>
            </a:stretch>
          </p:blipFill>
          <p:spPr>
            <a:xfrm>
              <a:off x="127000" y="88900"/>
              <a:ext cx="6271568" cy="357705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50" name="Image" descr="Imag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0"/>
              <a:ext cx="6525570" cy="3907255"/>
            </a:xfrm>
            <a:prstGeom prst="rect">
              <a:avLst/>
            </a:prstGeom>
            <a:effectLst/>
          </p:spPr>
        </p:pic>
      </p:grpSp>
      <p:pic>
        <p:nvPicPr>
          <p:cNvPr id="553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528033" y="9842148"/>
            <a:ext cx="551456" cy="472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4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910800" y="10546422"/>
            <a:ext cx="551456" cy="527479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Line"/>
          <p:cNvSpPr/>
          <p:nvPr/>
        </p:nvSpPr>
        <p:spPr>
          <a:xfrm flipV="1">
            <a:off x="10079250" y="4926270"/>
            <a:ext cx="1228130" cy="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56" name="Group"/>
          <p:cNvSpPr/>
          <p:nvPr/>
        </p:nvSpPr>
        <p:spPr>
          <a:xfrm>
            <a:off x="9826356" y="462941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557" name="Line"/>
          <p:cNvSpPr/>
          <p:nvPr/>
        </p:nvSpPr>
        <p:spPr>
          <a:xfrm flipH="1">
            <a:off x="16119315" y="3077579"/>
            <a:ext cx="676067" cy="67606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58" name="Group"/>
          <p:cNvSpPr/>
          <p:nvPr/>
        </p:nvSpPr>
        <p:spPr>
          <a:xfrm>
            <a:off x="16542487" y="2649277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  <p:sp>
        <p:nvSpPr>
          <p:cNvPr id="559" name="Line"/>
          <p:cNvSpPr/>
          <p:nvPr/>
        </p:nvSpPr>
        <p:spPr>
          <a:xfrm flipV="1">
            <a:off x="15198919" y="4632401"/>
            <a:ext cx="1220589" cy="58085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60" name="Group"/>
          <p:cNvSpPr/>
          <p:nvPr/>
        </p:nvSpPr>
        <p:spPr>
          <a:xfrm>
            <a:off x="14946027" y="478494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4</a:t>
            </a:r>
          </a:p>
        </p:txBody>
      </p:sp>
      <p:sp>
        <p:nvSpPr>
          <p:cNvPr id="561" name="Line"/>
          <p:cNvSpPr/>
          <p:nvPr/>
        </p:nvSpPr>
        <p:spPr>
          <a:xfrm flipH="1" flipV="1">
            <a:off x="13953980" y="9677672"/>
            <a:ext cx="1033355" cy="28601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62" name="Group"/>
          <p:cNvSpPr/>
          <p:nvPr/>
        </p:nvSpPr>
        <p:spPr>
          <a:xfrm>
            <a:off x="14734440" y="9535382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5</a:t>
            </a:r>
          </a:p>
        </p:txBody>
      </p:sp>
      <p:sp>
        <p:nvSpPr>
          <p:cNvPr id="563" name="Line"/>
          <p:cNvSpPr/>
          <p:nvPr/>
        </p:nvSpPr>
        <p:spPr>
          <a:xfrm>
            <a:off x="19205590" y="9110136"/>
            <a:ext cx="673639" cy="99501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64" name="Group"/>
          <p:cNvSpPr/>
          <p:nvPr/>
        </p:nvSpPr>
        <p:spPr>
          <a:xfrm>
            <a:off x="18844176" y="885674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6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รูปแบบการใช้แหล่งข้อมูลแบบลาเบลแทรกไฟล์เสียงลงในเนื้อหา (Audio) (ต่อ)"/>
          <p:cNvSpPr txBox="1">
            <a:spLocks noGrp="1"/>
          </p:cNvSpPr>
          <p:nvPr>
            <p:ph type="title"/>
          </p:nvPr>
        </p:nvSpPr>
        <p:spPr>
          <a:xfrm>
            <a:off x="2718122" y="773125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รูปแบบการใช้แหล่งข้อมูลแบบลาเบลแทรกไฟล์เสียงลงในเนื้อหา (Audio) (ต่อ)</a:t>
            </a:r>
          </a:p>
        </p:txBody>
      </p:sp>
      <p:sp>
        <p:nvSpPr>
          <p:cNvPr id="5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568" name="8. แล้วคลิกที่ปุ่ม Upload a file จะปรากฏหน้าต่างดังภาพ Insert media…"/>
          <p:cNvSpPr txBox="1"/>
          <p:nvPr/>
        </p:nvSpPr>
        <p:spPr>
          <a:xfrm>
            <a:off x="1130859" y="3386194"/>
            <a:ext cx="8734102" cy="2924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8.</a:t>
            </a:r>
            <a:r>
              <a:t> แล้วคลิกที่ปุ่ม </a:t>
            </a:r>
            <a:r>
              <a:rPr b="1"/>
              <a:t>Upload a file </a:t>
            </a:r>
            <a:r>
              <a:t>จะปรากฏหน้าต่างดังภาพ Insert media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9.</a:t>
            </a:r>
            <a:r>
              <a:t> กำหนดคุณสมบัติการแสดงผลไฟล์เสียง แล้วคลิกที่ปุ่ม </a:t>
            </a:r>
            <a:r>
              <a:rPr b="1"/>
              <a:t>Insert media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10. </a:t>
            </a:r>
            <a:r>
              <a:t>จะปรากฏหน้าต่างดังรูป แล้วคลิกที่ปุ่ม </a:t>
            </a:r>
            <a:r>
              <a:rPr b="1"/>
              <a:t>บันทึกและกลับไปยังรายวิชา 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11.</a:t>
            </a:r>
            <a:r>
              <a:t> คลิกที่ </a:t>
            </a:r>
            <a:r>
              <a:rPr b="1"/>
              <a:t>ปุ่มปิดการแก้ไขหน้านี้ </a:t>
            </a:r>
            <a:r>
              <a:t>จะปรากฏหน้าต่างดังรูป</a:t>
            </a:r>
          </a:p>
          <a:p>
            <a:pPr>
              <a:defRPr b="0">
                <a:solidFill>
                  <a:srgbClr val="000000"/>
                </a:solidFill>
              </a:defRPr>
            </a:pPr>
            <a:r>
              <a:rPr b="1"/>
              <a:t>12. </a:t>
            </a:r>
            <a:r>
              <a:t>มุมมองของผู้ใช้</a:t>
            </a:r>
          </a:p>
        </p:txBody>
      </p:sp>
      <p:grpSp>
        <p:nvGrpSpPr>
          <p:cNvPr id="571" name="Image"/>
          <p:cNvGrpSpPr/>
          <p:nvPr/>
        </p:nvGrpSpPr>
        <p:grpSpPr>
          <a:xfrm>
            <a:off x="995469" y="6747764"/>
            <a:ext cx="8210203" cy="4785740"/>
            <a:chOff x="0" y="0"/>
            <a:chExt cx="8210202" cy="4785739"/>
          </a:xfrm>
        </p:grpSpPr>
        <p:pic>
          <p:nvPicPr>
            <p:cNvPr id="570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rcRect r="14683"/>
            <a:stretch>
              <a:fillRect/>
            </a:stretch>
          </p:blipFill>
          <p:spPr>
            <a:xfrm>
              <a:off x="127000" y="88900"/>
              <a:ext cx="7956203" cy="445554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9" name="Image" descr="Image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8210203" cy="4785741"/>
            </a:xfrm>
            <a:prstGeom prst="rect">
              <a:avLst/>
            </a:prstGeom>
            <a:effectLst/>
          </p:spPr>
        </p:pic>
      </p:grpSp>
      <p:grpSp>
        <p:nvGrpSpPr>
          <p:cNvPr id="574" name="Image"/>
          <p:cNvGrpSpPr/>
          <p:nvPr/>
        </p:nvGrpSpPr>
        <p:grpSpPr>
          <a:xfrm>
            <a:off x="9588018" y="2752097"/>
            <a:ext cx="6752439" cy="6812905"/>
            <a:chOff x="0" y="0"/>
            <a:chExt cx="6752438" cy="6812903"/>
          </a:xfrm>
        </p:grpSpPr>
        <p:pic>
          <p:nvPicPr>
            <p:cNvPr id="573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6498439" cy="64827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2" name="Image" descr="Image"/>
            <p:cNvPicPr>
              <a:picLocks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6752439" cy="6812904"/>
            </a:xfrm>
            <a:prstGeom prst="rect">
              <a:avLst/>
            </a:prstGeom>
            <a:effectLst/>
          </p:spPr>
        </p:pic>
      </p:grpSp>
      <p:grpSp>
        <p:nvGrpSpPr>
          <p:cNvPr id="577" name="Image"/>
          <p:cNvGrpSpPr/>
          <p:nvPr/>
        </p:nvGrpSpPr>
        <p:grpSpPr>
          <a:xfrm>
            <a:off x="16722804" y="2738434"/>
            <a:ext cx="6806031" cy="6840231"/>
            <a:chOff x="0" y="0"/>
            <a:chExt cx="6806030" cy="6840229"/>
          </a:xfrm>
        </p:grpSpPr>
        <p:pic>
          <p:nvPicPr>
            <p:cNvPr id="576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6552031" cy="65100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5" name="Image" descr="Image"/>
            <p:cNvPicPr>
              <a:picLocks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6806031" cy="6840230"/>
            </a:xfrm>
            <a:prstGeom prst="rect">
              <a:avLst/>
            </a:prstGeom>
            <a:effectLst/>
          </p:spPr>
        </p:pic>
      </p:grpSp>
      <p:grpSp>
        <p:nvGrpSpPr>
          <p:cNvPr id="580" name="Image"/>
          <p:cNvGrpSpPr/>
          <p:nvPr/>
        </p:nvGrpSpPr>
        <p:grpSpPr>
          <a:xfrm>
            <a:off x="10277249" y="9596625"/>
            <a:ext cx="5842001" cy="3314701"/>
            <a:chOff x="0" y="0"/>
            <a:chExt cx="5842000" cy="3314700"/>
          </a:xfrm>
        </p:grpSpPr>
        <p:pic>
          <p:nvPicPr>
            <p:cNvPr id="579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5588000" cy="2984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8" name="Image" descr="Image"/>
            <p:cNvPicPr>
              <a:picLocks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5842000" cy="3314700"/>
            </a:xfrm>
            <a:prstGeom prst="rect">
              <a:avLst/>
            </a:prstGeom>
            <a:effectLst/>
          </p:spPr>
        </p:pic>
      </p:grpSp>
      <p:grpSp>
        <p:nvGrpSpPr>
          <p:cNvPr id="583" name="Image"/>
          <p:cNvGrpSpPr/>
          <p:nvPr/>
        </p:nvGrpSpPr>
        <p:grpSpPr>
          <a:xfrm>
            <a:off x="17190826" y="9656521"/>
            <a:ext cx="6197601" cy="3194909"/>
            <a:chOff x="0" y="0"/>
            <a:chExt cx="6197600" cy="3194908"/>
          </a:xfrm>
        </p:grpSpPr>
        <p:pic>
          <p:nvPicPr>
            <p:cNvPr id="582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7000" y="88900"/>
              <a:ext cx="5943600" cy="286470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1" name="Image" descr="Image"/>
            <p:cNvPicPr>
              <a:picLocks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6197600" cy="3194909"/>
            </a:xfrm>
            <a:prstGeom prst="rect">
              <a:avLst/>
            </a:prstGeom>
            <a:effectLst/>
          </p:spPr>
        </p:pic>
      </p:grpSp>
      <p:sp>
        <p:nvSpPr>
          <p:cNvPr id="584" name="Line"/>
          <p:cNvSpPr/>
          <p:nvPr/>
        </p:nvSpPr>
        <p:spPr>
          <a:xfrm flipV="1">
            <a:off x="4934092" y="11038552"/>
            <a:ext cx="1451273" cy="958996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5" name="Group"/>
          <p:cNvSpPr/>
          <p:nvPr/>
        </p:nvSpPr>
        <p:spPr>
          <a:xfrm>
            <a:off x="4681198" y="11569246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8</a:t>
            </a:r>
          </a:p>
        </p:txBody>
      </p:sp>
      <p:sp>
        <p:nvSpPr>
          <p:cNvPr id="586" name="Line"/>
          <p:cNvSpPr/>
          <p:nvPr/>
        </p:nvSpPr>
        <p:spPr>
          <a:xfrm flipH="1">
            <a:off x="13269593" y="8153306"/>
            <a:ext cx="857249" cy="85725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7" name="Group"/>
          <p:cNvSpPr/>
          <p:nvPr/>
        </p:nvSpPr>
        <p:spPr>
          <a:xfrm>
            <a:off x="13873948" y="772500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9</a:t>
            </a:r>
          </a:p>
        </p:txBody>
      </p:sp>
      <p:sp>
        <p:nvSpPr>
          <p:cNvPr id="588" name="Line"/>
          <p:cNvSpPr/>
          <p:nvPr/>
        </p:nvSpPr>
        <p:spPr>
          <a:xfrm flipV="1">
            <a:off x="17580053" y="5550256"/>
            <a:ext cx="1221286" cy="53799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9" name="Group"/>
          <p:cNvSpPr/>
          <p:nvPr/>
        </p:nvSpPr>
        <p:spPr>
          <a:xfrm>
            <a:off x="17327159" y="565994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10</a:t>
            </a:r>
          </a:p>
        </p:txBody>
      </p:sp>
      <p:sp>
        <p:nvSpPr>
          <p:cNvPr id="590" name="Line"/>
          <p:cNvSpPr/>
          <p:nvPr/>
        </p:nvSpPr>
        <p:spPr>
          <a:xfrm flipV="1">
            <a:off x="9445863" y="11808754"/>
            <a:ext cx="1221286" cy="53799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91" name="Group"/>
          <p:cNvSpPr/>
          <p:nvPr/>
        </p:nvSpPr>
        <p:spPr>
          <a:xfrm>
            <a:off x="9192969" y="11918447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11</a:t>
            </a:r>
          </a:p>
        </p:txBody>
      </p:sp>
      <p:sp>
        <p:nvSpPr>
          <p:cNvPr id="592" name="Line"/>
          <p:cNvSpPr/>
          <p:nvPr/>
        </p:nvSpPr>
        <p:spPr>
          <a:xfrm flipV="1">
            <a:off x="16674031" y="11950402"/>
            <a:ext cx="1443198" cy="30019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93" name="Group"/>
          <p:cNvSpPr/>
          <p:nvPr/>
        </p:nvSpPr>
        <p:spPr>
          <a:xfrm>
            <a:off x="16328282" y="11854432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1437" tIns="71437" rIns="71437" bIns="71437" anchor="ctr"/>
          <a:lstStyle>
            <a:lvl1pPr algn="ctr">
              <a:defRPr sz="3200">
                <a:solidFill>
                  <a:srgbClr val="FFFFFF"/>
                </a:solidFill>
              </a:defRPr>
            </a:lvl1pPr>
          </a:lstStyle>
          <a:p>
            <a:r>
              <a:t>12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FFFFFF"/>
      </a:dk1>
      <a:lt1>
        <a:srgbClr val="EF581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none" spc="0" normalizeH="0" baseline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300" b="1" i="0" u="none" strike="noStrike" cap="none" spc="0" normalizeH="0" baseline="0">
            <a:ln>
              <a:noFill/>
            </a:ln>
            <a:solidFill>
              <a:srgbClr val="EF581D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Macintosh PowerPoint</Application>
  <PresentationFormat>Custom</PresentationFormat>
  <Paragraphs>90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Futura</vt:lpstr>
      <vt:lpstr>Futura Condensed</vt:lpstr>
      <vt:lpstr>Gill Sans</vt:lpstr>
      <vt:lpstr>Gill Sans Light</vt:lpstr>
      <vt:lpstr>Helvetica</vt:lpstr>
      <vt:lpstr>Helvetica Light</vt:lpstr>
      <vt:lpstr>Lucida Grande</vt:lpstr>
      <vt:lpstr>Santa Fe LET</vt:lpstr>
      <vt:lpstr>TH Sarabun New</vt:lpstr>
      <vt:lpstr>Wingdings 2</vt:lpstr>
      <vt:lpstr>White</vt:lpstr>
      <vt:lpstr>การเพิ่มแหล่งข้อมูลแบบลาเบล (Label)</vt:lpstr>
      <vt:lpstr>รูปแบบการใช้แหล่งข้อมูลแบบลาเบลแทรกไฟล์วิดีโอโดยใช้ Link</vt:lpstr>
      <vt:lpstr>รูปแบบการใช้แหล่งข้อมูลแบบลาเบลแทรกไฟล์วิดีโอโดยใช้ Browse repositories </vt:lpstr>
      <vt:lpstr>รูปแบบการใช้แหล่งข้อมูลแบบลาเบลแทรกไฟล์วิดีโอโดยใช้ Browse repositories (ต่อ) </vt:lpstr>
      <vt:lpstr>รูปแบบการใช้แหล่งข้อมูลแบบลาเบลแทรกไฟล์เสียงลงในเนื้อหา (Audio)</vt:lpstr>
      <vt:lpstr>รูปแบบการใช้แหล่งข้อมูลแบบลาเบลแทรกไฟล์เสียงลงในเนื้อหา (Audio) (ต่อ)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การเพิ่มแหล่งข้อมูลแบบลาเบล (Label)</dc:title>
  <cp:lastModifiedBy>Darunee Panjarattanakorn</cp:lastModifiedBy>
  <cp:revision>1</cp:revision>
  <dcterms:modified xsi:type="dcterms:W3CDTF">2019-08-05T03:52:34Z</dcterms:modified>
</cp:coreProperties>
</file>