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ปรับแก้กิจกรรมกระดานข่าวรายวิชา (Forum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การปรับแก้กิจกรรมกระดานข่าวรายวิชา (Forum)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โมดูลกระดานเสวนา (Forum) มีไว้สำหรับให้ผู้เรียนสอบถามปัญหาต่างๆ จากผู้สอน หรือการแลกเปลี่ยนปัญหากับผู้เรียนกันเอง RCIM Online ได้จัดสร้างกระดานเสวนาไว้ให้ในรายวิชาต้นแบบแล้ว ผู้สอนสามารถปรับเปลี่ยนรายละเอียดได้ตามความเหมาะสม ตามขั้นตอนดังนี้"/>
          <p:cNvSpPr txBox="1"/>
          <p:nvPr/>
        </p:nvSpPr>
        <p:spPr>
          <a:xfrm>
            <a:off x="1178108" y="2775607"/>
            <a:ext cx="22027783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     โมดูลกระดานเสวนา (Forum) มีไว้สำหรับให้ผู้เรียนสอบถามปัญหาต่างๆ จากผู้สอน หรือการแลกเปลี่ยนปัญหากับผู้เรียนกันเอง RCIM Online ได้จัดสร้างกระดานเสวนาไว้ให้ในรายวิชาต้นแบบแล้ว ผู้สอนสามารถปรับเปลี่ยนรายละเอียดได้ตามความเหมาะสม ตามขั้นตอนดังนี้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9147" r="0" b="0"/>
          <a:stretch>
            <a:fillRect/>
          </a:stretch>
        </p:blipFill>
        <p:spPr>
          <a:xfrm>
            <a:off x="921041" y="4830302"/>
            <a:ext cx="10974699" cy="80071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Image"/>
          <p:cNvGrpSpPr/>
          <p:nvPr/>
        </p:nvGrpSpPr>
        <p:grpSpPr>
          <a:xfrm>
            <a:off x="14209045" y="6923794"/>
            <a:ext cx="8242301" cy="4470401"/>
            <a:chOff x="0" y="0"/>
            <a:chExt cx="8242300" cy="4470400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7988300" cy="414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242300" cy="4470400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14240795" y="11580001"/>
            <a:ext cx="8178801" cy="1308101"/>
            <a:chOff x="0" y="0"/>
            <a:chExt cx="8178800" cy="1308100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7924800" cy="977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178800" cy="1308100"/>
            </a:xfrm>
            <a:prstGeom prst="rect">
              <a:avLst/>
            </a:prstGeom>
            <a:effectLst/>
          </p:spPr>
        </p:pic>
      </p:grpSp>
      <p:sp>
        <p:nvSpPr>
          <p:cNvPr id="351" name="1. คลิกทีปุ่ม เริ่มการแก้ไขในหน้านี้…"/>
          <p:cNvSpPr txBox="1"/>
          <p:nvPr/>
        </p:nvSpPr>
        <p:spPr>
          <a:xfrm>
            <a:off x="11121434" y="4444083"/>
            <a:ext cx="7256771" cy="292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1.</a:t>
            </a:r>
            <a:r>
              <a:t> คลิกทีปุ่ม </a:t>
            </a:r>
            <a:r>
              <a:rPr b="1"/>
              <a:t>เริ่มการแก้ไขในหน้านี้ 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2. </a:t>
            </a:r>
            <a:r>
              <a:t>ที่ Announcements คลิกแก้ไข</a:t>
            </a:r>
            <a:r>
              <a:rPr b="1"/>
              <a:t> แก้ไขการตั้งค่า</a:t>
            </a:r>
            <a:br>
              <a:rPr b="1"/>
            </a:br>
            <a:r>
              <a:rPr b="1"/>
              <a:t>3.</a:t>
            </a:r>
            <a:r>
              <a:t> ตั้งชื่อกระดานข่าว และกำหนดวิธีใช้กระดาน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 บันทึกการเปลี่ยนแปลง </a:t>
            </a:r>
            <a:r>
              <a:t>จะปรากฏมุมมองของผู้ใช้ดังรูป</a:t>
            </a:r>
          </a:p>
        </p:txBody>
      </p:sp>
      <p:sp>
        <p:nvSpPr>
          <p:cNvPr id="352" name="Line"/>
          <p:cNvSpPr/>
          <p:nvPr/>
        </p:nvSpPr>
        <p:spPr>
          <a:xfrm flipV="1">
            <a:off x="7939145" y="5485316"/>
            <a:ext cx="1109179" cy="110917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3" name="Group"/>
          <p:cNvSpPr/>
          <p:nvPr/>
        </p:nvSpPr>
        <p:spPr>
          <a:xfrm>
            <a:off x="7686252" y="616619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56" name="Image"/>
          <p:cNvGrpSpPr/>
          <p:nvPr/>
        </p:nvGrpSpPr>
        <p:grpSpPr>
          <a:xfrm>
            <a:off x="18414720" y="4243725"/>
            <a:ext cx="4621442" cy="3325018"/>
            <a:chOff x="0" y="0"/>
            <a:chExt cx="4621440" cy="3325016"/>
          </a:xfrm>
        </p:grpSpPr>
        <p:pic>
          <p:nvPicPr>
            <p:cNvPr id="35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4367441" cy="29948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4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621441" cy="3325017"/>
            </a:xfrm>
            <a:prstGeom prst="rect">
              <a:avLst/>
            </a:prstGeom>
            <a:effectLst/>
          </p:spPr>
        </p:pic>
      </p:grpSp>
      <p:sp>
        <p:nvSpPr>
          <p:cNvPr id="357" name="Line"/>
          <p:cNvSpPr/>
          <p:nvPr/>
        </p:nvSpPr>
        <p:spPr>
          <a:xfrm flipV="1">
            <a:off x="8649831" y="11629298"/>
            <a:ext cx="1454172" cy="65944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8" name="Group"/>
          <p:cNvSpPr/>
          <p:nvPr/>
        </p:nvSpPr>
        <p:spPr>
          <a:xfrm>
            <a:off x="8396938" y="118604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9" name="Line"/>
          <p:cNvSpPr/>
          <p:nvPr/>
        </p:nvSpPr>
        <p:spPr>
          <a:xfrm flipH="1" flipV="1">
            <a:off x="16866935" y="12205536"/>
            <a:ext cx="1223671" cy="3285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0" name="Group"/>
          <p:cNvSpPr/>
          <p:nvPr/>
        </p:nvSpPr>
        <p:spPr>
          <a:xfrm>
            <a:off x="18038212" y="1225350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1" name="Line"/>
          <p:cNvSpPr/>
          <p:nvPr/>
        </p:nvSpPr>
        <p:spPr>
          <a:xfrm flipV="1">
            <a:off x="14757531" y="9952909"/>
            <a:ext cx="1404079" cy="2483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2" name="Group"/>
          <p:cNvSpPr/>
          <p:nvPr/>
        </p:nvSpPr>
        <p:spPr>
          <a:xfrm>
            <a:off x="14504638" y="977297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การเพิ่มกิจกรรมกระดานข่าวรายวิชา (Forum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การเพิ่มกิจกรรมกระดานข่าวรายวิชา (Forum)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6" name="ผู้สอนสามารถเพิ่มกิจกรรมกระดานข่าวได้ในทุกหัวข้อการสอน ตามตัวอย่างต่อไปนี้…"/>
          <p:cNvSpPr txBox="1"/>
          <p:nvPr/>
        </p:nvSpPr>
        <p:spPr>
          <a:xfrm>
            <a:off x="858661" y="2966559"/>
            <a:ext cx="22027783" cy="34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t>ผู้สอนสามารถเพิ่มกิจกรรมกระดานข่าวได้ในทุกหัวข้อการสอน ตามตัวอย่างต่อไปนี้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1.</a:t>
            </a:r>
            <a:r>
              <a:t> คลิกเพิ่มกิจกรรมกระดาษข่าวที่หัวข้อการสอนที่ต้องการเพิ่ม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2.</a:t>
            </a:r>
            <a:r>
              <a:t> ที่เพิ่มกิจกรรมหรือแหล่งข้อมูล คลิกเลือก </a:t>
            </a:r>
            <a:r>
              <a:rPr b="1"/>
              <a:t>กระดานเสวนา 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t> </a:t>
            </a:r>
            <a:r>
              <a:rPr b="1"/>
              <a:t> 3.</a:t>
            </a:r>
            <a:r>
              <a:t> แล้วคลิกที่ปุ่ม </a:t>
            </a:r>
            <a:r>
              <a:rPr b="1"/>
              <a:t>เพิ่ม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  4. </a:t>
            </a:r>
            <a:r>
              <a:t>ทำการตั้งชื่อกระดานข่าว และกำหนดรายละเอียดต่างๆ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5.</a:t>
            </a:r>
            <a:r>
              <a:t> คลิกที่ปุ่ม </a:t>
            </a:r>
            <a:r>
              <a:rPr b="1"/>
              <a:t>บันทึกและกลับไปยังหน้ารายวิชา</a:t>
            </a:r>
          </a:p>
        </p:txBody>
      </p:sp>
      <p:grpSp>
        <p:nvGrpSpPr>
          <p:cNvPr id="369" name="Image"/>
          <p:cNvGrpSpPr/>
          <p:nvPr/>
        </p:nvGrpSpPr>
        <p:grpSpPr>
          <a:xfrm>
            <a:off x="806544" y="7410972"/>
            <a:ext cx="8561906" cy="2604675"/>
            <a:chOff x="0" y="0"/>
            <a:chExt cx="8561904" cy="2604673"/>
          </a:xfrm>
        </p:grpSpPr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69" t="7191" r="183" b="3656"/>
            <a:stretch>
              <a:fillRect/>
            </a:stretch>
          </p:blipFill>
          <p:spPr>
            <a:xfrm>
              <a:off x="127000" y="88900"/>
              <a:ext cx="8307905" cy="22744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561905" cy="2604675"/>
            </a:xfrm>
            <a:prstGeom prst="rect">
              <a:avLst/>
            </a:prstGeom>
            <a:effectLst/>
          </p:spPr>
        </p:pic>
      </p:grpSp>
      <p:grpSp>
        <p:nvGrpSpPr>
          <p:cNvPr id="372" name="Image"/>
          <p:cNvGrpSpPr/>
          <p:nvPr/>
        </p:nvGrpSpPr>
        <p:grpSpPr>
          <a:xfrm>
            <a:off x="9921361" y="4152425"/>
            <a:ext cx="3210876" cy="8671509"/>
            <a:chOff x="0" y="0"/>
            <a:chExt cx="3210874" cy="8671507"/>
          </a:xfrm>
        </p:grpSpPr>
        <p:pic>
          <p:nvPicPr>
            <p:cNvPr id="37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956875" cy="83413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0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10875" cy="8671508"/>
            </a:xfrm>
            <a:prstGeom prst="rect">
              <a:avLst/>
            </a:prstGeom>
            <a:effectLst/>
          </p:spPr>
        </p:pic>
      </p:grpSp>
      <p:grpSp>
        <p:nvGrpSpPr>
          <p:cNvPr id="375" name="Image"/>
          <p:cNvGrpSpPr/>
          <p:nvPr/>
        </p:nvGrpSpPr>
        <p:grpSpPr>
          <a:xfrm>
            <a:off x="13388007" y="3036005"/>
            <a:ext cx="6922147" cy="6446397"/>
            <a:chOff x="0" y="0"/>
            <a:chExt cx="6922145" cy="6446396"/>
          </a:xfrm>
        </p:grpSpPr>
        <p:pic>
          <p:nvPicPr>
            <p:cNvPr id="37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668146" cy="61161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3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922146" cy="6446397"/>
            </a:xfrm>
            <a:prstGeom prst="rect">
              <a:avLst/>
            </a:prstGeom>
            <a:effectLst/>
          </p:spPr>
        </p:pic>
      </p:grpSp>
      <p:grpSp>
        <p:nvGrpSpPr>
          <p:cNvPr id="378" name="Image"/>
          <p:cNvGrpSpPr/>
          <p:nvPr/>
        </p:nvGrpSpPr>
        <p:grpSpPr>
          <a:xfrm>
            <a:off x="17080797" y="6345563"/>
            <a:ext cx="6620890" cy="6788232"/>
            <a:chOff x="0" y="0"/>
            <a:chExt cx="6620888" cy="6788230"/>
          </a:xfrm>
        </p:grpSpPr>
        <p:pic>
          <p:nvPicPr>
            <p:cNvPr id="37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6366889" cy="64580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6" name="Image" descr="Imag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6620889" cy="6788231"/>
            </a:xfrm>
            <a:prstGeom prst="rect">
              <a:avLst/>
            </a:prstGeom>
            <a:effectLst/>
          </p:spPr>
        </p:pic>
      </p:grpSp>
      <p:sp>
        <p:nvSpPr>
          <p:cNvPr id="379" name="Line"/>
          <p:cNvSpPr/>
          <p:nvPr/>
        </p:nvSpPr>
        <p:spPr>
          <a:xfrm flipV="1">
            <a:off x="5650313" y="9580583"/>
            <a:ext cx="1454171" cy="65944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0" name="Group"/>
          <p:cNvSpPr/>
          <p:nvPr/>
        </p:nvSpPr>
        <p:spPr>
          <a:xfrm>
            <a:off x="5397420" y="9811727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81" name="Line"/>
          <p:cNvSpPr/>
          <p:nvPr/>
        </p:nvSpPr>
        <p:spPr>
          <a:xfrm flipV="1">
            <a:off x="8528850" y="4972424"/>
            <a:ext cx="1477676" cy="25337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2" name="Group"/>
          <p:cNvSpPr/>
          <p:nvPr/>
        </p:nvSpPr>
        <p:spPr>
          <a:xfrm>
            <a:off x="8275957" y="479750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83" name="Line"/>
          <p:cNvSpPr/>
          <p:nvPr/>
        </p:nvSpPr>
        <p:spPr>
          <a:xfrm flipH="1">
            <a:off x="17109429" y="4241527"/>
            <a:ext cx="1503590" cy="66782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4" name="Group"/>
          <p:cNvSpPr/>
          <p:nvPr/>
        </p:nvSpPr>
        <p:spPr>
          <a:xfrm>
            <a:off x="18285840" y="3850368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85" name="Line"/>
          <p:cNvSpPr/>
          <p:nvPr/>
        </p:nvSpPr>
        <p:spPr>
          <a:xfrm flipH="1">
            <a:off x="12727498" y="11150017"/>
            <a:ext cx="982722" cy="119978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6" name="Group"/>
          <p:cNvSpPr/>
          <p:nvPr/>
        </p:nvSpPr>
        <p:spPr>
          <a:xfrm>
            <a:off x="13457325" y="1072171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87" name="Line"/>
          <p:cNvSpPr/>
          <p:nvPr/>
        </p:nvSpPr>
        <p:spPr>
          <a:xfrm>
            <a:off x="15623053" y="12524287"/>
            <a:ext cx="1792661" cy="15384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8" name="Group"/>
          <p:cNvSpPr/>
          <p:nvPr/>
        </p:nvSpPr>
        <p:spPr>
          <a:xfrm>
            <a:off x="15370161" y="1209598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การเพิ่มกิจกรรมกระดานข่าวรายวิชา (Forum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การเพิ่มกิจกรรมกระดานข่าวรายวิชา (Forum) (ต่อ)</a:t>
            </a:r>
          </a:p>
        </p:txBody>
      </p:sp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2" name="6. จะปรากฏหน้าต่างดังรูป…"/>
          <p:cNvSpPr txBox="1"/>
          <p:nvPr/>
        </p:nvSpPr>
        <p:spPr>
          <a:xfrm>
            <a:off x="1051133" y="3076556"/>
            <a:ext cx="10206740" cy="29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6. </a:t>
            </a:r>
            <a:r>
              <a:t>จะปรากฏหน้าต่างดังรูป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7. </a:t>
            </a:r>
            <a:r>
              <a:t>คลิกที่ปุ่ม </a:t>
            </a:r>
            <a:r>
              <a:rPr b="1"/>
              <a:t>ปิดการแก้ไขหน้านี้</a:t>
            </a:r>
            <a:r>
              <a:t> จะปรากฏมุมมองของผู้ใช้ดังรูป</a:t>
            </a:r>
            <a:br/>
            <a:r>
              <a:rPr b="1"/>
              <a:t>8.</a:t>
            </a:r>
            <a:r>
              <a:t> ที่เมนูด้านบนสุดคลิก </a:t>
            </a:r>
            <a:r>
              <a:rPr b="1"/>
              <a:t>เปลี่ยนบทบาทเป็น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9.</a:t>
            </a:r>
            <a:r>
              <a:t> คลิกที่ปุ่ม </a:t>
            </a:r>
            <a:r>
              <a:rPr b="1"/>
              <a:t>ผู้เรียน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10.</a:t>
            </a:r>
            <a:r>
              <a:t> คลิกทดสอบกระดานข่าว โดยคลิกที่ปุ่ม</a:t>
            </a:r>
            <a:r>
              <a:rPr b="1"/>
              <a:t> ตั้งกระทู้ </a:t>
            </a:r>
            <a:r>
              <a:t>เพื่อสร้างกระทู้ใหม่</a:t>
            </a:r>
          </a:p>
        </p:txBody>
      </p:sp>
      <p:grpSp>
        <p:nvGrpSpPr>
          <p:cNvPr id="395" name="Image"/>
          <p:cNvGrpSpPr/>
          <p:nvPr/>
        </p:nvGrpSpPr>
        <p:grpSpPr>
          <a:xfrm>
            <a:off x="10223006" y="4332485"/>
            <a:ext cx="13629831" cy="6764064"/>
            <a:chOff x="0" y="0"/>
            <a:chExt cx="13629830" cy="6764063"/>
          </a:xfrm>
        </p:grpSpPr>
        <p:pic>
          <p:nvPicPr>
            <p:cNvPr id="39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34" t="4956" r="1034" b="2641"/>
            <a:stretch>
              <a:fillRect/>
            </a:stretch>
          </p:blipFill>
          <p:spPr>
            <a:xfrm>
              <a:off x="127000" y="88900"/>
              <a:ext cx="13375831" cy="64338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629831" cy="6764065"/>
            </a:xfrm>
            <a:prstGeom prst="rect">
              <a:avLst/>
            </a:prstGeom>
            <a:effectLst/>
          </p:spPr>
        </p:pic>
      </p:grpSp>
      <p:grpSp>
        <p:nvGrpSpPr>
          <p:cNvPr id="401" name="Group"/>
          <p:cNvGrpSpPr/>
          <p:nvPr/>
        </p:nvGrpSpPr>
        <p:grpSpPr>
          <a:xfrm>
            <a:off x="602478" y="6434738"/>
            <a:ext cx="9360264" cy="2781117"/>
            <a:chOff x="-127000" y="0"/>
            <a:chExt cx="9360262" cy="2781116"/>
          </a:xfrm>
        </p:grpSpPr>
        <p:grpSp>
          <p:nvGrpSpPr>
            <p:cNvPr id="398" name="Image"/>
            <p:cNvGrpSpPr/>
            <p:nvPr/>
          </p:nvGrpSpPr>
          <p:grpSpPr>
            <a:xfrm>
              <a:off x="-127000" y="559998"/>
              <a:ext cx="9360263" cy="2221119"/>
              <a:chOff x="0" y="0"/>
              <a:chExt cx="9360262" cy="2221117"/>
            </a:xfrm>
          </p:grpSpPr>
          <p:pic>
            <p:nvPicPr>
              <p:cNvPr id="397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106263" cy="189091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6" name="Image" descr="Imag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360263" cy="2221118"/>
              </a:xfrm>
              <a:prstGeom prst="rect">
                <a:avLst/>
              </a:prstGeom>
              <a:effectLst/>
            </p:spPr>
          </p:pic>
        </p:grpSp>
        <p:sp>
          <p:nvSpPr>
            <p:cNvPr id="399" name="Line"/>
            <p:cNvSpPr/>
            <p:nvPr/>
          </p:nvSpPr>
          <p:spPr>
            <a:xfrm flipH="1">
              <a:off x="2536169" y="428301"/>
              <a:ext cx="1992170" cy="127201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00" name="Group"/>
            <p:cNvSpPr/>
            <p:nvPr/>
          </p:nvSpPr>
          <p:spPr>
            <a:xfrm>
              <a:off x="4275445" y="0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407" name="Group"/>
          <p:cNvGrpSpPr/>
          <p:nvPr/>
        </p:nvGrpSpPr>
        <p:grpSpPr>
          <a:xfrm>
            <a:off x="484597" y="10058017"/>
            <a:ext cx="9525001" cy="2288858"/>
            <a:chOff x="-127000" y="-88900"/>
            <a:chExt cx="9525000" cy="2288856"/>
          </a:xfrm>
        </p:grpSpPr>
        <p:grpSp>
          <p:nvGrpSpPr>
            <p:cNvPr id="404" name="Image"/>
            <p:cNvGrpSpPr/>
            <p:nvPr/>
          </p:nvGrpSpPr>
          <p:grpSpPr>
            <a:xfrm>
              <a:off x="-127000" y="-88900"/>
              <a:ext cx="9525000" cy="1790700"/>
              <a:chOff x="0" y="0"/>
              <a:chExt cx="9525000" cy="1790700"/>
            </a:xfrm>
          </p:grpSpPr>
          <p:pic>
            <p:nvPicPr>
              <p:cNvPr id="403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271000" cy="14605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2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9525000" cy="1790700"/>
              </a:xfrm>
              <a:prstGeom prst="rect">
                <a:avLst/>
              </a:prstGeom>
              <a:effectLst/>
            </p:spPr>
          </p:pic>
        </p:grpSp>
        <p:sp>
          <p:nvSpPr>
            <p:cNvPr id="405" name="Line"/>
            <p:cNvSpPr/>
            <p:nvPr/>
          </p:nvSpPr>
          <p:spPr>
            <a:xfrm flipH="1" flipV="1">
              <a:off x="2096672" y="1169743"/>
              <a:ext cx="1927542" cy="88475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06" name="Group"/>
            <p:cNvSpPr/>
            <p:nvPr/>
          </p:nvSpPr>
          <p:spPr>
            <a:xfrm>
              <a:off x="3771320" y="1626193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408" name="Line"/>
          <p:cNvSpPr/>
          <p:nvPr/>
        </p:nvSpPr>
        <p:spPr>
          <a:xfrm flipH="1">
            <a:off x="17327016" y="3409049"/>
            <a:ext cx="673153" cy="102516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9" name="Group"/>
          <p:cNvSpPr/>
          <p:nvPr/>
        </p:nvSpPr>
        <p:spPr>
          <a:xfrm>
            <a:off x="17784418" y="307360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10" name="Line"/>
          <p:cNvSpPr/>
          <p:nvPr/>
        </p:nvSpPr>
        <p:spPr>
          <a:xfrm flipH="1" flipV="1">
            <a:off x="16474899" y="9221838"/>
            <a:ext cx="122813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1" name="Group"/>
          <p:cNvSpPr/>
          <p:nvPr/>
        </p:nvSpPr>
        <p:spPr>
          <a:xfrm>
            <a:off x="17450136" y="879353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412" name="Line"/>
          <p:cNvSpPr/>
          <p:nvPr/>
        </p:nvSpPr>
        <p:spPr>
          <a:xfrm flipH="1" flipV="1">
            <a:off x="11243223" y="8783722"/>
            <a:ext cx="1891289" cy="64277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3" name="Group"/>
          <p:cNvSpPr/>
          <p:nvPr/>
        </p:nvSpPr>
        <p:spPr>
          <a:xfrm>
            <a:off x="12881618" y="899819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การเพิ่มกิจกรรมกระดานข่าวรายวิชา (Forum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การเพิ่มกิจกรรมกระดานข่าวรายวิชา (Forum) (ต่อ)</a:t>
            </a:r>
          </a:p>
        </p:txBody>
      </p:sp>
      <p:sp>
        <p:nvSpPr>
          <p:cNvPr id="41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11. ทดสอบตั้งกระทู้ใหม่ในการสอบถามปัญหากับผู้สอน สามารถกำหนดการมองเห็นเฉพาะกลุ่มได้…"/>
          <p:cNvSpPr txBox="1"/>
          <p:nvPr/>
        </p:nvSpPr>
        <p:spPr>
          <a:xfrm>
            <a:off x="1552556" y="2835130"/>
            <a:ext cx="13970094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11. </a:t>
            </a:r>
            <a:r>
              <a:t>ทดสอบตั้งกระทู้ใหม่ในการสอบถามปัญหากับผู้สอน สามารถกำหนดการมองเห็นเฉพาะกลุ่มได้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12.</a:t>
            </a:r>
            <a:r>
              <a:t> เสร็จแล้วคลิกที่ปุ่ม </a:t>
            </a:r>
            <a:r>
              <a:rPr b="1"/>
              <a:t>โพสต์กระดานเสวนา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13. </a:t>
            </a:r>
            <a:r>
              <a:t>แสดงคำถามที่โพสต์สอบถามผู้สอน</a:t>
            </a:r>
          </a:p>
        </p:txBody>
      </p:sp>
      <p:grpSp>
        <p:nvGrpSpPr>
          <p:cNvPr id="420" name="Image"/>
          <p:cNvGrpSpPr/>
          <p:nvPr/>
        </p:nvGrpSpPr>
        <p:grpSpPr>
          <a:xfrm>
            <a:off x="2660756" y="4688263"/>
            <a:ext cx="8216901" cy="8280401"/>
            <a:chOff x="0" y="0"/>
            <a:chExt cx="8216900" cy="8280400"/>
          </a:xfrm>
        </p:grpSpPr>
        <p:pic>
          <p:nvPicPr>
            <p:cNvPr id="41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962900" cy="795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216900" cy="8280400"/>
            </a:xfrm>
            <a:prstGeom prst="rect">
              <a:avLst/>
            </a:prstGeom>
            <a:effectLst/>
          </p:spPr>
        </p:pic>
      </p:grpSp>
      <p:sp>
        <p:nvSpPr>
          <p:cNvPr id="421" name="Line"/>
          <p:cNvSpPr/>
          <p:nvPr/>
        </p:nvSpPr>
        <p:spPr>
          <a:xfrm flipH="1" flipV="1">
            <a:off x="8355929" y="6746628"/>
            <a:ext cx="886685" cy="88668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2" name="Group"/>
          <p:cNvSpPr/>
          <p:nvPr/>
        </p:nvSpPr>
        <p:spPr>
          <a:xfrm>
            <a:off x="8989719" y="720501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423" name="Line"/>
          <p:cNvSpPr/>
          <p:nvPr/>
        </p:nvSpPr>
        <p:spPr>
          <a:xfrm>
            <a:off x="1637569" y="12257544"/>
            <a:ext cx="1222701" cy="39061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4" name="Group"/>
          <p:cNvSpPr/>
          <p:nvPr/>
        </p:nvSpPr>
        <p:spPr>
          <a:xfrm>
            <a:off x="1384676" y="1182924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  <p:grpSp>
        <p:nvGrpSpPr>
          <p:cNvPr id="432" name="Group"/>
          <p:cNvGrpSpPr/>
          <p:nvPr/>
        </p:nvGrpSpPr>
        <p:grpSpPr>
          <a:xfrm>
            <a:off x="11518069" y="3836240"/>
            <a:ext cx="12278553" cy="8799026"/>
            <a:chOff x="-127000" y="-88900"/>
            <a:chExt cx="12278552" cy="8799025"/>
          </a:xfrm>
        </p:grpSpPr>
        <p:grpSp>
          <p:nvGrpSpPr>
            <p:cNvPr id="430" name="Group"/>
            <p:cNvGrpSpPr/>
            <p:nvPr/>
          </p:nvGrpSpPr>
          <p:grpSpPr>
            <a:xfrm>
              <a:off x="-127000" y="-88900"/>
              <a:ext cx="12278553" cy="8799026"/>
              <a:chOff x="-127000" y="-88900"/>
              <a:chExt cx="12278552" cy="8799025"/>
            </a:xfrm>
          </p:grpSpPr>
          <p:grpSp>
            <p:nvGrpSpPr>
              <p:cNvPr id="427" name="Image"/>
              <p:cNvGrpSpPr/>
              <p:nvPr/>
            </p:nvGrpSpPr>
            <p:grpSpPr>
              <a:xfrm>
                <a:off x="-127000" y="-88900"/>
                <a:ext cx="12278553" cy="8799026"/>
                <a:chOff x="0" y="0"/>
                <a:chExt cx="12278552" cy="8799025"/>
              </a:xfrm>
            </p:grpSpPr>
            <p:pic>
              <p:nvPicPr>
                <p:cNvPr id="426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27000" y="88900"/>
                  <a:ext cx="12024553" cy="8468826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25" name="Image" descr="Image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2278553" cy="8799026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428" name="Line"/>
              <p:cNvSpPr/>
              <p:nvPr/>
            </p:nvSpPr>
            <p:spPr>
              <a:xfrm flipH="1">
                <a:off x="1568468" y="6008868"/>
                <a:ext cx="476000" cy="846983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b="0"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29" name="Group"/>
              <p:cNvSpPr/>
              <p:nvPr/>
            </p:nvSpPr>
            <p:spPr>
              <a:xfrm>
                <a:off x="1791574" y="5580565"/>
                <a:ext cx="689537" cy="573765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algn="ctr">
                  <a:defRPr sz="3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13</a:t>
                </a:r>
              </a:p>
            </p:txBody>
          </p:sp>
        </p:grpSp>
        <p:pic>
          <p:nvPicPr>
            <p:cNvPr id="43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0101" y="137242"/>
              <a:ext cx="689537" cy="705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การตอบกระทู้ผู้เรียน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การตอบกระทู้ผู้เรียน</a:t>
            </a: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กรณีมีนักศึกษาสอบถามข้อมูลมา ผู้สอนสามารถทำการตอบคำถามได้เช่นกัน ด้วยการทำตามขั้นตอนดังนี้…"/>
          <p:cNvSpPr txBox="1"/>
          <p:nvPr/>
        </p:nvSpPr>
        <p:spPr>
          <a:xfrm>
            <a:off x="1552556" y="2835130"/>
            <a:ext cx="12118225" cy="29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t>    กรณีมีนักศึกษาสอบถามข้อมูลมา ผู้สอนสามารถทำการตอบคำถามได้เช่นกัน ด้วยการทำตามขั้นตอนดังนี้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</a:t>
            </a:r>
            <a:r>
              <a:rPr b="1"/>
              <a:t>  1. </a:t>
            </a:r>
            <a:r>
              <a:t>คลิกที่ </a:t>
            </a:r>
            <a:r>
              <a:rPr b="1"/>
              <a:t>ห้องสนทนาสัปดาห์ที่ 4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</a:t>
            </a:r>
            <a:r>
              <a:rPr b="1"/>
              <a:t>2. </a:t>
            </a:r>
            <a:r>
              <a:t>คลิกเลือกกระทู้ที่ต้องการตอบ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</a:t>
            </a:r>
            <a:r>
              <a:rPr b="1"/>
              <a:t> 3.</a:t>
            </a:r>
            <a:r>
              <a:t> คลิกที่ปุ่ม </a:t>
            </a:r>
            <a:r>
              <a:rPr b="1"/>
              <a:t>Reply</a:t>
            </a:r>
            <a:r>
              <a:t> มุมล่างขวาของกระทู้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</a:t>
            </a:r>
            <a:r>
              <a:rPr b="1"/>
              <a:t> 4. </a:t>
            </a:r>
            <a:r>
              <a:t>พิมพ์คำตอบที่ต้องการตอบไปยังผู้เรียน เสร็จแล้วคลิกที่ปุ่ม </a:t>
            </a:r>
            <a:r>
              <a:rPr b="1"/>
              <a:t>Post to forum</a:t>
            </a:r>
          </a:p>
        </p:txBody>
      </p:sp>
      <p:grpSp>
        <p:nvGrpSpPr>
          <p:cNvPr id="439" name="Image"/>
          <p:cNvGrpSpPr/>
          <p:nvPr/>
        </p:nvGrpSpPr>
        <p:grpSpPr>
          <a:xfrm>
            <a:off x="1253594" y="8368138"/>
            <a:ext cx="10461188" cy="3943489"/>
            <a:chOff x="0" y="0"/>
            <a:chExt cx="10461187" cy="3943487"/>
          </a:xfrm>
        </p:grpSpPr>
        <p:pic>
          <p:nvPicPr>
            <p:cNvPr id="43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207188" cy="36132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61188" cy="3943488"/>
            </a:xfrm>
            <a:prstGeom prst="rect">
              <a:avLst/>
            </a:prstGeom>
            <a:effectLst/>
          </p:spPr>
        </p:pic>
      </p:grpSp>
      <p:grpSp>
        <p:nvGrpSpPr>
          <p:cNvPr id="442" name="Image"/>
          <p:cNvGrpSpPr/>
          <p:nvPr/>
        </p:nvGrpSpPr>
        <p:grpSpPr>
          <a:xfrm>
            <a:off x="5816082" y="6533849"/>
            <a:ext cx="6176544" cy="2752058"/>
            <a:chOff x="0" y="0"/>
            <a:chExt cx="6176543" cy="2752057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5922544" cy="24218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0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176544" cy="2752058"/>
            </a:xfrm>
            <a:prstGeom prst="rect">
              <a:avLst/>
            </a:prstGeom>
            <a:effectLst/>
          </p:spPr>
        </p:pic>
      </p:grpSp>
      <p:sp>
        <p:nvSpPr>
          <p:cNvPr id="443" name="Line"/>
          <p:cNvSpPr/>
          <p:nvPr/>
        </p:nvSpPr>
        <p:spPr>
          <a:xfrm flipH="1">
            <a:off x="9095570" y="8161691"/>
            <a:ext cx="1223828" cy="30770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4" name="Group"/>
          <p:cNvSpPr/>
          <p:nvPr/>
        </p:nvSpPr>
        <p:spPr>
          <a:xfrm>
            <a:off x="10066504" y="773338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45" name="Line"/>
          <p:cNvSpPr/>
          <p:nvPr/>
        </p:nvSpPr>
        <p:spPr>
          <a:xfrm flipH="1" flipV="1">
            <a:off x="2302446" y="11780907"/>
            <a:ext cx="1020007" cy="102000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6" name="Group"/>
          <p:cNvSpPr/>
          <p:nvPr/>
        </p:nvSpPr>
        <p:spPr>
          <a:xfrm>
            <a:off x="3069559" y="1237261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452" name="Group"/>
          <p:cNvGrpSpPr/>
          <p:nvPr/>
        </p:nvGrpSpPr>
        <p:grpSpPr>
          <a:xfrm>
            <a:off x="14388173" y="2747332"/>
            <a:ext cx="9673275" cy="5024707"/>
            <a:chOff x="-127000" y="-88900"/>
            <a:chExt cx="9673275" cy="5024706"/>
          </a:xfrm>
        </p:grpSpPr>
        <p:grpSp>
          <p:nvGrpSpPr>
            <p:cNvPr id="449" name="Image"/>
            <p:cNvGrpSpPr/>
            <p:nvPr/>
          </p:nvGrpSpPr>
          <p:grpSpPr>
            <a:xfrm>
              <a:off x="-127000" y="-88900"/>
              <a:ext cx="8614793" cy="5024707"/>
              <a:chOff x="0" y="0"/>
              <a:chExt cx="8614792" cy="5024706"/>
            </a:xfrm>
          </p:grpSpPr>
          <p:pic>
            <p:nvPicPr>
              <p:cNvPr id="448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8360793" cy="469450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47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8614793" cy="5024707"/>
              </a:xfrm>
              <a:prstGeom prst="rect">
                <a:avLst/>
              </a:prstGeom>
              <a:effectLst/>
            </p:spPr>
          </p:pic>
        </p:grpSp>
        <p:sp>
          <p:nvSpPr>
            <p:cNvPr id="450" name="Line"/>
            <p:cNvSpPr/>
            <p:nvPr/>
          </p:nvSpPr>
          <p:spPr>
            <a:xfrm flipH="1">
              <a:off x="7889253" y="3635479"/>
              <a:ext cx="1220380" cy="558760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51" name="Group"/>
            <p:cNvSpPr/>
            <p:nvPr/>
          </p:nvSpPr>
          <p:spPr>
            <a:xfrm>
              <a:off x="8856739" y="3207177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458" name="Group"/>
          <p:cNvGrpSpPr/>
          <p:nvPr/>
        </p:nvGrpSpPr>
        <p:grpSpPr>
          <a:xfrm>
            <a:off x="12856912" y="7812808"/>
            <a:ext cx="8614793" cy="5054148"/>
            <a:chOff x="-127000" y="-88900"/>
            <a:chExt cx="8614792" cy="5054146"/>
          </a:xfrm>
        </p:grpSpPr>
        <p:grpSp>
          <p:nvGrpSpPr>
            <p:cNvPr id="455" name="Image"/>
            <p:cNvGrpSpPr/>
            <p:nvPr/>
          </p:nvGrpSpPr>
          <p:grpSpPr>
            <a:xfrm>
              <a:off x="-127000" y="-88900"/>
              <a:ext cx="8614793" cy="5054147"/>
              <a:chOff x="0" y="0"/>
              <a:chExt cx="8614792" cy="5054146"/>
            </a:xfrm>
          </p:grpSpPr>
          <p:pic>
            <p:nvPicPr>
              <p:cNvPr id="454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8360793" cy="47239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53" name="Image" descr="Image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8614793" cy="5054147"/>
              </a:xfrm>
              <a:prstGeom prst="rect">
                <a:avLst/>
              </a:prstGeom>
              <a:effectLst/>
            </p:spPr>
          </p:pic>
        </p:grpSp>
        <p:sp>
          <p:nvSpPr>
            <p:cNvPr id="456" name="Line"/>
            <p:cNvSpPr/>
            <p:nvPr/>
          </p:nvSpPr>
          <p:spPr>
            <a:xfrm flipH="1" flipV="1">
              <a:off x="4730440" y="4245195"/>
              <a:ext cx="1482084" cy="323310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57" name="Group"/>
            <p:cNvSpPr/>
            <p:nvPr/>
          </p:nvSpPr>
          <p:spPr>
            <a:xfrm>
              <a:off x="5959630" y="4140201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การตอบกระทู้ผู้เรียน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การตอบกระทู้ผู้เรียน (ต่อ)</a:t>
            </a:r>
          </a:p>
        </p:txBody>
      </p:sp>
      <p:sp>
        <p:nvSpPr>
          <p:cNvPr id="46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2" name="5. แสดงคำตอบที่โพสต์เสร็จแล้ว"/>
          <p:cNvSpPr txBox="1"/>
          <p:nvPr/>
        </p:nvSpPr>
        <p:spPr>
          <a:xfrm>
            <a:off x="1552556" y="3930832"/>
            <a:ext cx="4107867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5. แสดงคำตอบที่โพสต์เสร็จแล้ว</a:t>
            </a:r>
          </a:p>
        </p:txBody>
      </p:sp>
      <p:grpSp>
        <p:nvGrpSpPr>
          <p:cNvPr id="465" name="Image"/>
          <p:cNvGrpSpPr/>
          <p:nvPr/>
        </p:nvGrpSpPr>
        <p:grpSpPr>
          <a:xfrm>
            <a:off x="7619403" y="2538437"/>
            <a:ext cx="12453882" cy="10396683"/>
            <a:chOff x="0" y="0"/>
            <a:chExt cx="12453880" cy="10396681"/>
          </a:xfrm>
        </p:grpSpPr>
        <p:pic>
          <p:nvPicPr>
            <p:cNvPr id="46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99881" cy="10066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53881" cy="10396682"/>
            </a:xfrm>
            <a:prstGeom prst="rect">
              <a:avLst/>
            </a:prstGeom>
            <a:effectLst/>
          </p:spPr>
        </p:pic>
      </p:grpSp>
      <p:sp>
        <p:nvSpPr>
          <p:cNvPr id="466" name="Line"/>
          <p:cNvSpPr/>
          <p:nvPr/>
        </p:nvSpPr>
        <p:spPr>
          <a:xfrm>
            <a:off x="7965256" y="9940947"/>
            <a:ext cx="1417103" cy="5291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7" name="Group"/>
          <p:cNvSpPr/>
          <p:nvPr/>
        </p:nvSpPr>
        <p:spPr>
          <a:xfrm>
            <a:off x="7712362" y="951264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การค้นหาข้อมูลในกระดานเสวนา (Search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การค้นหาข้อมูลในกระดานเสวนา (Search)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1" name="กรณีที่กระดานเสวนา มีกระทู้ที่สอบถามจากผู้เรียนจำนวนมากๆ จะเป็นการยากต่อการสอบถามข้อมูล ผู้สอบถามสามารถทำการค้นหาคำถามหรือข้อมูลย้อนหลังที่ต้องการทราบ (อาจจะมีผู้สอบถามไว้ก่อนหน้าแล้ว) นับเป็นการประหยัดเวลาในการสอบถาม อีกทั้งผู้ตอบจะได้ไม่ต้องตอบคำถามเก่า ซ้ำๆ กัน โดยมีขั้นตอนในการค้นหาข้อมูลในกระดานข่าวดังนี้"/>
          <p:cNvSpPr txBox="1"/>
          <p:nvPr/>
        </p:nvSpPr>
        <p:spPr>
          <a:xfrm>
            <a:off x="1034765" y="2936898"/>
            <a:ext cx="22598871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    กรณีที่กระดานเสวนา มีกระทู้ที่สอบถามจากผู้เรียนจำนวนมากๆ จะเป็นการยากต่อการสอบถามข้อมูล ผู้สอบถามสามารถทำการค้นหาคำถามหรือข้อมูลย้อนหลังที่ต้องการทราบ (อาจจะมีผู้สอบถามไว้ก่อนหน้าแล้ว) นับเป็นการประหยัดเวลาในการสอบถาม อีกทั้งผู้ตอบจะได้ไม่ต้องตอบคำถามเก่า ซ้ำๆ กัน โดยมีขั้นตอนในการค้นหาข้อมูลในกระดานข่าวดังนี้</a:t>
            </a:r>
          </a:p>
        </p:txBody>
      </p:sp>
      <p:sp>
        <p:nvSpPr>
          <p:cNvPr id="472" name="1. พิมพ์คำที่ต้องการค้นหาในช่องการค้นหา เสร็จแล้วคลิกที่ปุ่ม Search forum  เพื่อค้นหาข้อมูลในกระทู้…"/>
          <p:cNvSpPr txBox="1"/>
          <p:nvPr/>
        </p:nvSpPr>
        <p:spPr>
          <a:xfrm>
            <a:off x="1446013" y="4384525"/>
            <a:ext cx="15554884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1. </a:t>
            </a:r>
            <a:r>
              <a:t>พิมพ์คำที่ต้องการค้นหาในช่องการค้นหา เสร็จแล้วคลิกที่ปุ่ม </a:t>
            </a:r>
            <a:r>
              <a:rPr b="1"/>
              <a:t>Search forum </a:t>
            </a:r>
            <a:r>
              <a:t> เพื่อค้นหาข้อมูลในกระทู้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2. </a:t>
            </a:r>
            <a:r>
              <a:t>แสดงข้อความที่ค้นหา หากข้อความตรงตามการค้นหา ระบบจะแสดงแถบไฮไลน์คลุมข้อความนั้น</a:t>
            </a:r>
          </a:p>
        </p:txBody>
      </p:sp>
      <p:grpSp>
        <p:nvGrpSpPr>
          <p:cNvPr id="475" name="Image"/>
          <p:cNvGrpSpPr/>
          <p:nvPr/>
        </p:nvGrpSpPr>
        <p:grpSpPr>
          <a:xfrm>
            <a:off x="1004909" y="6280359"/>
            <a:ext cx="13347326" cy="6471225"/>
            <a:chOff x="0" y="0"/>
            <a:chExt cx="13347324" cy="6471224"/>
          </a:xfrm>
        </p:grpSpPr>
        <p:pic>
          <p:nvPicPr>
            <p:cNvPr id="47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87" t="4914" r="1987" b="4914"/>
            <a:stretch>
              <a:fillRect/>
            </a:stretch>
          </p:blipFill>
          <p:spPr>
            <a:xfrm>
              <a:off x="127000" y="88900"/>
              <a:ext cx="13093325" cy="61410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3347326" cy="6471225"/>
            </a:xfrm>
            <a:prstGeom prst="rect">
              <a:avLst/>
            </a:prstGeom>
            <a:effectLst/>
          </p:spPr>
        </p:pic>
      </p:grpSp>
      <p:grpSp>
        <p:nvGrpSpPr>
          <p:cNvPr id="478" name="Image"/>
          <p:cNvGrpSpPr/>
          <p:nvPr/>
        </p:nvGrpSpPr>
        <p:grpSpPr>
          <a:xfrm>
            <a:off x="14824630" y="5421970"/>
            <a:ext cx="8802794" cy="7314106"/>
            <a:chOff x="0" y="0"/>
            <a:chExt cx="8802793" cy="7314105"/>
          </a:xfrm>
        </p:grpSpPr>
        <p:pic>
          <p:nvPicPr>
            <p:cNvPr id="47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6609" b="0"/>
            <a:stretch>
              <a:fillRect/>
            </a:stretch>
          </p:blipFill>
          <p:spPr>
            <a:xfrm>
              <a:off x="127000" y="88900"/>
              <a:ext cx="8548794" cy="69839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6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8802794" cy="7314107"/>
            </a:xfrm>
            <a:prstGeom prst="rect">
              <a:avLst/>
            </a:prstGeom>
            <a:effectLst/>
          </p:spPr>
        </p:pic>
      </p:grpSp>
      <p:sp>
        <p:nvSpPr>
          <p:cNvPr id="479" name="Line"/>
          <p:cNvSpPr/>
          <p:nvPr/>
        </p:nvSpPr>
        <p:spPr>
          <a:xfrm flipH="1">
            <a:off x="20039194" y="5210816"/>
            <a:ext cx="248524" cy="10642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0" name="Group"/>
          <p:cNvSpPr/>
          <p:nvPr/>
        </p:nvSpPr>
        <p:spPr>
          <a:xfrm>
            <a:off x="20044787" y="479013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81" name="Line"/>
          <p:cNvSpPr/>
          <p:nvPr/>
        </p:nvSpPr>
        <p:spPr>
          <a:xfrm flipV="1">
            <a:off x="10014610" y="7167067"/>
            <a:ext cx="1234433" cy="123443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2" name="Group"/>
          <p:cNvSpPr/>
          <p:nvPr/>
        </p:nvSpPr>
        <p:spPr>
          <a:xfrm>
            <a:off x="9771681" y="798082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