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3429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6858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1028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13716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17145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20574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24003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27432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9-2541-8001-73144EA7BC7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9-2541-8001-73144EA7B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26E-834D-8396-A4D7AFE90248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6E-834D-8396-A4D7AFE90248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6E-834D-8396-A4D7AFE90248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6E-834D-8396-A4D7AFE90248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6E-834D-8396-A4D7AFE90248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6E-834D-8396-A4D7AFE90248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6E-834D-8396-A4D7AFE90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2C0-FB48-8530-48E81B7F157D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C0-FB48-8530-48E81B7F157D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C0-FB48-8530-48E81B7F157D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C0-FB48-8530-48E81B7F157D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C0-FB48-8530-48E81B7F157D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C0-FB48-8530-48E81B7F157D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C0-FB48-8530-48E81B7F1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/>
          <p:cNvSpPr/>
          <p:nvPr/>
        </p:nvSpPr>
        <p:spPr>
          <a:xfrm>
            <a:off x="395084" y="517830"/>
            <a:ext cx="23593832" cy="5891979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Image"/>
          <p:cNvSpPr>
            <a:spLocks noGrp="1"/>
          </p:cNvSpPr>
          <p:nvPr>
            <p:ph type="pic" idx="15"/>
          </p:nvPr>
        </p:nvSpPr>
        <p:spPr>
          <a:xfrm>
            <a:off x="-1981946" y="-1348329"/>
            <a:ext cx="28317287" cy="2123796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9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1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3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4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2320619" y="190425"/>
            <a:ext cx="21399501" cy="2116836"/>
          </a:xfrm>
          <a:prstGeom prst="rect">
            <a:avLst/>
          </a:prstGeom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9593" y="12766039"/>
            <a:ext cx="482093" cy="759461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" name="LogoHead.png" descr="LogoHe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47" y="699941"/>
            <a:ext cx="15240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8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9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1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3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4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5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7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8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9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1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52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4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5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7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9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61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62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6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7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8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9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81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3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4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5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6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7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0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1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2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3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4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5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7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9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10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1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2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3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4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5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6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8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30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32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3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4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4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5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6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7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9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0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1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2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3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4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6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8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9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0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9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70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71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72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3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5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6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7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8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9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81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82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5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5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6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7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0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488255" y="415850"/>
            <a:ext cx="23445590" cy="5681592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7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1" name="LogoHead.png" descr="LogoHe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33" y="715385"/>
            <a:ext cx="15240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9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0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1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2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60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0668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6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7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9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0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11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2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3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5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6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378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การสำรองข้อมูล (Backup)"/>
          <p:cNvSpPr txBox="1">
            <a:spLocks noGrp="1"/>
          </p:cNvSpPr>
          <p:nvPr>
            <p:ph type="ctrTitle"/>
          </p:nvPr>
        </p:nvSpPr>
        <p:spPr>
          <a:xfrm>
            <a:off x="3043023" y="699941"/>
            <a:ext cx="11314423" cy="1828801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r>
              <a:t>การสำรองข้อมูล (Backup)</a:t>
            </a:r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351" name="Group"/>
          <p:cNvGrpSpPr/>
          <p:nvPr/>
        </p:nvGrpSpPr>
        <p:grpSpPr>
          <a:xfrm>
            <a:off x="1542949" y="9421169"/>
            <a:ext cx="7653211" cy="2510709"/>
            <a:chOff x="-127000" y="-88900"/>
            <a:chExt cx="7653209" cy="2510707"/>
          </a:xfrm>
        </p:grpSpPr>
        <p:grpSp>
          <p:nvGrpSpPr>
            <p:cNvPr id="348" name="Image"/>
            <p:cNvGrpSpPr/>
            <p:nvPr/>
          </p:nvGrpSpPr>
          <p:grpSpPr>
            <a:xfrm>
              <a:off x="-127000" y="-88900"/>
              <a:ext cx="7653210" cy="1239501"/>
              <a:chOff x="0" y="0"/>
              <a:chExt cx="7653209" cy="1239500"/>
            </a:xfrm>
          </p:grpSpPr>
          <p:pic>
            <p:nvPicPr>
              <p:cNvPr id="347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7399210" cy="9093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46" name="Image" descr="Imag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7653210" cy="1239501"/>
              </a:xfrm>
              <a:prstGeom prst="rect">
                <a:avLst/>
              </a:prstGeom>
              <a:effectLst/>
            </p:spPr>
          </p:pic>
        </p:grpSp>
        <p:sp>
          <p:nvSpPr>
            <p:cNvPr id="349" name="Line"/>
            <p:cNvSpPr/>
            <p:nvPr/>
          </p:nvSpPr>
          <p:spPr>
            <a:xfrm flipV="1">
              <a:off x="5741360" y="779434"/>
              <a:ext cx="664698" cy="123166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0" name="Group"/>
            <p:cNvSpPr/>
            <p:nvPr/>
          </p:nvSpPr>
          <p:spPr>
            <a:xfrm>
              <a:off x="5488467" y="1848044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9536247" y="6468302"/>
            <a:ext cx="4050360" cy="5849523"/>
            <a:chOff x="-127000" y="-88900"/>
            <a:chExt cx="4050358" cy="5849522"/>
          </a:xfrm>
        </p:grpSpPr>
        <p:grpSp>
          <p:nvGrpSpPr>
            <p:cNvPr id="354" name="Image"/>
            <p:cNvGrpSpPr/>
            <p:nvPr/>
          </p:nvGrpSpPr>
          <p:grpSpPr>
            <a:xfrm>
              <a:off x="-127000" y="-88900"/>
              <a:ext cx="4050359" cy="5849523"/>
              <a:chOff x="0" y="0"/>
              <a:chExt cx="4050358" cy="5849522"/>
            </a:xfrm>
          </p:grpSpPr>
          <p:pic>
            <p:nvPicPr>
              <p:cNvPr id="353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3796359" cy="551932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52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4050359" cy="5849523"/>
              </a:xfrm>
              <a:prstGeom prst="rect">
                <a:avLst/>
              </a:prstGeom>
              <a:effectLst/>
            </p:spPr>
          </p:pic>
        </p:grpSp>
        <p:sp>
          <p:nvSpPr>
            <p:cNvPr id="355" name="Line"/>
            <p:cNvSpPr/>
            <p:nvPr/>
          </p:nvSpPr>
          <p:spPr>
            <a:xfrm flipH="1" flipV="1">
              <a:off x="1841834" y="2957161"/>
              <a:ext cx="578250" cy="558014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56" name="Group"/>
            <p:cNvSpPr/>
            <p:nvPr/>
          </p:nvSpPr>
          <p:spPr>
            <a:xfrm>
              <a:off x="2167190" y="3086873"/>
              <a:ext cx="689536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58" name="1. คลิกเข้าไปในหลักสูตรรายวิชา แล้วคลิกที่ Course management…"/>
          <p:cNvSpPr txBox="1"/>
          <p:nvPr/>
        </p:nvSpPr>
        <p:spPr>
          <a:xfrm>
            <a:off x="1601915" y="4978453"/>
            <a:ext cx="9968866" cy="2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1.</a:t>
            </a:r>
            <a:r>
              <a:t> คลิกเข้าไปในหลักสูตรรายวิชา แล้วคลิกที่ </a:t>
            </a:r>
            <a:r>
              <a:rPr b="1"/>
              <a:t>Course management</a:t>
            </a:r>
          </a:p>
          <a:p>
            <a:pPr algn="l">
              <a:defRPr sz="42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2.</a:t>
            </a:r>
            <a:r>
              <a:t> ที่แถบรายวิชา คลิกที่ </a:t>
            </a:r>
            <a:r>
              <a:rPr b="1"/>
              <a:t>การสำรองข้อมูล </a:t>
            </a:r>
          </a:p>
          <a:p>
            <a:pPr algn="l">
              <a:defRPr sz="42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3.</a:t>
            </a:r>
            <a:r>
              <a:t> คลิกเลือกจากรายการต่างๆ จาก </a:t>
            </a:r>
            <a:r>
              <a:rPr b="1"/>
              <a:t>Initial settings </a:t>
            </a:r>
          </a:p>
          <a:p>
            <a:pPr algn="l">
              <a:defRPr sz="42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   </a:t>
            </a:r>
            <a:r>
              <a:t>ว่าต้องการจะให้เก็บค่าอะไรบ้าง แล้วคลิกที่ปุ่ม </a:t>
            </a:r>
            <a:r>
              <a:rPr b="1"/>
              <a:t>Next</a:t>
            </a:r>
          </a:p>
        </p:txBody>
      </p:sp>
      <p:sp>
        <p:nvSpPr>
          <p:cNvPr id="359" name="การสำรองข้อมูล (Backup) เป็นส่วนที่ผู้สอนอาจจะต้องเก็บรักษาข้อมูลของตัวเองเพื่อป้องการการสูญหายของข้อมูลรายวิชา ทั้งอาจจะเพื่อการเก็บไว้ไปใช้งานในรูปแบบอื่นก็อาจจะเป็นได้ แต่ทั้งนี้ Admin ของระบบก็จะทำการสำรองข้อมูลเป็นระยะ ๆ อยู่แล้วเพื่อป้องกันการสูญหายของข้อมูลทั้งระบบบ มีขั้นตอนดังนี้"/>
          <p:cNvSpPr txBox="1"/>
          <p:nvPr/>
        </p:nvSpPr>
        <p:spPr>
          <a:xfrm>
            <a:off x="1299634" y="2442389"/>
            <a:ext cx="22202445" cy="22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3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</a:t>
            </a:r>
            <a:r>
              <a:rPr b="1"/>
              <a:t>การสำรองข้อมูล (Backup)</a:t>
            </a:r>
            <a:r>
              <a:t> เป็นส่วนที่ผู้สอนอาจจะต้องเก็บรักษาข้อมูลของตัวเองเพื่อป้องการการสูญหายของข้อมูลรายวิชา ทั้งอาจจะเพื่อการเก็บไว้ไปใช้งานในรูปแบบอื่นก็อาจจะเป็นได้ แต่ทั้งนี้ Admin ของระบบก็จะทำการสำรองข้อมูลเป็นระยะ ๆ อยู่แล้วเพื่อป้องกันการสูญหายของข้อมูลทั้งระบบบ มีขั้นตอนดังนี้</a:t>
            </a:r>
          </a:p>
        </p:txBody>
      </p:sp>
      <p:grpSp>
        <p:nvGrpSpPr>
          <p:cNvPr id="362" name="Image"/>
          <p:cNvGrpSpPr/>
          <p:nvPr/>
        </p:nvGrpSpPr>
        <p:grpSpPr>
          <a:xfrm>
            <a:off x="14053694" y="4269583"/>
            <a:ext cx="9233110" cy="8773832"/>
            <a:chOff x="0" y="0"/>
            <a:chExt cx="9233108" cy="8773831"/>
          </a:xfrm>
        </p:grpSpPr>
        <p:pic>
          <p:nvPicPr>
            <p:cNvPr id="36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141" r="4088" b="1140"/>
            <a:stretch>
              <a:fillRect/>
            </a:stretch>
          </p:blipFill>
          <p:spPr>
            <a:xfrm>
              <a:off x="127000" y="88900"/>
              <a:ext cx="8979109" cy="84436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0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9233110" cy="8773833"/>
            </a:xfrm>
            <a:prstGeom prst="rect">
              <a:avLst/>
            </a:prstGeom>
            <a:effectLst/>
          </p:spPr>
        </p:pic>
      </p:grpSp>
      <p:sp>
        <p:nvSpPr>
          <p:cNvPr id="363" name="Line"/>
          <p:cNvSpPr/>
          <p:nvPr/>
        </p:nvSpPr>
        <p:spPr>
          <a:xfrm flipH="1" flipV="1">
            <a:off x="19400701" y="8304761"/>
            <a:ext cx="578250" cy="55801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4" name="Group"/>
          <p:cNvSpPr/>
          <p:nvPr/>
        </p:nvSpPr>
        <p:spPr>
          <a:xfrm>
            <a:off x="19726057" y="843447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369" name="Image"/>
          <p:cNvGrpSpPr/>
          <p:nvPr/>
        </p:nvGrpSpPr>
        <p:grpSpPr>
          <a:xfrm>
            <a:off x="1955052" y="4084946"/>
            <a:ext cx="9896008" cy="8592116"/>
            <a:chOff x="0" y="0"/>
            <a:chExt cx="9896007" cy="8592114"/>
          </a:xfrm>
        </p:grpSpPr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642008" cy="82619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896008" cy="8592115"/>
            </a:xfrm>
            <a:prstGeom prst="rect">
              <a:avLst/>
            </a:prstGeom>
            <a:effectLst/>
          </p:spPr>
        </p:pic>
      </p:grpSp>
      <p:grpSp>
        <p:nvGrpSpPr>
          <p:cNvPr id="372" name="Image"/>
          <p:cNvGrpSpPr/>
          <p:nvPr/>
        </p:nvGrpSpPr>
        <p:grpSpPr>
          <a:xfrm>
            <a:off x="12172815" y="4610468"/>
            <a:ext cx="11582006" cy="7993264"/>
            <a:chOff x="0" y="0"/>
            <a:chExt cx="11582005" cy="7993262"/>
          </a:xfrm>
        </p:grpSpPr>
        <p:pic>
          <p:nvPicPr>
            <p:cNvPr id="37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328006" cy="76630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0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582006" cy="7993263"/>
            </a:xfrm>
            <a:prstGeom prst="rect">
              <a:avLst/>
            </a:prstGeom>
            <a:effectLst/>
          </p:spPr>
        </p:pic>
      </p:grpSp>
      <p:sp>
        <p:nvSpPr>
          <p:cNvPr id="373" name="4. จะปรากฎหน้าต่าง Schema settings ที่แสดงข้อมูลเนื้อหาและกิจกรรมในรายวิชาที่ได้สร้างขึ้น แล้วคลิกที่ปุ่ม Next"/>
          <p:cNvSpPr txBox="1"/>
          <p:nvPr/>
        </p:nvSpPr>
        <p:spPr>
          <a:xfrm>
            <a:off x="1601915" y="2939756"/>
            <a:ext cx="16956025" cy="80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3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4. </a:t>
            </a:r>
            <a:r>
              <a:t>จะปรากฎหน้าต่าง Schema settings</a:t>
            </a:r>
            <a:r>
              <a:rPr b="1"/>
              <a:t> </a:t>
            </a:r>
            <a:r>
              <a:t>ที่แสดงข้อมูลเนื้อหาและกิจกรรมในรายวิชาที่ได้สร้างขึ้น แล้วคลิกที่ปุ่ม </a:t>
            </a:r>
            <a:r>
              <a:rPr b="1"/>
              <a:t>Next </a:t>
            </a:r>
          </a:p>
        </p:txBody>
      </p:sp>
      <p:sp>
        <p:nvSpPr>
          <p:cNvPr id="374" name="การสำรองข้อมูล (Backup) (ต่อ)"/>
          <p:cNvSpPr txBox="1">
            <a:spLocks noGrp="1"/>
          </p:cNvSpPr>
          <p:nvPr>
            <p:ph type="ctrTitle"/>
          </p:nvPr>
        </p:nvSpPr>
        <p:spPr>
          <a:xfrm>
            <a:off x="2419404" y="486848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0200"/>
            </a:lvl1pPr>
          </a:lstStyle>
          <a:p>
            <a:r>
              <a:t>การสำรองข้อมูล (Backup) (ต่อ)</a:t>
            </a:r>
          </a:p>
        </p:txBody>
      </p:sp>
      <p:sp>
        <p:nvSpPr>
          <p:cNvPr id="375" name="Line"/>
          <p:cNvSpPr/>
          <p:nvPr/>
        </p:nvSpPr>
        <p:spPr>
          <a:xfrm flipH="1">
            <a:off x="18757490" y="4302698"/>
            <a:ext cx="1299783" cy="151111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6" name="Group"/>
          <p:cNvSpPr/>
          <p:nvPr/>
        </p:nvSpPr>
        <p:spPr>
          <a:xfrm>
            <a:off x="19804378" y="387439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81" name="Image"/>
          <p:cNvGrpSpPr/>
          <p:nvPr/>
        </p:nvGrpSpPr>
        <p:grpSpPr>
          <a:xfrm>
            <a:off x="2371249" y="4776206"/>
            <a:ext cx="8980075" cy="8167203"/>
            <a:chOff x="0" y="0"/>
            <a:chExt cx="8980074" cy="8167202"/>
          </a:xfrm>
        </p:grpSpPr>
        <p:pic>
          <p:nvPicPr>
            <p:cNvPr id="38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726075" cy="78370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980075" cy="8167203"/>
            </a:xfrm>
            <a:prstGeom prst="rect">
              <a:avLst/>
            </a:prstGeom>
            <a:effectLst/>
          </p:spPr>
        </p:pic>
      </p:grpSp>
      <p:grpSp>
        <p:nvGrpSpPr>
          <p:cNvPr id="384" name="Image"/>
          <p:cNvGrpSpPr/>
          <p:nvPr/>
        </p:nvGrpSpPr>
        <p:grpSpPr>
          <a:xfrm>
            <a:off x="12271026" y="4855852"/>
            <a:ext cx="11406880" cy="8086730"/>
            <a:chOff x="0" y="0"/>
            <a:chExt cx="11406879" cy="8086729"/>
          </a:xfrm>
        </p:grpSpPr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152880" cy="77565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2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406880" cy="8086730"/>
            </a:xfrm>
            <a:prstGeom prst="rect">
              <a:avLst/>
            </a:prstGeom>
            <a:effectLst/>
          </p:spPr>
        </p:pic>
      </p:grpSp>
      <p:sp>
        <p:nvSpPr>
          <p:cNvPr id="385" name="การสำรองข้อมูล (Backup) (ต่อ)"/>
          <p:cNvSpPr txBox="1">
            <a:spLocks noGrp="1"/>
          </p:cNvSpPr>
          <p:nvPr>
            <p:ph type="ctrTitle"/>
          </p:nvPr>
        </p:nvSpPr>
        <p:spPr>
          <a:xfrm>
            <a:off x="2732689" y="444226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</a:lstStyle>
          <a:p>
            <a:r>
              <a:t>การสำรองข้อมูล (Backup) (ต่อ)</a:t>
            </a:r>
          </a:p>
        </p:txBody>
      </p:sp>
      <p:sp>
        <p:nvSpPr>
          <p:cNvPr id="386" name="5. จะปรากฎหน้าต่าง Confirmation and review เป็นการให้ตรวจสอบว่าข้อมูลที่ต้องการสำรองมีเท่าที่แสดงให้เห็น แล้วคลิกที่ปุ่ม Perform      backup เพื่อทำกับ Backup ข้อมูล"/>
          <p:cNvSpPr txBox="1"/>
          <p:nvPr/>
        </p:nvSpPr>
        <p:spPr>
          <a:xfrm>
            <a:off x="1890912" y="2682234"/>
            <a:ext cx="21412201" cy="153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3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5. </a:t>
            </a:r>
            <a:r>
              <a:t>จะปรากฎหน้าต่าง Confirmation and review</a:t>
            </a:r>
            <a:r>
              <a:rPr b="1"/>
              <a:t> </a:t>
            </a:r>
            <a:r>
              <a:t>เป็นการให้ตรวจสอบว่าข้อมูลที่ต้องการสำรองมีเท่าที่แสดงให้เห็น แล้วคลิกที่ปุ่ม </a:t>
            </a:r>
            <a:r>
              <a:rPr b="1"/>
              <a:t>Perform </a:t>
            </a:r>
            <a:br>
              <a:rPr b="1"/>
            </a:br>
            <a:r>
              <a:rPr b="1"/>
              <a:t>    backup</a:t>
            </a:r>
            <a:r>
              <a:t> เพื่อทำกับ Backup ข้อมูล</a:t>
            </a:r>
          </a:p>
        </p:txBody>
      </p:sp>
      <p:sp>
        <p:nvSpPr>
          <p:cNvPr id="387" name="Line"/>
          <p:cNvSpPr/>
          <p:nvPr/>
        </p:nvSpPr>
        <p:spPr>
          <a:xfrm flipH="1">
            <a:off x="18521971" y="4346252"/>
            <a:ext cx="673768" cy="11189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8" name="Group"/>
          <p:cNvSpPr/>
          <p:nvPr/>
        </p:nvSpPr>
        <p:spPr>
          <a:xfrm>
            <a:off x="18942845" y="391795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91" name="การสำรองข้อมูล (Backup) (ต่อ)"/>
          <p:cNvSpPr txBox="1">
            <a:spLocks noGrp="1"/>
          </p:cNvSpPr>
          <p:nvPr>
            <p:ph type="ctrTitle"/>
          </p:nvPr>
        </p:nvSpPr>
        <p:spPr>
          <a:xfrm>
            <a:off x="2628261" y="594329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1600"/>
            </a:lvl1pPr>
          </a:lstStyle>
          <a:p>
            <a:r>
              <a:t>การสำรองข้อมูล (Backup) (ต่อ)</a:t>
            </a:r>
          </a:p>
        </p:txBody>
      </p:sp>
      <p:sp>
        <p:nvSpPr>
          <p:cNvPr id="392" name="6. จากนั้นระบบก็จะทำการแจ้งว่า ได้ทำการสำรองข้อมูลให้เสร็จเรียบร้อยแล้ว…"/>
          <p:cNvSpPr txBox="1"/>
          <p:nvPr/>
        </p:nvSpPr>
        <p:spPr>
          <a:xfrm>
            <a:off x="2063716" y="2535992"/>
            <a:ext cx="22006448" cy="2105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6. </a:t>
            </a:r>
            <a:r>
              <a:t>จากนั้นระบบก็จะทำการแจ้งว่า ได้ทำการสำรองข้อมูลให้เสร็จเรียบร้อยแล้ว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7.</a:t>
            </a:r>
            <a:r>
              <a:t> เมื่อทำการสำรองข้อมูลเสร็จ หากต้องการจะเก็บข้อมูลที่ต้องการ ไว้กับเครื่องคอมพิวเตอร์ส่วนตัว ก็ทำได้โดยการคลิกเลือกไฟล์ที่ต้องการเก็บ </a:t>
            </a:r>
            <a:br/>
            <a:r>
              <a:t>    จากนั้นก็ทำการ </a:t>
            </a:r>
            <a:r>
              <a:rPr b="1"/>
              <a:t>Download </a:t>
            </a:r>
          </a:p>
        </p:txBody>
      </p:sp>
      <p:grpSp>
        <p:nvGrpSpPr>
          <p:cNvPr id="395" name="Image"/>
          <p:cNvGrpSpPr/>
          <p:nvPr/>
        </p:nvGrpSpPr>
        <p:grpSpPr>
          <a:xfrm>
            <a:off x="1567008" y="4636013"/>
            <a:ext cx="13042120" cy="8137021"/>
            <a:chOff x="0" y="0"/>
            <a:chExt cx="13042118" cy="8137020"/>
          </a:xfrm>
        </p:grpSpPr>
        <p:pic>
          <p:nvPicPr>
            <p:cNvPr id="39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788118" cy="78068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3042120" cy="8137021"/>
            </a:xfrm>
            <a:prstGeom prst="rect">
              <a:avLst/>
            </a:prstGeom>
            <a:effectLst/>
          </p:spPr>
        </p:pic>
      </p:grpSp>
      <p:grpSp>
        <p:nvGrpSpPr>
          <p:cNvPr id="398" name="Image"/>
          <p:cNvGrpSpPr/>
          <p:nvPr/>
        </p:nvGrpSpPr>
        <p:grpSpPr>
          <a:xfrm>
            <a:off x="12844528" y="4636396"/>
            <a:ext cx="10444030" cy="3205565"/>
            <a:chOff x="0" y="0"/>
            <a:chExt cx="10444029" cy="3205564"/>
          </a:xfrm>
        </p:grpSpPr>
        <p:pic>
          <p:nvPicPr>
            <p:cNvPr id="39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98" r="3940"/>
            <a:stretch>
              <a:fillRect/>
            </a:stretch>
          </p:blipFill>
          <p:spPr>
            <a:xfrm>
              <a:off x="127000" y="88900"/>
              <a:ext cx="10190030" cy="28753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0444031" cy="3205565"/>
            </a:xfrm>
            <a:prstGeom prst="rect">
              <a:avLst/>
            </a:prstGeom>
            <a:effectLst/>
          </p:spPr>
        </p:pic>
      </p:grpSp>
      <p:sp>
        <p:nvSpPr>
          <p:cNvPr id="399" name="Line"/>
          <p:cNvSpPr/>
          <p:nvPr/>
        </p:nvSpPr>
        <p:spPr>
          <a:xfrm flipH="1" flipV="1">
            <a:off x="17845393" y="6531147"/>
            <a:ext cx="1063169" cy="209666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0" name="Group"/>
          <p:cNvSpPr/>
          <p:nvPr/>
        </p:nvSpPr>
        <p:spPr>
          <a:xfrm>
            <a:off x="18655667" y="819950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405" name="Image"/>
          <p:cNvGrpSpPr/>
          <p:nvPr/>
        </p:nvGrpSpPr>
        <p:grpSpPr>
          <a:xfrm>
            <a:off x="3848740" y="7547259"/>
            <a:ext cx="5008371" cy="5343096"/>
            <a:chOff x="0" y="0"/>
            <a:chExt cx="5008369" cy="5343095"/>
          </a:xfrm>
        </p:grpSpPr>
        <p:pic>
          <p:nvPicPr>
            <p:cNvPr id="40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5031"/>
            <a:stretch>
              <a:fillRect/>
            </a:stretch>
          </p:blipFill>
          <p:spPr>
            <a:xfrm>
              <a:off x="127000" y="88900"/>
              <a:ext cx="4754370" cy="50128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008371" cy="5343096"/>
            </a:xfrm>
            <a:prstGeom prst="rect">
              <a:avLst/>
            </a:prstGeom>
            <a:effectLst/>
          </p:spPr>
        </p:pic>
      </p:grpSp>
      <p:grpSp>
        <p:nvGrpSpPr>
          <p:cNvPr id="408" name="Image"/>
          <p:cNvGrpSpPr/>
          <p:nvPr/>
        </p:nvGrpSpPr>
        <p:grpSpPr>
          <a:xfrm>
            <a:off x="1649843" y="6130538"/>
            <a:ext cx="9406165" cy="1454924"/>
            <a:chOff x="0" y="0"/>
            <a:chExt cx="9406163" cy="1454923"/>
          </a:xfrm>
        </p:grpSpPr>
        <p:pic>
          <p:nvPicPr>
            <p:cNvPr id="40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152164" cy="11247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406164" cy="1454924"/>
            </a:xfrm>
            <a:prstGeom prst="rect">
              <a:avLst/>
            </a:prstGeom>
            <a:effectLst/>
          </p:spPr>
        </p:pic>
      </p:grpSp>
      <p:sp>
        <p:nvSpPr>
          <p:cNvPr id="409" name="การกู้คืนข้อมูล (Restore)"/>
          <p:cNvSpPr txBox="1">
            <a:spLocks noGrp="1"/>
          </p:cNvSpPr>
          <p:nvPr>
            <p:ph type="ctrTitle"/>
          </p:nvPr>
        </p:nvSpPr>
        <p:spPr>
          <a:xfrm>
            <a:off x="2520882" y="576422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การกู้คืนข้อมูล (Restore)</a:t>
            </a:r>
          </a:p>
        </p:txBody>
      </p:sp>
      <p:sp>
        <p:nvSpPr>
          <p:cNvPr id="410" name="ผู้สอนสามารถทำการกู้คืนข้อมูลรายวิชา หรือนำเข้าข้อมูลรายวิชาเพื่อนำมาปรับปรุงแก้ไขหรือนำมาใช้ใหม่ได้ โดยมีขั้นตอนในการกู้คืนรายวิชาดังนี้…"/>
          <p:cNvSpPr txBox="1"/>
          <p:nvPr/>
        </p:nvSpPr>
        <p:spPr>
          <a:xfrm>
            <a:off x="881921" y="2420960"/>
            <a:ext cx="22202445" cy="3451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ผู้สอนสามารถทำการกู้คืนข้อมูลรายวิชา หรือนำเข้าข้อมูลรายวิชาเพื่อนำมาปรับปรุงแก้ไขหรือนำมาใช้ใหม่ได้ โดยมีขั้นตอนในการกู้คืนรายวิชาดังนี้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    </a:t>
            </a:r>
            <a:r>
              <a:rPr b="1"/>
              <a:t>1</a:t>
            </a:r>
            <a:r>
              <a:t>. คลิกเข้าไปในหลักสูตรรายวิชา แล้วคลิกที่ </a:t>
            </a:r>
            <a:r>
              <a:rPr b="1"/>
              <a:t>Course management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    </a:t>
            </a:r>
            <a:r>
              <a:rPr b="1"/>
              <a:t>2.</a:t>
            </a:r>
            <a:r>
              <a:t> ที่แถบรายวิชา คลิกที่ </a:t>
            </a:r>
            <a:r>
              <a:rPr b="1"/>
              <a:t>กู้คืน 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   </a:t>
            </a:r>
            <a:r>
              <a:rPr b="1"/>
              <a:t> 3.</a:t>
            </a:r>
            <a:r>
              <a:t> จะปรากฏหน้าต่าง Import a backup file เพื่อให้ดึงและลากไฟล์ที่ต้องการกู้คืนเข้าไปไว้ในช่อง </a:t>
            </a:r>
            <a:r>
              <a:rPr b="1"/>
              <a:t>Choose a file… 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   </a:t>
            </a:r>
            <a:r>
              <a:rPr b="1"/>
              <a:t> 4.</a:t>
            </a:r>
            <a:r>
              <a:t> แล้วคลิกที่ปุ่ม </a:t>
            </a:r>
            <a:r>
              <a:rPr b="1"/>
              <a:t>กู้คืน</a:t>
            </a:r>
          </a:p>
        </p:txBody>
      </p:sp>
      <p:sp>
        <p:nvSpPr>
          <p:cNvPr id="411" name="Line"/>
          <p:cNvSpPr/>
          <p:nvPr/>
        </p:nvSpPr>
        <p:spPr>
          <a:xfrm flipH="1">
            <a:off x="10221617" y="5808247"/>
            <a:ext cx="672075" cy="108812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2" name="Group"/>
          <p:cNvSpPr/>
          <p:nvPr/>
        </p:nvSpPr>
        <p:spPr>
          <a:xfrm>
            <a:off x="10640797" y="537994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sp>
        <p:nvSpPr>
          <p:cNvPr id="413" name="Line"/>
          <p:cNvSpPr/>
          <p:nvPr/>
        </p:nvSpPr>
        <p:spPr>
          <a:xfrm flipH="1" flipV="1">
            <a:off x="5053676" y="11756919"/>
            <a:ext cx="1763779" cy="23516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4" name="Group"/>
          <p:cNvSpPr/>
          <p:nvPr/>
        </p:nvSpPr>
        <p:spPr>
          <a:xfrm>
            <a:off x="6564559" y="1156378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2</a:t>
            </a:r>
          </a:p>
        </p:txBody>
      </p:sp>
      <p:grpSp>
        <p:nvGrpSpPr>
          <p:cNvPr id="426" name="Group"/>
          <p:cNvGrpSpPr/>
          <p:nvPr/>
        </p:nvGrpSpPr>
        <p:grpSpPr>
          <a:xfrm>
            <a:off x="12178877" y="5298089"/>
            <a:ext cx="11502940" cy="7885098"/>
            <a:chOff x="-127000" y="0"/>
            <a:chExt cx="11502939" cy="7885096"/>
          </a:xfrm>
        </p:grpSpPr>
        <p:grpSp>
          <p:nvGrpSpPr>
            <p:cNvPr id="417" name="Image"/>
            <p:cNvGrpSpPr/>
            <p:nvPr/>
          </p:nvGrpSpPr>
          <p:grpSpPr>
            <a:xfrm>
              <a:off x="-127000" y="223271"/>
              <a:ext cx="11325137" cy="7179447"/>
              <a:chOff x="0" y="0"/>
              <a:chExt cx="11325136" cy="7179446"/>
            </a:xfrm>
          </p:grpSpPr>
          <p:pic>
            <p:nvPicPr>
              <p:cNvPr id="416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1071137" cy="684924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15" name="Image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11325137" cy="717944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20" name="Image"/>
            <p:cNvGrpSpPr/>
            <p:nvPr/>
          </p:nvGrpSpPr>
          <p:grpSpPr>
            <a:xfrm>
              <a:off x="2788074" y="5545752"/>
              <a:ext cx="8587866" cy="2339345"/>
              <a:chOff x="0" y="0"/>
              <a:chExt cx="8587864" cy="2339343"/>
            </a:xfrm>
          </p:grpSpPr>
          <p:pic>
            <p:nvPicPr>
              <p:cNvPr id="419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b="28411"/>
              <a:stretch>
                <a:fillRect/>
              </a:stretch>
            </p:blipFill>
            <p:spPr>
              <a:xfrm>
                <a:off x="127000" y="88900"/>
                <a:ext cx="8333865" cy="200914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18" name="Image" descr="Image"/>
              <p:cNvPicPr>
                <a:picLocks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8587865" cy="2339344"/>
              </a:xfrm>
              <a:prstGeom prst="rect">
                <a:avLst/>
              </a:prstGeom>
              <a:effectLst/>
            </p:spPr>
          </p:pic>
        </p:grpSp>
        <p:sp>
          <p:nvSpPr>
            <p:cNvPr id="421" name="Line"/>
            <p:cNvSpPr/>
            <p:nvPr/>
          </p:nvSpPr>
          <p:spPr>
            <a:xfrm flipH="1">
              <a:off x="3702228" y="428301"/>
              <a:ext cx="234001" cy="755343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22" name="Group"/>
            <p:cNvSpPr/>
            <p:nvPr/>
          </p:nvSpPr>
          <p:spPr>
            <a:xfrm>
              <a:off x="3657226" y="0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23" name="Line"/>
            <p:cNvSpPr/>
            <p:nvPr/>
          </p:nvSpPr>
          <p:spPr>
            <a:xfrm flipH="1">
              <a:off x="679554" y="1916914"/>
              <a:ext cx="345013" cy="100929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24" name="Group"/>
            <p:cNvSpPr/>
            <p:nvPr/>
          </p:nvSpPr>
          <p:spPr>
            <a:xfrm>
              <a:off x="498271" y="1618637"/>
              <a:ext cx="689536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25" name="Line"/>
            <p:cNvSpPr/>
            <p:nvPr/>
          </p:nvSpPr>
          <p:spPr>
            <a:xfrm flipH="1" flipV="1">
              <a:off x="7020206" y="1975133"/>
              <a:ext cx="2567479" cy="4562733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431" name="Image"/>
          <p:cNvGrpSpPr/>
          <p:nvPr/>
        </p:nvGrpSpPr>
        <p:grpSpPr>
          <a:xfrm>
            <a:off x="10202693" y="3083182"/>
            <a:ext cx="12996115" cy="9541112"/>
            <a:chOff x="0" y="0"/>
            <a:chExt cx="12996113" cy="9541111"/>
          </a:xfrm>
        </p:grpSpPr>
        <p:pic>
          <p:nvPicPr>
            <p:cNvPr id="43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742114" cy="92109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6114" cy="9541112"/>
            </a:xfrm>
            <a:prstGeom prst="rect">
              <a:avLst/>
            </a:prstGeom>
            <a:effectLst/>
          </p:spPr>
        </p:pic>
      </p:grpSp>
      <p:sp>
        <p:nvSpPr>
          <p:cNvPr id="432" name="การกู้คืนข้อมูล (Restore) (ต่อ)"/>
          <p:cNvSpPr txBox="1">
            <a:spLocks noGrp="1"/>
          </p:cNvSpPr>
          <p:nvPr>
            <p:ph type="ctrTitle"/>
          </p:nvPr>
        </p:nvSpPr>
        <p:spPr>
          <a:xfrm>
            <a:off x="2781953" y="576422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9700"/>
            </a:lvl1pPr>
          </a:lstStyle>
          <a:p>
            <a:r>
              <a:t>การกู้คืนข้อมูล (Restore) (ต่อ)</a:t>
            </a:r>
          </a:p>
        </p:txBody>
      </p:sp>
      <p:sp>
        <p:nvSpPr>
          <p:cNvPr id="433" name="5.จะปรากฏหน้าต่าง Confirm เพื่อให้ผู้สอน     ยืนยัน แล้วคลิกที่ปุ่ม ขั้นต่อไป"/>
          <p:cNvSpPr txBox="1"/>
          <p:nvPr/>
        </p:nvSpPr>
        <p:spPr>
          <a:xfrm>
            <a:off x="2161168" y="3681958"/>
            <a:ext cx="6783059" cy="143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</a:t>
            </a:r>
            <a:r>
              <a:rPr b="1"/>
              <a:t>5</a:t>
            </a:r>
            <a:r>
              <a:t>.จะปรากฏหน้าต่าง </a:t>
            </a:r>
            <a:r>
              <a:rPr b="1"/>
              <a:t>Confirm </a:t>
            </a:r>
            <a:r>
              <a:t>เพื่อให้ผู้สอน</a:t>
            </a:r>
            <a:br/>
            <a:r>
              <a:t>    ยืนยัน แล้วคลิกที่ปุ่ม </a:t>
            </a:r>
            <a:r>
              <a:rPr b="1"/>
              <a:t>ขั้นต่อไป</a:t>
            </a:r>
            <a:r>
              <a:t> </a:t>
            </a:r>
          </a:p>
        </p:txBody>
      </p:sp>
      <p:sp>
        <p:nvSpPr>
          <p:cNvPr id="434" name="Line"/>
          <p:cNvSpPr/>
          <p:nvPr/>
        </p:nvSpPr>
        <p:spPr>
          <a:xfrm flipH="1">
            <a:off x="17622971" y="5625498"/>
            <a:ext cx="1833840" cy="72199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5" name="Group"/>
          <p:cNvSpPr/>
          <p:nvPr/>
        </p:nvSpPr>
        <p:spPr>
          <a:xfrm>
            <a:off x="19203916" y="519719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38" name="การกู้คืนข้อมูล (Restore) (ต่อ)"/>
          <p:cNvSpPr txBox="1">
            <a:spLocks noGrp="1"/>
          </p:cNvSpPr>
          <p:nvPr>
            <p:ph type="ctrTitle"/>
          </p:nvPr>
        </p:nvSpPr>
        <p:spPr>
          <a:xfrm>
            <a:off x="2651418" y="654743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r>
              <a:t>การกู้คืนข้อมูล (Restore) (ต่อ)</a:t>
            </a:r>
          </a:p>
        </p:txBody>
      </p:sp>
      <p:sp>
        <p:nvSpPr>
          <p:cNvPr id="439" name="6. จะปรากฏหน้าต่าง Destination เพื่อแจ้งผู้สอนให้เลือกจะรวมข้อมูลที่      กู้คืนเข้าไว้ในรายวิชา หรือลบข้อมูลเก่าและให้นำข้อมูลที่กู้คืนเข้าไป      แทนที่ แล้วคลิกที่ปุ่ม ขั้นต่อไป…"/>
          <p:cNvSpPr txBox="1"/>
          <p:nvPr/>
        </p:nvSpPr>
        <p:spPr>
          <a:xfrm>
            <a:off x="1286647" y="3884676"/>
            <a:ext cx="9953233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</a:t>
            </a:r>
            <a:r>
              <a:rPr b="1"/>
              <a:t>6.</a:t>
            </a:r>
            <a:r>
              <a:t> จะปรากฏหน้าต่าง </a:t>
            </a:r>
            <a:r>
              <a:rPr b="1"/>
              <a:t>Destination </a:t>
            </a:r>
            <a:r>
              <a:t>เพื่อแจ้งผู้สอนให้เลือกจะรวมข้อมูลที่</a:t>
            </a:r>
            <a:br/>
            <a:r>
              <a:t>     กู้คืนเข้าไว้ในรายวิชา หรือลบข้อมูลเก่าและให้นำข้อมูลที่กู้คืนเข้าไป</a:t>
            </a:r>
            <a:br/>
            <a:r>
              <a:t>     แทนที่ แล้วคลิกที่ปุ่ม </a:t>
            </a:r>
            <a:r>
              <a:rPr b="1"/>
              <a:t>ขั้นต่อไป</a:t>
            </a:r>
            <a:r>
              <a:t> 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7. </a:t>
            </a:r>
            <a:r>
              <a:t>จะปรากฏหน้าต่าง </a:t>
            </a:r>
            <a:r>
              <a:rPr b="1"/>
              <a:t>Setting </a:t>
            </a:r>
            <a:r>
              <a:t>เพื่อให้ผู้สอนตั้งค่ารายวิชาตามต้องการ </a:t>
            </a:r>
            <a:br/>
            <a:r>
              <a:t>     แล้วคลิกที่ปุ่ม </a:t>
            </a:r>
            <a:r>
              <a:rPr b="1"/>
              <a:t>Next </a:t>
            </a:r>
          </a:p>
          <a:p>
            <a:pPr marL="457200" indent="173355" algn="l">
              <a:tabLst>
                <a:tab pos="622300" algn="l"/>
                <a:tab pos="8001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</p:txBody>
      </p:sp>
      <p:grpSp>
        <p:nvGrpSpPr>
          <p:cNvPr id="442" name="Image"/>
          <p:cNvGrpSpPr/>
          <p:nvPr/>
        </p:nvGrpSpPr>
        <p:grpSpPr>
          <a:xfrm>
            <a:off x="850251" y="8517960"/>
            <a:ext cx="10826025" cy="3600037"/>
            <a:chOff x="0" y="0"/>
            <a:chExt cx="10826023" cy="3600035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1333" b="3764"/>
            <a:stretch>
              <a:fillRect/>
            </a:stretch>
          </p:blipFill>
          <p:spPr>
            <a:xfrm>
              <a:off x="127000" y="88900"/>
              <a:ext cx="10572024" cy="32698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26024" cy="3600036"/>
            </a:xfrm>
            <a:prstGeom prst="rect">
              <a:avLst/>
            </a:prstGeom>
            <a:effectLst/>
          </p:spPr>
        </p:pic>
      </p:grpSp>
      <p:grpSp>
        <p:nvGrpSpPr>
          <p:cNvPr id="445" name="Image"/>
          <p:cNvGrpSpPr/>
          <p:nvPr/>
        </p:nvGrpSpPr>
        <p:grpSpPr>
          <a:xfrm>
            <a:off x="11966537" y="2758010"/>
            <a:ext cx="11834702" cy="9999098"/>
            <a:chOff x="0" y="0"/>
            <a:chExt cx="11834701" cy="9999096"/>
          </a:xfrm>
        </p:grpSpPr>
        <p:pic>
          <p:nvPicPr>
            <p:cNvPr id="44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580702" cy="96688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3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834702" cy="9999097"/>
            </a:xfrm>
            <a:prstGeom prst="rect">
              <a:avLst/>
            </a:prstGeom>
            <a:effectLst/>
          </p:spPr>
        </p:pic>
      </p:grpSp>
      <p:sp>
        <p:nvSpPr>
          <p:cNvPr id="446" name="Line"/>
          <p:cNvSpPr/>
          <p:nvPr/>
        </p:nvSpPr>
        <p:spPr>
          <a:xfrm flipH="1">
            <a:off x="5707689" y="10558331"/>
            <a:ext cx="673291" cy="67329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7" name="Group"/>
          <p:cNvSpPr/>
          <p:nvPr/>
        </p:nvSpPr>
        <p:spPr>
          <a:xfrm>
            <a:off x="6128086" y="10130029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6</a:t>
            </a:r>
          </a:p>
        </p:txBody>
      </p:sp>
      <p:sp>
        <p:nvSpPr>
          <p:cNvPr id="448" name="Line"/>
          <p:cNvSpPr/>
          <p:nvPr/>
        </p:nvSpPr>
        <p:spPr>
          <a:xfrm>
            <a:off x="20631628" y="11029661"/>
            <a:ext cx="1104839" cy="74463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9" name="Group"/>
          <p:cNvSpPr/>
          <p:nvPr/>
        </p:nvSpPr>
        <p:spPr>
          <a:xfrm>
            <a:off x="20378732" y="1060135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52" name="การกู้คืนข้อมูล (Restore) (ต่อ)"/>
          <p:cNvSpPr txBox="1">
            <a:spLocks noGrp="1"/>
          </p:cNvSpPr>
          <p:nvPr>
            <p:ph type="ctrTitle"/>
          </p:nvPr>
        </p:nvSpPr>
        <p:spPr>
          <a:xfrm>
            <a:off x="2625310" y="680850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r>
              <a:t>การกู้คืนข้อมูล (Restore) (ต่อ)</a:t>
            </a:r>
          </a:p>
        </p:txBody>
      </p:sp>
      <p:sp>
        <p:nvSpPr>
          <p:cNvPr id="453" name="8. จะปรากฏหน้าต่าง Schema เพื่อให้ผู้สอนตั้งค่ารายวิชาตามต้องการ       หากต้องกู้คืนข้อมูลแทนที่รายวิชาเดิมคลิกเลือก ใช่ ที่ Overwrite       course configuration แล้วคลิกที่ปุ่ม Next"/>
          <p:cNvSpPr txBox="1"/>
          <p:nvPr/>
        </p:nvSpPr>
        <p:spPr>
          <a:xfrm>
            <a:off x="1508491" y="2775848"/>
            <a:ext cx="9918661" cy="230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 8.</a:t>
            </a:r>
            <a:r>
              <a:t> จะปรากฏหน้าต่าง </a:t>
            </a:r>
            <a:r>
              <a:rPr b="1"/>
              <a:t>Schema </a:t>
            </a:r>
            <a:r>
              <a:t>เพื่อให้ผู้สอนตั้งค่ารายวิชาตามต้องการ </a:t>
            </a:r>
            <a:br/>
            <a:r>
              <a:t>     หากต้องกู้คืนข้อมูลแทนที่รายวิชาเดิมคลิกเลือก</a:t>
            </a:r>
            <a:r>
              <a:rPr b="1"/>
              <a:t> ใช่</a:t>
            </a:r>
            <a:r>
              <a:t> ที่ Overwrite </a:t>
            </a:r>
            <a:br/>
            <a:r>
              <a:t>     course configuration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แล้วคลิกที่ปุ่ม </a:t>
            </a:r>
            <a:r>
              <a:rPr b="1"/>
              <a:t>Next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56" name="Image"/>
          <p:cNvGrpSpPr/>
          <p:nvPr/>
        </p:nvGrpSpPr>
        <p:grpSpPr>
          <a:xfrm>
            <a:off x="1295307" y="5247065"/>
            <a:ext cx="10345029" cy="7515969"/>
            <a:chOff x="0" y="0"/>
            <a:chExt cx="10345028" cy="7515967"/>
          </a:xfrm>
        </p:grpSpPr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811" b="21877"/>
            <a:stretch>
              <a:fillRect/>
            </a:stretch>
          </p:blipFill>
          <p:spPr>
            <a:xfrm>
              <a:off x="309749" y="115007"/>
              <a:ext cx="9908280" cy="71596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4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0345029" cy="7515969"/>
            </a:xfrm>
            <a:prstGeom prst="rect">
              <a:avLst/>
            </a:prstGeom>
            <a:effectLst/>
          </p:spPr>
        </p:pic>
      </p:grpSp>
      <p:sp>
        <p:nvSpPr>
          <p:cNvPr id="457" name="9. จะปรากฏหน้าต่าง Review เป็นการให้ตรวจสอบว่าข้อมูลที่มีเครื่องหมาย…"/>
          <p:cNvSpPr txBox="1"/>
          <p:nvPr/>
        </p:nvSpPr>
        <p:spPr>
          <a:xfrm>
            <a:off x="12577887" y="2768210"/>
            <a:ext cx="10345028" cy="143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9.</a:t>
            </a:r>
            <a:r>
              <a:t> จะปรากฏหน้าต่าง </a:t>
            </a:r>
            <a:r>
              <a:rPr b="1"/>
              <a:t>Review</a:t>
            </a:r>
            <a:r>
              <a:t> เป็นการให้ตรวจสอบว่าข้อมูลที่มีเครื่องหมาย 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ถูกสีเขียวคือข้อมูลที่จะถูกกู้คืน แล้วคลิกที่ปุ่ม </a:t>
            </a:r>
            <a:r>
              <a:rPr b="1"/>
              <a:t>Perform backup</a:t>
            </a:r>
          </a:p>
        </p:txBody>
      </p:sp>
      <p:grpSp>
        <p:nvGrpSpPr>
          <p:cNvPr id="460" name="Image"/>
          <p:cNvGrpSpPr/>
          <p:nvPr/>
        </p:nvGrpSpPr>
        <p:grpSpPr>
          <a:xfrm>
            <a:off x="12240882" y="4369506"/>
            <a:ext cx="11486345" cy="8400041"/>
            <a:chOff x="0" y="0"/>
            <a:chExt cx="11486344" cy="8400039"/>
          </a:xfrm>
        </p:grpSpPr>
        <p:pic>
          <p:nvPicPr>
            <p:cNvPr id="45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232345" cy="80698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8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486345" cy="8400040"/>
            </a:xfrm>
            <a:prstGeom prst="rect">
              <a:avLst/>
            </a:prstGeom>
            <a:effectLst/>
          </p:spPr>
        </p:pic>
      </p:grpSp>
      <p:sp>
        <p:nvSpPr>
          <p:cNvPr id="461" name="Line"/>
          <p:cNvSpPr/>
          <p:nvPr/>
        </p:nvSpPr>
        <p:spPr>
          <a:xfrm flipH="1">
            <a:off x="5707689" y="10558331"/>
            <a:ext cx="673291" cy="67329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2" name="Group"/>
          <p:cNvSpPr/>
          <p:nvPr/>
        </p:nvSpPr>
        <p:spPr>
          <a:xfrm>
            <a:off x="6128086" y="10130029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8</a:t>
            </a:r>
          </a:p>
        </p:txBody>
      </p:sp>
      <p:sp>
        <p:nvSpPr>
          <p:cNvPr id="463" name="Line"/>
          <p:cNvSpPr/>
          <p:nvPr/>
        </p:nvSpPr>
        <p:spPr>
          <a:xfrm flipH="1">
            <a:off x="18970079" y="7373269"/>
            <a:ext cx="673292" cy="67329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4" name="Group"/>
          <p:cNvSpPr/>
          <p:nvPr/>
        </p:nvSpPr>
        <p:spPr>
          <a:xfrm>
            <a:off x="19390475" y="694496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9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1541" y="12766039"/>
            <a:ext cx="298197" cy="7594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67" name="การกู้คืนข้อมูล (Restore) (ต่อ)"/>
          <p:cNvSpPr txBox="1">
            <a:spLocks noGrp="1"/>
          </p:cNvSpPr>
          <p:nvPr>
            <p:ph type="ctrTitle"/>
          </p:nvPr>
        </p:nvSpPr>
        <p:spPr>
          <a:xfrm>
            <a:off x="2442561" y="576422"/>
            <a:ext cx="21399501" cy="2116836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r>
              <a:t>การกู้คืนข้อมูล (Restore) (ต่อ)</a:t>
            </a:r>
          </a:p>
        </p:txBody>
      </p:sp>
      <p:sp>
        <p:nvSpPr>
          <p:cNvPr id="468" name="10. จากนั้นระบบก็จะทำการแจ้งว่า ได้ทำการสำรองข้อมูลให้เสร็จ       เรียบร้อยแล้ว คลิกที่ปุ่ม ขั้นต่อไป…"/>
          <p:cNvSpPr txBox="1"/>
          <p:nvPr/>
        </p:nvSpPr>
        <p:spPr>
          <a:xfrm>
            <a:off x="1404063" y="3346994"/>
            <a:ext cx="888518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 dirty="0"/>
              <a:t>10.</a:t>
            </a:r>
            <a:r>
              <a:rPr dirty="0"/>
              <a:t> </a:t>
            </a:r>
            <a:r>
              <a:rPr dirty="0" err="1"/>
              <a:t>จากนั้นระบบก็จะทำการแจ้งว่า</a:t>
            </a:r>
            <a:r>
              <a:rPr dirty="0"/>
              <a:t> </a:t>
            </a:r>
            <a:r>
              <a:rPr dirty="0" err="1"/>
              <a:t>ได้ทำการ</a:t>
            </a:r>
            <a:r>
              <a:rPr lang="th-TH" dirty="0"/>
              <a:t>กู้คืน</a:t>
            </a:r>
            <a:r>
              <a:rPr dirty="0" err="1"/>
              <a:t>ข้อมูลให้เสร็จ</a:t>
            </a:r>
            <a:br>
              <a:rPr dirty="0"/>
            </a:br>
            <a:r>
              <a:rPr dirty="0"/>
              <a:t>      </a:t>
            </a:r>
            <a:r>
              <a:rPr dirty="0" err="1"/>
              <a:t>เรียบร้อยแล้ว</a:t>
            </a:r>
            <a:r>
              <a:rPr dirty="0"/>
              <a:t> </a:t>
            </a:r>
            <a:r>
              <a:rPr dirty="0" err="1"/>
              <a:t>คลิกที่ปุ่ม</a:t>
            </a:r>
            <a:r>
              <a:rPr dirty="0"/>
              <a:t> </a:t>
            </a:r>
            <a:r>
              <a:rPr b="1" dirty="0" err="1"/>
              <a:t>ขั้นต่อไป</a:t>
            </a:r>
            <a:r>
              <a:rPr dirty="0"/>
              <a:t> </a:t>
            </a:r>
          </a:p>
          <a:p>
            <a:pPr algn="l">
              <a:defRPr sz="4000">
                <a:solidFill>
                  <a:srgbClr val="5E5E5E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 dirty="0"/>
              <a:t>11.</a:t>
            </a:r>
            <a:r>
              <a:rPr dirty="0"/>
              <a:t> </a:t>
            </a:r>
            <a:r>
              <a:rPr dirty="0" err="1"/>
              <a:t>หน้าต่างรายวิชาที่ได้กู้คืนเรียบร้อยแล้ว</a:t>
            </a:r>
            <a:r>
              <a:rPr dirty="0"/>
              <a:t> </a:t>
            </a:r>
          </a:p>
        </p:txBody>
      </p:sp>
      <p:grpSp>
        <p:nvGrpSpPr>
          <p:cNvPr id="471" name="Image"/>
          <p:cNvGrpSpPr/>
          <p:nvPr/>
        </p:nvGrpSpPr>
        <p:grpSpPr>
          <a:xfrm>
            <a:off x="4774122" y="5492947"/>
            <a:ext cx="15268600" cy="7283500"/>
            <a:chOff x="0" y="0"/>
            <a:chExt cx="15268599" cy="7283498"/>
          </a:xfrm>
        </p:grpSpPr>
        <p:pic>
          <p:nvPicPr>
            <p:cNvPr id="47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67" t="27349" r="1167"/>
            <a:stretch>
              <a:fillRect/>
            </a:stretch>
          </p:blipFill>
          <p:spPr>
            <a:xfrm>
              <a:off x="127000" y="88900"/>
              <a:ext cx="15014600" cy="69532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5268601" cy="7283499"/>
            </a:xfrm>
            <a:prstGeom prst="rect">
              <a:avLst/>
            </a:prstGeom>
            <a:effectLst/>
          </p:spPr>
        </p:pic>
      </p:grpSp>
      <p:grpSp>
        <p:nvGrpSpPr>
          <p:cNvPr id="474" name="Image"/>
          <p:cNvGrpSpPr/>
          <p:nvPr/>
        </p:nvGrpSpPr>
        <p:grpSpPr>
          <a:xfrm>
            <a:off x="10588197" y="3097589"/>
            <a:ext cx="12629830" cy="2448062"/>
            <a:chOff x="0" y="0"/>
            <a:chExt cx="12629828" cy="2448061"/>
          </a:xfrm>
        </p:grpSpPr>
        <p:pic>
          <p:nvPicPr>
            <p:cNvPr id="47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166" t="12760" r="5439" b="12760"/>
            <a:stretch>
              <a:fillRect/>
            </a:stretch>
          </p:blipFill>
          <p:spPr>
            <a:xfrm>
              <a:off x="127000" y="88900"/>
              <a:ext cx="12375829" cy="21178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2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629829" cy="2448062"/>
            </a:xfrm>
            <a:prstGeom prst="rect">
              <a:avLst/>
            </a:prstGeom>
            <a:effectLst/>
          </p:spPr>
        </p:pic>
      </p:grpSp>
      <p:sp>
        <p:nvSpPr>
          <p:cNvPr id="475" name="Line"/>
          <p:cNvSpPr/>
          <p:nvPr/>
        </p:nvSpPr>
        <p:spPr>
          <a:xfrm flipH="1" flipV="1">
            <a:off x="19456426" y="7869303"/>
            <a:ext cx="1492298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6" name="Group"/>
          <p:cNvSpPr/>
          <p:nvPr/>
        </p:nvSpPr>
        <p:spPr>
          <a:xfrm>
            <a:off x="20695828" y="7441001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11</a:t>
            </a:r>
          </a:p>
        </p:txBody>
      </p:sp>
      <p:sp>
        <p:nvSpPr>
          <p:cNvPr id="477" name="Line"/>
          <p:cNvSpPr/>
          <p:nvPr/>
        </p:nvSpPr>
        <p:spPr>
          <a:xfrm flipH="1" flipV="1">
            <a:off x="12175391" y="4983105"/>
            <a:ext cx="153814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8" name="Group"/>
          <p:cNvSpPr/>
          <p:nvPr/>
        </p:nvSpPr>
        <p:spPr>
          <a:xfrm>
            <a:off x="13434528" y="469622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799293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79929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79929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Macintosh PowerPoint</Application>
  <PresentationFormat>Custom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Times New Roman</vt:lpstr>
      <vt:lpstr>Wingdings 2</vt:lpstr>
      <vt:lpstr>White</vt:lpstr>
      <vt:lpstr>การสำรองข้อมูล (Backup)</vt:lpstr>
      <vt:lpstr>การสำรองข้อมูล (Backup) (ต่อ)</vt:lpstr>
      <vt:lpstr>การสำรองข้อมูล (Backup) (ต่อ)</vt:lpstr>
      <vt:lpstr>การสำรองข้อมูล (Backup) (ต่อ)</vt:lpstr>
      <vt:lpstr>การกู้คืนข้อมูล (Restore)</vt:lpstr>
      <vt:lpstr>การกู้คืนข้อมูล (Restore) (ต่อ)</vt:lpstr>
      <vt:lpstr>การกู้คืนข้อมูล (Restore) (ต่อ)</vt:lpstr>
      <vt:lpstr>การกู้คืนข้อมูล (Restore) (ต่อ)</vt:lpstr>
      <vt:lpstr>การกู้คืนข้อมูล (Restore) (ต่อ)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การสำรองข้อมูล (Backup)</dc:title>
  <cp:lastModifiedBy>Darunee Panjarattanakorn</cp:lastModifiedBy>
  <cp:revision>1</cp:revision>
  <dcterms:modified xsi:type="dcterms:W3CDTF">2019-08-27T05:35:04Z</dcterms:modified>
</cp:coreProperties>
</file>