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notesSlides/notesSlide4.xml" ContentType="application/vnd.openxmlformats-officedocument.presentationml.notesSlide+xml"/>
  <Override PartName="/ppt/media/image2.jpeg" ContentType="image/jpeg"/>
  <Override PartName="/ppt/notesSlides/notesSlide5.xml" ContentType="application/vnd.openxmlformats-officedocument.presentationml.notesSlide+xml"/>
  <Override PartName="/ppt/media/image3.jpeg" ContentType="image/jpeg"/>
  <Override PartName="/ppt/notesSlides/notesSlide6.xml" ContentType="application/vnd.openxmlformats-officedocument.presentationml.notesSlide+xml"/>
  <Override PartName="/ppt/media/image4.jpe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1pPr>
    <a:lvl2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2pPr>
    <a:lvl3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3pPr>
    <a:lvl4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4pPr>
    <a:lvl5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5pPr>
    <a:lvl6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6pPr>
    <a:lvl7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7pPr>
    <a:lvl8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8pPr>
    <a:lvl9pPr marL="0" marR="0" indent="0" algn="l" defTabSz="2438338" rtl="0" fontAlgn="auto" latinLnBrk="0" hangingPunct="0">
      <a:lnSpc>
        <a:spcPct val="8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000000"/>
        </a:solidFill>
        <a:effectLst/>
        <a:uFillTx/>
        <a:latin typeface="Proxima Nova Medium"/>
        <a:ea typeface="Proxima Nova Medium"/>
        <a:cs typeface="Proxima Nova Medium"/>
        <a:sym typeface="Proxima Nova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1">
              <a:hueOff val="-398243"/>
              <a:satOff val="23908"/>
              <a:lumOff val="10782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9CBD3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7FA2B6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6DDDC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F658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wholeTbl>
    <a:band2H>
      <a:tcTxStyle b="def" i="def"/>
      <a:tcStyle>
        <a:tcBdr/>
        <a:fill>
          <a:solidFill>
            <a:schemeClr val="accent6">
              <a:hueOff val="887465"/>
              <a:satOff val="-30004"/>
              <a:lumOff val="6094"/>
            </a:schemeClr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430252"/>
              <a:satOff val="-18978"/>
              <a:lumOff val="-19473"/>
            </a:schemeClr>
          </a:solidFill>
        </a:fill>
      </a:tcStyle>
    </a:firstCol>
    <a:lastRow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6F7F2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827A3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-3883"/>
              <a:lumOff val="14670"/>
            </a:schemeClr>
          </a:solidFill>
        </a:fill>
      </a:tcStyle>
    </a:wholeTbl>
    <a:band2H>
      <a:tcTxStyle b="def" i="def"/>
      <a:tcStyle>
        <a:tcBdr/>
        <a:fill>
          <a:solidFill>
            <a:srgbClr val="B5AEC4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C78A6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14B9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D"/>
          </a:solidFill>
        </a:fill>
      </a:tcStyle>
    </a:band2H>
    <a:firstCol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roxima Nova"/>
          <a:ea typeface="Proxima Nova"/>
          <a:cs typeface="Proxima Nova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3300">
        <a:latin typeface="TH Sarabun New"/>
        <a:ea typeface="TH Sarabun New"/>
        <a:cs typeface="TH Sarabun New"/>
        <a:sym typeface="TH Sarabun New"/>
      </a:defRPr>
    </a:lvl1pPr>
    <a:lvl2pPr indent="228600" latinLnBrk="0">
      <a:defRPr sz="3300">
        <a:latin typeface="TH Sarabun New"/>
        <a:ea typeface="TH Sarabun New"/>
        <a:cs typeface="TH Sarabun New"/>
        <a:sym typeface="TH Sarabun New"/>
      </a:defRPr>
    </a:lvl2pPr>
    <a:lvl3pPr indent="457200" latinLnBrk="0">
      <a:defRPr sz="3300">
        <a:latin typeface="TH Sarabun New"/>
        <a:ea typeface="TH Sarabun New"/>
        <a:cs typeface="TH Sarabun New"/>
        <a:sym typeface="TH Sarabun New"/>
      </a:defRPr>
    </a:lvl3pPr>
    <a:lvl4pPr indent="685800" latinLnBrk="0">
      <a:defRPr sz="3300">
        <a:latin typeface="TH Sarabun New"/>
        <a:ea typeface="TH Sarabun New"/>
        <a:cs typeface="TH Sarabun New"/>
        <a:sym typeface="TH Sarabun New"/>
      </a:defRPr>
    </a:lvl4pPr>
    <a:lvl5pPr indent="914400" latinLnBrk="0">
      <a:defRPr sz="3300">
        <a:latin typeface="TH Sarabun New"/>
        <a:ea typeface="TH Sarabun New"/>
        <a:cs typeface="TH Sarabun New"/>
        <a:sym typeface="TH Sarabun New"/>
      </a:defRPr>
    </a:lvl5pPr>
    <a:lvl6pPr indent="1143000" latinLnBrk="0">
      <a:defRPr sz="3300">
        <a:latin typeface="TH Sarabun New"/>
        <a:ea typeface="TH Sarabun New"/>
        <a:cs typeface="TH Sarabun New"/>
        <a:sym typeface="TH Sarabun New"/>
      </a:defRPr>
    </a:lvl6pPr>
    <a:lvl7pPr indent="1371600" latinLnBrk="0">
      <a:defRPr sz="3300">
        <a:latin typeface="TH Sarabun New"/>
        <a:ea typeface="TH Sarabun New"/>
        <a:cs typeface="TH Sarabun New"/>
        <a:sym typeface="TH Sarabun New"/>
      </a:defRPr>
    </a:lvl7pPr>
    <a:lvl8pPr indent="1600200" latinLnBrk="0">
      <a:defRPr sz="3300">
        <a:latin typeface="TH Sarabun New"/>
        <a:ea typeface="TH Sarabun New"/>
        <a:cs typeface="TH Sarabun New"/>
        <a:sym typeface="TH Sarabun New"/>
      </a:defRPr>
    </a:lvl8pPr>
    <a:lvl9pPr indent="1828800" latinLnBrk="0">
      <a:defRPr sz="3300">
        <a:latin typeface="TH Sarabun New"/>
        <a:ea typeface="TH Sarabun New"/>
        <a:cs typeface="TH Sarabun New"/>
        <a:sym typeface="TH Sarabun New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ทฤษฎี หลักการ กระบวนการ และหน้าที่การบริหาร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ทฤษฎีทางการบริหารและวิวัฒนาการการบริหารการศึกษา</a:t>
            </a:r>
          </a:p>
          <a:p>
            <a:pPr/>
            <a:r>
              <a:t>ระยะที่ 3 ตั้งแต่ ค.ศ. 1958 – ปัจจุบัน ยุคการใช้ทฤษฎีการบริหาร (Administrative Theory) หรือการศึกษาเชิงพฤติกรรมศาสตร์ (Behavioral Science Approach) ยึดหลักระบบงาน + ความสัมพันธ์ของคน + พฤติกรรมขององค์การ ซึ่งมีแนวคิด หลักการ ทฤษฎีที่หลายๆ คนได้แสดงไว้ดังต่อไปนี้</a:t>
            </a:r>
          </a:p>
          <a:p>
            <a:pPr marL="502920" indent="-502920">
              <a:buSzPct val="100000"/>
              <a:buAutoNum type="arabicPeriod" startAt="1"/>
            </a:pPr>
            <a:r>
              <a:rPr b="1"/>
              <a:t>เชสเตอร์ ไอ บาร์นาร์ด (Chester I Barnard) </a:t>
            </a:r>
            <a:r>
              <a:t>เขียนหนังสือชื่อ The Function of The Executive ที่กล่าวถึงงานในหน้าที่ของผู้บริหารโดยให้ความสำคัญต่อบุคคลระบบของความร่วมมือองค์การ และเป้าหมายขององค์การ กับความต้องการของบุคคลในองค์การต้องสมดุลกัน</a:t>
            </a:r>
          </a:p>
          <a:p>
            <a:pPr marL="502920" indent="-502920">
              <a:buSzPct val="100000"/>
              <a:buAutoNum type="arabicPeriod" startAt="1"/>
            </a:pPr>
            <a:r>
              <a:rPr b="1"/>
              <a:t>ทฤษฎีของมาสโลว์</a:t>
            </a:r>
            <a:r>
              <a:t> ว่าด้วยการจัดอันดับขั้นของความต้องการของมนุษย์ (Maslow – Hierarchy of needs) เป็นเรื่องแรงจูงใจแบ่งความต้องการของมนุษย์ตั้งแต่ความต้องการด้านกายภาพ ความต้องการด้านความปลอดภัยความต้องการด้านสังคม ความต้องการด้านการเคารพนับถือ และประการสุดท้าย คือ การบรรลุศักยภาพของตนเอง (Self actualization) คือมีโอกาสได้พัฒนาตนเองถึงขั้นสูงสุดจากการทำงาน แต่ความต้องการเหล่านั้นต้องได้รับการสนองตอบตามลำดับขั้น</a:t>
            </a:r>
          </a:p>
          <a:p>
            <a:pPr marL="502920" indent="-502920">
              <a:buSzPct val="100000"/>
              <a:buAutoNum type="arabicPeriod" startAt="1"/>
            </a:pPr>
            <a:r>
              <a:rPr b="1"/>
              <a:t>ทฤษฎี X ทฤษฎี Y </a:t>
            </a:r>
            <a:r>
              <a:t>ของแมคกรีกอร์ (Douglas MC Gregor Theory X,Theory Y ) เขาได้เสนอแนวคิดการบริหารอยู่บนพื้นฐานของข้อสมมติฐานเกี่ยวกับธรรมชาติของมนุษย์ต่างกัน</a:t>
            </a:r>
          </a:p>
          <a:p>
            <a:pPr/>
            <a:r>
              <a:t>	</a:t>
            </a:r>
            <a:r>
              <a:rPr b="1"/>
              <a:t>ทฤษฎี X (The Traditional View of Direction and Control) </a:t>
            </a:r>
            <a:r>
              <a:t>ทฤษฎีนี้เกิดข้อสมติฐานดังนี้</a:t>
            </a:r>
          </a:p>
          <a:p>
            <a:pPr/>
            <a:r>
              <a:t>	1. คนไม่อยากทำงาน และหลีกเลี่ยงความรับผิดชอบ</a:t>
            </a:r>
          </a:p>
          <a:p>
            <a:pPr/>
            <a:r>
              <a:t>	2. คนไม่ทะเยอทะยาน และไม่คิดริเริ่ม ชอบให้การสั่ง</a:t>
            </a:r>
          </a:p>
          <a:p>
            <a:pPr/>
            <a:r>
              <a:t>	3. คนเห็นแก่ตนเองมากกว่าองค์การ</a:t>
            </a:r>
          </a:p>
          <a:p>
            <a:pPr/>
            <a:r>
              <a:t>	4. คนมักต่อต้านการเปลี่ยนแปลง</a:t>
            </a:r>
          </a:p>
          <a:p>
            <a:pPr/>
            <a:r>
              <a:t>	5. คนมักโง่ และหลอกง่าย</a:t>
            </a:r>
          </a:p>
          <a:p>
            <a:pPr/>
            <a:r>
              <a:t>ผลการมองธรรมชาติของมนุษย์เช่นนี้ การบริหารจัดการจึงเน้นการใช้เงิน วัตถุ เป็นเครื่องล่อใจ เน้นการควบคุม การสั่งการ เป็นต้น</a:t>
            </a:r>
          </a:p>
          <a:p>
            <a:pPr/>
            <a:r>
              <a:t>	</a:t>
            </a:r>
            <a:r>
              <a:rPr b="1"/>
              <a:t>ทฤษฎี Y (The integration of Individual and Organization Goal) </a:t>
            </a:r>
            <a:r>
              <a:t>ทฤษฎีข้อนี้เกิดจากข้อสมติฐานดังนี้</a:t>
            </a:r>
          </a:p>
          <a:p>
            <a:pPr/>
            <a:r>
              <a:t>	1. คนจะให้ความร่วมมือ สนับสนุน รับผิดชอบ ขยัน</a:t>
            </a:r>
          </a:p>
          <a:p>
            <a:pPr/>
            <a:r>
              <a:t>	2. คนไม่เกียจคร้านและไว้วางใจได้</a:t>
            </a:r>
          </a:p>
          <a:p>
            <a:pPr/>
            <a:r>
              <a:t>	3. คนมีความคิดริเริ่มทำงานถ้าได้รับการจูงใจอย่างถูกต้อง</a:t>
            </a:r>
          </a:p>
          <a:p>
            <a:pPr/>
            <a:r>
              <a:t>	4. คนมักจะพัฒนาวิธีการทำงาน และพัฒนาตนเองอยู่เสมอ</a:t>
            </a:r>
          </a:p>
          <a:p>
            <a:pPr/>
            <a:r>
              <a:t>ผู้บังคับบัญชาจะไม่ควบคุมผู้ใต้บังคับบัญชาอย่างเข้มงวด แต่จะส่งเสริมให้รู้จักควบคุมตนเองหรือของกลุ่มมากขึ้น ต้องให้เกียรติซึ่งกันและกันจากความเชื่อที่แตกต่างกัน ทำให้เกิดระบบการบริหารที่แตกต่างกันระหว่างระบบที่เน้นการควบคุมกับระบบที่ค่อนข้างให้อิสระภาพ</a:t>
            </a:r>
          </a:p>
          <a:p>
            <a:pPr/>
            <a:r>
              <a:rPr b="1"/>
              <a:t>4. อูชิ (Ouchi) </a:t>
            </a:r>
            <a:r>
              <a:t>ชาวญี่ปุ่นได้เสนอ ทฤษฎี Z (Z Theory) (William G. Ouchi) ศาสตราจารย์แห่งมหาวิทยาลัย UXLA (I of California Los Angeles) ทฤษฎีนี้รวมเอาหลักการของทฤษฎี X , Y เข้าด้วยกัน แนวความคิดก็คือ องค์การต้องมีหลักเกณฑ์ที่ควบคุมมนุษย์ แต่มนุษย์ก็รักความเป็นอิสระ และมีความต้องการหน้าที่ของผู้บริหารจึงต้องปรับเป้าหมายขององค์การให้สอดคล้องกับเป้าหมายของบุคคลในองค์การ สรุปเพื่อออมชอมสองทฤษฎี มีองค์ประกอบที่สำคัญ 4 ประการคือ</a:t>
            </a:r>
          </a:p>
          <a:p>
            <a:pPr/>
            <a:r>
              <a:t>1. การทำให้ปรัชญาที่กำหนดไว้บรรลุ</a:t>
            </a:r>
          </a:p>
          <a:p>
            <a:pPr/>
            <a:r>
              <a:t>2. การพัฒนาผู้ใต้บังคับบัญชาให้ทำงานอย่างมีประสิทธิภาพ</a:t>
            </a:r>
          </a:p>
          <a:p>
            <a:pPr/>
            <a:r>
              <a:t>3. การให้ความไว้วางใจแก่ผู้ใต้บังคับบัญชา</a:t>
            </a:r>
          </a:p>
          <a:p>
            <a:pPr/>
            <a:r>
              <a:t>4. การให้ผู้ใต้บังคับบัญชามีส่วนร่วมในการตัดสินใจ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hape 3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216">
              <a:defRPr sz="2400"/>
            </a:pPr>
            <a:r>
              <a:t>สรุปการพัฒนาศูนย์การเรียนรู้ด้านพลังงานทดแทนต่าง ๆ มาประยุกต์ใช้ (สุวัฒน์ วรานุสาสน์, 2547) ดังนี้</a:t>
            </a:r>
          </a:p>
          <a:p>
            <a:pPr marL="365760" indent="-365760" defTabSz="914216">
              <a:buSzPct val="100000"/>
              <a:buAutoNum type="arabicPeriod" startAt="1"/>
              <a:defRPr b="1" sz="2400"/>
            </a:pPr>
            <a:r>
              <a:t>แนวคิดการดำเนินงานของศูนย์การเรียนรู้ด้านพลังงานทดแทนเพื่อการศึกษา</a:t>
            </a:r>
          </a:p>
          <a:p>
            <a:pPr defTabSz="914216">
              <a:defRPr sz="2400"/>
            </a:pPr>
            <a:r>
              <a:t>      นำหลักการจัดระบบของศาสตราจารย์ ชัยยงค์ พรหมวงศ์ (2536) มาเป็นแนวคิดดังนี้ “.....การจัดระบบ วิธีการจัดระบบ หรือวิธีระบบ (Systems Approach) เป็นการวางแผนการพัฒนาระบบใหม่หรือปรับปรุงระบบที่มีอยู่แล้วให้ดีขึ้น ด้วยการกำหนดปรัชญา ปณิธาน จุดมุ่งหมาย องค์ประกอบ ภาระหน้าที่ ความสัมพันธ์ ปฏิสัมพันธ์ ขั้นตอนและปัจจัยเกื้อหนุน และการประเมินควบคุม เพื่อเพิ่มประสิทธิภาพการทำงานหรือแก้ปัญหาการดำเนินงานที่มีคุณกาพ โดยนั้นที่ขั้นตอนที่เหมาะสม ขั้นตอน จึงเป็นคำหลักที่สำคัญของการจัดระบบ.....”</a:t>
            </a:r>
          </a:p>
          <a:p>
            <a:pPr defTabSz="914216">
              <a:defRPr b="1" sz="2400"/>
            </a:pPr>
            <a:r>
              <a:t>2. รูปแบบของศูนย์การเรียนรู้ฯ </a:t>
            </a:r>
          </a:p>
          <a:p>
            <a:pPr defTabSz="914216">
              <a:defRPr sz="2400"/>
            </a:pPr>
            <a:r>
              <a:t>   ศูนย์การเรียนรู้เป็นสื่อการเรียนรู้ทางด้านเทคโนโลยีทางการศึกษาประเภทหนึ่ง ผู้วิจัยจึงนำรูปแบบขององค์การเทคโนโลยีและสื่อสารการศึกษา มาประยุกต์ใช้เป็นรูปบบของศูนย์การเรียนรู้ ที่ผู้วิจัยพัฒนาในลักษณะเป็นหน่วยงานเอกเทศ ซึ่งมีลักษณะ (ชัยยงค์ พรหมวงศ์, 2541)</a:t>
            </a:r>
          </a:p>
          <a:p>
            <a:pPr lvl="4" indent="0" defTabSz="914216">
              <a:defRPr sz="2400"/>
            </a:pPr>
            <a:r>
              <a:t>  2.1 ผู้บริหาร เป็นหัวหน้า หรือผู้อำนวยการ ระดับ 8-9 มีอำนาจในการตัดสินใจในระดับสูง แต่งตั้งมาจากอาจารย์ หรือบุคลากรสาย ก</a:t>
            </a:r>
          </a:p>
          <a:p>
            <a:pPr lvl="4" indent="0" defTabSz="914216">
              <a:defRPr sz="2400"/>
            </a:pPr>
            <a:r>
              <a:t>  2.2 การจัดองค์กร เป็นลักษณะครบวงจร</a:t>
            </a:r>
          </a:p>
          <a:p>
            <a:pPr lvl="4" indent="0" defTabSz="914216">
              <a:defRPr sz="2400"/>
            </a:pPr>
            <a:r>
              <a:t>  2.3 บุคลากร มีครบและเป็นของตนเอง</a:t>
            </a:r>
          </a:p>
          <a:p>
            <a:pPr lvl="4" indent="0" defTabSz="914216">
              <a:defRPr sz="2400"/>
            </a:pPr>
            <a:r>
              <a:t>  2.4 ทรัพยากร และงบประมาณ มีทรัพยากรงบประมาณเป็นของตนเอง</a:t>
            </a:r>
          </a:p>
          <a:p>
            <a:pPr lvl="4" indent="0" defTabSz="914216">
              <a:defRPr sz="2400"/>
            </a:pPr>
            <a:r>
              <a:t>  2.5 ขอบข่ายให้บริการ ให้บริการทั่วไป</a:t>
            </a:r>
          </a:p>
          <a:p>
            <a:pPr defTabSz="914216">
              <a:defRPr b="1" sz="2400"/>
            </a:pPr>
            <a:r>
              <a:t>3. กระบวนการบริหารศูนย์การเรียนรู้ฯ </a:t>
            </a:r>
          </a:p>
          <a:p>
            <a:pPr defTabSz="914216">
              <a:defRPr sz="2400"/>
            </a:pPr>
            <a:r>
              <a:t>   ใช้ระบบ POSCADCARE ที่ได้ประยุกต์ ปรับปรุง จากระบบการบริหารองค์กรเทคโนโลยีและสื่อสารการศึกษา แบบ POSDCARE ตามแนวคิดของศาสตราจารย์ ดร.ชัยยงค์ พรหมวงศ์ (2541) ประกอบด้วย การวางแผน การจัดหน่วยงาน การจัดบุคลากร การอำนวยการ การประสานงาน การจัดสรรทรัพยากร การรายงาน และการประเมินติดตามผล และอาศัยทฤษฎีและหลักการบริหาร โดยใช้ทฤษฎีการบริหารองค์กรเทคโนโลยีทางการศึกษาซึ่งใช้ทฤษฎีการบริหารกลุ่มมนุษยสัมพันธ์ที่เน้นความต้องการของบุคลากรแต่ละคน และการทำงานร่วมกันผสมผสานกับกลุ่มสมัยใหม่ เน้นการปรับเปลี่ยนไปตามสภาพและการดำเนินงานอย่างมีระบบ โดยใช้หลักการบริหารจัดการชิงทฤษฎีองค์กรของเจมส์ ดี มูนีย์ และหลักการบริหารจัดการเชิงกระบวนการจัดการของเฮนรี่ ฟาโยล (ชัยยงค์ พรหมวงศ์, 2541) </a:t>
            </a:r>
          </a:p>
          <a:p>
            <a:pPr defTabSz="914216">
              <a:defRPr sz="2400"/>
            </a:pPr>
            <a:r>
              <a:t>    </a:t>
            </a:r>
            <a:r>
              <a:rPr b="1"/>
              <a:t>3.1 หลักการบริหารจัดการเชิงทฤษฎีองค์กร ของ เจมส์ ดี มูนี่ย์ (James D. Mooney)</a:t>
            </a:r>
            <a:r>
              <a:t> มีแนวคิดว่าศูนย์กลางความคิดอยู่ที่การประสานงานที่ถือเป็นหลักการมีเอกภาพในการทำงาน 4 ประการคือ</a:t>
            </a:r>
          </a:p>
          <a:p>
            <a:pPr defTabSz="914216">
              <a:defRPr sz="2400"/>
            </a:pPr>
            <a:r>
              <a:t>         3.1.1 หลักการประสานงาน ทำให้เถิดเอถภาพในการทำงานซึ่งจะนำไปสู</a:t>
            </a:r>
          </a:p>
          <a:p>
            <a:pPr defTabSz="914216">
              <a:defRPr sz="2400"/>
            </a:pPr>
            <a:r>
              <a:t>เป้าหมายได้ ตามหลักการถ่ายทอดลัทธิและอุดมการณ์ (Doctrine) มีสปิริต (Spirit) และขวัญกำาลังใจ (Morale)</a:t>
            </a:r>
          </a:p>
          <a:p>
            <a:pPr defTabSz="914216">
              <a:defRPr sz="2400"/>
            </a:pPr>
            <a:r>
              <a:t>         3.1.2 หลักการจัดอันดับสายงานการบังคับบัญชา โดยจัดตามอำนาจหน้าที่ และการมอบหมายงาน</a:t>
            </a:r>
          </a:p>
          <a:p>
            <a:pPr defTabSz="914216">
              <a:defRPr sz="2400"/>
            </a:pPr>
            <a:r>
              <a:t>         3.1.3 หลักการแบ่งงานตามหน้าที่ ความชำนาญ และการจัดแบ่งกลุ่มหน้าที่เฉพาะด้าน</a:t>
            </a:r>
          </a:p>
          <a:p>
            <a:pPr defTabSz="914216">
              <a:defRPr sz="2400"/>
            </a:pPr>
            <a:r>
              <a:t>         3.14 หลักการบรรจุบุคคล ซึ่งช่วยแก้ปัญหาในด้านความต้องการคำแนะนำและความคิดเห็นจากผู้บังคับบัญชา</a:t>
            </a:r>
          </a:p>
          <a:p>
            <a:pPr defTabSz="914216">
              <a:defRPr sz="2400"/>
            </a:pPr>
            <a:r>
              <a:t>   </a:t>
            </a:r>
            <a:r>
              <a:rPr b="1"/>
              <a:t>3.2 หลักการบริหารจัดการเชิงกระบวนการจัดการ ของ เฮนรี่ ฟาโยล (Henry Fayol)</a:t>
            </a:r>
            <a:r>
              <a:t> ซึ่งเป็นผู้บุกเบิกแนวคิดเกี่ยวกับการจัดการเชิงบริหารโดยได้เสนอหลัก 14 ประการ ดังนี้</a:t>
            </a:r>
          </a:p>
          <a:p>
            <a:pPr defTabSz="914216">
              <a:defRPr sz="2400"/>
            </a:pPr>
            <a:r>
              <a:t>         3.2.1 การจัดแบ่งงาน มีการแบ่งงานหมาะสมสำหรับบุคคลในฝ่ายต่าง ๆ</a:t>
            </a:r>
          </a:p>
          <a:p>
            <a:pPr defTabSz="914216">
              <a:defRPr sz="2400"/>
            </a:pPr>
            <a:r>
              <a:t>         3.2.2 อำนาจหน้าที่ มีการมอบหมายอำนาจหน้าที่ตามระดับ และประเภทของงาน</a:t>
            </a:r>
          </a:p>
          <a:p>
            <a:pPr defTabSz="914216">
              <a:defRPr sz="2400"/>
            </a:pPr>
            <a:r>
              <a:t>         3.2.3 ระเบียบวินัย การดำเนินงานจะต้องมีระเบียบวินัย เพื่อกำกับควบคุมพฤติกรรมการทำงานของบุคลากรให้เป็นไปตามเป้าหมาย</a:t>
            </a:r>
          </a:p>
          <a:p>
            <a:pPr defTabSz="914216">
              <a:defRPr sz="2400"/>
            </a:pPr>
            <a:r>
              <a:t>         3.2.4 เอกภาพในการบังคับบัญชา จะต้องมีการสั่งการสูงสุดจากแหล่งบัญชาแหล่งเดียว แล้วอาจกระจายสั่งการลงไปยังระดับต่ำ</a:t>
            </a:r>
          </a:p>
          <a:p>
            <a:pPr defTabSz="914216">
              <a:defRPr sz="2400"/>
            </a:pPr>
            <a:r>
              <a:t>         3.2.5 เอกภาพในการอำนวยการ มีจุดอำนวยการเพียงจุดเดี่ยว</a:t>
            </a:r>
          </a:p>
          <a:p>
            <a:pPr defTabSz="914216">
              <a:defRPr sz="2400"/>
            </a:pPr>
            <a:r>
              <a:t>         3.2.6 ประโยชน์ส่วนรวมเหนือประใยชน์ส่วนตน บุคลากรทุกคนต้องปฏิบัติงานหรือตัดสินใจเพื่อผลประโยชน์ขององค์กรไม่ใช่เพื่อส่วนตน</a:t>
            </a:r>
          </a:p>
          <a:p>
            <a:pPr defTabSz="914216">
              <a:defRPr sz="2400"/>
            </a:pPr>
            <a:r>
              <a:t>         3.2.7 ค่าจ้างและค่าตอบแทน ฝ่ายจัดการต้องให้ค่าจ้างและค่าตอบแทนที่เหมาะสม เป็นธรรม</a:t>
            </a:r>
          </a:p>
          <a:p>
            <a:pPr defTabSz="914216">
              <a:defRPr sz="2400"/>
            </a:pPr>
            <a:r>
              <a:t>         32.8 การรวมอำนาจ การบริหารต้องใช้รูปแบบที่จะรวมอำนาจเพื่อประกันประสิทธิภาพของการทำงาน</a:t>
            </a:r>
          </a:p>
          <a:p>
            <a:pPr defTabSz="914216">
              <a:defRPr sz="2400"/>
            </a:pPr>
            <a:r>
              <a:t>         3.2.9 การจัดลำดับสายงาน จัดให้เหมาะสมกับธรรมชาติของการผลิต และการให้บริการในองค์กร</a:t>
            </a:r>
          </a:p>
          <a:p>
            <a:pPr defTabSz="914216">
              <a:defRPr sz="2400"/>
            </a:pPr>
            <a:r>
              <a:t>         3.2.10 ความเป็นระเบียบ บุคลากรทุกคนต้องทำงานอย่างเป็นระเบียบเรียบร้อย หรือยึดกฎระเบียบอย่างเคร่งครัด</a:t>
            </a:r>
          </a:p>
          <a:p>
            <a:pPr defTabSz="914216">
              <a:defRPr sz="2400"/>
            </a:pPr>
            <a:r>
              <a:t>         3.2.11 ความเสมอภาค และเป็นธรรม บุคลากรต้องได้รับการปฏิบัติอย่างเสมอภาคและเป็นธรรม</a:t>
            </a:r>
          </a:p>
          <a:p>
            <a:pPr defTabSz="914216">
              <a:defRPr sz="2400"/>
            </a:pPr>
            <a:r>
              <a:t>         3.2.12 ความมั่นคงในการทำงาน เมื่อบุคลากรได้ทำงานมากับองค์กรระยะหนึ่ง ก็ควรจะได้รับความมั่นคงในการทำงาน ไม่ถูกไล่ออกหรือให้ออกโดยไม่มีเหตุผลสมควร</a:t>
            </a:r>
          </a:p>
          <a:p>
            <a:pPr defTabSz="914216">
              <a:defRPr sz="2400"/>
            </a:pPr>
            <a:r>
              <a:t>         3.2.13 ความคิดริเริ่ม องค์กรต้องสนับสนุนให้บุคลากรมีความคิดริเริ่ม และควรได้รับการยกย่องหรือรางวัลต่อความคิดริเริ่มนั้น ๆ</a:t>
            </a:r>
          </a:p>
          <a:p>
            <a:pPr defTabSz="914216">
              <a:defRPr sz="2400"/>
            </a:pPr>
            <a:r>
              <a:t>         3.2.14 ความสามัคคี องค์กรต้องสนับสนุนให้เกิดความสามัคคี มีน้ำใจและมีความภักดีต่อองค์กร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3000"/>
            </a:pPr>
            <a:r>
              <a:t>จากตัวอย่างเราสามารถนำหลักการและทฤษฎีการบริหารมาใช้เพื่อบริหารจัดการการศึการได้ ลองมาดูรูปแบบองค์กรแห่งนวัตกรรมการศึกษาว่ามีองค์ประกอบอะไรเผื่อ น.ศ. จะได้นำไปประยุกต์ใช้ในการบริหารการศึกษาได้บ้าง 	</a:t>
            </a:r>
            <a:br/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รูปแบบองค์กรแห่งนวัตกรรมการศึกษา</a:t>
            </a:r>
            <a:r>
              <a:rPr b="1"/>
              <a:t> </a:t>
            </a:r>
            <a:r>
              <a:t>	</a:t>
            </a:r>
          </a:p>
          <a:p>
            <a:pPr defTabSz="457200">
              <a:defRPr sz="3000"/>
            </a:pPr>
            <a:r>
              <a:rPr b="1"/>
              <a:t>สำหรับลักษณะนิสัยนวัตกรรมที่เหมาะสมนั้น</a:t>
            </a:r>
            <a:r>
              <a:t> อันดับแรกจะต้องเป็นผู้ที่มีแรงขับในตนเองสูง ที่จะผลักดันให้ตัวเองกระตือรือร้นที่จะศึกษาเรียนรู้ คิดค้นนวัตกรรมใหม่ ๆ และจะต้องเป็นผู้มีความฝัน มีวิสัยทัศน์ที่จะไปให้ถึงโดยไม่เกรงกลัวความล้มเหลว (Nicholson &amp; West, 1988; Rushton &amp; West, 1988; Linden,1990;) สามารถมองเห็นโอกาสของการสร้างนวัตกรรมได้จากสภาพที่มีอยู่ เช่น แทนที่จะมองว่ามีน้ำอยู่ครึ่งแก้ว แต่กลับมองว่ามีน้ำเพียงครึ่งแก้ว เพราะที่ว่างอีกครึ่งแก้วที่เหลือ คือ โอกาสในการค้นคว้าหาความรู้ ฝึกฝนทักษะจนเกิดความชำนาญในการสร้างนวัตกรรมต่อไปนั่นเอง และนอกจากการมีความรู้ความสามารถแล้ว เหนือสิ่งอื่นใด คือต้องมีความมุ่งมั่นที่จะสร้างนวัตกรรมให้สำเร็จ ดังคำกล่าวของ Peter Ducker ศาสตราจารย์ชื่อดังแห่งมหาวิทยาลัยฮาร์วาร์ดที่ว่า “Innovation requires knowledge, ingenuity, and above all else, focus.” (Ducker, 2002)</a:t>
            </a:r>
          </a:p>
          <a:p>
            <a:pPr defTabSz="457200">
              <a:defRPr sz="3000"/>
            </a:pPr>
            <a:r>
              <a:t>        ดังนั้น ผู้บริหาร และบุคลากรทางการศึกษาโดยเฉพาะ ครู อาจารย์ ซึ่งเป็นบุคคลที่มีความสำคัญในการกระบวนการเรียนการสอน จึงควรได้รับการพัฒนาให้มีนิสัยนวัตกรรมนำไปสู่การสร้างนวัตกรรมการศึกษา เพื่อส่งเสริมกระบวนการเรียนรู้อย่างมีประสิทธิภาพและประสิทธิผลต่อไป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5" name="Shape 3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3000"/>
            </a:pPr>
            <a:r>
              <a:t>	หลังจากศึกษาเกี่ยวกับ หลักการและทฤษฎีการบริหารการศึกษา แล้วสามารถนำไปสู่การการออกแบบนวัตกรรมการบริหารการศึกษาได้ โดยเราจะทำความเข้าใจเกี่ยวกับเรื่องของนวัตกรรม และองค์กรแห่งนวัตกรรมกันก่อน</a:t>
            </a:r>
          </a:p>
          <a:p>
            <a:pPr defTabSz="457200">
              <a:defRPr sz="3000"/>
            </a:pPr>
            <a:r>
              <a:t>	</a:t>
            </a:r>
            <a:r>
              <a:rPr b="1"/>
              <a:t>นวัตกรรม (Innovation)</a:t>
            </a:r>
            <a:r>
              <a:t> มีรากศัพท์มาจาก innovare ภาษาลาติน แปลว่าทำสิ่งใหม่ขึ้นมาความหมายในเชิงเศรษฐศาสตร์คือ การนำแนวความคิดใหม่หรือการใช้ประโยชน์จากสิ่งที่มีอยู่แล้วมาใช้ในรูปแบบใหม่ การทำในสิ่งที่แตกต่างจากคนอื่น โดยอาศัยการเปลี่ยนแปลงต่าง ๆ (Change) ที่เกิดขึ้นรอบตัวเราให้กลายมาเป็นโอกาส (Opportunity) และถ่ายทอดไปสู่แนวความคิดใหม่ที่ทำให้เกิดประโยชน์ต่อตนเอง และสังคม</a:t>
            </a:r>
          </a:p>
          <a:p>
            <a:pPr defTabSz="457200">
              <a:defRPr sz="3000"/>
            </a:pPr>
            <a:r>
              <a:t>	</a:t>
            </a:r>
            <a:r>
              <a:rPr b="1"/>
              <a:t>องค์กรนวัตกรรม (Innovative organization)</a:t>
            </a:r>
            <a:r>
              <a:t> หมายถึง องค์กรที่มีการปรับปรุงและเปลี่ยนแปลงทางด้านกระบวนการทางความคิดเพื่อก่อให้เกิดสิ่งใหม่ที่แตกต่างและเป็นประโยชน์ขึ้นมา หรือเป็นองค์กรที่มีการนำความเปลี่ยนแปลงใหม่ๆ มาประยุกต์ใช้จนเป็นผลสำเร็จและแผ่กว้างออกไปจนกลายเป็นระเบียบวิธีปฏิบัติแก่บุคคลทั่วไป (McKeown, 2008; บุญเกื้อ ควรหาเวช, 2543)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1" name="Shape 3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3000"/>
            </a:pPr>
            <a:r>
              <a:rPr b="1"/>
              <a:t>องค์กรแห่งนวัตกรรมการศึกษา (Educational innovative organization) </a:t>
            </a:r>
            <a:r>
              <a:t>หมายถึง องค์กรหรือสถาบันการศึกษาที่มีการกระทำใหม่ การสร้างใหม่ หรือการพัฒนาดัดแปลงจากสิ่งใดๆ แล้วทำให้การศึกษาหรือการจัดกิจกรรมการเรียนการสอนมีประสิทธิภาพดีขึ้นกว่าเดิม ทำให้ผู้เรียนเกิดการเรียนเปลี่ยนแปลงในการเรียนรู้ เกิดการเรียนรู้อย่างรวดเร็ว มีแรงจูงใจในการเรียน ทำให้เกิดประสิทธิภาพและประสิทธิผลสูงสุดกับผู้เรียน (มนสิช สิทธิสมบูรณ์, 2552) </a:t>
            </a:r>
          </a:p>
          <a:p>
            <a:pPr defTabSz="457200">
              <a:defRPr sz="3000"/>
            </a:pPr>
            <a:r>
              <a:t>           การเป็นองค์กรแห่งนวัตกรรมการศึกษา สถานศึกษาจึงต้องมีความสามารถคิดค้นทำสิ่งใหม่ๆ เพื่อการพัฒนาได้ตั้งแต่กระบวนการทำงาน และการผลิตผลงาน ทั้งในรูปแบบการบริหาร การจัดทำหลักสูตร การสร้างสื่อหรือวิธีการจัดการเรียนการสอน รวมถึงการวัดและประเมินผล เพื่อส่งเสริมการเรียนรู้ของผู้เรียนตามศักยภาพ และมีสมรรถนะพร้อมในการศึกษาต่อ และประกอบอาชีพได้อย่างมีประสิทธิภาพต่อไป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hape 3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b="1" sz="3000"/>
            </a:pPr>
            <a:r>
              <a:t>แนวทางการบริหารสถานศึกษาไปสู่องค์กรนวัตกรรมการศึกษา </a:t>
            </a:r>
          </a:p>
          <a:p>
            <a:pPr defTabSz="457200">
              <a:defRPr sz="3000"/>
            </a:pPr>
            <a:r>
              <a:t>1. ผู้บริหารควรปรับทัศนคติมุมมองให้มีวิสัยทัศน์ที่ท้าทาย และมีความเป็นไปได้ที่จะประสบความสำเร็จ</a:t>
            </a:r>
          </a:p>
          <a:p>
            <a:pPr defTabSz="457200">
              <a:defRPr sz="3000"/>
            </a:pPr>
            <a:r>
              <a:t>2. ผู้บริหารควรเป็นผู้นำแห่งการเปลี่ยนแปลง มีความมุ่งมั่น กล้าที่จะเสี่ยง และมองเห็นโอกาสของความสำเร็จ</a:t>
            </a:r>
          </a:p>
          <a:p>
            <a:pPr defTabSz="457200">
              <a:defRPr sz="3000"/>
            </a:pPr>
            <a:r>
              <a:t>3. ผู้บริหารควรสร้างบรรยากาศสถานศึกษาให้ครู อาจารย์ มีแรงจูงใจที่จะคิดสร้างสรรค์สิ่งใหม่ในการทำงาน ลดขั้นตอนการทำงานที่ยุ่งยาก </a:t>
            </a:r>
          </a:p>
          <a:p>
            <a:pPr defTabSz="457200">
              <a:defRPr sz="3000"/>
            </a:pPr>
            <a:r>
              <a:t>    หรือแก้ไขปัญหาที่เกิดขึ้น ดังนี้</a:t>
            </a:r>
          </a:p>
          <a:p>
            <a:pPr defTabSz="457200">
              <a:defRPr sz="3000"/>
            </a:pPr>
            <a:r>
              <a:t>3.1 จัดสรรทรัพยากรทั้งด้านบุคลากร งบประมาณ วัสดุอุปกรณ์ และเวลาอย่างเพียงพอ</a:t>
            </a:r>
          </a:p>
          <a:p>
            <a:pPr defTabSz="457200">
              <a:defRPr sz="3000"/>
            </a:pPr>
            <a:r>
              <a:t>3.2 สรรหาแหล่งประโยชน์ด้านจากภายนอกองค์กรทั้งด้านความรู้ทางวิชาการ วิทยาการใหม่ ๆ โดยเฉพาะด้านการเรียนการสอน</a:t>
            </a:r>
          </a:p>
          <a:p>
            <a:pPr defTabSz="457200">
              <a:defRPr sz="3000"/>
            </a:pPr>
            <a:r>
              <a:t>3.3 ส่งเสริมการพัฒนาวิชาชีพ โดยคำนึงถึงความต้องการของครู อาจารย์เป็นหลัก</a:t>
            </a:r>
          </a:p>
          <a:p>
            <a:pPr defTabSz="457200">
              <a:defRPr sz="3000"/>
            </a:pPr>
            <a:r>
              <a:t>4. สร้างนิสัยนวัตกรรมให้เกิดขึ้นในตนเอง และครู อาจารย์ ดังนี้</a:t>
            </a:r>
          </a:p>
          <a:p>
            <a:pPr defTabSz="457200">
              <a:defRPr sz="3000"/>
            </a:pPr>
            <a:r>
              <a:t>4.1 ให้อิสระในการทำงานแก่ครู อาจารย์ให้สามารถออกแบบวิธีการ ขั้นตอนการทำงานของตัวเองได้โดยมีผู้บริหารเป็นผู้สนับสนุน (advocator)</a:t>
            </a:r>
          </a:p>
          <a:p>
            <a:pPr defTabSz="457200">
              <a:defRPr sz="3000"/>
            </a:pPr>
            <a:r>
              <a:t>4.2 เสริมพลังอำนาจ และสร้างขวัญกำลังใจด้วยการกล่าวชมเชย ให้ประกาศเกียรติคุณ หรือรางวัล เพื่อเป็นการเสริมแรงในการสร้างสรรค์นวัตกรรม</a:t>
            </a:r>
            <a:br/>
            <a:r>
              <a:t>          การศึกษา และเป็นแรงผลักดันให้ผู้อื่นปรารถนาที่จะปฏิบัติตาม</a:t>
            </a:r>
          </a:p>
          <a:p>
            <a:pPr defTabSz="457200">
              <a:defRPr sz="3000"/>
            </a:pPr>
            <a:r>
              <a:t>5. จัดเวทีแลกเปลี่ยนเรียนรู้ เพื่อจัดการความรู้หรือนวัตกรรมทางการศึกษาที่เกิดขึ้นไปสู่แนวปฏิบัติอย่างเป็นรูปธรรมในสถานศึกษาต่อไป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Shape 3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 sz="3000"/>
            </a:pPr>
            <a:r>
              <a:t>หลังจากศึกษาเกี่ยวกับหลักการและทฤษฎีการบริหารการศึกษา องค์กรแห่งนวัตกรรมการศึกษา จะนำไปสู่การสร้างองค์กรแห่งนวัตกรรมการศึกษาได้อย่างไร ลองมาศึกษา </a:t>
            </a:r>
            <a:r>
              <a:rPr b="1">
                <a:solidFill>
                  <a:schemeClr val="accent5">
                    <a:hueOff val="-306725"/>
                    <a:lumOff val="-18354"/>
                  </a:schemeClr>
                </a:solidFill>
              </a:rPr>
              <a:t>โครงสร้างของการออกแบบนวัตกรรม</a:t>
            </a:r>
            <a:r>
              <a:t> โดยทั่วไปเป็นอย่างไร </a:t>
            </a:r>
            <a:br/>
            <a:r>
              <a:t>- อันดับแรกควรตั้งชื่อนวัตกรรมให้สอดคล้องกับวัตถุประสงค์ และเข้าใจง่าย</a:t>
            </a:r>
          </a:p>
          <a:p>
            <a:pPr defTabSz="457200">
              <a:defRPr sz="3000"/>
            </a:pPr>
            <a:r>
              <a:t>- ต่อมาควรกำหนดวัตถุประสงค์ของนวัตกรรมให้ชัดเจนจะส่งผลให้การพัฒนานวัตกรรมนั้น รวดเร็วและมีประสิทธิภาพมากยิ่งขึ้น</a:t>
            </a:r>
          </a:p>
          <a:p>
            <a:pPr defTabSz="457200">
              <a:defRPr sz="3000"/>
            </a:pPr>
            <a:r>
              <a:t>- ผู้พัฒนาต้องพิจารณานำ ทฤษฎี หลักการ มาใช้ให้สอดคล้องกับวัตถุประสงค์ ซึ่งทฤษฎีการเรียนรู้ถือเป็นสิ่งสำคัญที่จะนำมาใช้ในการพัฒนานวัตกรรมทางการศึกษา</a:t>
            </a:r>
          </a:p>
          <a:p>
            <a:pPr defTabSz="457200">
              <a:defRPr sz="3000"/>
            </a:pPr>
            <a:r>
              <a:t>- ต้องพิจารณาส่วนประกอบของนวัตกรรม ว่ามีอะไรบ้าง ประกอบด้วยตัวป้อน (Input) กระบวนการ (Process) และผลผลิต (Output) การนำนวัตกรรมมาใช้จัดการเรียนการสอนจึงมีจุดหมายที่จะปรับปรุงหรือเพิ่มประสิทธิภาพให้กับระบบการเรียนการสอน</a:t>
            </a:r>
          </a:p>
          <a:p>
            <a:pPr defTabSz="457200">
              <a:defRPr sz="3000"/>
            </a:pPr>
            <a:r>
              <a:t>- แสดงความสำเร็จของนวัตกรรม ประกอบด้วย วิธีวัดผล เครื่องมือที่ใช้วัดผล และวิธีการประเมินผลประเภทของนวัตกรรมการเรียนการสอน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</a:t>
            </a:r>
            <a:r>
              <a:rPr b="1"/>
              <a:t>การบริหารการศึกษา (Educational administration) </a:t>
            </a:r>
            <a:r>
              <a:t>หมายถึง</a:t>
            </a:r>
          </a:p>
          <a:p>
            <a:pPr/>
            <a:r>
              <a:t>	ส่วนคำว่า “การบริหารการศึกษา” หมายถึง กิจกรรมต่างๆ ที่บุคคลหลายคนร่วมกันดำเนินการ เพื่อพัฒนาสมาชิกของสังคมในทุกๆ ด้าน นับแต่ บุคลิกภาพ ความรู้ ความสามารถ เจตคติ พฤติกรรม คุณธรรม เพื่อให้มีค่านิยมตรงกันกับความต้องการของสังคม โดยกระบวนการต่างๆ ที่อาศัยควบคุมสิ่งแวดล้อมให้มีผลต่อบุคคล และอาศัยทรัพยากร ตลอดจนเทคนิคต่างๆ อย่างเหมาะสม เพื่อให้บุคคลพัฒนาไปตรงตามเป้าหมายของสังคมที่ตนดำเนินชีวิตอยู่ (ภาวิดา ธาราศรีสุทธิ, 2542)</a:t>
            </a:r>
          </a:p>
          <a:p>
            <a:pPr/>
            <a:r>
              <a:t>	การบริหารเป็นทั้งศาสตร์และศิลป์ การบริหารเป็นสาขาวิชาที่มีการจัดการระเบียบอย่างเป็นระบบ คือมีหลักเกณฑ์และทฤษฎีที่พึงเชื่อถือได้ อันเกิดจาการค้นคว้าเชิงวิทยาศาสตร์ เพื่อประโยชน์ในการบริหาร โดยลักษณะนี้ การบริหารจึงเป็นศาสตร์ (Science) เป็นศาสตร์สังคม ซึ่งอยู่กลุ่มเดียวกับวิชาจิตวิทยา สังคมวิทยา และรัฐศาสตร์แต่ถ้าพิจารณาการบริหารในลักษณะของการปฏิบัติที่ต้องอาศัยความรู้ ความสามารถ ประสบการณ์และทักษะของผู้บริหารแต่ละคน ที่จะ ทำงานให้บรรลุเป้าหมาย ซึ่งเป็นการประยุกต์เอาความรู้ หลักการและทฤษฎีไปรับใช้ในการปฏิบัติงานเพื่อให้เหมาะสมกับสถานการณ์ และสิ่งแวดล้อม การบริหารก็จะมีลักษณะเป็นศิลป์ (Arts)</a:t>
            </a:r>
          </a:p>
          <a:p>
            <a:pPr/>
            <a:r>
              <a:t>	</a:t>
            </a:r>
            <a:r>
              <a:rPr b="1"/>
              <a:t>ผู้บริหารสถานศึกษา </a:t>
            </a:r>
            <a:r>
              <a:t>คือ ผู้ที่มีอำนาจหน้าที่ที่ได้รับมอบหมายตามกฎหมาย และมีความรู้ความสามารถตรงตามคุณสมบัติและรับผิดชอบในการสั่งการและควบคุมกิจกรรมของสถานศึกษาให้เกิดประสิทธิภาพและประสิทธิผลตามจุดมุ่งหมายขององค์การ  (อำนาจ นาคแก้ว, ม.ป.ป)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Shape 20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บทบาทของผู้บริหารสถานศึกษา (กระทรวงศึกษาธิการ 2543)</a:t>
            </a:r>
          </a:p>
          <a:p>
            <a:pPr/>
            <a:r>
              <a:t>	บทบาทผู้บริหารสถานศึกษาในยุคปฏิรูปการเรียนรู้ ได้แก่ การเป็นผู้นำในการพัฒนา คุณธรรม จริยธรรม และค่านิยมที่พึงประสงค์ ทั้งครูและนักเรียน เป็นผู้นำในการบริหาร โดยยึดแนวทางการบริหารแบบประชาธิปไตย เป็นผู้นำในด้านการนำสื่อ นวัตกรรม และเทคโนโลยีมาใช้ในการเรียนการสอน เป็นผู้นำการพัฒนางานวิชาการ ประสานความร่วมมือกับชุมชน และหน่วยงานที่เกี่ยวข้องในการพัฒนาการศึกษา เป็นผู้นำในการจัดการศึกษาและเป็นเอกลักษณ์ขององค์กรในทางสร้างสรรค์ เป็นผู้นำในการบริหารงาน โดยร่วมกันทำงานเป็นทีม ส่งเสริมให้ครูทุกคนมีส่วนร่วมอย่างแข็งขันโดยใช้การบริหารคุณภาพที่ทุกคนมีส่วนร่วมคิด ตัดสินใจ ลงมือทำ รับผิดชอบร่วมกัน ผลักดันให้ครูทุกกลุ่มวิชา โดยมุ่งคุณภาพการเรียนรู้ของผู้เรียนเป็นสำคัญ และเป็นผู้สร้างขวัญและกำลังใจแก่บุคลากร เพื่อให้เกิดการเปลี่ยนแปลงวัฒนธรรมในการเรียนรู้ จัดหางบประมาณเพื่อสนับสนุนพัฒนาการศึกษา </a:t>
            </a:r>
          </a:p>
          <a:p>
            <a:pPr>
              <a:defRPr b="1"/>
            </a:pPr>
          </a:p>
          <a:p>
            <a:pPr>
              <a:defRPr b="1"/>
            </a:pPr>
            <a:r>
              <a:t>บทบาทในการบริหารและจัดการศึกษาของผู้บริหาร</a:t>
            </a:r>
          </a:p>
          <a:p>
            <a:pPr/>
            <a:r>
              <a:t>	สำนักงานคณะกรรมการการศึกษาแห่งชาติ (2543) ได้กำหนดลักษณะผู้บริหารต้นแบบว่ามีบทบาทในการบริหารและจัดการศึกษาดังนี้</a:t>
            </a:r>
          </a:p>
          <a:p>
            <a:pPr marL="502920" indent="-502920">
              <a:buSzPct val="100000"/>
              <a:buAutoNum type="arabicPeriod" startAt="1"/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เป็นผู้นำทางวิชาการ</a:t>
            </a:r>
            <a:r>
              <a:t> โดยให้ความสำคัญต่อการส่งเสริมและสนับสนุนการเปลี่ยนแปลงรูปแบบการจัดการเรียนการสอนที่เน้นผู้เรียนเป็นสำคัญตามหมวด 4 ในพระราชบัญญัติการศึกษาแห่งชาติ พ.ศ. 2542 และมีการวางแผน นโยบายและยุทธศาสตร์เพื่อการปฏิรูปการเรียนรู้ของสถานศึกษาอย่างชัดเจนและสะดวกต่อการนำไปปฏิบัติให้คำปรึกษาแนะนำและสร้างพลังความร่วมมือของทุกฝ่ายที่เกี่ยวข้องเพื่อปฏิรูปการเรียนรู้ซึ่งจะนำไปสู่การปฏิรูปการศึกษา</a:t>
            </a:r>
          </a:p>
          <a:p>
            <a:pPr marL="502920" indent="-502920">
              <a:buSzPct val="100000"/>
              <a:buAutoNum type="arabicPeriod" startAt="1"/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การบริหารแบบมีส่วนร่วม</a:t>
            </a:r>
            <a:r>
              <a:t> โดยเน้นการมีส่วนร่วมทั้งครูและบุคลากรภายในโรงเรียนบุคคลและหน่วยงานภายนอกโรงเรียนทั้งหน่วยงานภาครัฐและเอกชน เช่น ครู บุคลากร พ่อแม่ ผู้ปกครองชุมชน และองค์กรต่างๆ</a:t>
            </a:r>
          </a:p>
          <a:p>
            <a:pPr marL="502920" indent="-502920">
              <a:buSzPct val="100000"/>
              <a:buAutoNum type="arabicPeriod" startAt="1"/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การเป็นผู้อำนวยความสะดวกทั้งทางด้านวิชาการ</a:t>
            </a:r>
            <a:r>
              <a:rPr b="1"/>
              <a:t> </a:t>
            </a:r>
            <a:r>
              <a:t>เช่น การจัดสื่อต่างๆ เช่น หนังสือ ตำราเ ทคโนโลยีช่วยการเรียนการสอนและอุปกรณ์ส่งเสริมการเรียนรู้ต่างๆ ตลอดจน การให้บริการและจัดสภาพแวดล้อมแห่งการเรียนรู้เช่นแหล่งเรียนรู้และศูนย์การเรียนรู้ที่ผู้เรียนแสวงหาความรู้ด้วยตนเองและจัดบรรยากาศของโรงเรียนให้อบอุ่นเพื่อให้ผู้เรียนมีความรู้ และรู้จักแสวงหาความรู้</a:t>
            </a:r>
          </a:p>
          <a:p>
            <a:pPr marL="502920" indent="-502920">
              <a:buSzPct val="100000"/>
              <a:buAutoNum type="arabicPeriod" startAt="1"/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การประสานความสัมพันธ์กับทุกฝ่ายที่เกี่ยวข้อง</a:t>
            </a:r>
            <a:r>
              <a:t> ทั้งในโรงเรียนและนอกโรงเรียนเพื่อสร้างเครือข่ายผู้สนับสนุนทรัพยากรต่างๆ ได้แก่ ทรัพยากรงบประมาณ ทรัพยากรบุคคล เช่น ผู้เชี่ยวชาญผู้มีความรู้และประสบการณ์พิเศษที่โรงเรียน ทรัพยากรด้านการเรียนการสอน และกิจกรรมต่างๆ เช่น อุปกรณ์การเรียนการสอน อุปกรณ์กีฬา สื่อ และเทคโนโลยี</a:t>
            </a:r>
          </a:p>
          <a:p>
            <a:pPr marL="502920" indent="-502920">
              <a:buSzPct val="100000"/>
              <a:buAutoNum type="arabicPeriod" startAt="1"/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การส่งเสริมการพัฒนาครูและบุคลากรในโรงเรียนอย่างต่อเนื่อง</a:t>
            </a:r>
            <a:r>
              <a:t> โดยส่งเสริมให้เข้ารับการฝึกอบรมเข้าร่วมประชุมสัมมนาและไปทัศนศึกษา เพื่อเพิ่มพูนความรู้และประสบการณ์ให้ทันต่อการเจริญก้าวหน้าและการเปลี่ยนแปลงของโลก เพื่อสามารถนำมาประยุกต์และปรับรุงในการจัดการเรียนการสอนให้ดีขึ้น</a:t>
            </a:r>
          </a:p>
          <a:p>
            <a:pPr marL="502920" indent="-502920">
              <a:buSzPct val="100000"/>
              <a:buAutoNum type="arabicPeriod" startAt="1"/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การสร้างแรงจูงใจโดยเป็นผู้มีทัศนคติในเชิงบวกกับผู้ร่วมงาน</a:t>
            </a:r>
            <a:r>
              <a:t> มีความยืดหยุ่นในการทำงาน สร้างความเชื่อมั่นและเข้าใจในความต้องการของฝ่ายต่างๆ ให้ความสำคัญในความพยายามของทีมและสร้างแรงจูงใจในการ ทำงานด้วยวิธีการต่างๆ เช่น การแสดงความขอบคุณการเผยแพร่ผลงานของทีมและการยกย่องให้รางวัล</a:t>
            </a:r>
          </a:p>
          <a:p>
            <a:pPr marL="502920" indent="-502920">
              <a:buSzPct val="100000"/>
              <a:buAutoNum type="arabicPeriod" startAt="1"/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การประเมินผล</a:t>
            </a:r>
            <a:r>
              <a:t> โดยส่งเสริมการประเมินผลภายในสถานศึกษาตามมาตรฐานการศึกษาแห่งชาติเพื่อรองรับการประเมินผลภายนอกมีการนำผลประเมินผู้เรียนมาใช้กำหนดนโยบายของสถานศึกษา เพื่อให้กระบวนการดำเนินงานอย่างเป็นระบบและครบวงจร</a:t>
            </a:r>
          </a:p>
          <a:p>
            <a:pPr marL="502920" indent="-502920">
              <a:buSzPct val="100000"/>
              <a:buAutoNum type="arabicPeriod" startAt="1"/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การส่งเสริมสนับสนุนการวิจัยและพัฒนา</a:t>
            </a:r>
            <a:r>
              <a:t> เพื่อสร้างกระบวนการเรียนรู้ในโรงเรียนของครูและนักเรียนรวมทั้งผู้บริหารอาจเข้ามามีส่วนร่วมในการทำวิจัยด้วย</a:t>
            </a:r>
          </a:p>
          <a:p>
            <a:pPr marL="502920" indent="-502920">
              <a:buSzPct val="100000"/>
              <a:buAutoNum type="arabicPeriod" startAt="1"/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การเผยแพร่ประชาสัมพันธ์ข่าวสารของโรงเรียนให้ชุมชนและสาธารณะชนทราบ</a:t>
            </a:r>
            <a:r>
              <a:rPr b="1"/>
              <a:t> </a:t>
            </a:r>
            <a:r>
              <a:t>โดยวิธีการที่หลากหลายเพื่อสร้างความเข้าใจซึ่งกันและกันตลอดจนสร้างการมีส่วนร่วมเพิ่มขึ้น</a:t>
            </a:r>
          </a:p>
          <a:p>
            <a:pPr marL="502920" indent="-502920">
              <a:buSzPct val="100000"/>
              <a:buAutoNum type="arabicPeriod" startAt="1"/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การส่งเสริมเทคโนโลยีเพื่อให้ทันต่อความเจริญก้าวหน้า</a:t>
            </a:r>
            <a:r>
              <a:t>ทั้งในและต่างประเทศให้สอดคล้องกับยุคสังคมแห่งการเรียนรู้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จากการปฏิรูปการศึกษา ที่มีความมุ่งหมายที่จะจัดการศึกษา เพื่อพัฒนาคนไทยให้บรรลุตามเป้าหมายอย่างมีประสิทธิภาพ จึงได้มีการปรับเปลี่ยนโครงสร้างการบริหารงานในโรงเรียน โดยมีการกระจายอำนาจให้ทุกฝ่ายมีส่วนร่วม ทั้งนี้เพื่อให้โรงเรียนมีความคล่องตัว มีอิสระในการบริหารจัดการ ซึ่งกระทรวงศึกษาธิการ กำหนดให้เขตพื้นที่การศึกษามีขอบข่ายภารกิจการบริหารและการจัดการสถานศึกษาขั้นพื้นฐานไว้ 4 ด้าน ได้แก่ </a:t>
            </a:r>
            <a:r>
              <a:rPr b="1"/>
              <a:t>ขอบข่ายการบริหารสถานศึกษาแบ่งเป็น 4 ด้านคือ</a:t>
            </a:r>
          </a:p>
          <a:p>
            <a:pPr>
              <a:def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defRPr>
            </a:pPr>
            <a:r>
              <a:t>1. การบริหารวิชาการ</a:t>
            </a:r>
          </a:p>
          <a:p>
            <a:pPr lvl="1"/>
            <a:r>
              <a:t>1) การพัฒนาหลักสูตรสถานศึกษา</a:t>
            </a:r>
          </a:p>
          <a:p>
            <a:pPr lvl="1"/>
            <a:r>
              <a:t>2) การพัฒนากระบวนการเรียนรู้</a:t>
            </a:r>
          </a:p>
          <a:p>
            <a:pPr lvl="1"/>
            <a:r>
              <a:t>3) การวัดประเมินผลและการเทียบโอนผลการเรียน</a:t>
            </a:r>
          </a:p>
          <a:p>
            <a:pPr lvl="1"/>
            <a:r>
              <a:t>4) การวิจัยเพื่อพัฒนาคุณภาพการศึกษา</a:t>
            </a:r>
          </a:p>
          <a:p>
            <a:pPr lvl="1"/>
            <a:r>
              <a:t>5) การพัฒนาสื่อ นวัตกรรม และเทคโนโลยีทางการศึกษา</a:t>
            </a:r>
          </a:p>
          <a:p>
            <a:pPr lvl="1"/>
            <a:r>
              <a:t>6) การพัฒนาแหล่งเรียนรู้</a:t>
            </a:r>
          </a:p>
          <a:p>
            <a:pPr lvl="1"/>
            <a:r>
              <a:t>7) การนิเทศการศึกษา</a:t>
            </a:r>
          </a:p>
          <a:p>
            <a:pPr lvl="1"/>
            <a:r>
              <a:t>8) การแนะแนวการศึกษา</a:t>
            </a:r>
          </a:p>
          <a:p>
            <a:pPr lvl="1"/>
            <a:r>
              <a:t>9) การพัฒนาระบบการประกันคุณภาพภายในสถานศึกษา</a:t>
            </a:r>
          </a:p>
          <a:p>
            <a:pPr lvl="1"/>
            <a:r>
              <a:t>10) การส่งเสริมความรู้ด้านวิชาการแก่ชุมชน </a:t>
            </a:r>
          </a:p>
          <a:p>
            <a:pPr lvl="1"/>
            <a:r>
              <a:t>11) การประสานความร่วมมือในการพัฒนาวิชาการกับสถานศึกษาอื่น</a:t>
            </a:r>
          </a:p>
          <a:p>
            <a:pPr lvl="1"/>
            <a:r>
              <a:t>12) การส่งเสริมและสนับสนุนงานวิขาการแก่บุคคล ครอบครัว องค์กร หน่วยงาน และสถาบันอื่นที่จัดการศึกษา</a:t>
            </a:r>
          </a:p>
          <a:p>
            <a:pPr lvl="1">
              <a:def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defRPr>
            </a:pPr>
            <a:r>
              <a:t>2. การบริหารงบประมาณ</a:t>
            </a:r>
          </a:p>
          <a:p>
            <a:pPr lvl="2"/>
            <a:r>
              <a:t>1) การจัดทำและเสนอของบประมาณ</a:t>
            </a:r>
          </a:p>
          <a:p>
            <a:pPr lvl="2"/>
            <a:r>
              <a:t>2) การจัดสรรงบประมาณ</a:t>
            </a:r>
          </a:p>
          <a:p>
            <a:pPr lvl="2"/>
            <a:r>
              <a:t>3) การตรวจสอบ ติดตาม ประเมินผล และรายงานผลการใช้เงินและผลการดำเนินงาน</a:t>
            </a:r>
          </a:p>
          <a:p>
            <a:pPr lvl="2"/>
            <a:r>
              <a:t>4) การระดมทรัพยากรและการลงทุนเพื่อการศึกษา</a:t>
            </a:r>
          </a:p>
          <a:p>
            <a:pPr lvl="2"/>
            <a:r>
              <a:t>5) การบริหารการเงิน</a:t>
            </a:r>
          </a:p>
          <a:p>
            <a:pPr lvl="2"/>
            <a:r>
              <a:t>6) การบริหารบัญชี</a:t>
            </a:r>
          </a:p>
          <a:p>
            <a:pPr lvl="2"/>
            <a:r>
              <a:t>7) การบริหารพัสดุและสินทรัพย์</a:t>
            </a:r>
          </a:p>
          <a:p>
            <a:pPr lvl="2">
              <a:def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defRPr>
            </a:pPr>
            <a:r>
              <a:t>3. การบริหารงานบุคคล</a:t>
            </a:r>
          </a:p>
          <a:p>
            <a:pPr lvl="3"/>
            <a:r>
              <a:t>1) การวางแผนอัตรากำลังและการกำหนดตำแหน่ง</a:t>
            </a:r>
          </a:p>
          <a:p>
            <a:pPr lvl="3"/>
            <a:r>
              <a:t>2) การสรรหาและบรรจุแต่งตั้ง</a:t>
            </a:r>
          </a:p>
          <a:p>
            <a:pPr lvl="3"/>
            <a:r>
              <a:t>3) การส่งเสริมประสิทธิภาพในการปฏิบัติราชการ</a:t>
            </a:r>
          </a:p>
          <a:p>
            <a:pPr lvl="3"/>
            <a:r>
              <a:t>4) วินัยและการรักษาวินัย</a:t>
            </a:r>
          </a:p>
          <a:p>
            <a:pPr lvl="3"/>
            <a:r>
              <a:t>5) การออกจากราชการ</a:t>
            </a:r>
          </a:p>
          <a:p>
            <a:pPr lvl="2">
              <a:def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defRPr>
            </a:pPr>
            <a:r>
              <a:t>4. การบริหารทั่วไป</a:t>
            </a:r>
          </a:p>
          <a:p>
            <a:pPr lvl="4"/>
            <a:r>
              <a:t>1) การดำเนินงานธุรการ</a:t>
            </a:r>
          </a:p>
          <a:p>
            <a:pPr lvl="4"/>
            <a:r>
              <a:t>2) งานเลขานุการคณะกรรมการสถานศึกษาขั้นพื้นฐาน</a:t>
            </a:r>
          </a:p>
          <a:p>
            <a:pPr lvl="4"/>
            <a:r>
              <a:t>3) งานพัฒนาระบบและเครือข่ายข้อมูลสารสนเทศ</a:t>
            </a:r>
          </a:p>
          <a:p>
            <a:pPr lvl="4"/>
            <a:r>
              <a:t>4) การประสานและพัฒนาเครือข่ายการศึกษา</a:t>
            </a:r>
          </a:p>
          <a:p>
            <a:pPr lvl="4"/>
            <a:r>
              <a:t>5) การจัดระบบการบริหารและพัฒนาองค์กร</a:t>
            </a:r>
          </a:p>
          <a:p>
            <a:pPr lvl="4"/>
            <a:r>
              <a:t>6) งานเทคโนโลยีสารสนเทศ</a:t>
            </a:r>
          </a:p>
          <a:p>
            <a:pPr lvl="4"/>
            <a:r>
              <a:t>7) การส่งเสริมสนับสนุนด้านวิชาการงบประมารบุคลากรและบริหารทั่วไป</a:t>
            </a:r>
          </a:p>
          <a:p>
            <a:pPr lvl="4"/>
            <a:r>
              <a:t>8) การดูแลอาคารสถานที่และสภาพแวดล้อม</a:t>
            </a:r>
          </a:p>
          <a:p>
            <a:pPr lvl="4"/>
            <a:r>
              <a:t>9) การจัดทำสำมะโนผู้เรียน</a:t>
            </a:r>
          </a:p>
          <a:p>
            <a:pPr lvl="4"/>
            <a:r>
              <a:t>10) การรับนักเรียน</a:t>
            </a:r>
          </a:p>
          <a:p>
            <a:pPr lvl="4"/>
            <a:r>
              <a:t>11) การส่งเสริมและประสานงานการศึกษาในระบบอกระบบและตามอัธยาศัย</a:t>
            </a:r>
          </a:p>
          <a:p>
            <a:pPr lvl="4"/>
            <a:r>
              <a:t>12) การระดมทรัพยากรเพื่อการศึกษา</a:t>
            </a:r>
          </a:p>
          <a:p>
            <a:pPr lvl="4"/>
            <a:r>
              <a:t>13) งานส่งเสริมกิจการนักเรียน</a:t>
            </a:r>
          </a:p>
          <a:p>
            <a:pPr lvl="4"/>
            <a:r>
              <a:t>14) การประชาสัมพันธ์งานการศึกษา</a:t>
            </a:r>
          </a:p>
          <a:p>
            <a:pPr lvl="4"/>
            <a:r>
              <a:t>15) การส่งเสริมสนับสนุนและประสานงานการศึกษาของบุคคล ชุมชนองค์กร หน่วยงาน และสถาบัน สังคมอื่นที่จัดการศึกษา </a:t>
            </a:r>
          </a:p>
          <a:p>
            <a:pPr lvl="4"/>
            <a:r>
              <a:t>16) งานประสานราชการกับเขตพื้นที่และหน่วยงานอื่น</a:t>
            </a:r>
          </a:p>
          <a:p>
            <a:pPr lvl="4"/>
            <a:r>
              <a:t>17) การจัดระบบการควบคุมภายในหน่วยงาน</a:t>
            </a:r>
          </a:p>
          <a:p>
            <a:pPr lvl="4"/>
            <a:r>
              <a:t>18) งานบริการสาธารณะ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	เราจะเรียนรู้เกี่ยวกับ </a:t>
            </a:r>
            <a:r>
              <a:rPr b="1"/>
              <a:t>ทฤษฎีทางการบริหารการศึกษา </a:t>
            </a:r>
            <a:r>
              <a:t>เพราะทฤษฎีเป็นแนวความคิดหรือความเชื่อที่เกิดขึ้นอย่างมีหลักเกณฑ์มีการทดสอบ และการสังเกตจนเป็นที่แน่ใจ ทฤษฎีเป็นแนวความคิดที่มีเหตุผลและสามารถนำไปประยุกต์ และปฏิบัติได้ ส่วนทฤษฎีหรือหลักในการบริหารงานจะดีหรือมีประสิทธิภาพหรือไม่ ควรคำนึงถึงลักษณะของทฤษฎีในเรื่อง เมื่อนำมาใช้แล้วจะช่วยการเพิ่มประสิทธิภาพของงาน ช่วยวิเคราะห์งานเพื่อปรับปรุงพัฒนา ช่วยงานด้านวิจัยขององค์กรให้ก้าวหน้า ตรงกับความต้องการของสังคม และทันสมัยกับโลกที่กำลังพัฒนา หรือไม่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คำว่า "ทฤษฎี" เป็นคำที่รู้จักกันแพร่หลายในวงการนักวิชาการสาขาต่างๆ โดยผู้สนใจในทฤษฎีต่างๆ ได้นำทฤษฎีเข้าสู่ภาคปฏิบัติ โดยให้เหตุผลว่าทฤษฎีเปรียบได้กับดาวเหนือหรือเข็มทิศ ที่คอยบอกทิศทางให้กับชาวเรือ หรือชี้แนวทางที่ถูกต้องในการปฏิบัติงาน พจนานุกรมฉบับ ราชบัณฑิตยสถานได้ให้ความหมาย "ทฤษฎี" ว่า หมายถึง ความเห็น การเห็น การเห็นด้วยลักษณะ คาดเอาตามหลักวิชาเพื่อเสริมเหตุผล และรากฐานให้แก่ปรากฏการณ์ หรือข้อมูลในภาคปฏิบัติซึ่ง เกิดขึ้นอย่างมีระเบียบ นอกจากนี้ นักวิชาการหลายท่านได้ให้ความหมายดังนี้ </a:t>
            </a:r>
          </a:p>
          <a:p>
            <a:pPr/>
            <a:r>
              <a:t>	</a:t>
            </a:r>
            <a:r>
              <a:rPr b="1"/>
              <a:t>ธงชัย สันติวงษ์</a:t>
            </a:r>
            <a:r>
              <a:t> ทฤษฎี หมายถึง ความรู้ที่เกิดขึ้นจากการรวบรวมแนวคิด และหลักการ ต่างๆ ให้เป็นกลุ่มก้อน และสร้างเป็นทฤษฎีขึ้น ทฤษฎีใดๆ ก็ตามที่ตั้งขึ้น มานั้น เพื่อรวบรวมหลักการและแนวความคิดประเภทเดียวกันเอาไว้อย่างเป็นหมวดหมู่</a:t>
            </a:r>
          </a:p>
          <a:p>
            <a:pPr/>
            <a:r>
              <a:t>	</a:t>
            </a:r>
            <a:r>
              <a:rPr b="1"/>
              <a:t>เมธี ปิลันธนานนท์ </a:t>
            </a:r>
            <a:r>
              <a:t>ได้กล่าวถึงหน้าที่หลักของทฤษฎี มี 3 ประการ คือ การพรรณนา (Description) การอธิบาย (Explanation) และการพยากรณ์ (Prediction) </a:t>
            </a:r>
          </a:p>
          <a:p>
            <a:pPr/>
            <a:r>
              <a:t>	</a:t>
            </a:r>
            <a:r>
              <a:rPr b="1"/>
              <a:t>ธีรวุฒิ ประทุมนพรัตน์</a:t>
            </a:r>
            <a:r>
              <a:t> ได้กล่าวถึง ลักษณะสำคัญของทฤษฎีมีดังนี้ เป็นความคิดที่สัมพันธ์กันและกันอย่างมีระบบ ความคิดดังกล่าวมีลักษณะ “เป็นความจริง" ความจริงหรือความคิดนั้นสามารถเป็นตัวแทนปรากฏการณ์ หรือพฤติกรรมที่เกิดขึ้นได้</a:t>
            </a:r>
          </a:p>
          <a:p>
            <a:pPr/>
            <a:r>
              <a:t>	จากวิธีการทางตรรกวิทยา วิทยาศาสตร์และคณิตศาสตร์ ทำให้เกิดกฎเกณฑ์ที่ได้มาจากการสังเกต ค้นคว้าและการทดลอง โดยใช้เหตุผลเป็นพื้นฐานเพื่อก่อให้เกิดความเข้าใจในความเป็นจริง และนำผลที่เกิดขึ้นนั้นมาใช้เป็นหลักเกณฑ์ สำหรับทฤษฎีต่างๆ ที่เข้ามาสู่การบริหารนั้น ได้มีผู้คิดค้นมากมาย แต่พบว่ายังไม่มีทฤษฎีใดที่สามารถช่วยอธิบายปรากฏการณ์ในการบริหารงานได้หมด อาจจำเป็นต้องใช้หลายๆ ทฤษฎีในการแก้ปัญหาหนึ่งหรือทฤษฎีหนึ่ง ซึ่งมีหลักการดีและเป็นที่นิยมมากอาจไม่สามารถแก้ปัญหาเล็กน้อย หรือปัญหาใหญ่ได้เลย ทั้งนี้ย่อมขึ้นอยู่กับลักษณะของแต่ละปัญหา สภาพการณ์ของสังคม และกาลเวลาที่เกิดขึ้น อย่างไรก็ตาม คู๊นท์ (Koontz) ได้กล่าว ไว้ว่า ทฤษฎีหรือหลักในการบริหารงานนั้นจะดีหรือมีประสิทธิภาพหรือไม่นั้น ควรคำนึงถึงลักษณะ ของทฤษฎีในเรื่องต่อไปนี้ </a:t>
            </a:r>
          </a:p>
          <a:p>
            <a:pPr/>
            <a:r>
              <a:t>		1. การเพิ่มประสิทธิภาพของงาน</a:t>
            </a:r>
            <a:br/>
            <a:r>
              <a:t>		2. การช่วยวิเคราะห์งานเพื่อปรับปรุงพัฒนา</a:t>
            </a:r>
            <a:br/>
            <a:r>
              <a:t>		3. การช่วยงานด้านวิจัยขององค์การให้ก้าวหน้า </a:t>
            </a:r>
          </a:p>
          <a:p>
            <a:pPr/>
            <a:r>
              <a:t>		4. ตรงกับความต้องการของสังคม</a:t>
            </a:r>
            <a:br/>
            <a:r>
              <a:t>		5. ทันสมัยกับโลกที่กำลังพัฒนา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216">
              <a:lnSpc>
                <a:spcPct val="80000"/>
              </a:lnSpc>
              <a:defRPr b="1" sz="2400"/>
            </a:pPr>
            <a:r>
              <a:t>ทฤษฎีทางการบริหารและวิวัฒนาการการบริหารการศึกษา</a:t>
            </a:r>
          </a:p>
          <a:p>
            <a:pPr defTabSz="914216">
              <a:lnSpc>
                <a:spcPct val="80000"/>
              </a:lnSpc>
              <a:defRPr b="1" sz="2400"/>
            </a:pPr>
          </a:p>
          <a:p>
            <a:pPr defTabSz="914216">
              <a:lnSpc>
                <a:spcPct val="80000"/>
              </a:lnSpc>
              <a:defRPr sz="2400"/>
            </a:pPr>
            <a:r>
              <a:rPr b="1"/>
              <a:t>ระยะที่ 1 ระหว่าง ค.ศ. 1887 – 1945</a:t>
            </a:r>
            <a:r>
              <a:t> (ภาวิดา ธาราศรีสุทธิ, 2542: 10)</a:t>
            </a:r>
            <a:r>
              <a:rPr b="1"/>
              <a:t> ยุคนักทฤษฎี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การบริหารสมัยดั้งเดิม (The Classical organization theory) แบ่งย่อยเป็น 3 กลุ่มดังนี้</a:t>
            </a:r>
          </a:p>
          <a:p>
            <a:pPr lvl="1" marL="1333500" indent="-444500" defTabSz="914216">
              <a:lnSpc>
                <a:spcPct val="80000"/>
              </a:lnSpc>
              <a:buSzPct val="100000"/>
              <a:buAutoNum type="arabicPeriod" startAt="1"/>
              <a:defRPr sz="2400"/>
            </a:pPr>
            <a:r>
              <a:t>กลุ่มการจัดการเชิงวิทยาศาสตร์ (Scientific Management)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	ของเฟรดเดอริก เทย์เลอร์ (Frederick Taylor) ความมุ่งหมายสูงสุดของแนวคิดเชิงวิทยาศาสตร์คือ จัดการบริหารธุรกิจหรือโรงงานให้มีประสิทธิภาพและประสิทธิผลสูงสุด Taylor มองคนงานแต่ละคนเปรียบเสมือนเครื่องจักรที่สามารถปรับปรุงเพื่อเพิ่มผลผลิตขององค์การได้ เจ้าของตำรับ “The one best way” คือประสิทธิภาพของการทำงานสูงสุดจะเกิดขึ้นได้ต้องขึ้นอยู่กับสิ่งสำคัญ 3 อย่างคือ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     1.1 เลือกคนที่มีความสามารถสูงสุด (Selection)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     1.2 ฝึกอบบรมคนงานให้ถูกวิธี (Training)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     1.3 หาสิ่งจูงใจให้เกิดกำลังใจในการทำงาน (Motivation)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เทย์เลอร์ ก็คือผลผลิตของยุคอุตสาหกรรมในงานวิจัยเรื่อง “Time and Motion Studies” เวลาและการเคลื่อนไหว เชื่อว่ามีวิธีการการทางวิทยาศาสตร์ที่จะบรรลุวัตถุประสงค์เพียงวิธีเดียวที่ดีที่สุด เขาเชื่อในวิธีแบ่งงานกันทำ ผู้ปฏิบัติระดับล่างต้องรับผิดชอบต่อระดับบน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  เทย์เลอร์ เสนอ ระบบการจ้างงาน (จ่ายเงิน) บนพื้นฐานการสร้างแรงจูงใจ สรุปหลักวิทยาศาสตร์ของเทยเลอร์สรุปง่าย ๆ ประกอบด้วย 3 หลักการดังนี้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    1. การแบ่งงาน (Division of Labors)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    2. การควบคุมดูแลบังคับบัญชาตามสายงาน (Hierarchy)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    3. การจ่ายค่าจ้างเพื่อสร้างแรงจูงใจ (Incentive payment)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—————-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	2. กลุ่มการบริหารจัดการ (Administration Management) หรือ ทฤษฎีบริหารองค์การอย่างเป็นทางการ (Formal Organization Theory) ของ อังรี ฟาโยล (Henri Fayol) บิดาของทฤษฎีการปฏิบัติการและการจัดการตามหลักบริหาร ทั้ง Fayol และ Taylor จะเน้นตัวบุคลปฏิบัติงาน + วิธีการทำงาน ได้ประสิทธิภาพและประสิทธิผลแต่ก็ไม่มองด้าน “จิตวิทยา” (ภาวิดา ธาราศรีสุทธิ, 2542: 17) Fayol ได้เสนอแนวคิดในเรื่องหลักเกี่ยวกับการบริหารทั่วไป 14 ประการ แต่ลักษณะที่สำคัญ มีดังนี้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  2.1 หลักการทำงานเฉพาะทาง (Specialization) คือการแบ่งงานให้เกิดความชำนาญเฉพาะทาง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2.2 หลักสายบังคับบัญชา เริ่มจากบังคับบัญชาสูงสุดสู่ระดับต่ำสุด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2.3 หลักเอกภาพของบังคับบัญชา (Unity of Command)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2.4 หลักขอบข่ายของการควบคุมดูแล (Span of control) ผู้ดูแลหนึ่งคนต่อ 6 คนที่จะอยู่ใต้การดูแลจึงจะเหมาะสมและมีประสิทธิภาพที่สุด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2.5 การสื่อสารแนวดิ่ง (Vertical Communication) การสื่อสารโดยตรงจากเบื้องบนสู่เบื้องล่าง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2.6 หลักการแบ่งระดับการบังคับบัญชาให้น้อยที่สุด คือ ไม่ควรมีสายบังคับบัญชายืดยาว หลายระดับมากเกินไป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2.7 หลักการแบ่งความรับผิดชอบระหว่างสายบังคับบัญชาและสายเสนาธิการ (Line and Staff Division)</a:t>
            </a:r>
          </a:p>
          <a:p>
            <a:pPr defTabSz="914216">
              <a:lnSpc>
                <a:spcPct val="80000"/>
              </a:lnSpc>
              <a:defRPr sz="2400"/>
            </a:pPr>
          </a:p>
          <a:p>
            <a:pPr defTabSz="914216">
              <a:lnSpc>
                <a:spcPct val="80000"/>
              </a:lnSpc>
              <a:defRPr sz="2400"/>
            </a:pPr>
            <a:r>
              <a:t>	3. ทฤษฎีบริหารองค์การในระบบราชการ (Bureaucracy) มาจากแนวคิดของ แมกซ์ เวเบอร์ (Max Weber) ที่กล่าวถึงหลักการบริหารราชการประกอบด้วย 3.1 หลักของฐานอำนาจจากกฎหมาย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3.2 การแบ่งหน้าที่และความรับผิดชอบ ที่ต้องยึดระเบียบกฎเกณฑ์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3.3 การแบ่งงานตามความชำนาญการเฉพาะทาง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3.4 การแบ่งงานไม่เกี่ยวกับผลประโยชน์ส่วนตัว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3.5 มีระบบความมั่นคงในอาชีพ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จะอย่างไรก็ตามระบบราชการก็มีทั้งข้อดีและข้อเสีย ซึ่งในด้าน ข้อเสีย คือ สายบังคับบัญชายืดยาวการทำงานต้องอ้างอิงกฎระเบียบ จึงชักช้าไม่ทันการแก้ไขปัญหาในปัจจุบัน เรียกว่า ระบบ “Red tape” ในด้านข้อดี คือ ยึดประโยชน์สาธารณะเป็นหลัก การบังคับบัญชา การเลื่อนขั้นตำแหน่งที่มีระบบระเบียบ แต่ในปัจจุบันระบบราชการกำลังถูกแทรกแซงทางการเมืองและทางเศรษฐกิจ ทำให้เริ่มมีปัญหา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***********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ระยะที่ 2 ระหว่าง ค.ศ. 1945 – 1958 (ภาวิดา ธาราศรีสุทธิ, 2542: 10) ยุคทฤษฎีมนุษยสัมพันธ์ (Human Relation ) Follette ได้นำเอาจิตวิทยามาใช้และได้เสนอการแก้ปัญหาความขัดแย้ง (Conflict) ไว้ 3 แนวทางดังนี้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1. Domination คือ ใช้อำนาจอีกฝ่ายสยบลง คือให้อีกฝ่ายแพ้ให้ได้ ไม่ดีนัก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2. Compromise คือ คนละครึ่งทาง เพื่อให้เหตุการณ์สงบโดยประนีประนอม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3. Integration คือ การหาแนวทางที่ไม่มีใครเสียหน้า ได้ประโยชน์ทั้ง 2 ทาง (ชนะ ชนะ)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นอกจากนี้ Follette ให้ทัศนะน่าฟังว่า “การเกิดความขัดแย้งในหน่วยงานเป็นความพกพร่องของการบริหาร” (ภาวิดา ธาราศรีสุทธิ, 2542: 25)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	การวิจัยหรือการทดลองฮอร์ทอร์น (Hawthon Experiment) ที่ เมโย (Mayo) กับคณะทำการวิจัยเริ่มที่ข้อสมมติฐานว่าสิ่งแวดล้อมมีผลต่อประสิทธิภาพการทำงานของคนงาน มีการค้นพบจากการทดลองคือ มีการสร้างกลุ่มแบบไม่เป็นทางการในองค์การ ทำให้เกิดแนวความคิดใหม่ที่ว่า ความสัมพันธ์ของมนุษย์ มีความสำคัญมาก ซึ่งผลการศึกษาทดลองของเมโยและคณะ พอสรุปได้ดังนี้ 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1. คนเป็นสิ่งมีชีวิต จิตใจ ขวัญ กำลังใจ และความพึงพอใจเป็นเรื่องสำคัญในการทำงาน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2. เงินไม่ใช่ สิ่งล่อใจที่สำคัญแต่เพียงอย่างเดียว รางวัลทางจิตใจมีผลต่อการจูงใจในการทำงานไม่น้อยกว่าเงิน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3. การทำงานขึ้นอยู่กับสภาพแวดล้อมทางสังคมมากกว่าสภาพแวดล้อมทางกายภาพคับที่อยู่ได้คับใจอยู่อยาก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ข้อคิดที่สำคัญ การตอบสนองคน ด้านความต้องการศักดิ์ศรี การยกย่อง จะส่งผลต่อประสิทธิภาพและประสิทธิผลในการทำงานจากแนวคิด “มนุษยสัมพันธ์”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*******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ระยะที่ 3 ตั้งแต่ ค.ศ. 1958 – ปัจจุบัน (ภาวิดา ธาราศรีสุทธิ, 2542: 11) ยุคการใช้ทฤษฎีการบริหาร (Administrative Theory) หรือการศึกษาเชิงพฤติกรรมศาสตร์ (Behavioral Science Approach) ยึดหลักระบบงาน + ความสัมพันธ์ของคน + พฤติกรรมขององค์การ ซึ่งมีแนวคิด หลักการ ทฤษฎีที่หลาย ๆ คนได้แสดงไว้ดังต่อไปนี้</a:t>
            </a:r>
          </a:p>
          <a:p>
            <a:pPr defTabSz="914216">
              <a:lnSpc>
                <a:spcPct val="80000"/>
              </a:lnSpc>
              <a:defRPr sz="2400"/>
            </a:pPr>
          </a:p>
          <a:p>
            <a:pPr defTabSz="914216">
              <a:lnSpc>
                <a:spcPct val="80000"/>
              </a:lnSpc>
              <a:defRPr sz="2400"/>
            </a:pPr>
            <a:r>
              <a:t>1. เชสเตอร์ ไอ บาร์นาร์ด (Chester I Barnard) เขียนหนังสือชื่อ The Function of The Executive ที่กล่าวถึงงานในหน้าที่ของผู้บริหารโดยให้ความสำคัญต่อบุคคลระบบของความร่วมมือองค์การ และเป้าหมายขององค์การ กับความต้องการของบุคคลในองค์การต้องสมดุลกัน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2. ทฤษฎีของมาสโลว์ ว่าด้วยการจัดอันดับขั้นของความต้องการของมนุษย์ (Maslow – Hierarchy of needs) เป็นเรื่องแรงจูงใจแบ่งความต้องการของมนุษย์ตั้งแต่ความต้องการด้านกายภาพ ความต้องการด้านความปลอดภัยความต้องการด้านสังคม ความต้องการด้านการเคารพ – นับถือ และประการสุดท้าย คือ การบรรลุศักยภาพของตนเอง (Self actualization) คือมีโอกาสได้พัฒนาตนเองถึงขั้นสูงสุดจากการทำงาน แต่ความต้องการเหล่านั้นต้องได้รับการสนองตอบตามลำดับขั้น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3. ทฤษฎี X ทฤษฎี Y ของแมคกรีกอร์ (Douglas MC Gregor Theory X,Theory Y ) เขาได้เสนอแนวคิดการบริหารอยู่บนพื้นฐานของข้อสมมติฐานเกี่ยวกับธรรมชาติของมนุษย์ต่างกัน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ทฤษฎี X (The Traditional View of Direction and Control) ทฤษฎีนี้เกิดข้อสมติฐานดังนี้</a:t>
            </a:r>
          </a:p>
          <a:p>
            <a:pPr lvl="1" indent="457200" defTabSz="914216">
              <a:lnSpc>
                <a:spcPct val="80000"/>
              </a:lnSpc>
              <a:defRPr sz="2400"/>
            </a:pPr>
            <a:r>
              <a:t>1. คนไม่อยากทำงาน และหลีกเลี่ยงความรับผิดชอบ</a:t>
            </a:r>
          </a:p>
          <a:p>
            <a:pPr lvl="1" indent="457200" defTabSz="914216">
              <a:lnSpc>
                <a:spcPct val="80000"/>
              </a:lnSpc>
              <a:defRPr sz="2400"/>
            </a:pPr>
            <a:r>
              <a:t>2. คนไม่ทะเยอทะยาน และไม่คิดริเริ่ม ชอบให้การสั่ง</a:t>
            </a:r>
          </a:p>
          <a:p>
            <a:pPr lvl="1" indent="457200" defTabSz="914216">
              <a:lnSpc>
                <a:spcPct val="80000"/>
              </a:lnSpc>
              <a:defRPr sz="2400"/>
            </a:pPr>
            <a:r>
              <a:t>3. คนเห็นแก่ตนเองมากกว่าองค์การ</a:t>
            </a:r>
          </a:p>
          <a:p>
            <a:pPr lvl="1" indent="457200" defTabSz="914216">
              <a:lnSpc>
                <a:spcPct val="80000"/>
              </a:lnSpc>
              <a:defRPr sz="2400"/>
            </a:pPr>
            <a:r>
              <a:t>4. คนมักต่อต้านการเปลี่ยนแปลง</a:t>
            </a:r>
          </a:p>
          <a:p>
            <a:pPr lvl="1" indent="457200" defTabSz="914216">
              <a:lnSpc>
                <a:spcPct val="80000"/>
              </a:lnSpc>
              <a:defRPr sz="2400"/>
            </a:pPr>
            <a:r>
              <a:t>5. คนมักโง่ และหลอกง่าย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	ผลการมองธรรมชาติของมนุษย์เช่นนี้ การบริหารจัดการจึงเน้นการใช้เงิน วัตถุ เป็นเครื่องล่อใจ เน้นการควบคุม การสั่งการ เป็นต้น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4. ทฤษฎี Y (The integration of Individual and Organization Goal) ทฤษฎีข้อนี้เกิดจากข้อสมติฐานดังนี้</a:t>
            </a:r>
          </a:p>
          <a:p>
            <a:pPr lvl="1" indent="457200" defTabSz="914216">
              <a:lnSpc>
                <a:spcPct val="80000"/>
              </a:lnSpc>
              <a:defRPr sz="2400"/>
            </a:pPr>
            <a:r>
              <a:t>1. คนจะให้ความร่วมมือ สนับสนุน รับผิดชอบ ขยัน</a:t>
            </a:r>
          </a:p>
          <a:p>
            <a:pPr lvl="1" indent="457200" defTabSz="914216">
              <a:lnSpc>
                <a:spcPct val="80000"/>
              </a:lnSpc>
              <a:defRPr sz="2400"/>
            </a:pPr>
            <a:r>
              <a:t>2. คนไม่เกียจคร้านและไว้วางใจได้</a:t>
            </a:r>
          </a:p>
          <a:p>
            <a:pPr lvl="1" indent="457200" defTabSz="914216">
              <a:lnSpc>
                <a:spcPct val="80000"/>
              </a:lnSpc>
              <a:defRPr sz="2400"/>
            </a:pPr>
            <a:r>
              <a:t>3. คนมีความคิดริเริ่มทำงานถ้าได้รับการจูงใจอย่างถูกต้อง</a:t>
            </a:r>
          </a:p>
          <a:p>
            <a:pPr lvl="1" indent="457200" defTabSz="914216">
              <a:lnSpc>
                <a:spcPct val="80000"/>
              </a:lnSpc>
              <a:defRPr sz="2400"/>
            </a:pPr>
            <a:r>
              <a:t>4. คนมักจะพัฒนาวิธีการทำงาน และพัฒนาตนเองอยู่เสมอ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	ผู้บังคับบัญชาจะไม่ควบคุมผู้ใต้บังคับบัญชาอย่างเข้มงวด แต่จะส่งเสริมให้รู้จักควบคุมตนเองหรือของกลุ่มมากขึ้น ต้องให้เกียรติซึ่งกันและกันจากความเชื่อที่แตกต่างกัน ทำให้เกิดระบบการบริหารที่แตกต่างกันระหว่างระบบที่เน้นการควบคุมกับระบบที่ค่อนข้างให้อิสระภาพ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4. อูชิ (Ouchi ) ชาวญี่ปุ่นได้เสนอ ทฤษฎี Z (Z Theory) (William G. Ouchi) ศาสตราจารย์แห่งมหาวิทยาลัย UXLA (I of California Los Angeles) ทฤษฎีนี้รวมเอาหลักการของทฤษฎี X , Y เข้าด้วยกัน แนวความคิดก็คือ องค์การต้องมีหลักเกณฑ์ที่ควบคุมมนุษย์ แต่มนุษย์ก็รักความเป็นอิสระ และมีความต้องการหน้าที่ของผู้บริหารจึงต้องปรับเป้าหมายขององค์การให้สอดคล้องกับเป้าหมายของบุคคลในองค์การ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 สรุปเพื่อออมชอมสองทฤษฎี มีองค์ประกอบที่สำคัญ 4 ประการคือ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1. การทำให้ปรัชญาที่กำหนดไว้บรรลุ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2. การพัฒนาผู้ใต้บังคับบัญชาให้ทำงานอย่างมีประสิทธิภาพ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3. การให้ความไว้วางใจแก่ผู้ใต้บังคับบัญชา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4. การให้ผู้ใต้บังคับบัญชามีส่วนร่วมในการตัดสินใจ</a:t>
            </a:r>
          </a:p>
          <a:p>
            <a:pPr defTabSz="914216">
              <a:lnSpc>
                <a:spcPct val="80000"/>
              </a:lnSpc>
              <a:defRPr sz="2400"/>
            </a:pPr>
            <a:r>
              <a:t>https://anyflip.com/ivnop/xtld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hape 2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ทฤษฎีทางการบริหารและวิวัฒนาการการบริหารการศึกษา</a:t>
            </a:r>
          </a:p>
          <a:p>
            <a:pPr>
              <a:def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defRPr>
            </a:pPr>
            <a:r>
              <a:t>ระยะที่ 1 ระหว่าง ค.ศ. 1887 – 1945 ยุคนักทฤษฎี (ภาวิดา ธาราศรีสุทธิ, 2542)</a:t>
            </a:r>
          </a:p>
          <a:p>
            <a:pPr/>
            <a:r>
              <a:t>การบริหารสมัยดั้งเดิม (The Classical organization theory) แบ่งย่อยเป็น 3 กลุ่มดังนี้</a:t>
            </a:r>
          </a:p>
          <a:p>
            <a:pPr/>
            <a:r>
              <a:rPr b="1"/>
              <a:t>1. กลุ่มการจัดการเชิงวิทยาศาสตร์ของเทย์เลอร์ (Scientific Management)</a:t>
            </a:r>
            <a:r>
              <a:t> ของเฟรดเดอริก เทย์เลอร์ (Frederick Taylor) ความมุ่งหมายสูงสุดของแนวคิดเชิงวิทยาศาสตร์คือ จัดการบริหารธุรกิจหรือโรงงานให้มีประสิทธิภาพและประสิทธิผลสูงสุด Taylor มองคนงานแต่ละคนเปรียบเสมือนเครื่องจักรที่สามารถปรับปรุงเพื่อเพิ่มผลผลิตขององค์การได้ เจ้าของตำรับ “The one best way” คือประสิทธิภาพของการทำงานสูงสุดจะเกิดขึ้นได้ต้องขึ้นอยู่กับสิ่งสำคัญ 3 อย่างคือ</a:t>
            </a:r>
          </a:p>
          <a:p>
            <a:pPr/>
            <a:r>
              <a:t>     1.1 เลือกคนที่มีความสามารถสูงสุด (Selection)</a:t>
            </a:r>
          </a:p>
          <a:p>
            <a:pPr/>
            <a:r>
              <a:t>     1.2 ฝึกอบบรมคนงานให้ถูกวิธี (Training)</a:t>
            </a:r>
          </a:p>
          <a:p>
            <a:pPr/>
            <a:r>
              <a:t>     1.3 หาสิ่งจูงใจให้เกิดกำลังใจในการทำงาน (Motivation)</a:t>
            </a:r>
          </a:p>
          <a:p>
            <a:pPr/>
            <a:r>
              <a:t>เทย์เลอร์ ก็คือผลผลิตของยุคอุตสาหกรรมในงานวิจัยเรื่อง “Time and Motion Studies” เวลาและการเคลื่อนไหว เชื่อว่ามีวิธีการการทางวิทยาศาสตร์ที่จะบรรลุวัตถุประสงค์เพียงวิธีเดียวที่ดีที่สุด เขาเชื่อในวิธีแบ่งงานกันทำ ผู้ปฏิบัติระดับล่างต้องรับผิดชอบต่อระดับบน เทย์เลอร์ เสนอ ระบบการจ้างงาน (จ่ายเงิน) บนพื้นฐานการสร้างแรงจูงใจ สรุปหลักวิทยาศาสตร์ของเทยเลอร์สรุปง่ายๆ ประกอบด้วย 3 หลักการดังนี้</a:t>
            </a:r>
          </a:p>
          <a:p>
            <a:pPr/>
            <a:r>
              <a:t>    1. การแบ่งงาน (Division of Labors)</a:t>
            </a:r>
          </a:p>
          <a:p>
            <a:pPr/>
            <a:r>
              <a:t>    2. การควบคุมดูแลบังคับบัญชาตามสายงาน (Hierarchy)</a:t>
            </a:r>
          </a:p>
          <a:p>
            <a:pPr/>
            <a:r>
              <a:t>    3. การจ่ายค่าจ้างเพื่อสร้างแรงจูงใจ (Incentive payment)</a:t>
            </a:r>
          </a:p>
          <a:p>
            <a:pPr/>
            <a:r>
              <a:rPr b="1"/>
              <a:t>2. กลุ่มการบริหารจัดการ (Administration Management) หรือ ทฤษฎีบริหารองค์การอย่างเป็นทางการ (Formal Organization Theory ) </a:t>
            </a:r>
            <a:r>
              <a:t>ของ อังรี ฟาโยล (Henri Fayol) บิดาของทฤษฎีการปฏิบัติการและการจัดการตามหลักบริหาร ทั้ง Fayol และ Taylor จะเน้นตัวบุคลปฏิบัติงาน + วิธีการทำงาน ได้ประสิทธิภาพและประสิทธิผลแต่ก็ไม่มองด้าน “จิตวิทยา” (ภาวิดา ธาราศรีสุทธิ, 2542) Fayol ได้เสนอแนวคิดในเรื่องหลักเกี่ยวกับการบริหารทั่วไป 14 ประการ แต่ลักษณะที่สำคัญ มีดังนี้</a:t>
            </a:r>
          </a:p>
          <a:p>
            <a:pPr lvl="2" indent="0"/>
            <a:r>
              <a:t>	2.1 หลักการทำงานเฉพาะทาง (Specialization) คือการแบ่งงานให้เกิดความชำนาญเฉพาะทาง</a:t>
            </a:r>
          </a:p>
          <a:p>
            <a:pPr lvl="2" indent="0"/>
            <a:r>
              <a:t>	2.2 หลักสายบังคับบัญชา เริ่มจากบังคับบัญชาสูงสุดสู่ระดับต่ำสุด</a:t>
            </a:r>
          </a:p>
          <a:p>
            <a:pPr lvl="2" indent="0"/>
            <a:r>
              <a:t>	2.3 หลักเอกภาพของบังคับบัญชา (Unity of Command)</a:t>
            </a:r>
          </a:p>
          <a:p>
            <a:pPr lvl="2" indent="0"/>
            <a:r>
              <a:t>	2.4 หลักขอบข่ายของการควบคุมดูแล (Span of control) ผู้ดูแลหนึ่งคนต่อ 6 คนที่จะอยู่ใต้การดูแลจึงจะเหมาะสมและมีประสิทธิภาพที่สุด</a:t>
            </a:r>
          </a:p>
          <a:p>
            <a:pPr lvl="2" indent="0"/>
            <a:r>
              <a:t>	2.5 การสื่อสารแนวดิ่ง (Vertical Communication) การสื่อสารโดยตรงจากเบื้องบนสู่เบื้องล่าง</a:t>
            </a:r>
          </a:p>
          <a:p>
            <a:pPr lvl="2" indent="0"/>
            <a:r>
              <a:t>	2.6 หลักการแบ่งระดับการบังคับบัญชาให้น้อยที่สุด คือ ไม่ควรมีสายบังคับบัญชายืดยาว หลายระดับมากเกินไป</a:t>
            </a:r>
          </a:p>
          <a:p>
            <a:pPr lvl="2" indent="0"/>
            <a:r>
              <a:t>	2.7 หลักการแบ่งความรับผิดชอบระหว่างสายบังคับบัญชาและสายเสนาธิการ (Line and Staff Division)</a:t>
            </a:r>
          </a:p>
          <a:p>
            <a:pPr lvl="2" indent="0"/>
            <a:r>
              <a:rPr b="1"/>
              <a:t>3. ทฤษฎีบริหารองค์การในระบบราชการ (Bureaucracy) มาจากแนวคิดของ แมกซ์ เวเบอร์ (Max Weber)</a:t>
            </a:r>
            <a:r>
              <a:t> ที่กล่าวถึงหลักการบริหารราชการประกอบด้วย</a:t>
            </a:r>
          </a:p>
          <a:p>
            <a:pPr lvl="2" indent="0"/>
            <a:r>
              <a:t>	3.1 หลักของฐานอำนาจจากกฎหมาย</a:t>
            </a:r>
          </a:p>
          <a:p>
            <a:pPr lvl="2" indent="0"/>
            <a:r>
              <a:t>	3.2 การแบ่งหน้าที่และความรับผิดชอบ ที่ต้องยึดระเบียบกฎเกณฑ์</a:t>
            </a:r>
          </a:p>
          <a:p>
            <a:pPr lvl="2" indent="0"/>
            <a:r>
              <a:t>	3.3 การแบ่งงานตามความชำนาญการเฉพาะทาง</a:t>
            </a:r>
          </a:p>
          <a:p>
            <a:pPr lvl="2" indent="0"/>
            <a:r>
              <a:t>	3.4 การแบ่งงานไม่เกี่ยวกับผลประโยชน์ส่วนตัว</a:t>
            </a:r>
          </a:p>
          <a:p>
            <a:pPr lvl="2" indent="0"/>
            <a:r>
              <a:t>	3.5 มีระบบความมั่นคงในอาชีพ</a:t>
            </a:r>
          </a:p>
          <a:p>
            <a:pPr lvl="2" indent="0"/>
            <a:r>
              <a:t>	จะอย่างไรก็ตามระบบราชการก็มีทั้งข้อดีและข้อเสีย ซึ่งในด้าน ข้อเสีย คือ สายบังคับบัญชายืดยาวการทำงานต้องอ้างอิงกฎระเบียบ จึงชักช้าไม่ทันการแก้ไขปัญหาในปัจจุบัน เรียกว่า ระบบ “Red tape” ในด้านข้อดี คือ ยึดประโยชน์สาธารณะเป็นหลัก การบังคับบัญชา การเลื่อนขั้นตำแหน่งที่มีระบบระเบียบ แต่ในปัจจุบันระบบราชการกำลังถูกแทรกแซงทางการเมืองและทางเศรษฐกิจ ทำให้เริ่มมีปัญหา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hape 2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ทฤษฎีทางการบริหารและวิวัฒนาการการบริหารการศึกษา</a:t>
            </a:r>
          </a:p>
          <a:p>
            <a:pPr>
              <a:def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defRPr>
            </a:pPr>
            <a:r>
              <a:t>ระยะที่ 2 ระหว่าง ค.ศ. 1945 – 1958 ยุคทฤษฎี</a:t>
            </a:r>
          </a:p>
          <a:p>
            <a:pPr/>
            <a:r>
              <a:t>มนุษยสัมพันธ์ (Human Relation ) Follette ได้นำเอาจิตวิทยามาใช้และได้เสนอการแก้ปัญหาความขัดแย้ง (Conflict) ไว้ 3 แนวทางดังนี้</a:t>
            </a:r>
          </a:p>
          <a:p>
            <a:pPr/>
            <a:r>
              <a:t>1. Domination คือ ใช้อำนาจอีกฝ่ายสยบลง คือให้อีกฝ่ายแพ้ให้ได้ ไม่ดีนัก</a:t>
            </a:r>
          </a:p>
          <a:p>
            <a:pPr/>
            <a:r>
              <a:t>2. Compromise คือ คนละครึ่งทาง เพื่อให้เหตุการณ์สงบโดยประนีประนอม</a:t>
            </a:r>
          </a:p>
          <a:p>
            <a:pPr/>
            <a:r>
              <a:t>3. Integration คือ การหาแนวทางที่ไม่มีใครเสียหน้า ได้ประโยชน์ทั้ง 2 ทาง (ชนะ ชนะ)</a:t>
            </a:r>
          </a:p>
          <a:p>
            <a:pPr/>
            <a:r>
              <a:t>	นอกจากนี้ Follette ให้ทัศนะน่าฟังว่า “การเกิดความขัดแย้งในหน่วยงานเป็นความพกพร่องของการบริหาร” (ภาวิดา ธาราศรีสุทธิ, 2542)</a:t>
            </a:r>
          </a:p>
          <a:p>
            <a:pPr/>
            <a:r>
              <a:t>	การวิจัยหรือการทดลองฮอร์ทอร์น (Hawthon Experiment) ที่ เมโย (Mayo) กับคณะทำการวิจัยเริ่มที่ข้อสมมติฐานว่าสิ่งแวดล้อมมีผลต่อประสิทธิภาพการทำงานของคนงาน มีการค้นพบจากการทดลองคือ มีการสร้างกลุ่มแบบไม่เป็นทางการในองค์การทำให้เกิดแนวความคิดใหม่ที่ว่า ความสัมพันธ์ของมนุษย์ มีความสำคัญมาก ซึ่งผลการศึกษาทดลองของเมโยและคณะ พอสรุปได้ดังนี้</a:t>
            </a:r>
          </a:p>
          <a:p>
            <a:pPr/>
            <a:r>
              <a:t>1. คนเป็นสิ่งมีชีวิต จิตใจ ขวัญ กำลังใจ และความพึงพอใจเป็นเรื่องสำคัญในการทำงาน</a:t>
            </a:r>
          </a:p>
          <a:p>
            <a:pPr/>
            <a:r>
              <a:t>2. เงินไม่ใช่ สิ่งล่อใจที่สำคัญแต่เพียงอย่างเดียว รางวัลทางจิตใจมีผลต่อการจูงใจในการทำงานไม่น้อยกว่าเงิน</a:t>
            </a:r>
          </a:p>
          <a:p>
            <a:pPr/>
            <a:r>
              <a:t>3. การทำงานขึ้นอยู่กับสภาพแวดล้อมทางสังคมมากกว่าสภาพแวดล้อมทางกายภาพคับที่อยู่ได้คับใจอยู่อยาก</a:t>
            </a:r>
          </a:p>
          <a:p>
            <a:pPr/>
            <a:r>
              <a:t>ข้อคิดที่สำคัญ การตอบสนองคน ด้านความต้องการศักดิ์ศรี การยกย่อง จะส่งผลต่อประสิทธิภาพและประสิทธิผลในการทำงานจากแนวคิด “มนุษยสัมพันธ์”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/>
          <p:nvPr/>
        </p:nvSpPr>
        <p:spPr>
          <a:xfrm>
            <a:off x="1002557" y="1066800"/>
            <a:ext cx="22378886" cy="1158240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2" name="Author and Date"/>
          <p:cNvSpPr txBox="1"/>
          <p:nvPr>
            <p:ph type="body" sz="quarter" idx="21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2057400" y="2865877"/>
            <a:ext cx="20269200" cy="5359732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lnSpc>
                <a:spcPct val="80000"/>
              </a:lnSpc>
              <a:defRPr sz="145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"/>
          <p:cNvSpPr/>
          <p:nvPr/>
        </p:nvSpPr>
        <p:spPr>
          <a:xfrm>
            <a:off x="999500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2057400" y="4261880"/>
            <a:ext cx="20269200" cy="5061561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sz="12000">
                <a:solidFill>
                  <a:srgbClr val="000000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indent="0" algn="ctr" defTabSz="825500">
              <a:spcBef>
                <a:spcPts val="0"/>
              </a:spcBef>
              <a:defRPr sz="12000">
                <a:solidFill>
                  <a:srgbClr val="000000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indent="0" algn="ctr" defTabSz="825500">
              <a:spcBef>
                <a:spcPts val="0"/>
              </a:spcBef>
              <a:defRPr sz="12000">
                <a:solidFill>
                  <a:srgbClr val="000000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indent="0" algn="ctr" defTabSz="825500">
              <a:spcBef>
                <a:spcPts val="0"/>
              </a:spcBef>
              <a:defRPr sz="12000">
                <a:solidFill>
                  <a:srgbClr val="000000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indent="0" algn="ctr" defTabSz="825500">
              <a:spcBef>
                <a:spcPts val="0"/>
              </a:spcBef>
              <a:defRPr sz="12000">
                <a:solidFill>
                  <a:srgbClr val="000000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"/>
          <p:cNvSpPr/>
          <p:nvPr/>
        </p:nvSpPr>
        <p:spPr>
          <a:xfrm>
            <a:off x="1008907" y="1066849"/>
            <a:ext cx="22378886" cy="115823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15" name="Fact information"/>
          <p:cNvSpPr txBox="1"/>
          <p:nvPr>
            <p:ph type="body" sz="quarter" idx="21" hasCustomPrompt="1"/>
          </p:nvPr>
        </p:nvSpPr>
        <p:spPr>
          <a:xfrm>
            <a:off x="2057400" y="8113450"/>
            <a:ext cx="20269200" cy="845948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825500"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2057400" y="3498790"/>
            <a:ext cx="20269200" cy="4814114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2438338">
              <a:lnSpc>
                <a:spcPct val="80000"/>
              </a:lnSpc>
              <a:spcBef>
                <a:spcPts val="0"/>
              </a:spcBef>
              <a:defRPr spc="-50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  <a:lvl2pPr indent="0" algn="ctr" defTabSz="2438338">
              <a:lnSpc>
                <a:spcPct val="80000"/>
              </a:lnSpc>
              <a:spcBef>
                <a:spcPts val="0"/>
              </a:spcBef>
              <a:defRPr spc="-50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2pPr>
            <a:lvl3pPr indent="0" algn="ctr" defTabSz="2438338">
              <a:lnSpc>
                <a:spcPct val="80000"/>
              </a:lnSpc>
              <a:spcBef>
                <a:spcPts val="0"/>
              </a:spcBef>
              <a:defRPr spc="-50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3pPr>
            <a:lvl4pPr indent="0" algn="ctr" defTabSz="2438338">
              <a:lnSpc>
                <a:spcPct val="80000"/>
              </a:lnSpc>
              <a:spcBef>
                <a:spcPts val="0"/>
              </a:spcBef>
              <a:defRPr spc="-50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4pPr>
            <a:lvl5pPr indent="0" algn="ctr" defTabSz="2438338">
              <a:lnSpc>
                <a:spcPct val="80000"/>
              </a:lnSpc>
              <a:spcBef>
                <a:spcPts val="0"/>
              </a:spcBef>
              <a:defRPr spc="-500" sz="25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1008907" y="1064171"/>
            <a:ext cx="22378886" cy="11587658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25" name="Body Level One…"/>
          <p:cNvSpPr txBox="1"/>
          <p:nvPr>
            <p:ph type="body" sz="quarter" idx="1" hasCustomPrompt="1"/>
          </p:nvPr>
        </p:nvSpPr>
        <p:spPr>
          <a:xfrm>
            <a:off x="5737745" y="5549900"/>
            <a:ext cx="12908510" cy="26289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20204" indent="-320204" defTabSz="355600">
              <a:lnSpc>
                <a:spcPct val="80000"/>
              </a:lnSpc>
              <a:spcBef>
                <a:spcPts val="0"/>
              </a:spcBef>
              <a:defRPr sz="7000">
                <a:solidFill>
                  <a:srgbClr val="000000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320204" indent="-320204" defTabSz="355600">
              <a:lnSpc>
                <a:spcPct val="80000"/>
              </a:lnSpc>
              <a:spcBef>
                <a:spcPts val="0"/>
              </a:spcBef>
              <a:defRPr sz="7000">
                <a:solidFill>
                  <a:srgbClr val="000000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320204" indent="-320204" defTabSz="355600">
              <a:lnSpc>
                <a:spcPct val="80000"/>
              </a:lnSpc>
              <a:spcBef>
                <a:spcPts val="0"/>
              </a:spcBef>
              <a:defRPr sz="7000">
                <a:solidFill>
                  <a:srgbClr val="000000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320204" indent="-320204" defTabSz="355600">
              <a:lnSpc>
                <a:spcPct val="80000"/>
              </a:lnSpc>
              <a:spcBef>
                <a:spcPts val="0"/>
              </a:spcBef>
              <a:defRPr sz="7000">
                <a:solidFill>
                  <a:srgbClr val="000000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320204" indent="-320204" defTabSz="355600">
              <a:lnSpc>
                <a:spcPct val="80000"/>
              </a:lnSpc>
              <a:spcBef>
                <a:spcPts val="0"/>
              </a:spcBef>
              <a:defRPr sz="7000">
                <a:solidFill>
                  <a:srgbClr val="000000"/>
                </a:solidFill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6" name="Attribution"/>
          <p:cNvSpPr txBox="1"/>
          <p:nvPr>
            <p:ph type="body" sz="quarter" idx="21" hasCustomPrompt="1"/>
          </p:nvPr>
        </p:nvSpPr>
        <p:spPr>
          <a:xfrm>
            <a:off x="6100233" y="9999201"/>
            <a:ext cx="12546022" cy="508001"/>
          </a:xfrm>
          <a:prstGeom prst="rect">
            <a:avLst/>
          </a:prstGeom>
        </p:spPr>
        <p:txBody>
          <a:bodyPr lIns="50800" tIns="50800" rIns="50800" bIns="50800"/>
          <a:lstStyle>
            <a:lvl1pPr defTabSz="355600">
              <a:lnSpc>
                <a:spcPct val="140000"/>
              </a:lnSpc>
              <a:spcBef>
                <a:spcPts val="0"/>
              </a:spcBef>
              <a:defRPr b="1" spc="26" sz="27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53339838_1340x2010.jpg"/>
          <p:cNvSpPr/>
          <p:nvPr>
            <p:ph type="pic" idx="21"/>
          </p:nvPr>
        </p:nvSpPr>
        <p:spPr>
          <a:xfrm>
            <a:off x="12128500" y="-1638300"/>
            <a:ext cx="11341100" cy="170116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5" name="936299162_1323x1986.jpg"/>
          <p:cNvSpPr/>
          <p:nvPr>
            <p:ph type="pic" idx="22"/>
          </p:nvPr>
        </p:nvSpPr>
        <p:spPr>
          <a:xfrm>
            <a:off x="1003300" y="-4737100"/>
            <a:ext cx="11201401" cy="168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6" name="101883338_1323x1985.jpg"/>
          <p:cNvSpPr/>
          <p:nvPr>
            <p:ph type="pic" idx="23"/>
          </p:nvPr>
        </p:nvSpPr>
        <p:spPr>
          <a:xfrm>
            <a:off x="1003300" y="1344083"/>
            <a:ext cx="11201400" cy="168063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43207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913369614_2691x1794.jpg"/>
          <p:cNvSpPr/>
          <p:nvPr>
            <p:ph type="pic" idx="21"/>
          </p:nvPr>
        </p:nvSpPr>
        <p:spPr>
          <a:xfrm>
            <a:off x="800100" y="253554"/>
            <a:ext cx="22783800" cy="152393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790075" y="12886440"/>
            <a:ext cx="427554" cy="462281"/>
          </a:xfrm>
          <a:prstGeom prst="rect">
            <a:avLst/>
          </a:prstGeom>
        </p:spPr>
        <p:txBody>
          <a:bodyPr lIns="91439" tIns="91439" rIns="91439" bIns="91439"/>
          <a:lstStyle>
            <a:lvl1pPr algn="ctr" defTabSz="1828660">
              <a:defRPr b="1"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Slide">
    <p:bg>
      <p:bgPr>
        <a:solidFill>
          <a:srgbClr val="FE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22607373" y="882533"/>
            <a:ext cx="264415" cy="355599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57720189_2642x1761.jpg"/>
          <p:cNvSpPr/>
          <p:nvPr>
            <p:ph type="pic" idx="21"/>
          </p:nvPr>
        </p:nvSpPr>
        <p:spPr>
          <a:xfrm>
            <a:off x="1003300" y="-606362"/>
            <a:ext cx="22364700" cy="148906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2057400" y="11229761"/>
            <a:ext cx="20269200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b="1" sz="3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Presentation Title"/>
          <p:cNvSpPr txBox="1"/>
          <p:nvPr>
            <p:ph type="title" hasCustomPrompt="1"/>
          </p:nvPr>
        </p:nvSpPr>
        <p:spPr>
          <a:xfrm>
            <a:off x="2057400" y="2865468"/>
            <a:ext cx="20269200" cy="5359401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lnSpc>
                <a:spcPct val="80000"/>
              </a:lnSpc>
              <a:defRPr sz="14500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53339838_1322x1983.jpg"/>
          <p:cNvSpPr/>
          <p:nvPr>
            <p:ph type="pic" idx="21"/>
          </p:nvPr>
        </p:nvSpPr>
        <p:spPr>
          <a:xfrm>
            <a:off x="12192000" y="-1540805"/>
            <a:ext cx="11188700" cy="167830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2" name="Rectangle"/>
          <p:cNvSpPr/>
          <p:nvPr/>
        </p:nvSpPr>
        <p:spPr>
          <a:xfrm>
            <a:off x="1008955" y="1064815"/>
            <a:ext cx="11190189" cy="11586370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33" name="Author and Date"/>
          <p:cNvSpPr txBox="1"/>
          <p:nvPr>
            <p:ph type="body" sz="quarter" idx="22" hasCustomPrompt="1"/>
          </p:nvPr>
        </p:nvSpPr>
        <p:spPr>
          <a:xfrm>
            <a:off x="1803400" y="11229761"/>
            <a:ext cx="9601200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1803400" y="4483100"/>
            <a:ext cx="9601200" cy="4191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825500">
              <a:lnSpc>
                <a:spcPct val="70000"/>
              </a:lnSpc>
              <a:defRPr sz="120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39599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2057400" y="1060698"/>
            <a:ext cx="20269200" cy="2279402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lnSpc>
                <a:spcPct val="70000"/>
              </a:lnSpc>
              <a:defRPr sz="82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2056037" y="4647009"/>
            <a:ext cx="20271926" cy="6957368"/>
          </a:xfrm>
          <a:prstGeom prst="rect">
            <a:avLst/>
          </a:prstGeom>
        </p:spPr>
        <p:txBody>
          <a:bodyPr lIns="50800" tIns="50800" rIns="50800" bIns="50800"/>
          <a:lstStyle>
            <a:lvl1pPr marL="444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"/>
          <p:cNvSpPr/>
          <p:nvPr/>
        </p:nvSpPr>
        <p:spPr>
          <a:xfrm>
            <a:off x="12192000" y="2079724"/>
            <a:ext cx="11188700" cy="9550401"/>
          </a:xfrm>
          <a:prstGeom prst="rect">
            <a:avLst/>
          </a:prstGeom>
          <a:solidFill>
            <a:srgbClr val="D3B9B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54" name="Rectangle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55" name="Body Level One…"/>
          <p:cNvSpPr txBox="1"/>
          <p:nvPr>
            <p:ph type="body" idx="1" hasCustomPrompt="1"/>
          </p:nvPr>
        </p:nvSpPr>
        <p:spPr>
          <a:xfrm>
            <a:off x="2058458" y="3677751"/>
            <a:ext cx="20264297" cy="6956178"/>
          </a:xfrm>
          <a:prstGeom prst="rect">
            <a:avLst/>
          </a:prstGeom>
        </p:spPr>
        <p:txBody>
          <a:bodyPr lIns="50800" tIns="50800" rIns="50800" bIns="50800" numCol="2" spcCol="2314058"/>
          <a:lstStyle>
            <a:lvl1pPr marL="444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mage"/>
          <p:cNvSpPr/>
          <p:nvPr>
            <p:ph type="pic" idx="21"/>
          </p:nvPr>
        </p:nvSpPr>
        <p:spPr>
          <a:xfrm>
            <a:off x="11700889" y="-1027620"/>
            <a:ext cx="12288856" cy="150230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64" name="Rectangle"/>
          <p:cNvSpPr/>
          <p:nvPr/>
        </p:nvSpPr>
        <p:spPr>
          <a:xfrm>
            <a:off x="1008906" y="1067048"/>
            <a:ext cx="11190188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65" name="Slide Subtitle"/>
          <p:cNvSpPr txBox="1"/>
          <p:nvPr>
            <p:ph type="body" sz="quarter" idx="22" hasCustomPrompt="1"/>
          </p:nvPr>
        </p:nvSpPr>
        <p:spPr>
          <a:xfrm>
            <a:off x="1802037" y="4375086"/>
            <a:ext cx="9603926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6" name="Slide Title"/>
          <p:cNvSpPr txBox="1"/>
          <p:nvPr>
            <p:ph type="title" hasCustomPrompt="1"/>
          </p:nvPr>
        </p:nvSpPr>
        <p:spPr>
          <a:xfrm>
            <a:off x="1802060" y="1640061"/>
            <a:ext cx="9601348" cy="2798379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lnSpc>
                <a:spcPct val="70000"/>
              </a:lnSpc>
              <a:defRPr sz="82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7" name="Body Level One…"/>
          <p:cNvSpPr txBox="1"/>
          <p:nvPr>
            <p:ph type="body" sz="quarter" idx="1" hasCustomPrompt="1"/>
          </p:nvPr>
        </p:nvSpPr>
        <p:spPr>
          <a:xfrm>
            <a:off x="1802037" y="5778500"/>
            <a:ext cx="9596832" cy="6110784"/>
          </a:xfrm>
          <a:prstGeom prst="rect">
            <a:avLst/>
          </a:prstGeom>
        </p:spPr>
        <p:txBody>
          <a:bodyPr lIns="50800" tIns="50800" rIns="50800" bIns="50800"/>
          <a:lstStyle>
            <a:lvl1pPr marL="444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  <a:lvl2pPr marL="889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2pPr>
            <a:lvl3pPr marL="1333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3pPr>
            <a:lvl4pPr marL="17780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4pPr>
            <a:lvl5pPr marL="2222500" indent="-444500" defTabSz="2438338">
              <a:lnSpc>
                <a:spcPct val="80000"/>
              </a:lnSpc>
              <a:spcBef>
                <a:spcPts val="4200"/>
              </a:spcBef>
              <a:buSzPct val="100000"/>
              <a:buChar char="•"/>
              <a:defRPr sz="4000"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204457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"/>
          <p:cNvSpPr/>
          <p:nvPr/>
        </p:nvSpPr>
        <p:spPr>
          <a:xfrm>
            <a:off x="1002557" y="1068834"/>
            <a:ext cx="22378886" cy="11578332"/>
          </a:xfrm>
          <a:prstGeom prst="rect">
            <a:avLst/>
          </a:prstGeom>
          <a:solidFill>
            <a:srgbClr val="7CA0B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76" name="Section Title"/>
          <p:cNvSpPr txBox="1"/>
          <p:nvPr>
            <p:ph type="title" hasCustomPrompt="1"/>
          </p:nvPr>
        </p:nvSpPr>
        <p:spPr>
          <a:xfrm>
            <a:off x="2057400" y="4196048"/>
            <a:ext cx="20269200" cy="5213153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825500">
              <a:defRPr sz="12000">
                <a:solidFill>
                  <a:srgbClr val="FFFFFF"/>
                </a:solidFill>
                <a:latin typeface="Canela Regular"/>
                <a:ea typeface="Canela Regular"/>
                <a:cs typeface="Canela Regular"/>
                <a:sym typeface="Canela Regular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1008907" y="1067048"/>
            <a:ext cx="22378886" cy="11581904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85" name="Slide Subtitle"/>
          <p:cNvSpPr txBox="1"/>
          <p:nvPr>
            <p:ph type="body" sz="quarter" idx="21" hasCustomPrompt="1"/>
          </p:nvPr>
        </p:nvSpPr>
        <p:spPr>
          <a:xfrm>
            <a:off x="2057400" y="3232086"/>
            <a:ext cx="20269200" cy="845948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825500">
              <a:spcBef>
                <a:spcPts val="0"/>
              </a:spcBef>
              <a:defRPr b="1" sz="3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6" name="Slide Title"/>
          <p:cNvSpPr txBox="1"/>
          <p:nvPr>
            <p:ph type="title" hasCustomPrompt="1"/>
          </p:nvPr>
        </p:nvSpPr>
        <p:spPr>
          <a:xfrm>
            <a:off x="2057400" y="1060698"/>
            <a:ext cx="20269200" cy="2272842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lnSpc>
                <a:spcPct val="70000"/>
              </a:lnSpc>
              <a:defRPr sz="82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6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"/>
          <p:cNvSpPr/>
          <p:nvPr/>
        </p:nvSpPr>
        <p:spPr>
          <a:xfrm>
            <a:off x="12197605" y="1065312"/>
            <a:ext cx="11184585" cy="115853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95" name="Rectangle"/>
          <p:cNvSpPr/>
          <p:nvPr/>
        </p:nvSpPr>
        <p:spPr>
          <a:xfrm>
            <a:off x="1003299" y="2076549"/>
            <a:ext cx="11194307" cy="9556552"/>
          </a:xfrm>
          <a:prstGeom prst="rect">
            <a:avLst/>
          </a:prstGeom>
          <a:solidFill>
            <a:schemeClr val="accent3">
              <a:satOff val="-3883"/>
              <a:lumOff val="1467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96" name="Body Level One…"/>
          <p:cNvSpPr txBox="1"/>
          <p:nvPr>
            <p:ph type="body" sz="quarter" idx="1" hasCustomPrompt="1"/>
          </p:nvPr>
        </p:nvSpPr>
        <p:spPr>
          <a:xfrm>
            <a:off x="13496600" y="4331487"/>
            <a:ext cx="9049076" cy="5492985"/>
          </a:xfrm>
          <a:prstGeom prst="rect">
            <a:avLst/>
          </a:prstGeom>
        </p:spPr>
        <p:txBody>
          <a:bodyPr lIns="50800" tIns="50800" rIns="50800" bIns="50800" anchor="ctr"/>
          <a:lstStyle>
            <a:lvl1pPr defTabSz="825500">
              <a:lnSpc>
                <a:spcPct val="100000"/>
              </a:lnSpc>
              <a:spcBef>
                <a:spcPts val="3200"/>
              </a:spcBef>
              <a:defRPr b="1" spc="-39" sz="4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defTabSz="825500">
              <a:lnSpc>
                <a:spcPct val="100000"/>
              </a:lnSpc>
              <a:spcBef>
                <a:spcPts val="3200"/>
              </a:spcBef>
              <a:defRPr b="1" spc="-39" sz="4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defTabSz="825500">
              <a:lnSpc>
                <a:spcPct val="100000"/>
              </a:lnSpc>
              <a:spcBef>
                <a:spcPts val="3200"/>
              </a:spcBef>
              <a:defRPr b="1" spc="-39" sz="4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defTabSz="825500">
              <a:lnSpc>
                <a:spcPct val="100000"/>
              </a:lnSpc>
              <a:spcBef>
                <a:spcPts val="3200"/>
              </a:spcBef>
              <a:defRPr b="1" spc="-39" sz="4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defTabSz="825500">
              <a:lnSpc>
                <a:spcPct val="100000"/>
              </a:lnSpc>
              <a:spcBef>
                <a:spcPts val="3200"/>
              </a:spcBef>
              <a:defRPr b="1" spc="-39" sz="40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7" name="Agenda Title"/>
          <p:cNvSpPr txBox="1"/>
          <p:nvPr>
            <p:ph type="title" hasCustomPrompt="1"/>
          </p:nvPr>
        </p:nvSpPr>
        <p:spPr>
          <a:xfrm>
            <a:off x="1676400" y="5865318"/>
            <a:ext cx="9829800" cy="1733018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825500">
              <a:lnSpc>
                <a:spcPct val="70000"/>
              </a:lnSpc>
              <a:defRPr sz="8200">
                <a:solidFill>
                  <a:srgbClr val="000000"/>
                </a:solidFill>
                <a:latin typeface="+mn-lt"/>
                <a:ea typeface="+mn-ea"/>
                <a:cs typeface="+mn-cs"/>
                <a:sym typeface="Canela Bold"/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xfrm>
            <a:off x="12038228" y="13131800"/>
            <a:ext cx="307544" cy="3429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825500">
              <a:defRPr sz="1600">
                <a:solidFill>
                  <a:srgbClr val="5E5E5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22509739" y="832500"/>
            <a:ext cx="406198" cy="5054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just" defTabSz="1828433">
              <a:lnSpc>
                <a:spcPct val="100000"/>
              </a:lnSpc>
              <a:spcBef>
                <a:spcPts val="0"/>
              </a:spcBef>
              <a:defRPr sz="24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24914" y="184149"/>
            <a:ext cx="21934171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224914" y="3200400"/>
            <a:ext cx="21934171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182834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1C2835"/>
          </a:solidFill>
          <a:uFillTx/>
          <a:latin typeface="Poppins Bold"/>
          <a:ea typeface="Poppins Bold"/>
          <a:cs typeface="Poppins Bold"/>
          <a:sym typeface="Poppins Bold"/>
        </a:defRPr>
      </a:lvl1pPr>
      <a:lvl2pPr marL="0" marR="0" indent="0" algn="l" defTabSz="182834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1C2835"/>
          </a:solidFill>
          <a:uFillTx/>
          <a:latin typeface="Poppins Bold"/>
          <a:ea typeface="Poppins Bold"/>
          <a:cs typeface="Poppins Bold"/>
          <a:sym typeface="Poppins Bold"/>
        </a:defRPr>
      </a:lvl2pPr>
      <a:lvl3pPr marL="0" marR="0" indent="0" algn="l" defTabSz="182834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1C2835"/>
          </a:solidFill>
          <a:uFillTx/>
          <a:latin typeface="Poppins Bold"/>
          <a:ea typeface="Poppins Bold"/>
          <a:cs typeface="Poppins Bold"/>
          <a:sym typeface="Poppins Bold"/>
        </a:defRPr>
      </a:lvl3pPr>
      <a:lvl4pPr marL="0" marR="0" indent="0" algn="l" defTabSz="182834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1C2835"/>
          </a:solidFill>
          <a:uFillTx/>
          <a:latin typeface="Poppins Bold"/>
          <a:ea typeface="Poppins Bold"/>
          <a:cs typeface="Poppins Bold"/>
          <a:sym typeface="Poppins Bold"/>
        </a:defRPr>
      </a:lvl4pPr>
      <a:lvl5pPr marL="0" marR="0" indent="0" algn="l" defTabSz="182834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1C2835"/>
          </a:solidFill>
          <a:uFillTx/>
          <a:latin typeface="Poppins Bold"/>
          <a:ea typeface="Poppins Bold"/>
          <a:cs typeface="Poppins Bold"/>
          <a:sym typeface="Poppins Bold"/>
        </a:defRPr>
      </a:lvl5pPr>
      <a:lvl6pPr marL="0" marR="0" indent="0" algn="l" defTabSz="182834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1C2835"/>
          </a:solidFill>
          <a:uFillTx/>
          <a:latin typeface="Poppins Bold"/>
          <a:ea typeface="Poppins Bold"/>
          <a:cs typeface="Poppins Bold"/>
          <a:sym typeface="Poppins Bold"/>
        </a:defRPr>
      </a:lvl6pPr>
      <a:lvl7pPr marL="0" marR="0" indent="0" algn="l" defTabSz="182834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1C2835"/>
          </a:solidFill>
          <a:uFillTx/>
          <a:latin typeface="Poppins Bold"/>
          <a:ea typeface="Poppins Bold"/>
          <a:cs typeface="Poppins Bold"/>
          <a:sym typeface="Poppins Bold"/>
        </a:defRPr>
      </a:lvl7pPr>
      <a:lvl8pPr marL="0" marR="0" indent="0" algn="l" defTabSz="182834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1C2835"/>
          </a:solidFill>
          <a:uFillTx/>
          <a:latin typeface="Poppins Bold"/>
          <a:ea typeface="Poppins Bold"/>
          <a:cs typeface="Poppins Bold"/>
          <a:sym typeface="Poppins Bold"/>
        </a:defRPr>
      </a:lvl8pPr>
      <a:lvl9pPr marL="0" marR="0" indent="0" algn="l" defTabSz="1828343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1C2835"/>
          </a:solidFill>
          <a:uFillTx/>
          <a:latin typeface="Poppins Bold"/>
          <a:ea typeface="Poppins Bold"/>
          <a:cs typeface="Poppins Bold"/>
          <a:sym typeface="Poppins Bold"/>
        </a:defRPr>
      </a:lvl9pPr>
    </p:titleStyle>
    <p:bodyStyle>
      <a:lvl1pPr marL="0" marR="0" indent="0" algn="l" defTabSz="1828343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B3B3B3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914171" algn="l" defTabSz="1828343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B3B3B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1828343" algn="l" defTabSz="1828343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B3B3B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2742513" algn="l" defTabSz="1828343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B3B3B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3656684" algn="l" defTabSz="1828343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B3B3B3"/>
          </a:solidFill>
          <a:uFillTx/>
          <a:latin typeface="Helvetica"/>
          <a:ea typeface="Helvetica"/>
          <a:cs typeface="Helvetica"/>
          <a:sym typeface="Helvetica"/>
        </a:defRPr>
      </a:lvl5pPr>
      <a:lvl6pPr marL="5276075" marR="0" indent="-705218" algn="l" defTabSz="1828343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400" u="none">
          <a:solidFill>
            <a:srgbClr val="B3B3B3"/>
          </a:solidFill>
          <a:uFillTx/>
          <a:latin typeface="Helvetica"/>
          <a:ea typeface="Helvetica"/>
          <a:cs typeface="Helvetica"/>
          <a:sym typeface="Helvetica"/>
        </a:defRPr>
      </a:lvl6pPr>
      <a:lvl7pPr marL="6190246" marR="0" indent="-705218" algn="l" defTabSz="1828343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400" u="none">
          <a:solidFill>
            <a:srgbClr val="B3B3B3"/>
          </a:solidFill>
          <a:uFillTx/>
          <a:latin typeface="Helvetica"/>
          <a:ea typeface="Helvetica"/>
          <a:cs typeface="Helvetica"/>
          <a:sym typeface="Helvetica"/>
        </a:defRPr>
      </a:lvl7pPr>
      <a:lvl8pPr marL="7104418" marR="0" indent="-705218" algn="l" defTabSz="1828343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400" u="none">
          <a:solidFill>
            <a:srgbClr val="B3B3B3"/>
          </a:solidFill>
          <a:uFillTx/>
          <a:latin typeface="Helvetica"/>
          <a:ea typeface="Helvetica"/>
          <a:cs typeface="Helvetica"/>
          <a:sym typeface="Helvetica"/>
        </a:defRPr>
      </a:lvl8pPr>
      <a:lvl9pPr marL="8018588" marR="0" indent="-705218" algn="l" defTabSz="1828343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400" u="none">
          <a:solidFill>
            <a:srgbClr val="B3B3B3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just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1pPr>
      <a:lvl2pPr marL="0" marR="0" indent="914216" algn="just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2pPr>
      <a:lvl3pPr marL="0" marR="0" indent="1828433" algn="just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3pPr>
      <a:lvl4pPr marL="0" marR="0" indent="2742651" algn="just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4pPr>
      <a:lvl5pPr marL="0" marR="0" indent="3656867" algn="just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5pPr>
      <a:lvl6pPr marL="0" marR="0" indent="4571086" algn="just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6pPr>
      <a:lvl7pPr marL="0" marR="0" indent="5485303" algn="just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7pPr>
      <a:lvl8pPr marL="0" marR="0" indent="6399519" algn="just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8pPr>
      <a:lvl9pPr marL="0" marR="0" indent="7313737" algn="just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oppins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" descr="Image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0" r="0" b="22742"/>
          <a:stretch>
            <a:fillRect/>
          </a:stretch>
        </p:blipFill>
        <p:spPr>
          <a:xfrm>
            <a:off x="1003300" y="1060450"/>
            <a:ext cx="22377400" cy="11582401"/>
          </a:xfrm>
          <a:prstGeom prst="rect">
            <a:avLst/>
          </a:prstGeom>
        </p:spPr>
      </p:pic>
      <p:sp>
        <p:nvSpPr>
          <p:cNvPr id="183" name="Rectangle"/>
          <p:cNvSpPr/>
          <p:nvPr/>
        </p:nvSpPr>
        <p:spPr>
          <a:xfrm>
            <a:off x="982626" y="9766949"/>
            <a:ext cx="11231516" cy="1757724"/>
          </a:xfrm>
          <a:prstGeom prst="rect">
            <a:avLst/>
          </a:prstGeom>
          <a:solidFill>
            <a:schemeClr val="accent4">
              <a:hueOff val="-202070"/>
              <a:satOff val="6559"/>
              <a:lumOff val="-145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84" name="หลักการและทฤษฎีการบริหารการศึกษา"/>
          <p:cNvSpPr txBox="1"/>
          <p:nvPr>
            <p:ph type="title"/>
          </p:nvPr>
        </p:nvSpPr>
        <p:spPr>
          <a:xfrm>
            <a:off x="1465312" y="9988615"/>
            <a:ext cx="10541512" cy="1314392"/>
          </a:xfrm>
          <a:prstGeom prst="rect">
            <a:avLst/>
          </a:prstGeom>
        </p:spPr>
        <p:txBody>
          <a:bodyPr/>
          <a:lstStyle>
            <a:lvl1pPr algn="l" defTabSz="561340">
              <a:lnSpc>
                <a:spcPct val="60000"/>
              </a:lnSpc>
              <a:defRPr b="1" sz="7276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หลักการและทฤษฎีการบริหารการศึกษา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ทฤษฎีทางการบริหารและวิวัฒนาการการบริหารการศึกษา"/>
          <p:cNvSpPr txBox="1"/>
          <p:nvPr>
            <p:ph type="title" idx="4294967295"/>
          </p:nvPr>
        </p:nvSpPr>
        <p:spPr>
          <a:xfrm>
            <a:off x="2057400" y="560396"/>
            <a:ext cx="20269200" cy="2279402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600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ทฤษฎีทางการบริหารและวิวัฒนาการการบริหารการศึกษา</a:t>
            </a:r>
            <a:endParaRPr b="0"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275" name="ระยะที่ 3 ตั้งแต่ ค.ศ. 1958–ปัจจุบัน ยุคการใช้ทฤษฎี การบริหาร (Administrative Theory) หรือการศึกษาเชิงพฤติกรรมศาสตร์ (Behavioral Science Approach)"/>
          <p:cNvSpPr txBox="1"/>
          <p:nvPr/>
        </p:nvSpPr>
        <p:spPr>
          <a:xfrm>
            <a:off x="1569948" y="2295525"/>
            <a:ext cx="10370162" cy="2166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12700">
              <a:lnSpc>
                <a:spcPct val="7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100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ระยะที่ 3 ตั้งแต่ ค.ศ. 1958–ปัจจุบัน ยุคการใช้ทฤษฎี</a:t>
            </a:r>
            <a:br/>
            <a:r>
              <a:t>การบริหาร (Administrative Theory) หรือการศึกษาเชิงพฤติกรรมศาสตร์ (Behavioral Science Approach) </a:t>
            </a:r>
          </a:p>
        </p:txBody>
      </p:sp>
      <p:sp>
        <p:nvSpPr>
          <p:cNvPr id="276" name="ยึดหลัก ระบบงาน + ความสัมพันธ์ของคน + พฤติกรรมขององค์การ"/>
          <p:cNvSpPr txBox="1"/>
          <p:nvPr/>
        </p:nvSpPr>
        <p:spPr>
          <a:xfrm>
            <a:off x="1027001" y="5013536"/>
            <a:ext cx="11456055" cy="83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lnSpc>
                <a:spcPct val="90000"/>
              </a:lnSpc>
              <a:spcBef>
                <a:spcPts val="0"/>
              </a:spcBef>
              <a:defRPr b="1" sz="4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ยึดหลัก ระบบงาน + ความสัมพันธ์ของคน + พฤติกรรมขององค์การ</a:t>
            </a:r>
          </a:p>
        </p:txBody>
      </p:sp>
      <p:sp>
        <p:nvSpPr>
          <p:cNvPr id="277" name="เชสเตอร์ ไอ บาร์นาร์ด (Chester I Barnard) ที่กล่าวถึงงานในหน้าที่ของผู้บริหารโดยให้ความสำคัญต่อบุคคลระบบของความร่วมมือองค์การ และเป้าหมายขององค์การ กับความต้องการของบุคคลในองค์การต้องสมดุลกัน…"/>
          <p:cNvSpPr txBox="1"/>
          <p:nvPr/>
        </p:nvSpPr>
        <p:spPr>
          <a:xfrm>
            <a:off x="1371024" y="6221788"/>
            <a:ext cx="10223203" cy="58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24840" indent="-624840" defTabSz="914400">
              <a:lnSpc>
                <a:spcPct val="90000"/>
              </a:lnSpc>
              <a:spcBef>
                <a:spcPts val="0"/>
              </a:spcBef>
              <a:buSzPct val="100000"/>
              <a:buAutoNum type="arabicPeriod" startAt="1"/>
              <a:defRPr sz="41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/>
              <a:t>เชสเตอร์ ไอ บาร์นาร์ด </a:t>
            </a:r>
            <a:r>
              <a:t>(Chester I Barnard) ที่กล่าวถึงงานในหน้าที่ของผู้บริหารโดยให้ความสำคัญต่อบุคคลระบบของความร่วมมือองค์การ และเป้าหมายขององค์การ กับความต้องการของบุคคลในองค์การต้องสมดุลกัน</a:t>
            </a:r>
          </a:p>
          <a:p>
            <a:pPr marL="624840" indent="-624840" defTabSz="914400">
              <a:lnSpc>
                <a:spcPct val="90000"/>
              </a:lnSpc>
              <a:spcBef>
                <a:spcPts val="0"/>
              </a:spcBef>
              <a:buSzPct val="100000"/>
              <a:buAutoNum type="arabicPeriod" startAt="1"/>
              <a:defRPr sz="41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/>
              <a:t>ทฤษฎีของมาสโลว์</a:t>
            </a:r>
            <a:r>
              <a:t> ว่าด้วยการจัดอันดับขั้นของความต้องการของมนุษย์ เป็นเรื่องแรงจูงใจ แบ่งความต้องการของมนุษย์ ด้านกายภาพ ด้านความปลอดภัย ด้านสังคม ด้านการเคารพนับถือ และการบรรลุศักยภาพของตนเอง คือมีโอกาสได้พัฒนาตนเองถึงขั้นสูงสุดจากการทำงาน แต่ความต้องการเหล่านั้นต้องได้รับการสนองตอบตามลำดับขั้น</a:t>
            </a:r>
          </a:p>
        </p:txBody>
      </p:sp>
      <p:sp>
        <p:nvSpPr>
          <p:cNvPr id="278" name="ทฤษฎี X ทฤษฎี Y ของ (Douglas MC Gregor Theory X,Theory Y) ทฤษฎี X การบริหารจัดการจึงเน้นการใช้เงิน วัตถุ เป็นเครื่องล่อใจ เน้นการควบคุม การสั่งการ ทฤษฎี Y ผู้บังคับบัญชาจะไม่ควบคุมผู้ใต้บังคับบัญชาอย่างเข้มงวด แต่จะส่งเสริมให้รู้จักควบคุมตนเองหรือของกลุ่"/>
          <p:cNvSpPr txBox="1"/>
          <p:nvPr/>
        </p:nvSpPr>
        <p:spPr>
          <a:xfrm>
            <a:off x="12548686" y="3478533"/>
            <a:ext cx="10475327" cy="6446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24840" indent="-624840" defTabSz="914400">
              <a:lnSpc>
                <a:spcPct val="90000"/>
              </a:lnSpc>
              <a:spcBef>
                <a:spcPts val="0"/>
              </a:spcBef>
              <a:buSzPct val="100000"/>
              <a:buAutoNum type="arabicPeriod" startAt="3"/>
              <a:defRPr sz="41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/>
              <a:t>ทฤษฎี X ทฤษฎี Y</a:t>
            </a:r>
            <a:r>
              <a:t> ของ (Douglas MC Gregor Theory X,Theory Y) </a:t>
            </a:r>
            <a:r>
              <a:rPr b="1"/>
              <a:t>ทฤษฎี X</a:t>
            </a:r>
            <a:r>
              <a:t> การบริหารจัดการจึงเน้นการใช้เงิน วัตถุ เป็นเครื่องล่อใจ เน้นการควบคุม การสั่งการ </a:t>
            </a:r>
            <a:r>
              <a:rPr b="1"/>
              <a:t>ทฤษฎี Y</a:t>
            </a:r>
            <a:r>
              <a:t> ผู้บังคับบัญชาจะไม่ควบคุมผู้ใต้บังคับบัญชาอย่างเข้มงวด แต่จะส่งเสริมให้รู้จักควบคุมตนเองหรือของกลุ่มมากขึ้น ต้องให้เกียรติซึ่งกันและกันจากความเชื่อที่แตกต่างกัน </a:t>
            </a:r>
          </a:p>
          <a:p>
            <a:pPr marL="624840" indent="-624840" defTabSz="914400">
              <a:lnSpc>
                <a:spcPct val="90000"/>
              </a:lnSpc>
              <a:spcBef>
                <a:spcPts val="0"/>
              </a:spcBef>
              <a:buSzPct val="100000"/>
              <a:buAutoNum type="arabicPeriod" startAt="3"/>
              <a:defRPr sz="41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/>
              <a:t>ทฤษฎี Z</a:t>
            </a:r>
            <a:r>
              <a:t> ของ (William G. Ouchi) รวมเอาหลักการของทฤษฎี X , Y เข้าด้วยกัน มีองค์ประกอบที่สำคัญ 4 ประการคือ 1) การทำให้ปรัชญาที่กำหนดไว้บรรลุ 2) การพัฒนาผู้ใต้บังคับบัญชาให้ทำงานอย่างมีประสิทธิภาพ 3) การให้ความไว้วางใจแก่ผู้ใต้บังคับบัญชา 4) การให้ผู้ใต้บังคับบัญชามีส่วนร่วมในการตัดสินใจ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Rectangle"/>
          <p:cNvSpPr/>
          <p:nvPr/>
        </p:nvSpPr>
        <p:spPr>
          <a:xfrm>
            <a:off x="3173" y="8408934"/>
            <a:ext cx="24377654" cy="5340032"/>
          </a:xfrm>
          <a:prstGeom prst="rect">
            <a:avLst/>
          </a:prstGeom>
          <a:solidFill>
            <a:schemeClr val="accent3">
              <a:satOff val="-3883"/>
              <a:lumOff val="1467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283" name="ตัวอย่างการนำหลักการและทฤษฎีมาประยุกต์ใช้ในการบริหารการศึกษา"/>
          <p:cNvSpPr txBox="1"/>
          <p:nvPr/>
        </p:nvSpPr>
        <p:spPr>
          <a:xfrm>
            <a:off x="1352847" y="1572805"/>
            <a:ext cx="23449478" cy="153327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just" defTabSz="821531">
              <a:lnSpc>
                <a:spcPct val="100000"/>
              </a:lnSpc>
              <a:spcBef>
                <a:spcPts val="0"/>
              </a:spcBef>
              <a:defRPr b="1" cap="all" spc="168" sz="8400">
                <a:solidFill>
                  <a:srgbClr val="22272B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ตัวอย่างการนำหลักการและทฤษฎีมาประยุกต์ใช้ในการบริหารการศึกษา </a:t>
            </a:r>
          </a:p>
        </p:txBody>
      </p:sp>
      <p:sp>
        <p:nvSpPr>
          <p:cNvPr id="284" name="Shape"/>
          <p:cNvSpPr/>
          <p:nvPr/>
        </p:nvSpPr>
        <p:spPr>
          <a:xfrm>
            <a:off x="894982" y="8446445"/>
            <a:ext cx="4195083" cy="359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19280" y="6696"/>
                </a:moveTo>
                <a:cubicBezTo>
                  <a:pt x="19255" y="6538"/>
                  <a:pt x="19274" y="6381"/>
                  <a:pt x="19332" y="6239"/>
                </a:cubicBezTo>
                <a:lnTo>
                  <a:pt x="19338" y="6231"/>
                </a:lnTo>
                <a:cubicBezTo>
                  <a:pt x="19338" y="6216"/>
                  <a:pt x="19345" y="6201"/>
                  <a:pt x="19351" y="6194"/>
                </a:cubicBezTo>
                <a:cubicBezTo>
                  <a:pt x="19460" y="5962"/>
                  <a:pt x="19658" y="5812"/>
                  <a:pt x="19883" y="5797"/>
                </a:cubicBezTo>
                <a:cubicBezTo>
                  <a:pt x="20120" y="5782"/>
                  <a:pt x="20344" y="5752"/>
                  <a:pt x="20543" y="5700"/>
                </a:cubicBezTo>
                <a:cubicBezTo>
                  <a:pt x="20741" y="5640"/>
                  <a:pt x="20914" y="5565"/>
                  <a:pt x="21043" y="5482"/>
                </a:cubicBezTo>
                <a:cubicBezTo>
                  <a:pt x="21062" y="5467"/>
                  <a:pt x="21081" y="5452"/>
                  <a:pt x="21094" y="5437"/>
                </a:cubicBezTo>
                <a:cubicBezTo>
                  <a:pt x="21248" y="5325"/>
                  <a:pt x="21363" y="5190"/>
                  <a:pt x="21440" y="5026"/>
                </a:cubicBezTo>
                <a:cubicBezTo>
                  <a:pt x="21446" y="5011"/>
                  <a:pt x="21453" y="5003"/>
                  <a:pt x="21459" y="4981"/>
                </a:cubicBezTo>
                <a:lnTo>
                  <a:pt x="21478" y="4936"/>
                </a:lnTo>
                <a:cubicBezTo>
                  <a:pt x="21485" y="4928"/>
                  <a:pt x="21485" y="4921"/>
                  <a:pt x="21491" y="4906"/>
                </a:cubicBezTo>
                <a:lnTo>
                  <a:pt x="21497" y="4891"/>
                </a:lnTo>
                <a:cubicBezTo>
                  <a:pt x="21523" y="4823"/>
                  <a:pt x="21542" y="4741"/>
                  <a:pt x="21555" y="4659"/>
                </a:cubicBezTo>
                <a:cubicBezTo>
                  <a:pt x="21600" y="4329"/>
                  <a:pt x="21523" y="3940"/>
                  <a:pt x="21344" y="3573"/>
                </a:cubicBezTo>
                <a:cubicBezTo>
                  <a:pt x="21139" y="3161"/>
                  <a:pt x="20870" y="2891"/>
                  <a:pt x="20575" y="2794"/>
                </a:cubicBezTo>
                <a:cubicBezTo>
                  <a:pt x="20421" y="2734"/>
                  <a:pt x="20261" y="2734"/>
                  <a:pt x="20107" y="2771"/>
                </a:cubicBezTo>
                <a:cubicBezTo>
                  <a:pt x="19992" y="2801"/>
                  <a:pt x="19889" y="2854"/>
                  <a:pt x="19787" y="2921"/>
                </a:cubicBezTo>
                <a:cubicBezTo>
                  <a:pt x="19530" y="3086"/>
                  <a:pt x="19229" y="3475"/>
                  <a:pt x="18966" y="3947"/>
                </a:cubicBezTo>
                <a:cubicBezTo>
                  <a:pt x="18845" y="4164"/>
                  <a:pt x="18633" y="4292"/>
                  <a:pt x="18409" y="4284"/>
                </a:cubicBezTo>
                <a:cubicBezTo>
                  <a:pt x="18403" y="4284"/>
                  <a:pt x="18390" y="4284"/>
                  <a:pt x="18377" y="4284"/>
                </a:cubicBezTo>
                <a:lnTo>
                  <a:pt x="18371" y="4277"/>
                </a:lnTo>
                <a:cubicBezTo>
                  <a:pt x="18255" y="4269"/>
                  <a:pt x="18146" y="4224"/>
                  <a:pt x="18057" y="4149"/>
                </a:cubicBezTo>
                <a:cubicBezTo>
                  <a:pt x="18044" y="4142"/>
                  <a:pt x="18031" y="4127"/>
                  <a:pt x="18025" y="4112"/>
                </a:cubicBezTo>
                <a:lnTo>
                  <a:pt x="18018" y="4089"/>
                </a:lnTo>
                <a:cubicBezTo>
                  <a:pt x="17999" y="4074"/>
                  <a:pt x="17986" y="4067"/>
                  <a:pt x="17973" y="4052"/>
                </a:cubicBezTo>
                <a:cubicBezTo>
                  <a:pt x="17967" y="4044"/>
                  <a:pt x="17960" y="4029"/>
                  <a:pt x="17954" y="4022"/>
                </a:cubicBezTo>
                <a:lnTo>
                  <a:pt x="15968" y="0"/>
                </a:lnTo>
                <a:lnTo>
                  <a:pt x="5331" y="7"/>
                </a:lnTo>
                <a:lnTo>
                  <a:pt x="3338" y="4052"/>
                </a:lnTo>
                <a:cubicBezTo>
                  <a:pt x="3326" y="4149"/>
                  <a:pt x="3338" y="4254"/>
                  <a:pt x="3377" y="4351"/>
                </a:cubicBezTo>
                <a:lnTo>
                  <a:pt x="3383" y="4359"/>
                </a:lnTo>
                <a:cubicBezTo>
                  <a:pt x="3383" y="4374"/>
                  <a:pt x="3390" y="4374"/>
                  <a:pt x="3390" y="4381"/>
                </a:cubicBezTo>
                <a:cubicBezTo>
                  <a:pt x="3467" y="4546"/>
                  <a:pt x="3601" y="4644"/>
                  <a:pt x="3761" y="4659"/>
                </a:cubicBezTo>
                <a:cubicBezTo>
                  <a:pt x="4280" y="4688"/>
                  <a:pt x="4761" y="4823"/>
                  <a:pt x="5036" y="5003"/>
                </a:cubicBezTo>
                <a:cubicBezTo>
                  <a:pt x="5158" y="5093"/>
                  <a:pt x="5267" y="5190"/>
                  <a:pt x="5357" y="5303"/>
                </a:cubicBezTo>
                <a:cubicBezTo>
                  <a:pt x="5491" y="5475"/>
                  <a:pt x="5581" y="5670"/>
                  <a:pt x="5626" y="5894"/>
                </a:cubicBezTo>
                <a:cubicBezTo>
                  <a:pt x="5716" y="6314"/>
                  <a:pt x="5645" y="6786"/>
                  <a:pt x="5414" y="7250"/>
                </a:cubicBezTo>
                <a:cubicBezTo>
                  <a:pt x="5209" y="7669"/>
                  <a:pt x="4921" y="7984"/>
                  <a:pt x="4607" y="8119"/>
                </a:cubicBezTo>
                <a:cubicBezTo>
                  <a:pt x="4524" y="8156"/>
                  <a:pt x="4440" y="8186"/>
                  <a:pt x="4357" y="8194"/>
                </a:cubicBezTo>
                <a:lnTo>
                  <a:pt x="4338" y="8201"/>
                </a:lnTo>
                <a:cubicBezTo>
                  <a:pt x="4332" y="8201"/>
                  <a:pt x="4319" y="8201"/>
                  <a:pt x="4306" y="8201"/>
                </a:cubicBezTo>
                <a:lnTo>
                  <a:pt x="4299" y="8201"/>
                </a:lnTo>
                <a:cubicBezTo>
                  <a:pt x="4287" y="8201"/>
                  <a:pt x="4280" y="8201"/>
                  <a:pt x="4274" y="8201"/>
                </a:cubicBezTo>
                <a:lnTo>
                  <a:pt x="4248" y="8209"/>
                </a:lnTo>
                <a:cubicBezTo>
                  <a:pt x="4235" y="8209"/>
                  <a:pt x="4216" y="8209"/>
                  <a:pt x="4203" y="8209"/>
                </a:cubicBezTo>
                <a:cubicBezTo>
                  <a:pt x="4005" y="8209"/>
                  <a:pt x="3813" y="8156"/>
                  <a:pt x="3620" y="8036"/>
                </a:cubicBezTo>
                <a:cubicBezTo>
                  <a:pt x="3601" y="8029"/>
                  <a:pt x="3582" y="8021"/>
                  <a:pt x="3563" y="7999"/>
                </a:cubicBezTo>
                <a:cubicBezTo>
                  <a:pt x="3281" y="7812"/>
                  <a:pt x="2935" y="7407"/>
                  <a:pt x="2653" y="6905"/>
                </a:cubicBezTo>
                <a:cubicBezTo>
                  <a:pt x="2563" y="6756"/>
                  <a:pt x="2409" y="6666"/>
                  <a:pt x="2249" y="6673"/>
                </a:cubicBezTo>
                <a:cubicBezTo>
                  <a:pt x="2153" y="6673"/>
                  <a:pt x="2057" y="6718"/>
                  <a:pt x="1980" y="6793"/>
                </a:cubicBezTo>
                <a:lnTo>
                  <a:pt x="0" y="10807"/>
                </a:lnTo>
                <a:lnTo>
                  <a:pt x="5338" y="21600"/>
                </a:lnTo>
                <a:lnTo>
                  <a:pt x="16000" y="21593"/>
                </a:lnTo>
                <a:lnTo>
                  <a:pt x="21312" y="10830"/>
                </a:lnTo>
                <a:lnTo>
                  <a:pt x="19287" y="6733"/>
                </a:lnTo>
                <a:cubicBezTo>
                  <a:pt x="19287" y="6726"/>
                  <a:pt x="19280" y="6703"/>
                  <a:pt x="19280" y="6696"/>
                </a:cubicBezTo>
              </a:path>
            </a:pathLst>
          </a:custGeom>
          <a:solidFill>
            <a:srgbClr val="FCB02B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6400">
                <a:solidFill>
                  <a:srgbClr val="747993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5" name="Shape"/>
          <p:cNvSpPr/>
          <p:nvPr/>
        </p:nvSpPr>
        <p:spPr>
          <a:xfrm>
            <a:off x="7174183" y="8446445"/>
            <a:ext cx="4189591" cy="359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3336" y="4097"/>
                </a:moveTo>
                <a:cubicBezTo>
                  <a:pt x="3329" y="4187"/>
                  <a:pt x="3349" y="4277"/>
                  <a:pt x="3381" y="4359"/>
                </a:cubicBezTo>
                <a:cubicBezTo>
                  <a:pt x="3458" y="4524"/>
                  <a:pt x="3593" y="4629"/>
                  <a:pt x="3753" y="4644"/>
                </a:cubicBezTo>
                <a:cubicBezTo>
                  <a:pt x="4010" y="4659"/>
                  <a:pt x="4260" y="4711"/>
                  <a:pt x="4478" y="4771"/>
                </a:cubicBezTo>
                <a:cubicBezTo>
                  <a:pt x="4696" y="4831"/>
                  <a:pt x="4882" y="4913"/>
                  <a:pt x="5023" y="5003"/>
                </a:cubicBezTo>
                <a:cubicBezTo>
                  <a:pt x="5145" y="5093"/>
                  <a:pt x="5254" y="5190"/>
                  <a:pt x="5344" y="5303"/>
                </a:cubicBezTo>
                <a:cubicBezTo>
                  <a:pt x="5479" y="5475"/>
                  <a:pt x="5568" y="5670"/>
                  <a:pt x="5620" y="5894"/>
                </a:cubicBezTo>
                <a:cubicBezTo>
                  <a:pt x="5710" y="6314"/>
                  <a:pt x="5633" y="6786"/>
                  <a:pt x="5402" y="7250"/>
                </a:cubicBezTo>
                <a:cubicBezTo>
                  <a:pt x="5190" y="7669"/>
                  <a:pt x="4908" y="7984"/>
                  <a:pt x="4593" y="8119"/>
                </a:cubicBezTo>
                <a:cubicBezTo>
                  <a:pt x="4510" y="8156"/>
                  <a:pt x="4426" y="8186"/>
                  <a:pt x="4343" y="8194"/>
                </a:cubicBezTo>
                <a:lnTo>
                  <a:pt x="4324" y="8201"/>
                </a:lnTo>
                <a:cubicBezTo>
                  <a:pt x="4317" y="8201"/>
                  <a:pt x="4305" y="8201"/>
                  <a:pt x="4292" y="8201"/>
                </a:cubicBezTo>
                <a:lnTo>
                  <a:pt x="4285" y="8201"/>
                </a:lnTo>
                <a:cubicBezTo>
                  <a:pt x="4273" y="8201"/>
                  <a:pt x="4266" y="8201"/>
                  <a:pt x="4253" y="8201"/>
                </a:cubicBezTo>
                <a:lnTo>
                  <a:pt x="4234" y="8209"/>
                </a:lnTo>
                <a:cubicBezTo>
                  <a:pt x="4221" y="8209"/>
                  <a:pt x="4202" y="8209"/>
                  <a:pt x="4189" y="8209"/>
                </a:cubicBezTo>
                <a:cubicBezTo>
                  <a:pt x="3990" y="8209"/>
                  <a:pt x="3798" y="8156"/>
                  <a:pt x="3605" y="8036"/>
                </a:cubicBezTo>
                <a:cubicBezTo>
                  <a:pt x="3586" y="8029"/>
                  <a:pt x="3567" y="8021"/>
                  <a:pt x="3548" y="7999"/>
                </a:cubicBezTo>
                <a:cubicBezTo>
                  <a:pt x="3265" y="7812"/>
                  <a:pt x="2919" y="7407"/>
                  <a:pt x="2637" y="6905"/>
                </a:cubicBezTo>
                <a:cubicBezTo>
                  <a:pt x="2547" y="6756"/>
                  <a:pt x="2393" y="6666"/>
                  <a:pt x="2232" y="6673"/>
                </a:cubicBezTo>
                <a:cubicBezTo>
                  <a:pt x="2156" y="6673"/>
                  <a:pt x="2085" y="6703"/>
                  <a:pt x="2021" y="6748"/>
                </a:cubicBezTo>
                <a:lnTo>
                  <a:pt x="0" y="10830"/>
                </a:lnTo>
                <a:lnTo>
                  <a:pt x="5325" y="21600"/>
                </a:lnTo>
                <a:lnTo>
                  <a:pt x="15993" y="21593"/>
                </a:lnTo>
                <a:lnTo>
                  <a:pt x="21305" y="10845"/>
                </a:lnTo>
                <a:lnTo>
                  <a:pt x="19284" y="6771"/>
                </a:lnTo>
                <a:cubicBezTo>
                  <a:pt x="19284" y="6756"/>
                  <a:pt x="19278" y="6741"/>
                  <a:pt x="19278" y="6733"/>
                </a:cubicBezTo>
                <a:cubicBezTo>
                  <a:pt x="19258" y="6576"/>
                  <a:pt x="19271" y="6419"/>
                  <a:pt x="19329" y="6276"/>
                </a:cubicBezTo>
                <a:lnTo>
                  <a:pt x="19335" y="6269"/>
                </a:lnTo>
                <a:cubicBezTo>
                  <a:pt x="19335" y="6261"/>
                  <a:pt x="19342" y="6254"/>
                  <a:pt x="19342" y="6239"/>
                </a:cubicBezTo>
                <a:cubicBezTo>
                  <a:pt x="19348" y="6231"/>
                  <a:pt x="19348" y="6224"/>
                  <a:pt x="19355" y="6216"/>
                </a:cubicBezTo>
                <a:cubicBezTo>
                  <a:pt x="19457" y="5984"/>
                  <a:pt x="19656" y="5834"/>
                  <a:pt x="19881" y="5812"/>
                </a:cubicBezTo>
                <a:cubicBezTo>
                  <a:pt x="20355" y="5782"/>
                  <a:pt x="20792" y="5647"/>
                  <a:pt x="21042" y="5482"/>
                </a:cubicBezTo>
                <a:cubicBezTo>
                  <a:pt x="21061" y="5467"/>
                  <a:pt x="21080" y="5452"/>
                  <a:pt x="21093" y="5437"/>
                </a:cubicBezTo>
                <a:cubicBezTo>
                  <a:pt x="21247" y="5325"/>
                  <a:pt x="21363" y="5190"/>
                  <a:pt x="21440" y="5026"/>
                </a:cubicBezTo>
                <a:cubicBezTo>
                  <a:pt x="21446" y="5011"/>
                  <a:pt x="21459" y="5003"/>
                  <a:pt x="21459" y="4981"/>
                </a:cubicBezTo>
                <a:cubicBezTo>
                  <a:pt x="21459" y="4981"/>
                  <a:pt x="21465" y="4981"/>
                  <a:pt x="21465" y="4973"/>
                </a:cubicBezTo>
                <a:lnTo>
                  <a:pt x="21478" y="4936"/>
                </a:lnTo>
                <a:cubicBezTo>
                  <a:pt x="21485" y="4928"/>
                  <a:pt x="21485" y="4921"/>
                  <a:pt x="21491" y="4906"/>
                </a:cubicBezTo>
                <a:lnTo>
                  <a:pt x="21497" y="4891"/>
                </a:lnTo>
                <a:cubicBezTo>
                  <a:pt x="21523" y="4816"/>
                  <a:pt x="21542" y="4741"/>
                  <a:pt x="21555" y="4659"/>
                </a:cubicBezTo>
                <a:cubicBezTo>
                  <a:pt x="21600" y="4329"/>
                  <a:pt x="21523" y="3940"/>
                  <a:pt x="21343" y="3573"/>
                </a:cubicBezTo>
                <a:cubicBezTo>
                  <a:pt x="21138" y="3161"/>
                  <a:pt x="20869" y="2891"/>
                  <a:pt x="20574" y="2794"/>
                </a:cubicBezTo>
                <a:cubicBezTo>
                  <a:pt x="20420" y="2734"/>
                  <a:pt x="20266" y="2734"/>
                  <a:pt x="20105" y="2771"/>
                </a:cubicBezTo>
                <a:cubicBezTo>
                  <a:pt x="20105" y="2771"/>
                  <a:pt x="20105" y="2771"/>
                  <a:pt x="20099" y="2771"/>
                </a:cubicBezTo>
                <a:cubicBezTo>
                  <a:pt x="20086" y="2779"/>
                  <a:pt x="20067" y="2779"/>
                  <a:pt x="20054" y="2786"/>
                </a:cubicBezTo>
                <a:cubicBezTo>
                  <a:pt x="19983" y="2816"/>
                  <a:pt x="19913" y="2846"/>
                  <a:pt x="19842" y="2883"/>
                </a:cubicBezTo>
                <a:cubicBezTo>
                  <a:pt x="19823" y="2898"/>
                  <a:pt x="19810" y="2906"/>
                  <a:pt x="19791" y="2921"/>
                </a:cubicBezTo>
                <a:cubicBezTo>
                  <a:pt x="19701" y="2981"/>
                  <a:pt x="19611" y="3063"/>
                  <a:pt x="19509" y="3161"/>
                </a:cubicBezTo>
                <a:cubicBezTo>
                  <a:pt x="19329" y="3363"/>
                  <a:pt x="19137" y="3632"/>
                  <a:pt x="18963" y="3947"/>
                </a:cubicBezTo>
                <a:cubicBezTo>
                  <a:pt x="18841" y="4164"/>
                  <a:pt x="18630" y="4292"/>
                  <a:pt x="18405" y="4284"/>
                </a:cubicBezTo>
                <a:cubicBezTo>
                  <a:pt x="18399" y="4284"/>
                  <a:pt x="18386" y="4284"/>
                  <a:pt x="18373" y="4284"/>
                </a:cubicBezTo>
                <a:lnTo>
                  <a:pt x="18367" y="4277"/>
                </a:lnTo>
                <a:cubicBezTo>
                  <a:pt x="18335" y="4277"/>
                  <a:pt x="18309" y="4269"/>
                  <a:pt x="18277" y="4269"/>
                </a:cubicBezTo>
                <a:cubicBezTo>
                  <a:pt x="18161" y="4239"/>
                  <a:pt x="18052" y="4179"/>
                  <a:pt x="17969" y="4089"/>
                </a:cubicBezTo>
                <a:cubicBezTo>
                  <a:pt x="17963" y="4082"/>
                  <a:pt x="17956" y="4067"/>
                  <a:pt x="17950" y="4059"/>
                </a:cubicBezTo>
                <a:lnTo>
                  <a:pt x="15942" y="0"/>
                </a:lnTo>
                <a:lnTo>
                  <a:pt x="5357" y="7"/>
                </a:lnTo>
                <a:lnTo>
                  <a:pt x="3336" y="4097"/>
                </a:lnTo>
              </a:path>
            </a:pathLst>
          </a:custGeom>
          <a:solidFill>
            <a:srgbClr val="5DBD6F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6400">
                <a:solidFill>
                  <a:srgbClr val="747993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6" name="Shape"/>
          <p:cNvSpPr/>
          <p:nvPr/>
        </p:nvSpPr>
        <p:spPr>
          <a:xfrm>
            <a:off x="4037329" y="6628059"/>
            <a:ext cx="4189595" cy="3591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18048" y="17455"/>
                </a:moveTo>
                <a:cubicBezTo>
                  <a:pt x="18144" y="17380"/>
                  <a:pt x="18253" y="17328"/>
                  <a:pt x="18369" y="17313"/>
                </a:cubicBezTo>
                <a:lnTo>
                  <a:pt x="18375" y="17313"/>
                </a:lnTo>
                <a:cubicBezTo>
                  <a:pt x="18381" y="17313"/>
                  <a:pt x="18401" y="17313"/>
                  <a:pt x="18407" y="17313"/>
                </a:cubicBezTo>
                <a:cubicBezTo>
                  <a:pt x="18632" y="17305"/>
                  <a:pt x="18843" y="17433"/>
                  <a:pt x="18959" y="17658"/>
                </a:cubicBezTo>
                <a:cubicBezTo>
                  <a:pt x="19228" y="18130"/>
                  <a:pt x="19536" y="18512"/>
                  <a:pt x="19779" y="18677"/>
                </a:cubicBezTo>
                <a:cubicBezTo>
                  <a:pt x="19888" y="18752"/>
                  <a:pt x="19991" y="18804"/>
                  <a:pt x="20100" y="18827"/>
                </a:cubicBezTo>
                <a:cubicBezTo>
                  <a:pt x="20260" y="18872"/>
                  <a:pt x="20420" y="18864"/>
                  <a:pt x="20574" y="18812"/>
                </a:cubicBezTo>
                <a:cubicBezTo>
                  <a:pt x="20869" y="18715"/>
                  <a:pt x="21138" y="18437"/>
                  <a:pt x="21344" y="18025"/>
                </a:cubicBezTo>
                <a:cubicBezTo>
                  <a:pt x="21523" y="17658"/>
                  <a:pt x="21600" y="17276"/>
                  <a:pt x="21555" y="16946"/>
                </a:cubicBezTo>
                <a:cubicBezTo>
                  <a:pt x="21542" y="16863"/>
                  <a:pt x="21523" y="16781"/>
                  <a:pt x="21497" y="16706"/>
                </a:cubicBezTo>
                <a:lnTo>
                  <a:pt x="21491" y="16698"/>
                </a:lnTo>
                <a:cubicBezTo>
                  <a:pt x="21491" y="16683"/>
                  <a:pt x="21485" y="16676"/>
                  <a:pt x="21485" y="16668"/>
                </a:cubicBezTo>
                <a:lnTo>
                  <a:pt x="21472" y="16653"/>
                </a:lnTo>
                <a:cubicBezTo>
                  <a:pt x="21472" y="16646"/>
                  <a:pt x="21472" y="16638"/>
                  <a:pt x="21465" y="16631"/>
                </a:cubicBezTo>
                <a:lnTo>
                  <a:pt x="21465" y="16623"/>
                </a:lnTo>
                <a:lnTo>
                  <a:pt x="21459" y="16616"/>
                </a:lnTo>
                <a:cubicBezTo>
                  <a:pt x="21459" y="16601"/>
                  <a:pt x="21446" y="16586"/>
                  <a:pt x="21446" y="16571"/>
                </a:cubicBezTo>
                <a:cubicBezTo>
                  <a:pt x="21363" y="16406"/>
                  <a:pt x="21241" y="16271"/>
                  <a:pt x="21093" y="16159"/>
                </a:cubicBezTo>
                <a:cubicBezTo>
                  <a:pt x="21081" y="16151"/>
                  <a:pt x="21061" y="16136"/>
                  <a:pt x="21042" y="16121"/>
                </a:cubicBezTo>
                <a:cubicBezTo>
                  <a:pt x="20920" y="16039"/>
                  <a:pt x="20760" y="15971"/>
                  <a:pt x="20568" y="15911"/>
                </a:cubicBezTo>
                <a:cubicBezTo>
                  <a:pt x="20363" y="15851"/>
                  <a:pt x="20125" y="15822"/>
                  <a:pt x="19882" y="15799"/>
                </a:cubicBezTo>
                <a:cubicBezTo>
                  <a:pt x="19651" y="15784"/>
                  <a:pt x="19452" y="15642"/>
                  <a:pt x="19343" y="15409"/>
                </a:cubicBezTo>
                <a:cubicBezTo>
                  <a:pt x="19337" y="15394"/>
                  <a:pt x="19330" y="15379"/>
                  <a:pt x="19324" y="15372"/>
                </a:cubicBezTo>
                <a:lnTo>
                  <a:pt x="19324" y="15364"/>
                </a:lnTo>
                <a:cubicBezTo>
                  <a:pt x="19266" y="15214"/>
                  <a:pt x="19247" y="15057"/>
                  <a:pt x="19273" y="14907"/>
                </a:cubicBezTo>
                <a:cubicBezTo>
                  <a:pt x="19273" y="14892"/>
                  <a:pt x="19279" y="14877"/>
                  <a:pt x="19285" y="14870"/>
                </a:cubicBezTo>
                <a:lnTo>
                  <a:pt x="21311" y="10763"/>
                </a:lnTo>
                <a:lnTo>
                  <a:pt x="15996" y="0"/>
                </a:lnTo>
                <a:lnTo>
                  <a:pt x="5328" y="0"/>
                </a:lnTo>
                <a:lnTo>
                  <a:pt x="0" y="10770"/>
                </a:lnTo>
                <a:lnTo>
                  <a:pt x="2013" y="14840"/>
                </a:lnTo>
                <a:cubicBezTo>
                  <a:pt x="2084" y="14892"/>
                  <a:pt x="2161" y="14922"/>
                  <a:pt x="2238" y="14922"/>
                </a:cubicBezTo>
                <a:cubicBezTo>
                  <a:pt x="2404" y="14937"/>
                  <a:pt x="2545" y="14840"/>
                  <a:pt x="2641" y="14682"/>
                </a:cubicBezTo>
                <a:cubicBezTo>
                  <a:pt x="2924" y="14195"/>
                  <a:pt x="3263" y="13790"/>
                  <a:pt x="3546" y="13596"/>
                </a:cubicBezTo>
                <a:cubicBezTo>
                  <a:pt x="3571" y="13581"/>
                  <a:pt x="3590" y="13566"/>
                  <a:pt x="3610" y="13558"/>
                </a:cubicBezTo>
                <a:cubicBezTo>
                  <a:pt x="3796" y="13446"/>
                  <a:pt x="3988" y="13386"/>
                  <a:pt x="4187" y="13386"/>
                </a:cubicBezTo>
                <a:cubicBezTo>
                  <a:pt x="4206" y="13386"/>
                  <a:pt x="4225" y="13386"/>
                  <a:pt x="4232" y="13386"/>
                </a:cubicBezTo>
                <a:lnTo>
                  <a:pt x="4264" y="13386"/>
                </a:lnTo>
                <a:cubicBezTo>
                  <a:pt x="4270" y="13393"/>
                  <a:pt x="4276" y="13393"/>
                  <a:pt x="4283" y="13393"/>
                </a:cubicBezTo>
                <a:lnTo>
                  <a:pt x="4296" y="13393"/>
                </a:lnTo>
                <a:cubicBezTo>
                  <a:pt x="4308" y="13393"/>
                  <a:pt x="4321" y="13401"/>
                  <a:pt x="4334" y="13401"/>
                </a:cubicBezTo>
                <a:lnTo>
                  <a:pt x="4347" y="13401"/>
                </a:lnTo>
                <a:cubicBezTo>
                  <a:pt x="4430" y="13416"/>
                  <a:pt x="4514" y="13438"/>
                  <a:pt x="4597" y="13476"/>
                </a:cubicBezTo>
                <a:cubicBezTo>
                  <a:pt x="4905" y="13618"/>
                  <a:pt x="5200" y="13925"/>
                  <a:pt x="5405" y="14345"/>
                </a:cubicBezTo>
                <a:cubicBezTo>
                  <a:pt x="5636" y="14817"/>
                  <a:pt x="5706" y="15289"/>
                  <a:pt x="5623" y="15702"/>
                </a:cubicBezTo>
                <a:cubicBezTo>
                  <a:pt x="5572" y="15926"/>
                  <a:pt x="5482" y="16129"/>
                  <a:pt x="5347" y="16294"/>
                </a:cubicBezTo>
                <a:cubicBezTo>
                  <a:pt x="5257" y="16406"/>
                  <a:pt x="5148" y="16511"/>
                  <a:pt x="5020" y="16593"/>
                </a:cubicBezTo>
                <a:cubicBezTo>
                  <a:pt x="4879" y="16698"/>
                  <a:pt x="4680" y="16781"/>
                  <a:pt x="4443" y="16833"/>
                </a:cubicBezTo>
                <a:cubicBezTo>
                  <a:pt x="4232" y="16893"/>
                  <a:pt x="3994" y="16938"/>
                  <a:pt x="3751" y="16961"/>
                </a:cubicBezTo>
                <a:cubicBezTo>
                  <a:pt x="3597" y="16976"/>
                  <a:pt x="3456" y="17081"/>
                  <a:pt x="3385" y="17238"/>
                </a:cubicBezTo>
                <a:cubicBezTo>
                  <a:pt x="3347" y="17320"/>
                  <a:pt x="3328" y="17410"/>
                  <a:pt x="3334" y="17508"/>
                </a:cubicBezTo>
                <a:lnTo>
                  <a:pt x="5354" y="21593"/>
                </a:lnTo>
                <a:lnTo>
                  <a:pt x="15964" y="21600"/>
                </a:lnTo>
                <a:lnTo>
                  <a:pt x="17946" y="17575"/>
                </a:lnTo>
                <a:cubicBezTo>
                  <a:pt x="17952" y="17568"/>
                  <a:pt x="17958" y="17560"/>
                  <a:pt x="17965" y="17553"/>
                </a:cubicBezTo>
                <a:cubicBezTo>
                  <a:pt x="17978" y="17530"/>
                  <a:pt x="17997" y="17523"/>
                  <a:pt x="18016" y="17508"/>
                </a:cubicBezTo>
                <a:lnTo>
                  <a:pt x="18022" y="17493"/>
                </a:lnTo>
                <a:cubicBezTo>
                  <a:pt x="18029" y="17478"/>
                  <a:pt x="18042" y="17463"/>
                  <a:pt x="18048" y="17455"/>
                </a:cubicBezTo>
              </a:path>
            </a:pathLst>
          </a:custGeom>
          <a:solidFill>
            <a:schemeClr val="accent3">
              <a:hueOff val="490435"/>
              <a:satOff val="5331"/>
              <a:lumOff val="-1625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287" name="Shape"/>
          <p:cNvSpPr/>
          <p:nvPr/>
        </p:nvSpPr>
        <p:spPr>
          <a:xfrm>
            <a:off x="10311041" y="6639046"/>
            <a:ext cx="4189590" cy="3591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18052" y="17455"/>
                </a:moveTo>
                <a:cubicBezTo>
                  <a:pt x="18142" y="17380"/>
                  <a:pt x="18251" y="17328"/>
                  <a:pt x="18367" y="17320"/>
                </a:cubicBezTo>
                <a:lnTo>
                  <a:pt x="18373" y="17320"/>
                </a:lnTo>
                <a:cubicBezTo>
                  <a:pt x="18386" y="17313"/>
                  <a:pt x="18399" y="17313"/>
                  <a:pt x="18405" y="17313"/>
                </a:cubicBezTo>
                <a:cubicBezTo>
                  <a:pt x="18412" y="17313"/>
                  <a:pt x="18418" y="17313"/>
                  <a:pt x="18424" y="17313"/>
                </a:cubicBezTo>
                <a:cubicBezTo>
                  <a:pt x="18643" y="17313"/>
                  <a:pt x="18841" y="17440"/>
                  <a:pt x="18957" y="17658"/>
                </a:cubicBezTo>
                <a:cubicBezTo>
                  <a:pt x="19226" y="18130"/>
                  <a:pt x="19528" y="18512"/>
                  <a:pt x="19778" y="18677"/>
                </a:cubicBezTo>
                <a:cubicBezTo>
                  <a:pt x="19887" y="18752"/>
                  <a:pt x="19990" y="18804"/>
                  <a:pt x="20099" y="18827"/>
                </a:cubicBezTo>
                <a:cubicBezTo>
                  <a:pt x="20259" y="18872"/>
                  <a:pt x="20420" y="18864"/>
                  <a:pt x="20574" y="18812"/>
                </a:cubicBezTo>
                <a:cubicBezTo>
                  <a:pt x="20869" y="18715"/>
                  <a:pt x="21138" y="18437"/>
                  <a:pt x="21343" y="18032"/>
                </a:cubicBezTo>
                <a:cubicBezTo>
                  <a:pt x="21523" y="17665"/>
                  <a:pt x="21600" y="17276"/>
                  <a:pt x="21555" y="16946"/>
                </a:cubicBezTo>
                <a:cubicBezTo>
                  <a:pt x="21542" y="16863"/>
                  <a:pt x="21523" y="16788"/>
                  <a:pt x="21497" y="16706"/>
                </a:cubicBezTo>
                <a:lnTo>
                  <a:pt x="21497" y="16698"/>
                </a:lnTo>
                <a:cubicBezTo>
                  <a:pt x="21491" y="16683"/>
                  <a:pt x="21485" y="16676"/>
                  <a:pt x="21485" y="16668"/>
                </a:cubicBezTo>
                <a:lnTo>
                  <a:pt x="21472" y="16661"/>
                </a:lnTo>
                <a:cubicBezTo>
                  <a:pt x="21472" y="16646"/>
                  <a:pt x="21472" y="16646"/>
                  <a:pt x="21465" y="16631"/>
                </a:cubicBezTo>
                <a:lnTo>
                  <a:pt x="21459" y="16616"/>
                </a:lnTo>
                <a:cubicBezTo>
                  <a:pt x="21459" y="16601"/>
                  <a:pt x="21446" y="16586"/>
                  <a:pt x="21446" y="16571"/>
                </a:cubicBezTo>
                <a:cubicBezTo>
                  <a:pt x="21427" y="16534"/>
                  <a:pt x="21401" y="16496"/>
                  <a:pt x="21375" y="16459"/>
                </a:cubicBezTo>
                <a:cubicBezTo>
                  <a:pt x="21375" y="16451"/>
                  <a:pt x="21369" y="16451"/>
                  <a:pt x="21363" y="16444"/>
                </a:cubicBezTo>
                <a:cubicBezTo>
                  <a:pt x="21356" y="16429"/>
                  <a:pt x="21343" y="16414"/>
                  <a:pt x="21337" y="16406"/>
                </a:cubicBezTo>
                <a:cubicBezTo>
                  <a:pt x="21260" y="16316"/>
                  <a:pt x="21170" y="16234"/>
                  <a:pt x="21068" y="16159"/>
                </a:cubicBezTo>
                <a:cubicBezTo>
                  <a:pt x="20817" y="15994"/>
                  <a:pt x="20375" y="15874"/>
                  <a:pt x="19881" y="15844"/>
                </a:cubicBezTo>
                <a:cubicBezTo>
                  <a:pt x="19656" y="15829"/>
                  <a:pt x="19457" y="15679"/>
                  <a:pt x="19342" y="15447"/>
                </a:cubicBezTo>
                <a:cubicBezTo>
                  <a:pt x="19342" y="15432"/>
                  <a:pt x="19335" y="15424"/>
                  <a:pt x="19329" y="15409"/>
                </a:cubicBezTo>
                <a:lnTo>
                  <a:pt x="19323" y="15402"/>
                </a:lnTo>
                <a:cubicBezTo>
                  <a:pt x="19271" y="15252"/>
                  <a:pt x="19252" y="15102"/>
                  <a:pt x="19271" y="14945"/>
                </a:cubicBezTo>
                <a:cubicBezTo>
                  <a:pt x="19278" y="14937"/>
                  <a:pt x="19284" y="14922"/>
                  <a:pt x="19284" y="14907"/>
                </a:cubicBezTo>
                <a:lnTo>
                  <a:pt x="21324" y="10793"/>
                </a:lnTo>
                <a:cubicBezTo>
                  <a:pt x="21324" y="10785"/>
                  <a:pt x="21324" y="10785"/>
                  <a:pt x="21324" y="10785"/>
                </a:cubicBezTo>
                <a:lnTo>
                  <a:pt x="15993" y="0"/>
                </a:lnTo>
                <a:lnTo>
                  <a:pt x="5318" y="0"/>
                </a:lnTo>
                <a:lnTo>
                  <a:pt x="0" y="10748"/>
                </a:lnTo>
                <a:lnTo>
                  <a:pt x="2027" y="14855"/>
                </a:lnTo>
                <a:cubicBezTo>
                  <a:pt x="2072" y="14885"/>
                  <a:pt x="2117" y="14907"/>
                  <a:pt x="2162" y="14922"/>
                </a:cubicBezTo>
                <a:cubicBezTo>
                  <a:pt x="2181" y="14922"/>
                  <a:pt x="2207" y="14930"/>
                  <a:pt x="2226" y="14930"/>
                </a:cubicBezTo>
                <a:cubicBezTo>
                  <a:pt x="2386" y="14937"/>
                  <a:pt x="2534" y="14847"/>
                  <a:pt x="2630" y="14690"/>
                </a:cubicBezTo>
                <a:cubicBezTo>
                  <a:pt x="2816" y="14368"/>
                  <a:pt x="3028" y="14083"/>
                  <a:pt x="3233" y="13865"/>
                </a:cubicBezTo>
                <a:cubicBezTo>
                  <a:pt x="3336" y="13753"/>
                  <a:pt x="3439" y="13663"/>
                  <a:pt x="3528" y="13603"/>
                </a:cubicBezTo>
                <a:cubicBezTo>
                  <a:pt x="3631" y="13536"/>
                  <a:pt x="3727" y="13483"/>
                  <a:pt x="3836" y="13446"/>
                </a:cubicBezTo>
                <a:cubicBezTo>
                  <a:pt x="3952" y="13408"/>
                  <a:pt x="4061" y="13386"/>
                  <a:pt x="4176" y="13386"/>
                </a:cubicBezTo>
                <a:cubicBezTo>
                  <a:pt x="4196" y="13386"/>
                  <a:pt x="4208" y="13386"/>
                  <a:pt x="4221" y="13386"/>
                </a:cubicBezTo>
                <a:lnTo>
                  <a:pt x="4247" y="13393"/>
                </a:lnTo>
                <a:cubicBezTo>
                  <a:pt x="4260" y="13393"/>
                  <a:pt x="4266" y="13393"/>
                  <a:pt x="4273" y="13393"/>
                </a:cubicBezTo>
                <a:lnTo>
                  <a:pt x="4285" y="13393"/>
                </a:lnTo>
                <a:cubicBezTo>
                  <a:pt x="4298" y="13401"/>
                  <a:pt x="4311" y="13401"/>
                  <a:pt x="4324" y="13401"/>
                </a:cubicBezTo>
                <a:cubicBezTo>
                  <a:pt x="4324" y="13401"/>
                  <a:pt x="4324" y="13401"/>
                  <a:pt x="4330" y="13401"/>
                </a:cubicBezTo>
                <a:cubicBezTo>
                  <a:pt x="4420" y="13416"/>
                  <a:pt x="4503" y="13446"/>
                  <a:pt x="4587" y="13483"/>
                </a:cubicBezTo>
                <a:cubicBezTo>
                  <a:pt x="4901" y="13618"/>
                  <a:pt x="5190" y="13925"/>
                  <a:pt x="5395" y="14345"/>
                </a:cubicBezTo>
                <a:cubicBezTo>
                  <a:pt x="5626" y="14817"/>
                  <a:pt x="5697" y="15289"/>
                  <a:pt x="5607" y="15709"/>
                </a:cubicBezTo>
                <a:cubicBezTo>
                  <a:pt x="5562" y="15926"/>
                  <a:pt x="5472" y="16121"/>
                  <a:pt x="5337" y="16301"/>
                </a:cubicBezTo>
                <a:cubicBezTo>
                  <a:pt x="5248" y="16414"/>
                  <a:pt x="5139" y="16511"/>
                  <a:pt x="5010" y="16593"/>
                </a:cubicBezTo>
                <a:cubicBezTo>
                  <a:pt x="4741" y="16781"/>
                  <a:pt x="4260" y="16916"/>
                  <a:pt x="3740" y="16946"/>
                </a:cubicBezTo>
                <a:cubicBezTo>
                  <a:pt x="3580" y="16953"/>
                  <a:pt x="3445" y="17058"/>
                  <a:pt x="3368" y="17223"/>
                </a:cubicBezTo>
                <a:lnTo>
                  <a:pt x="3362" y="17231"/>
                </a:lnTo>
                <a:cubicBezTo>
                  <a:pt x="3355" y="17246"/>
                  <a:pt x="3355" y="17246"/>
                  <a:pt x="3355" y="17253"/>
                </a:cubicBezTo>
                <a:cubicBezTo>
                  <a:pt x="3349" y="17261"/>
                  <a:pt x="3349" y="17268"/>
                  <a:pt x="3342" y="17276"/>
                </a:cubicBezTo>
                <a:cubicBezTo>
                  <a:pt x="3323" y="17335"/>
                  <a:pt x="3317" y="17403"/>
                  <a:pt x="3323" y="17470"/>
                </a:cubicBezTo>
                <a:lnTo>
                  <a:pt x="5363" y="21600"/>
                </a:lnTo>
                <a:lnTo>
                  <a:pt x="15980" y="21600"/>
                </a:lnTo>
                <a:lnTo>
                  <a:pt x="17950" y="17620"/>
                </a:lnTo>
                <a:cubicBezTo>
                  <a:pt x="17950" y="17605"/>
                  <a:pt x="17963" y="17598"/>
                  <a:pt x="17969" y="17590"/>
                </a:cubicBezTo>
                <a:cubicBezTo>
                  <a:pt x="17969" y="17583"/>
                  <a:pt x="17969" y="17583"/>
                  <a:pt x="17975" y="17583"/>
                </a:cubicBezTo>
                <a:lnTo>
                  <a:pt x="18020" y="17493"/>
                </a:lnTo>
                <a:cubicBezTo>
                  <a:pt x="18027" y="17478"/>
                  <a:pt x="18040" y="17463"/>
                  <a:pt x="18052" y="17455"/>
                </a:cubicBezTo>
              </a:path>
            </a:pathLst>
          </a:custGeom>
          <a:solidFill>
            <a:schemeClr val="accent4">
              <a:hueOff val="-202070"/>
              <a:satOff val="6559"/>
              <a:lumOff val="-14596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288" name="P"/>
          <p:cNvSpPr txBox="1"/>
          <p:nvPr/>
        </p:nvSpPr>
        <p:spPr>
          <a:xfrm>
            <a:off x="2942745" y="9298079"/>
            <a:ext cx="1083807" cy="190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just" defTabSz="1828433">
              <a:lnSpc>
                <a:spcPts val="14400"/>
              </a:lnSpc>
              <a:spcBef>
                <a:spcPts val="0"/>
              </a:spcBef>
              <a:defRPr b="1" spc="-290" sz="1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289" name="D"/>
          <p:cNvSpPr txBox="1"/>
          <p:nvPr/>
        </p:nvSpPr>
        <p:spPr>
          <a:xfrm>
            <a:off x="6120285" y="7385459"/>
            <a:ext cx="1167895" cy="190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just" defTabSz="1828433">
              <a:lnSpc>
                <a:spcPts val="14400"/>
              </a:lnSpc>
              <a:spcBef>
                <a:spcPts val="0"/>
              </a:spcBef>
              <a:defRPr b="1" spc="-290" sz="1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290" name="C"/>
          <p:cNvSpPr txBox="1"/>
          <p:nvPr/>
        </p:nvSpPr>
        <p:spPr>
          <a:xfrm>
            <a:off x="9301177" y="9298079"/>
            <a:ext cx="1167895" cy="190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just" defTabSz="1828433">
              <a:lnSpc>
                <a:spcPts val="14400"/>
              </a:lnSpc>
              <a:spcBef>
                <a:spcPts val="0"/>
              </a:spcBef>
              <a:defRPr b="1" spc="-290" sz="1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291" name="A"/>
          <p:cNvSpPr txBox="1"/>
          <p:nvPr/>
        </p:nvSpPr>
        <p:spPr>
          <a:xfrm>
            <a:off x="12352587" y="7385459"/>
            <a:ext cx="1167895" cy="190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just" defTabSz="1828433">
              <a:lnSpc>
                <a:spcPts val="14400"/>
              </a:lnSpc>
              <a:spcBef>
                <a:spcPts val="0"/>
              </a:spcBef>
              <a:defRPr b="1" spc="-290" sz="12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92" name="POSCADCARE"/>
          <p:cNvSpPr txBox="1"/>
          <p:nvPr/>
        </p:nvSpPr>
        <p:spPr>
          <a:xfrm>
            <a:off x="8002185" y="8655364"/>
            <a:ext cx="2533587" cy="83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just" defTabSz="1828433">
              <a:lnSpc>
                <a:spcPct val="100000"/>
              </a:lnSpc>
              <a:spcBef>
                <a:spcPts val="0"/>
              </a:spcBef>
              <a:defRPr b="1" sz="45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POSCADCARE</a:t>
            </a:r>
          </a:p>
        </p:txBody>
      </p:sp>
      <p:pic>
        <p:nvPicPr>
          <p:cNvPr id="293" name="sc" descr="s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71666" y="3368871"/>
            <a:ext cx="8437876" cy="5282248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POSDCoRB"/>
          <p:cNvSpPr txBox="1"/>
          <p:nvPr/>
        </p:nvSpPr>
        <p:spPr>
          <a:xfrm>
            <a:off x="1679006" y="10765532"/>
            <a:ext cx="2627034" cy="107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59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POSDCoRB</a:t>
            </a:r>
          </a:p>
        </p:txBody>
      </p:sp>
      <p:sp>
        <p:nvSpPr>
          <p:cNvPr id="295" name="PAMS-POSDCoRB"/>
          <p:cNvSpPr txBox="1"/>
          <p:nvPr/>
        </p:nvSpPr>
        <p:spPr>
          <a:xfrm>
            <a:off x="4863218" y="9272792"/>
            <a:ext cx="2537817" cy="67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PAMS-POSDCoRB</a:t>
            </a:r>
          </a:p>
        </p:txBody>
      </p:sp>
      <p:sp>
        <p:nvSpPr>
          <p:cNvPr id="296" name="4Ms"/>
          <p:cNvSpPr txBox="1"/>
          <p:nvPr/>
        </p:nvSpPr>
        <p:spPr>
          <a:xfrm>
            <a:off x="11229569" y="7110791"/>
            <a:ext cx="1308711" cy="134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6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4Ms</a:t>
            </a:r>
          </a:p>
        </p:txBody>
      </p:sp>
      <p:sp>
        <p:nvSpPr>
          <p:cNvPr id="297" name="9Ms"/>
          <p:cNvSpPr txBox="1"/>
          <p:nvPr/>
        </p:nvSpPr>
        <p:spPr>
          <a:xfrm>
            <a:off x="8253065" y="10641579"/>
            <a:ext cx="1292861" cy="1320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5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9Ms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Image"/>
          <p:cNvGrpSpPr/>
          <p:nvPr/>
        </p:nvGrpSpPr>
        <p:grpSpPr>
          <a:xfrm>
            <a:off x="14573022" y="566096"/>
            <a:ext cx="9396781" cy="12736208"/>
            <a:chOff x="0" y="0"/>
            <a:chExt cx="9396780" cy="12736207"/>
          </a:xfrm>
        </p:grpSpPr>
        <p:pic>
          <p:nvPicPr>
            <p:cNvPr id="30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9142781" cy="124060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9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396781" cy="12736208"/>
            </a:xfrm>
            <a:prstGeom prst="rect">
              <a:avLst/>
            </a:prstGeom>
            <a:effectLst/>
          </p:spPr>
        </p:pic>
      </p:grpSp>
      <p:sp>
        <p:nvSpPr>
          <p:cNvPr id="302" name="Rounded Rectangle"/>
          <p:cNvSpPr/>
          <p:nvPr/>
        </p:nvSpPr>
        <p:spPr>
          <a:xfrm>
            <a:off x="1527174" y="11084983"/>
            <a:ext cx="12519483" cy="360744"/>
          </a:xfrm>
          <a:prstGeom prst="roundRect">
            <a:avLst>
              <a:gd name="adj" fmla="val 31538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6400">
                <a:solidFill>
                  <a:srgbClr val="AAAAAA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3" name="Shape"/>
          <p:cNvSpPr/>
          <p:nvPr/>
        </p:nvSpPr>
        <p:spPr>
          <a:xfrm>
            <a:off x="7524938" y="11037402"/>
            <a:ext cx="552754" cy="556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783"/>
                </a:moveTo>
                <a:cubicBezTo>
                  <a:pt x="21600" y="4844"/>
                  <a:pt x="16807" y="0"/>
                  <a:pt x="10817" y="0"/>
                </a:cubicBezTo>
                <a:cubicBezTo>
                  <a:pt x="4859" y="0"/>
                  <a:pt x="0" y="4844"/>
                  <a:pt x="0" y="10783"/>
                </a:cubicBezTo>
                <a:cubicBezTo>
                  <a:pt x="0" y="16756"/>
                  <a:pt x="4859" y="21600"/>
                  <a:pt x="10817" y="21600"/>
                </a:cubicBezTo>
                <a:cubicBezTo>
                  <a:pt x="16807" y="21600"/>
                  <a:pt x="21600" y="16756"/>
                  <a:pt x="21600" y="10783"/>
                </a:cubicBezTo>
              </a:path>
            </a:pathLst>
          </a:custGeom>
          <a:solidFill>
            <a:srgbClr val="FEFFF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6400">
                <a:solidFill>
                  <a:srgbClr val="AAAAAA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Shape"/>
          <p:cNvSpPr/>
          <p:nvPr/>
        </p:nvSpPr>
        <p:spPr>
          <a:xfrm>
            <a:off x="11918374" y="11037402"/>
            <a:ext cx="556516" cy="556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783"/>
                </a:moveTo>
                <a:cubicBezTo>
                  <a:pt x="21600" y="4844"/>
                  <a:pt x="16782" y="0"/>
                  <a:pt x="10800" y="0"/>
                </a:cubicBezTo>
                <a:cubicBezTo>
                  <a:pt x="4818" y="0"/>
                  <a:pt x="0" y="4844"/>
                  <a:pt x="0" y="10783"/>
                </a:cubicBezTo>
                <a:cubicBezTo>
                  <a:pt x="0" y="16756"/>
                  <a:pt x="4818" y="21600"/>
                  <a:pt x="10800" y="21600"/>
                </a:cubicBezTo>
                <a:cubicBezTo>
                  <a:pt x="16782" y="21600"/>
                  <a:pt x="21600" y="16756"/>
                  <a:pt x="21600" y="10783"/>
                </a:cubicBezTo>
              </a:path>
            </a:pathLst>
          </a:custGeom>
          <a:solidFill>
            <a:srgbClr val="FEFFF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6400">
                <a:solidFill>
                  <a:srgbClr val="AAAAAA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310" name="Group"/>
          <p:cNvGrpSpPr/>
          <p:nvPr/>
        </p:nvGrpSpPr>
        <p:grpSpPr>
          <a:xfrm>
            <a:off x="1527175" y="3893265"/>
            <a:ext cx="3776463" cy="9054981"/>
            <a:chOff x="0" y="0"/>
            <a:chExt cx="3776462" cy="9054979"/>
          </a:xfrm>
        </p:grpSpPr>
        <p:sp>
          <p:nvSpPr>
            <p:cNvPr id="305" name="Circle"/>
            <p:cNvSpPr/>
            <p:nvPr/>
          </p:nvSpPr>
          <p:spPr>
            <a:xfrm>
              <a:off x="1269147" y="6805195"/>
              <a:ext cx="1230635" cy="1230634"/>
            </a:xfrm>
            <a:prstGeom prst="ellipse">
              <a:avLst/>
            </a:prstGeom>
            <a:solidFill>
              <a:srgbClr val="FEA2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6400">
                  <a:solidFill>
                    <a:srgbClr val="AAAAA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Shape"/>
            <p:cNvSpPr/>
            <p:nvPr/>
          </p:nvSpPr>
          <p:spPr>
            <a:xfrm>
              <a:off x="1608089" y="7144136"/>
              <a:ext cx="556515" cy="55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83"/>
                  </a:moveTo>
                  <a:cubicBezTo>
                    <a:pt x="21600" y="4844"/>
                    <a:pt x="16782" y="0"/>
                    <a:pt x="10833" y="0"/>
                  </a:cubicBezTo>
                  <a:cubicBezTo>
                    <a:pt x="4852" y="0"/>
                    <a:pt x="0" y="4844"/>
                    <a:pt x="0" y="10783"/>
                  </a:cubicBezTo>
                  <a:cubicBezTo>
                    <a:pt x="0" y="16756"/>
                    <a:pt x="4852" y="21600"/>
                    <a:pt x="10833" y="21600"/>
                  </a:cubicBezTo>
                  <a:cubicBezTo>
                    <a:pt x="16782" y="21600"/>
                    <a:pt x="21600" y="16756"/>
                    <a:pt x="21600" y="10783"/>
                  </a:cubicBezTo>
                </a:path>
              </a:pathLst>
            </a:custGeom>
            <a:solidFill>
              <a:srgbClr val="FEFF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6400">
                  <a:solidFill>
                    <a:srgbClr val="AAAAA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Shape"/>
            <p:cNvSpPr/>
            <p:nvPr/>
          </p:nvSpPr>
          <p:spPr>
            <a:xfrm>
              <a:off x="0" y="0"/>
              <a:ext cx="3776463" cy="6193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18870" y="0"/>
                  </a:moveTo>
                  <a:lnTo>
                    <a:pt x="2730" y="0"/>
                  </a:lnTo>
                  <a:cubicBezTo>
                    <a:pt x="1221" y="0"/>
                    <a:pt x="0" y="741"/>
                    <a:pt x="0" y="1657"/>
                  </a:cubicBezTo>
                  <a:lnTo>
                    <a:pt x="0" y="15857"/>
                  </a:lnTo>
                  <a:cubicBezTo>
                    <a:pt x="0" y="16773"/>
                    <a:pt x="1221" y="17517"/>
                    <a:pt x="2730" y="17517"/>
                  </a:cubicBezTo>
                  <a:lnTo>
                    <a:pt x="6461" y="17517"/>
                  </a:lnTo>
                  <a:lnTo>
                    <a:pt x="9982" y="21220"/>
                  </a:lnTo>
                  <a:cubicBezTo>
                    <a:pt x="10348" y="21600"/>
                    <a:pt x="11252" y="21600"/>
                    <a:pt x="11613" y="21220"/>
                  </a:cubicBezTo>
                  <a:lnTo>
                    <a:pt x="15134" y="17517"/>
                  </a:lnTo>
                  <a:lnTo>
                    <a:pt x="18870" y="17517"/>
                  </a:lnTo>
                  <a:cubicBezTo>
                    <a:pt x="20374" y="17517"/>
                    <a:pt x="21600" y="16773"/>
                    <a:pt x="21600" y="15857"/>
                  </a:cubicBezTo>
                  <a:lnTo>
                    <a:pt x="21600" y="1657"/>
                  </a:lnTo>
                  <a:cubicBezTo>
                    <a:pt x="21600" y="741"/>
                    <a:pt x="20374" y="0"/>
                    <a:pt x="18870" y="0"/>
                  </a:cubicBezTo>
                </a:path>
              </a:pathLst>
            </a:custGeom>
            <a:solidFill>
              <a:srgbClr val="FEA2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6400">
                  <a:solidFill>
                    <a:srgbClr val="AAAAA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การจัดระบบ วิธีการจัดระบบ หรือวิธีระบบ (Systems Approach) เป็นการวางแผนการพัฒนาระบบใหม่หรือปรับปรุงระบบที่มีอยู่แล้วให้ดีขึ้น ด้วยการกำหนดปรัชญา ปณิธาน จุดมุ่งหมาย องค์ประกอบ ภาระหน้าที่ ความสัมพันธ์ ปฏิสัมพันธ์ ขั้นตอนและปัจจัยเกื้อหนุน และการประเมินควบ"/>
            <p:cNvSpPr txBox="1"/>
            <p:nvPr/>
          </p:nvSpPr>
          <p:spPr>
            <a:xfrm>
              <a:off x="132750" y="359600"/>
              <a:ext cx="3503429" cy="4633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1087636">
                <a:lnSpc>
                  <a:spcPts val="3500"/>
                </a:lnSpc>
                <a:spcBef>
                  <a:spcPts val="1800"/>
                </a:spcBef>
                <a:defRPr sz="3200">
                  <a:solidFill>
                    <a:srgbClr val="FFFFFF"/>
                  </a:solidFill>
                  <a:latin typeface="TH Sarabun New"/>
                  <a:ea typeface="TH Sarabun New"/>
                  <a:cs typeface="TH Sarabun New"/>
                  <a:sym typeface="TH Sarabun New"/>
                </a:defRPr>
              </a:lvl1pPr>
            </a:lstStyle>
            <a:p>
              <a:pPr/>
              <a:r>
                <a:t>   การจัดระบบ วิธีการจัดระบบ หรือวิธีระบบ (Systems Approach) เป็นการวางแผนการพัฒนาระบบใหม่หรือปรับปรุงระบบที่มีอยู่แล้วให้ดีขึ้น ด้วยการกำหนดปรัชญา ปณิธาน จุดมุ่งหมาย องค์ประกอบ ภาระหน้าที่ ความสัมพันธ์ ปฏิสัมพันธ์ ขั้นตอนและปัจจัยเกื้อหนุน และการประเมินควบคุม</a:t>
              </a:r>
            </a:p>
          </p:txBody>
        </p:sp>
        <p:sp>
          <p:nvSpPr>
            <p:cNvPr id="309" name="แนวคิดการดำเนินงาน"/>
            <p:cNvSpPr txBox="1"/>
            <p:nvPr/>
          </p:nvSpPr>
          <p:spPr>
            <a:xfrm>
              <a:off x="239395" y="8281041"/>
              <a:ext cx="3290139" cy="773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just" defTabSz="1828433">
                <a:lnSpc>
                  <a:spcPct val="100000"/>
                </a:lnSpc>
                <a:spcBef>
                  <a:spcPts val="0"/>
                </a:spcBef>
                <a:defRPr b="1" sz="4200">
                  <a:solidFill>
                    <a:srgbClr val="FEA200"/>
                  </a:solidFill>
                  <a:latin typeface="TH Sarabun New"/>
                  <a:ea typeface="TH Sarabun New"/>
                  <a:cs typeface="TH Sarabun New"/>
                  <a:sym typeface="TH Sarabun New"/>
                </a:defRPr>
              </a:lvl1pPr>
            </a:lstStyle>
            <a:p>
              <a:pPr/>
              <a:r>
                <a:t>แนวคิดการดำเนินงาน</a:t>
              </a:r>
            </a:p>
          </p:txBody>
        </p:sp>
      </p:grpSp>
      <p:grpSp>
        <p:nvGrpSpPr>
          <p:cNvPr id="313" name="Group"/>
          <p:cNvGrpSpPr/>
          <p:nvPr/>
        </p:nvGrpSpPr>
        <p:grpSpPr>
          <a:xfrm>
            <a:off x="918342" y="1355562"/>
            <a:ext cx="13493759" cy="1270001"/>
            <a:chOff x="0" y="0"/>
            <a:chExt cx="13493757" cy="1270000"/>
          </a:xfrm>
        </p:grpSpPr>
        <p:sp>
          <p:nvSpPr>
            <p:cNvPr id="311" name="Rectangle"/>
            <p:cNvSpPr/>
            <p:nvPr/>
          </p:nvSpPr>
          <p:spPr>
            <a:xfrm>
              <a:off x="0" y="0"/>
              <a:ext cx="13493758" cy="1270000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ctr" defTabSz="821531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312" name="แบบจำลองศูนย์การเรียนรู้ด้านพลังงานทดแทนเพื่อการศึกษา"/>
            <p:cNvSpPr txBox="1"/>
            <p:nvPr/>
          </p:nvSpPr>
          <p:spPr>
            <a:xfrm>
              <a:off x="565535" y="98869"/>
              <a:ext cx="12362689" cy="1072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12700">
                <a:lnSpc>
                  <a:spcPct val="100000"/>
                </a:lnSpc>
                <a:spcBef>
                  <a:spcPts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b="1" sz="5900">
                  <a:solidFill>
                    <a:srgbClr val="FFFFFF"/>
                  </a:solidFill>
                  <a:latin typeface="TH Sarabun New"/>
                  <a:ea typeface="TH Sarabun New"/>
                  <a:cs typeface="TH Sarabun New"/>
                  <a:sym typeface="TH Sarabun New"/>
                </a:defRPr>
              </a:lvl1pPr>
            </a:lstStyle>
            <a:p>
              <a:pPr/>
              <a:r>
                <a:t>แบบจำลองศูนย์การเรียนรู้ด้านพลังงานทดแทนเพื่อการศึกษา</a:t>
              </a:r>
            </a:p>
          </p:txBody>
        </p:sp>
      </p:grpSp>
      <p:grpSp>
        <p:nvGrpSpPr>
          <p:cNvPr id="319" name="Group"/>
          <p:cNvGrpSpPr/>
          <p:nvPr/>
        </p:nvGrpSpPr>
        <p:grpSpPr>
          <a:xfrm>
            <a:off x="5916849" y="3893266"/>
            <a:ext cx="3776460" cy="9938010"/>
            <a:chOff x="0" y="0"/>
            <a:chExt cx="3776459" cy="9938009"/>
          </a:xfrm>
        </p:grpSpPr>
        <p:sp>
          <p:nvSpPr>
            <p:cNvPr id="314" name="Shape"/>
            <p:cNvSpPr/>
            <p:nvPr/>
          </p:nvSpPr>
          <p:spPr>
            <a:xfrm>
              <a:off x="0" y="0"/>
              <a:ext cx="3776460" cy="619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18866" y="0"/>
                  </a:moveTo>
                  <a:lnTo>
                    <a:pt x="2734" y="0"/>
                  </a:lnTo>
                  <a:cubicBezTo>
                    <a:pt x="1225" y="0"/>
                    <a:pt x="0" y="741"/>
                    <a:pt x="0" y="1657"/>
                  </a:cubicBezTo>
                  <a:lnTo>
                    <a:pt x="0" y="15857"/>
                  </a:lnTo>
                  <a:cubicBezTo>
                    <a:pt x="0" y="16773"/>
                    <a:pt x="1225" y="17517"/>
                    <a:pt x="2734" y="17517"/>
                  </a:cubicBezTo>
                  <a:lnTo>
                    <a:pt x="6464" y="17517"/>
                  </a:lnTo>
                  <a:lnTo>
                    <a:pt x="9985" y="21220"/>
                  </a:lnTo>
                  <a:cubicBezTo>
                    <a:pt x="10346" y="21600"/>
                    <a:pt x="11254" y="21600"/>
                    <a:pt x="11615" y="21220"/>
                  </a:cubicBezTo>
                  <a:lnTo>
                    <a:pt x="15136" y="17517"/>
                  </a:lnTo>
                  <a:lnTo>
                    <a:pt x="18866" y="17517"/>
                  </a:lnTo>
                  <a:cubicBezTo>
                    <a:pt x="20375" y="17517"/>
                    <a:pt x="21600" y="16773"/>
                    <a:pt x="21600" y="15857"/>
                  </a:cubicBezTo>
                  <a:lnTo>
                    <a:pt x="21600" y="1657"/>
                  </a:lnTo>
                  <a:cubicBezTo>
                    <a:pt x="21600" y="741"/>
                    <a:pt x="20375" y="0"/>
                    <a:pt x="18866" y="0"/>
                  </a:cubicBezTo>
                </a:path>
              </a:pathLst>
            </a:custGeom>
            <a:solidFill>
              <a:srgbClr val="64D79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6400">
                  <a:solidFill>
                    <a:srgbClr val="AAAAA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รูปแบบขององค์การ เทคโนโลยีและสื่อสารการศึกษา"/>
            <p:cNvSpPr/>
            <p:nvPr/>
          </p:nvSpPr>
          <p:spPr>
            <a:xfrm>
              <a:off x="1888229" y="10975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b">
              <a:spAutoFit/>
            </a:bodyPr>
            <a:lstStyle/>
            <a:p>
              <a:pPr algn="ctr" defTabSz="1828433">
                <a:spcBef>
                  <a:spcPts val="0"/>
                </a:spcBef>
                <a:defRPr b="1" sz="3000">
                  <a:solidFill>
                    <a:srgbClr val="FFFFFF"/>
                  </a:solidFill>
                  <a:latin typeface="TH Sarabun New"/>
                  <a:ea typeface="TH Sarabun New"/>
                  <a:cs typeface="TH Sarabun New"/>
                  <a:sym typeface="TH Sarabun New"/>
                </a:defRPr>
              </a:pPr>
              <a:r>
                <a:t>รูปแบบขององค์การ</a:t>
              </a:r>
              <a:br/>
              <a:r>
                <a:t>เทคโนโลยีและสื่อสารการศึกษา</a:t>
              </a:r>
            </a:p>
          </p:txBody>
        </p:sp>
        <p:sp>
          <p:nvSpPr>
            <p:cNvPr id="316" name="พัฒนาในลักษณะเป็นหน่วยงานเอกเทศ มี ผู้บริหาร เป็นหัวหน้า หรือผู้อำนวยการ การจัดองค์กรเป็นลักษณะครบวงจร บุคลากร มีครบและเป็นของตนเอง มีทรัพยากรงบประมาณเป็นของตนเอง และ ขอบข่ายให้บริการ ให้บริการทั่วไป"/>
            <p:cNvSpPr/>
            <p:nvPr/>
          </p:nvSpPr>
          <p:spPr>
            <a:xfrm>
              <a:off x="234243" y="1095503"/>
              <a:ext cx="34710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1087636">
                <a:lnSpc>
                  <a:spcPts val="3500"/>
                </a:lnSpc>
                <a:spcBef>
                  <a:spcPts val="1800"/>
                </a:spcBef>
                <a:defRPr sz="3100">
                  <a:solidFill>
                    <a:srgbClr val="FFFFFF"/>
                  </a:solidFill>
                  <a:latin typeface="TH Sarabun New"/>
                  <a:ea typeface="TH Sarabun New"/>
                  <a:cs typeface="TH Sarabun New"/>
                  <a:sym typeface="TH Sarabun New"/>
                </a:defRPr>
              </a:lvl1pPr>
            </a:lstStyle>
            <a:p>
              <a:pPr/>
              <a:r>
                <a:t>พัฒนาในลักษณะเป็นหน่วยงานเอกเทศ มี ผู้บริหาร เป็นหัวหน้า หรือผู้อำนวยการ การจัดองค์กรเป็นลักษณะครบวงจร บุคลากร มีครบและเป็นของตนเอง มีทรัพยากรงบประมาณเป็นของตนเอง และ ขอบข่ายให้บริการ ให้บริการทั่วไป</a:t>
              </a:r>
            </a:p>
          </p:txBody>
        </p:sp>
        <p:sp>
          <p:nvSpPr>
            <p:cNvPr id="317" name="รูปแบบของศูนย์การเรียนรู้"/>
            <p:cNvSpPr/>
            <p:nvPr/>
          </p:nvSpPr>
          <p:spPr>
            <a:xfrm>
              <a:off x="152726" y="866800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just" defTabSz="1828433">
                <a:lnSpc>
                  <a:spcPct val="100000"/>
                </a:lnSpc>
                <a:spcBef>
                  <a:spcPts val="0"/>
                </a:spcBef>
                <a:defRPr b="1">
                  <a:solidFill>
                    <a:srgbClr val="64D795"/>
                  </a:solidFill>
                  <a:latin typeface="TH Sarabun New"/>
                  <a:ea typeface="TH Sarabun New"/>
                  <a:cs typeface="TH Sarabun New"/>
                  <a:sym typeface="TH Sarabun New"/>
                </a:defRPr>
              </a:lvl1pPr>
            </a:lstStyle>
            <a:p>
              <a:pPr/>
              <a:r>
                <a:t>รูปแบบของศูนย์การเรียนรู้</a:t>
              </a:r>
            </a:p>
          </p:txBody>
        </p:sp>
        <p:sp>
          <p:nvSpPr>
            <p:cNvPr id="318" name="Circle"/>
            <p:cNvSpPr/>
            <p:nvPr/>
          </p:nvSpPr>
          <p:spPr>
            <a:xfrm>
              <a:off x="1269148" y="6807077"/>
              <a:ext cx="1230634" cy="1230634"/>
            </a:xfrm>
            <a:prstGeom prst="ellipse">
              <a:avLst/>
            </a:prstGeom>
            <a:solidFill>
              <a:srgbClr val="64D79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828433">
                <a:lnSpc>
                  <a:spcPct val="100000"/>
                </a:lnSpc>
                <a:spcBef>
                  <a:spcPts val="0"/>
                </a:spcBef>
                <a:defRPr sz="6400">
                  <a:solidFill>
                    <a:srgbClr val="AAAAAA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320" name="Shape"/>
          <p:cNvSpPr/>
          <p:nvPr/>
        </p:nvSpPr>
        <p:spPr>
          <a:xfrm>
            <a:off x="7521169" y="11037402"/>
            <a:ext cx="556516" cy="556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783"/>
                </a:moveTo>
                <a:cubicBezTo>
                  <a:pt x="21600" y="4844"/>
                  <a:pt x="16782" y="0"/>
                  <a:pt x="10800" y="0"/>
                </a:cubicBezTo>
                <a:cubicBezTo>
                  <a:pt x="4818" y="0"/>
                  <a:pt x="0" y="4844"/>
                  <a:pt x="0" y="10783"/>
                </a:cubicBezTo>
                <a:cubicBezTo>
                  <a:pt x="0" y="16756"/>
                  <a:pt x="4818" y="21600"/>
                  <a:pt x="10800" y="21600"/>
                </a:cubicBezTo>
                <a:cubicBezTo>
                  <a:pt x="16782" y="21600"/>
                  <a:pt x="21600" y="16756"/>
                  <a:pt x="21600" y="10783"/>
                </a:cubicBezTo>
              </a:path>
            </a:pathLst>
          </a:custGeom>
          <a:solidFill>
            <a:srgbClr val="FEFFFE"/>
          </a:solidFill>
          <a:ln w="12700">
            <a:miter lim="400000"/>
          </a:ln>
        </p:spPr>
        <p:txBody>
          <a:bodyPr lIns="45719" rIns="45719" anchor="ctr"/>
          <a:lstStyle/>
          <a:p>
            <a:pPr defTabSz="1828433">
              <a:lnSpc>
                <a:spcPct val="100000"/>
              </a:lnSpc>
              <a:spcBef>
                <a:spcPts val="0"/>
              </a:spcBef>
              <a:defRPr sz="6400">
                <a:solidFill>
                  <a:srgbClr val="AAAAAA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21" name="แบบจำลอง"/>
          <p:cNvSpPr txBox="1"/>
          <p:nvPr/>
        </p:nvSpPr>
        <p:spPr>
          <a:xfrm>
            <a:off x="16520204" y="11504038"/>
            <a:ext cx="2403806" cy="105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just" defTabSz="1828433">
              <a:lnSpc>
                <a:spcPct val="100000"/>
              </a:lnSpc>
              <a:spcBef>
                <a:spcPts val="0"/>
              </a:spcBef>
              <a:defRPr b="1" sz="58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แบบจำลอง</a:t>
            </a:r>
          </a:p>
        </p:txBody>
      </p:sp>
      <p:sp>
        <p:nvSpPr>
          <p:cNvPr id="322" name="สุวัฒน์ วรานุสาสน์ (2547)"/>
          <p:cNvSpPr txBox="1"/>
          <p:nvPr/>
        </p:nvSpPr>
        <p:spPr>
          <a:xfrm>
            <a:off x="16371017" y="12267270"/>
            <a:ext cx="2702180" cy="588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216">
              <a:lnSpc>
                <a:spcPct val="100000"/>
              </a:lnSpc>
              <a:spcBef>
                <a:spcPts val="0"/>
              </a:spcBef>
              <a:defRPr sz="30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สุวัฒน์ วรานุสาสน์ (2547)</a:t>
            </a:r>
          </a:p>
        </p:txBody>
      </p:sp>
      <p:grpSp>
        <p:nvGrpSpPr>
          <p:cNvPr id="330" name="Group"/>
          <p:cNvGrpSpPr/>
          <p:nvPr/>
        </p:nvGrpSpPr>
        <p:grpSpPr>
          <a:xfrm>
            <a:off x="10306519" y="3893266"/>
            <a:ext cx="3776460" cy="9054980"/>
            <a:chOff x="0" y="0"/>
            <a:chExt cx="3776459" cy="9054978"/>
          </a:xfrm>
        </p:grpSpPr>
        <p:sp>
          <p:nvSpPr>
            <p:cNvPr id="323" name="กระบวนการบริหาร"/>
            <p:cNvSpPr txBox="1"/>
            <p:nvPr/>
          </p:nvSpPr>
          <p:spPr>
            <a:xfrm>
              <a:off x="433235" y="8281039"/>
              <a:ext cx="2904491" cy="77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just" defTabSz="1828433">
                <a:lnSpc>
                  <a:spcPct val="100000"/>
                </a:lnSpc>
                <a:spcBef>
                  <a:spcPts val="0"/>
                </a:spcBef>
                <a:defRPr b="1" sz="4200">
                  <a:solidFill>
                    <a:srgbClr val="FE7050"/>
                  </a:solidFill>
                  <a:latin typeface="TH Sarabun New"/>
                  <a:ea typeface="TH Sarabun New"/>
                  <a:cs typeface="TH Sarabun New"/>
                  <a:sym typeface="TH Sarabun New"/>
                </a:defRPr>
              </a:lvl1pPr>
            </a:lstStyle>
            <a:p>
              <a:pPr/>
              <a:r>
                <a:t>กระบวนการบริหาร</a:t>
              </a:r>
            </a:p>
          </p:txBody>
        </p:sp>
        <p:grpSp>
          <p:nvGrpSpPr>
            <p:cNvPr id="329" name="Group"/>
            <p:cNvGrpSpPr/>
            <p:nvPr/>
          </p:nvGrpSpPr>
          <p:grpSpPr>
            <a:xfrm>
              <a:off x="0" y="-1"/>
              <a:ext cx="3776460" cy="8035829"/>
              <a:chOff x="0" y="0"/>
              <a:chExt cx="3776459" cy="8035826"/>
            </a:xfrm>
          </p:grpSpPr>
          <p:sp>
            <p:nvSpPr>
              <p:cNvPr id="324" name="Circle"/>
              <p:cNvSpPr/>
              <p:nvPr/>
            </p:nvSpPr>
            <p:spPr>
              <a:xfrm>
                <a:off x="1272913" y="6805193"/>
                <a:ext cx="1230633" cy="1230635"/>
              </a:xfrm>
              <a:prstGeom prst="ellipse">
                <a:avLst/>
              </a:prstGeom>
              <a:solidFill>
                <a:srgbClr val="FE7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6400">
                    <a:solidFill>
                      <a:srgbClr val="AAAAA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5" name="Shape"/>
              <p:cNvSpPr/>
              <p:nvPr/>
            </p:nvSpPr>
            <p:spPr>
              <a:xfrm>
                <a:off x="0" y="0"/>
                <a:ext cx="3776460" cy="6193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05" fill="norm" stroke="1" extrusionOk="0">
                    <a:moveTo>
                      <a:pt x="18866" y="0"/>
                    </a:moveTo>
                    <a:lnTo>
                      <a:pt x="2734" y="0"/>
                    </a:lnTo>
                    <a:cubicBezTo>
                      <a:pt x="1225" y="0"/>
                      <a:pt x="0" y="741"/>
                      <a:pt x="0" y="1657"/>
                    </a:cubicBezTo>
                    <a:lnTo>
                      <a:pt x="0" y="15857"/>
                    </a:lnTo>
                    <a:cubicBezTo>
                      <a:pt x="0" y="16773"/>
                      <a:pt x="1225" y="17517"/>
                      <a:pt x="2734" y="17517"/>
                    </a:cubicBezTo>
                    <a:lnTo>
                      <a:pt x="6464" y="17517"/>
                    </a:lnTo>
                    <a:lnTo>
                      <a:pt x="9985" y="21220"/>
                    </a:lnTo>
                    <a:cubicBezTo>
                      <a:pt x="10346" y="21600"/>
                      <a:pt x="11254" y="21600"/>
                      <a:pt x="11615" y="21220"/>
                    </a:cubicBezTo>
                    <a:lnTo>
                      <a:pt x="15136" y="17517"/>
                    </a:lnTo>
                    <a:lnTo>
                      <a:pt x="18866" y="17517"/>
                    </a:lnTo>
                    <a:cubicBezTo>
                      <a:pt x="20375" y="17517"/>
                      <a:pt x="21600" y="16773"/>
                      <a:pt x="21600" y="15857"/>
                    </a:cubicBezTo>
                    <a:lnTo>
                      <a:pt x="21600" y="1657"/>
                    </a:lnTo>
                    <a:cubicBezTo>
                      <a:pt x="21600" y="741"/>
                      <a:pt x="20375" y="0"/>
                      <a:pt x="18866" y="0"/>
                    </a:cubicBezTo>
                  </a:path>
                </a:pathLst>
              </a:custGeom>
              <a:solidFill>
                <a:srgbClr val="FE7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6400">
                    <a:solidFill>
                      <a:srgbClr val="AAAAA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6" name="ใช้ทฤษฎีการบริหารองค์กรเทคโนโลยีทางการศึกษาซึ่งใช้ทฤษฎีการบริหารกลุ่มมนุษย- สัมพันธ์ที่เน้นความต้องการของบุคลากรแต่ละคน และการทำงานร่วมกันผสมผสานกับกลุ่มสมัยใหม่ เน้นการปรับเปลี่ยนไปตามสภาพและการดำเนินงานอย่างมีระบบ"/>
              <p:cNvSpPr txBox="1"/>
              <p:nvPr/>
            </p:nvSpPr>
            <p:spPr>
              <a:xfrm>
                <a:off x="163035" y="846734"/>
                <a:ext cx="3585144" cy="37384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1087636">
                  <a:lnSpc>
                    <a:spcPts val="3500"/>
                  </a:lnSpc>
                  <a:spcBef>
                    <a:spcPts val="1800"/>
                  </a:spcBef>
                  <a:defRPr sz="3100">
                    <a:solidFill>
                      <a:srgbClr val="FFFFFF"/>
                    </a:solidFill>
                    <a:latin typeface="TH Sarabun New"/>
                    <a:ea typeface="TH Sarabun New"/>
                    <a:cs typeface="TH Sarabun New"/>
                    <a:sym typeface="TH Sarabun New"/>
                  </a:defRPr>
                </a:lvl1pPr>
              </a:lstStyle>
              <a:p>
                <a:pPr/>
                <a:r>
                  <a:t>    ใช้ทฤษฎีการบริหารองค์กรเทคโนโลยีทางการศึกษาซึ่งใช้ทฤษฎีการบริหารกลุ่มมนุษย- สัมพันธ์ที่เน้นความต้องการของบุคลากรแต่ละคน และการทำงานร่วมกันผสมผสานกับกลุ่มสมัยใหม่ เน้นการปรับเปลี่ยนไปตามสภาพและการดำเนินงานอย่างมีระบบ</a:t>
                </a:r>
              </a:p>
            </p:txBody>
          </p:sp>
          <p:sp>
            <p:nvSpPr>
              <p:cNvPr id="327" name="POSCADCARE"/>
              <p:cNvSpPr txBox="1"/>
              <p:nvPr/>
            </p:nvSpPr>
            <p:spPr>
              <a:xfrm>
                <a:off x="807643" y="243267"/>
                <a:ext cx="2155674" cy="711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b">
                <a:spAutoFit/>
              </a:bodyPr>
              <a:lstStyle>
                <a:lvl1pPr algn="ctr" defTabSz="1828433">
                  <a:spcBef>
                    <a:spcPts val="0"/>
                  </a:spcBef>
                  <a:defRPr b="1" sz="3800">
                    <a:solidFill>
                      <a:srgbClr val="FFFFFF"/>
                    </a:solidFill>
                    <a:latin typeface="TH Sarabun New"/>
                    <a:ea typeface="TH Sarabun New"/>
                    <a:cs typeface="TH Sarabun New"/>
                    <a:sym typeface="TH Sarabun New"/>
                  </a:defRPr>
                </a:lvl1pPr>
              </a:lstStyle>
              <a:p>
                <a:pPr/>
                <a:r>
                  <a:t>POSCADCARE</a:t>
                </a:r>
              </a:p>
            </p:txBody>
          </p:sp>
          <p:sp>
            <p:nvSpPr>
              <p:cNvPr id="328" name="Shape"/>
              <p:cNvSpPr/>
              <p:nvPr/>
            </p:nvSpPr>
            <p:spPr>
              <a:xfrm>
                <a:off x="1607222" y="7144135"/>
                <a:ext cx="556516" cy="556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783"/>
                    </a:moveTo>
                    <a:cubicBezTo>
                      <a:pt x="21600" y="4844"/>
                      <a:pt x="16782" y="0"/>
                      <a:pt x="10800" y="0"/>
                    </a:cubicBezTo>
                    <a:cubicBezTo>
                      <a:pt x="4818" y="0"/>
                      <a:pt x="0" y="4844"/>
                      <a:pt x="0" y="10783"/>
                    </a:cubicBezTo>
                    <a:cubicBezTo>
                      <a:pt x="0" y="16756"/>
                      <a:pt x="4818" y="21600"/>
                      <a:pt x="10800" y="21600"/>
                    </a:cubicBezTo>
                    <a:cubicBezTo>
                      <a:pt x="16782" y="21600"/>
                      <a:pt x="21600" y="16756"/>
                      <a:pt x="21600" y="10783"/>
                    </a:cubicBezTo>
                  </a:path>
                </a:pathLst>
              </a:custGeom>
              <a:solidFill>
                <a:srgbClr val="FEFF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828433">
                  <a:lnSpc>
                    <a:spcPct val="100000"/>
                  </a:lnSpc>
                  <a:spcBef>
                    <a:spcPts val="0"/>
                  </a:spcBef>
                  <a:defRPr sz="6400">
                    <a:solidFill>
                      <a:srgbClr val="AAAAAA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1"/>
      <p:bldP build="whole" bldLvl="1" animBg="1" rev="0" advAuto="0" spid="330" grpId="3"/>
      <p:bldP build="whole" bldLvl="1" animBg="1" rev="0" advAuto="0" spid="31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รูปแบบการเป็นองค์กรแห่งนวัตกรรมการบริหารการศึกษา"/>
          <p:cNvSpPr txBox="1"/>
          <p:nvPr/>
        </p:nvSpPr>
        <p:spPr>
          <a:xfrm>
            <a:off x="1689459" y="1183345"/>
            <a:ext cx="20269201" cy="2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9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รูปแบบการเป็นองค์กรแห่งนวัตกรรมการบริหารการศึกษา</a:t>
            </a:r>
            <a:r>
              <a:rPr b="0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grpSp>
        <p:nvGrpSpPr>
          <p:cNvPr id="337" name="Image"/>
          <p:cNvGrpSpPr/>
          <p:nvPr/>
        </p:nvGrpSpPr>
        <p:grpSpPr>
          <a:xfrm>
            <a:off x="1712613" y="3319299"/>
            <a:ext cx="20971474" cy="9085713"/>
            <a:chOff x="0" y="0"/>
            <a:chExt cx="20971473" cy="9085712"/>
          </a:xfrm>
        </p:grpSpPr>
        <p:pic>
          <p:nvPicPr>
            <p:cNvPr id="33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20717474" cy="87555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5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971474" cy="908571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Rounded Rectangle"/>
          <p:cNvSpPr/>
          <p:nvPr/>
        </p:nvSpPr>
        <p:spPr>
          <a:xfrm>
            <a:off x="2187415" y="3111771"/>
            <a:ext cx="20009170" cy="8939418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342" name="นวัตกรรม (Innovation)"/>
          <p:cNvSpPr txBox="1"/>
          <p:nvPr/>
        </p:nvSpPr>
        <p:spPr>
          <a:xfrm>
            <a:off x="2057400" y="1060698"/>
            <a:ext cx="20269200" cy="2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9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นวัตกรรม (Innovation)</a:t>
            </a:r>
          </a:p>
        </p:txBody>
      </p:sp>
      <p:sp>
        <p:nvSpPr>
          <p:cNvPr id="343" name="§ นวัตกรรม (Innovation) มีรากศัพท์มาจาก innovare ภาษาลาติน แปลว่าทำสิ่งใหม่ขึ้นมาความหมายในเชิงเศรษฐศาสตร์คือ การนำแนวความคิดใหม่หรือการใช้ประโยชน์จากสิ่งที่มีอยู่แล้วมาใช้ในรูปแบบใหม่ การทำในสิ่งที่แตกต่างจากคนอื่น โดยอาศัยการเปลี่ยนแปลงต่าง ๆ (Change) "/>
          <p:cNvSpPr txBox="1"/>
          <p:nvPr/>
        </p:nvSpPr>
        <p:spPr>
          <a:xfrm>
            <a:off x="2654458" y="3980624"/>
            <a:ext cx="19087784" cy="757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49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>
                <a:solidFill>
                  <a:srgbClr val="262626"/>
                </a:solidFill>
                <a:latin typeface="Wingdings"/>
                <a:ea typeface="Wingdings"/>
                <a:cs typeface="Wingdings"/>
                <a:sym typeface="Wingdings"/>
              </a:rPr>
              <a:t>§ </a:t>
            </a:r>
            <a:r>
              <a:rPr b="1">
                <a:solidFill>
                  <a:srgbClr val="C00000"/>
                </a:solidFill>
              </a:rPr>
              <a:t>นวัตกรรม (Innovation) </a:t>
            </a:r>
            <a:r>
              <a:t>มีรากศัพท์มาจาก innovare ภาษาลาติน แปลว่าทำสิ่งใหม่ขึ้นมาความหมายในเชิงเศรษฐศาสตร์คือ การนำแนวความคิดใหม่หรือการใช้ประโยชน์จากสิ่งที่มีอยู่แล้วมาใช้ในรูปแบบใหม่ การทำในสิ่งที่แตกต่างจากคนอื่น โดยอาศัยการเปลี่ยนแปลงต่าง ๆ (Change) ที่เกิดขึ้นรอบตัวเราให้กลายมาเป็นโอกาส (Opportunity) และถ่ายทอดไปสู่แนวความคิดใหม่ที่ทำให้เกิดประโยชน์ต่อตนเอง และสังคม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defRPr sz="4900">
                <a:latin typeface="TH Sarabun New"/>
                <a:ea typeface="TH Sarabun New"/>
                <a:cs typeface="TH Sarabun New"/>
                <a:sym typeface="TH Sarabun New"/>
              </a:defRPr>
            </a:pPr>
            <a:endParaRPr sz="29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49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>
                <a:solidFill>
                  <a:srgbClr val="262626"/>
                </a:solidFill>
                <a:latin typeface="Wingdings"/>
                <a:ea typeface="Wingdings"/>
                <a:cs typeface="Wingdings"/>
                <a:sym typeface="Wingdings"/>
              </a:rPr>
              <a:t>§</a:t>
            </a:r>
            <a:r>
              <a:rPr b="1">
                <a:solidFill>
                  <a:srgbClr val="C00000"/>
                </a:solidFill>
              </a:rPr>
              <a:t>  องค์กรนวัตกรรม (Innovative organization) </a:t>
            </a:r>
            <a:r>
              <a:t>หมายถึง องค์กรที่มีการปรับปรุงและเปลี่ยนแปลงทางด้านกระบวนการทางความคิดเพื่อก่อให้เกิดสิ่งใหม่ที่แตกต่างและเป็นประโยชน์ขึ้นมา หรือเป็นองค์กรที่มีการนำความเปลี่ยนแปลงใหม่ๆ มาประยุกต์ใช้จนเป็นผลสำเร็จและแผ่กว้างออกไปจนกลายเป็นระเบียบวิธีปฏิบัติแก่บุคคลทั่วไป (McKeown, 2008; บุญเกื้อ ควรหาเวช, 2543)</a:t>
            </a:r>
            <a:endParaRPr sz="29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ounded Rectangle"/>
          <p:cNvSpPr/>
          <p:nvPr/>
        </p:nvSpPr>
        <p:spPr>
          <a:xfrm>
            <a:off x="2193765" y="3203780"/>
            <a:ext cx="20009170" cy="8939419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348" name="องค์กรแห่งนวัตกรรมการศึกษา (Educational Innovative Organization)"/>
          <p:cNvSpPr txBox="1"/>
          <p:nvPr/>
        </p:nvSpPr>
        <p:spPr>
          <a:xfrm>
            <a:off x="2063750" y="1181611"/>
            <a:ext cx="20269200" cy="2279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914400">
              <a:lnSpc>
                <a:spcPct val="100000"/>
              </a:lnSpc>
              <a:spcBef>
                <a:spcPts val="0"/>
              </a:spcBef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14700" algn="l"/>
                <a:tab pos="3619500" algn="l"/>
              </a:tabLst>
              <a:defRPr b="1" sz="765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องค์กรแห่งนวัตกรรมการศึกษา (Educational Innovative Organization)</a:t>
            </a:r>
            <a:r>
              <a:rPr b="0" sz="102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349" name="องค์กรแห่งนวัตกรรมการศึกษา (Educational innovative organization) หมายถึง องค์กรหรือสถาบันการศึกษาที่มีการกระทำใหม่ การสร้างใหม่ หรือการพัฒนาดัดแปลงจากสิ่งใดๆ แล้วทำให้การศึกษาหรือการจัดกิจกรรมการเรียนการสอนมีประสิทธิภาพดีขึ้นกว่าเดิม ทำให้ผู้เรียนเกิดการ"/>
          <p:cNvSpPr txBox="1"/>
          <p:nvPr/>
        </p:nvSpPr>
        <p:spPr>
          <a:xfrm>
            <a:off x="2850437" y="4274969"/>
            <a:ext cx="18683126" cy="679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4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       </a:t>
            </a:r>
            <a:r>
              <a:rPr b="1">
                <a:solidFill>
                  <a:srgbClr val="C00000"/>
                </a:solidFill>
              </a:rPr>
              <a:t>องค์กรแห่งนวัตกรรมการศึกษา (Educational innovative organization) </a:t>
            </a:r>
            <a:r>
              <a:t>หมายถึง องค์กรหรือสถาบันการศึกษาที่มีการกระทำใหม่ การสร้างใหม่ หรือการพัฒนาดัดแปลงจากสิ่งใดๆ แล้วทำให้การศึกษาหรือการจัดกิจกรรมการเรียนการสอนมีประสิทธิภาพดีขึ้นกว่าเดิม ทำให้ผู้เรียนเกิดการเรียนเปลี่ยนแปลงในการเรียนรู้ เกิดการเรียนรู้อย่างรวดเร็ว มีแรงจูงใจในการเรียน ทำให้เกิดประสิทธิภาพและประสิทธิผลสูงสุดกับผู้เรียน (มนสิช สิทธิสมบูรณ์, 2552) </a:t>
            </a:r>
            <a:endParaRPr sz="27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47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           การเป็นองค์กรแห่งนวัตกรรมการศึกษา สถานศึกษาจึงต้องมีความสามารถคิดค้นทำสิ่งใหม่ๆ เพื่อการพัฒนาได้ตั้งแต่กระบวนการทำงาน และการผลิตผลงาน ทั้งในรูปแบบการบริหาร การจัดทำหลักสูตร การสร้างสื่อหรือวิธีการจัดการเรียนการสอน รวมถึงการวัดและประเมินผล เพื่อส่งเสริมการเรียนรู้ของผู้เรียนตามศักยภาพ และมีสมรรถนะพร้อมในการศึกษาต่อ และประกอบอาชีพได้อย่างมีประสิทธิภาพต่อไป</a:t>
            </a:r>
            <a:endParaRPr sz="2700"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แนวทางการบริหารสถานศึกษาไปสู่องค์กรนวัตกรรมการศึกษา"/>
          <p:cNvSpPr txBox="1"/>
          <p:nvPr/>
        </p:nvSpPr>
        <p:spPr>
          <a:xfrm>
            <a:off x="1832547" y="1326432"/>
            <a:ext cx="20269201" cy="2279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9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แนวทางการบริหารสถานศึกษาไปสู่องค์กรนวัตกรรมการศึกษา</a:t>
            </a:r>
            <a:r>
              <a:rPr b="0"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354" name="Rounded Rectangle"/>
          <p:cNvSpPr/>
          <p:nvPr/>
        </p:nvSpPr>
        <p:spPr>
          <a:xfrm>
            <a:off x="2193765" y="3203780"/>
            <a:ext cx="20009170" cy="8939419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355" name="1. ผู้บริหารควรปรับทัศนคติมุมมองให้มีวิสัยทัศน์ที่ท้าทาย และมีความเป็นไปได้ที่จะประสบความสำเร็จ…"/>
          <p:cNvSpPr txBox="1"/>
          <p:nvPr/>
        </p:nvSpPr>
        <p:spPr>
          <a:xfrm>
            <a:off x="3101184" y="3900954"/>
            <a:ext cx="18194331" cy="7545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1. ผู้บริหารควรปรับทัศนคติมุมมองให้มีวิสัยทัศน์ที่ท้าทาย และมีความเป็นไปได้ที่จะประสบความสำเร็จ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2. ผู้บริหารควรเป็นผู้นำแห่งการเปลี่ยนแปลง มีความมุ่งมั่น กล้าที่จะเสี่ยง และมองเห็นโอกาสของความสำเร็จ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3. ผู้บริหารควรสร้างบรรยากาศสถานศึกษาให้ครู อาจารย์ มีแรงจูงใจที่จะคิดสร้างสรรค์สิ่งใหม่ในการทำงาน ลดขั้นตอนการทำงานที่ยุ่งยาก 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    หรือแก้ไขปัญหาที่เกิดขึ้น ดังนี้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indent="487680"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3.1 จัดสรรทรัพยากรทั้งด้านบุคลากร งบประมาณ วัสดุอุปกรณ์ และเวลาอย่างเพียงพอ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indent="487680"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3.2 สรรหาแหล่งประโยชน์ด้านจากภายนอกองค์กรทั้งด้านความรู้ทางวิชาการ วิทยาการใหม่ ๆ โดยเฉพาะด้านการเรียนการสอน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indent="487680"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3.3 ส่งเสริมการพัฒนาวิชาชีพ โดยคำนึงถึงความต้องการของครู อาจารย์เป็นหลัก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4. สร้างนิสัยนวัตกรรมให้เกิดขึ้นในตนเอง และครู อาจารย์ ดังนี้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indent="487680"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4.1 ให้อิสระในการทำงานแก่ครู อาจารย์ให้สามารถออกแบบวิธีการ ขั้นตอนการทำงานของตัวเองได้โดยมีผู้บริหารเป็นผู้สนับสนุน (advocator)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indent="487680"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4.2 เสริมพลังอำนาจ และสร้างขวัญกำลังใจด้วยการกล่าวชมเชย ให้ประกาศเกียรติคุณ หรือรางวัล เพื่อเป็นการเสริมแรงในการสร้างสรรค์นวัตกรรม</a:t>
            </a:r>
            <a:br/>
            <a:r>
              <a:t>          การศึกษา และเป็นแรงผลักดันให้ผู้อื่นปรารถนาที่จะปฏิบัติตาม</a:t>
            </a:r>
            <a:endParaRPr sz="26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defRPr sz="3666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5. จัดเวทีแลกเปลี่ยนเรียนรู้ เพื่อจัดการความรู้หรือนวัตกรรมทางการศึกษาที่เกิดขึ้นไปสู่แนวปฏิบัติอย่างเป็นรูปธรรมในสถานศึกษาต่อไ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ounded Rectangle"/>
          <p:cNvSpPr/>
          <p:nvPr/>
        </p:nvSpPr>
        <p:spPr>
          <a:xfrm>
            <a:off x="2193765" y="3203780"/>
            <a:ext cx="20009170" cy="8939419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44" sz="22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360" name="โครงสร้างของการออกแบบนวัตกรรม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6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โครงสร้างของการออกแบบนวัตกรรม </a:t>
            </a:r>
            <a:r>
              <a:rPr b="0" sz="1200">
                <a:latin typeface="Times Roman"/>
                <a:ea typeface="Times Roman"/>
                <a:cs typeface="Times Roman"/>
                <a:sym typeface="Times Roman"/>
              </a:rPr>
              <a:t> </a:t>
            </a:r>
            <a:endParaRPr b="0"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3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1356" y="3693165"/>
            <a:ext cx="16875991" cy="7960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หมายถึง กิจกรรมต่างๆ ที่บุคคลหลายคนร่วมกันดำเนินการ เพื่อพัฒนาสมาชิกของสังคมในทุกๆ ด้าน นับแต่ บุคลิกภาพ ความรู้ ความสามารถ เจตคติ พฤติกรรม คุณธรรม เพื่อให้มีค่านิยมตรงกันกับความต้องการของสังคม โดยกระบวนการต่างๆ ที่อาศัยควบคุมสิ่งแวดล้อมให้มีผลต่อบุคคล แ"/>
          <p:cNvSpPr txBox="1"/>
          <p:nvPr/>
        </p:nvSpPr>
        <p:spPr>
          <a:xfrm>
            <a:off x="1286142" y="3904906"/>
            <a:ext cx="9604437" cy="800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lnSpc>
                <a:spcPct val="90000"/>
              </a:lnSpc>
              <a:spcBef>
                <a:spcPts val="0"/>
              </a:spcBef>
              <a:defRPr sz="57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หมายถึง กิจกรรมต่างๆ ที่บุคคลหลายคนร่วมกันดำเนินการ เพื่อพัฒนาสมาชิกของสังคมในทุกๆ ด้าน นับแต่ บุคลิกภาพ ความรู้ ความสามารถ เจตคติ พฤติกรรม คุณธรรม เพื่อให้มีค่านิยมตรงกันกับความต้องการของสังคม โดยกระบวนการต่างๆ ที่อาศัยควบคุมสิ่งแวดล้อมให้มีผลต่อบุคคล และอาศัยทรัพยากร ตลอดจนเทคนิคต่างๆ อย่างเหมาะสม เพื่อให้บุคคลพัฒนาไปตรงตามเป้าหมายของสังคมที่ตนดำเนินชีวิตอยู่</a:t>
            </a:r>
          </a:p>
        </p:txBody>
      </p:sp>
      <p:sp>
        <p:nvSpPr>
          <p:cNvPr id="189" name="การบริหารการศึกษา  (Educational administration)"/>
          <p:cNvSpPr txBox="1"/>
          <p:nvPr/>
        </p:nvSpPr>
        <p:spPr>
          <a:xfrm>
            <a:off x="2374727" y="1547629"/>
            <a:ext cx="8037031" cy="2026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 fontScale="100000" lnSpcReduction="0"/>
          </a:bodyPr>
          <a:lstStyle/>
          <a:p>
            <a:pPr algn="ctr" defTabSz="12700">
              <a:lnSpc>
                <a:spcPct val="7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6700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การบริหารการศึกษา </a:t>
            </a:r>
            <a:br/>
            <a:r>
              <a:t>(Educational administration) </a:t>
            </a:r>
          </a:p>
        </p:txBody>
      </p:sp>
      <p:sp>
        <p:nvSpPr>
          <p:cNvPr id="190" name="ผู้บริหารสถานศึกษา คือ ผู้ที่มีอำนาจหน้าที่ที่ได้รับมอบหมายตามกฎหมาย และมีความรู้ความสามารถตรงตามคุณสมบัติและรับผิดชอบในการสั่งการและควบคุมกิจกรรมของสถานศึกษาให้…"/>
          <p:cNvSpPr txBox="1"/>
          <p:nvPr/>
        </p:nvSpPr>
        <p:spPr>
          <a:xfrm>
            <a:off x="12502488" y="11787719"/>
            <a:ext cx="10740551" cy="1503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0"/>
              </a:spcBef>
              <a:defRPr sz="3200">
                <a:solidFill>
                  <a:schemeClr val="accent3">
                    <a:satOff val="18108"/>
                    <a:lumOff val="-28419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</a:rPr>
              <a:t>ผู้บริหารสถานศึกษา</a:t>
            </a:r>
            <a:r>
              <a:t> คือ ผู้ที่มีอำนาจหน้าที่ที่ได้รับมอบหมายตามกฎหมาย และมีความรู้ความสามารถตรงตามคุณสมบัติและรับผิดชอบในการสั่งการและควบคุมกิจกรรมของสถานศึกษาให้</a:t>
            </a:r>
          </a:p>
          <a:p>
            <a:pPr defTabSz="914400">
              <a:spcBef>
                <a:spcPts val="0"/>
              </a:spcBef>
              <a:defRPr sz="3200">
                <a:solidFill>
                  <a:schemeClr val="accent3">
                    <a:satOff val="18108"/>
                    <a:lumOff val="-28419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เกิดประสิทธิภาพและประสิทธิผลตามจุดมุ่งหมายขององค์การ </a:t>
            </a:r>
          </a:p>
        </p:txBody>
      </p:sp>
      <p:sp>
        <p:nvSpPr>
          <p:cNvPr id="191" name="(ภาวิดา ธาราศรีสุทธิ, 2542)"/>
          <p:cNvSpPr txBox="1"/>
          <p:nvPr/>
        </p:nvSpPr>
        <p:spPr>
          <a:xfrm>
            <a:off x="7804105" y="11814017"/>
            <a:ext cx="3975673" cy="73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 defTabSz="914400">
              <a:spcBef>
                <a:spcPts val="0"/>
              </a:spcBef>
              <a:defRPr sz="39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(ภาวิดา ธาราศรีสุทธิ, 2542)</a:t>
            </a:r>
          </a:p>
        </p:txBody>
      </p:sp>
      <p:sp>
        <p:nvSpPr>
          <p:cNvPr id="192" name="การบริหารเป็นทั้งศาสตร์และศิลป์ การบริหารเป็นสาขาวิชาที่มีการจัดการระเบียบอย่างเป็นระบบ คือมีหลักเกณฑ์และทฤษฎีที่พึงเชื่อถือได้ อันเกิดจาการค้นคว้าเชิงวิทยาศาสตร์ เพื่อประโยชน์ในการบริหาร โดยลักษณะนี้ การบริหารจึงเป็นศาสตร์ (Science) เป็นศาสตร์สังคม ซึ่ง"/>
          <p:cNvSpPr txBox="1"/>
          <p:nvPr/>
        </p:nvSpPr>
        <p:spPr>
          <a:xfrm>
            <a:off x="12877732" y="3295808"/>
            <a:ext cx="10395565" cy="7694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45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การบริหารเป็นทั้งศาสตร์และศิลป์ การบริหารเป็นสาขาวิชาที่มีการจัดการระเบียบอย่างเป็นระบบ คือมีหลักเกณฑ์และทฤษฎีที่พึงเชื่อถือได้ อันเกิดจาการค้นคว้าเชิงวิทยาศาสตร์ เพื่อประโยชน์ในการบริหาร โดยลักษณะนี้ การบริหารจึงเป็นศาสตร์ (Science) เป็นศาสตร์สังคม ซึ่งอยู่กลุ่มเดียวกับวิชาจิตวิทยา สังคมวิทยา และรัฐศาสตร์แต่ถ้าพิจารณาการบริหารในลักษณะของการปฏิบัติที่ต้องอาศัยความรู้ ความสามารถ ประสบการณ์และทักษะของผู้บริหารแต่ละคน ที่จะ ทำงานให้บรรลุเป้าหมาย ซึ่งเป็นการประยุกต์เอาความรู้ หลักการและทฤษฎีไปรับใช้ในการปฏิบัติงานเพื่อให้เหมาะสมกับสถานการณ์ และสิ่งแวดล้อม การบริหารก็จะมีลักษณะเป็นศิลป์ (Arts)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บทบาทผู้บริหารสถานศึกษาในยุคปฏิรูปการเรียนรู้ ได้แก่ การเป็นผู้นำในการพัฒนา คุณธรรม จริยธรรม และค่านิยมที่พึงประสงค์ ทั้งครูและนักเรียน เป็นผู้นำในการบริหาร โดยยึดแนวทางการบริหารแบบประชาธิปไตย เป็นผู้นำในด้านการนำสื่อ นวัตกรรม และเทคโนโลยีมาใช้ในการเรียน"/>
          <p:cNvSpPr txBox="1"/>
          <p:nvPr/>
        </p:nvSpPr>
        <p:spPr>
          <a:xfrm>
            <a:off x="1529858" y="2689568"/>
            <a:ext cx="10102691" cy="833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lnSpc>
                <a:spcPct val="90000"/>
              </a:lnSpc>
              <a:spcBef>
                <a:spcPts val="0"/>
              </a:spcBef>
              <a:defRPr sz="41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     บทบาทผู้บริหารสถานศึกษาในยุคปฏิรูปการเรียนรู้ ได้แก่ การเป็นผู้นำในการพัฒนา คุณธรรม จริยธรรม และค่านิยมที่พึงประสงค์ ทั้งครูและนักเรียน เป็นผู้นำในการบริหาร โดยยึดแนวทางการบริหารแบบประชาธิปไตย เป็นผู้นำในด้านการนำสื่อ นวัตกรรม และเทคโนโลยีมาใช้ในการเรียนการสอน เป็นผู้นำการพัฒนางานวิชาการ ประสานความร่วมมือกับชุมชน และหน่วยงานที่เกี่ยวข้องในการพัฒนาการศึกษา เป็นผู้นำในการจัดการศึกษาและเป็นเอกลักษณ์ขององค์กรในทางสร้างสรรค์ เป็นผู้นำในการบริหารงาน โดยร่วมกันทำงานเป็นทีม ส่งเสริมให้ครูทุกคนมีส่วนร่วมอย่างแข็งขันโดยใช้การบริหารคุณภาพที่ทุกคนมีส่วนร่วมคิด ตัดสินใจ ลงมือทำ รับผิดชอบร่วมกัน ผลักดันให้ครูทุกกลุ่มวิชา โดยมุ่งคุณภาพการเรียนรู้ของผู้เรียนเป็นสำคัญ และเป็นผู้สร้างขวัญและกำลังใจแก่บุคลากร เพื่อให้เกิดการเปลี่ยนแปลงวัฒนธรรมในการเรียนรู้ จัดหางบประมาณเพื่อสนับสนุนพัฒนาการศึกษา                     </a:t>
            </a:r>
          </a:p>
        </p:txBody>
      </p:sp>
      <p:sp>
        <p:nvSpPr>
          <p:cNvPr id="197" name="บทบาทของผู้บริหารสถานศึกษา"/>
          <p:cNvSpPr txBox="1"/>
          <p:nvPr/>
        </p:nvSpPr>
        <p:spPr>
          <a:xfrm>
            <a:off x="1937344" y="567539"/>
            <a:ext cx="8361782" cy="130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 fontScale="100000" lnSpcReduction="0"/>
          </a:bodyPr>
          <a:lstStyle>
            <a:lvl1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300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บทบาทของผู้บริหารสถานศึกษา </a:t>
            </a:r>
          </a:p>
        </p:txBody>
      </p:sp>
      <p:sp>
        <p:nvSpPr>
          <p:cNvPr id="198" name="Rectangle"/>
          <p:cNvSpPr/>
          <p:nvPr/>
        </p:nvSpPr>
        <p:spPr>
          <a:xfrm>
            <a:off x="12203303" y="1052570"/>
            <a:ext cx="11465834" cy="11888288"/>
          </a:xfrm>
          <a:prstGeom prst="rect">
            <a:avLst/>
          </a:prstGeom>
          <a:solidFill>
            <a:schemeClr val="accent5">
              <a:hueOff val="-246905"/>
              <a:satOff val="-77181"/>
              <a:lumOff val="2045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36" sz="1800"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199" name="1. เป็นผู้นำทางวิชาการ…"/>
          <p:cNvSpPr txBox="1"/>
          <p:nvPr/>
        </p:nvSpPr>
        <p:spPr>
          <a:xfrm>
            <a:off x="13099808" y="3163396"/>
            <a:ext cx="10464953" cy="9272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5100"/>
              <a:t>1. เป็นผู้นำทางวิชาการ </a:t>
            </a:r>
            <a:endParaRPr sz="5100"/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5100"/>
              <a:t>2. การบริหารแบบมีส่วนร่วม </a:t>
            </a:r>
            <a:endParaRPr sz="5100"/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5100"/>
              <a:t>3. การเป็นผู้อำนวยความสะดวกทั้งทางด้านวิชาการ</a:t>
            </a:r>
            <a:endParaRPr sz="5100"/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5100"/>
              <a:t>4. การประสานความสัมพันธ์กับทุกฝ่ายที่เกี่ยวข้อง</a:t>
            </a:r>
            <a:endParaRPr sz="5100"/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5100"/>
              <a:t>5. การส่งเสริมการพัฒนาครูและบุคลากรในโรงเรียน</a:t>
            </a:r>
            <a:br>
              <a:rPr sz="5100"/>
            </a:br>
            <a:r>
              <a:rPr sz="5100"/>
              <a:t>   อย่างต่อเนื่อง</a:t>
            </a:r>
            <a:endParaRPr sz="5100"/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5100"/>
              <a:t>6. การสร้างแรงจูงใจโดยเป็นผู้มีทัศนคติในเชิงบวกกับ</a:t>
            </a:r>
            <a:br>
              <a:rPr sz="5100"/>
            </a:br>
            <a:r>
              <a:rPr sz="5100"/>
              <a:t>   ผู้ร่วมงาน</a:t>
            </a:r>
            <a:endParaRPr sz="5100"/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5100"/>
              <a:t>7. การประเมินผล </a:t>
            </a:r>
            <a:endParaRPr sz="5100"/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5100"/>
              <a:t>8. การส่งเสริมสนับสนุนการวิจัยและพัฒนา</a:t>
            </a:r>
            <a:endParaRPr sz="5100"/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5100"/>
              <a:t>9. การเผยแพร่ประชาสัมพันธ์ข่าวสารของโรงเรียนให้ชุมชน</a:t>
            </a:r>
            <a:br>
              <a:rPr sz="5100"/>
            </a:br>
            <a:r>
              <a:rPr sz="5100"/>
              <a:t>   และสาธารณะชนทราบ</a:t>
            </a:r>
            <a:endParaRPr sz="5100"/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sz="5100"/>
              <a:t>10. การส่งเสริมเทคโนโลยีเพื่อให้ทันต่อความเจริญก้าวหน้า</a:t>
            </a:r>
          </a:p>
        </p:txBody>
      </p:sp>
      <p:sp>
        <p:nvSpPr>
          <p:cNvPr id="200" name="ลักษณะผู้บริหารต้นแบบ"/>
          <p:cNvSpPr txBox="1"/>
          <p:nvPr/>
        </p:nvSpPr>
        <p:spPr>
          <a:xfrm>
            <a:off x="15206198" y="1486102"/>
            <a:ext cx="6252173" cy="1268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 fontScale="100000" lnSpcReduction="0"/>
          </a:bodyPr>
          <a:lstStyle>
            <a:lvl1pPr algn="ctr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1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ลักษณะผู้บริหารต้นแบบ </a:t>
            </a:r>
          </a:p>
        </p:txBody>
      </p:sp>
      <p:grpSp>
        <p:nvGrpSpPr>
          <p:cNvPr id="203" name="j05.jpg"/>
          <p:cNvGrpSpPr/>
          <p:nvPr/>
        </p:nvGrpSpPr>
        <p:grpSpPr>
          <a:xfrm flipH="1">
            <a:off x="8092092" y="10485018"/>
            <a:ext cx="3345361" cy="2967599"/>
            <a:chOff x="0" y="0"/>
            <a:chExt cx="3345359" cy="2967598"/>
          </a:xfrm>
        </p:grpSpPr>
        <p:pic>
          <p:nvPicPr>
            <p:cNvPr id="202" name="j05.jpg" descr="j05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20295" b="0"/>
            <a:stretch>
              <a:fillRect/>
            </a:stretch>
          </p:blipFill>
          <p:spPr>
            <a:xfrm>
              <a:off x="127000" y="88900"/>
              <a:ext cx="3091360" cy="26373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1" name="j05.jpg" descr="j05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345361" cy="2967600"/>
            </a:xfrm>
            <a:prstGeom prst="rect">
              <a:avLst/>
            </a:prstGeom>
            <a:effectLst/>
          </p:spPr>
        </p:pic>
      </p:grpSp>
      <p:sp>
        <p:nvSpPr>
          <p:cNvPr id="204" name="(กระทรวงศึกษาธิการ, 2543)"/>
          <p:cNvSpPr txBox="1"/>
          <p:nvPr/>
        </p:nvSpPr>
        <p:spPr>
          <a:xfrm>
            <a:off x="4197893" y="11836422"/>
            <a:ext cx="3840684" cy="73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defRPr sz="3900">
                <a:solidFill>
                  <a:schemeClr val="accent3">
                    <a:hueOff val="490435"/>
                    <a:satOff val="5331"/>
                    <a:lumOff val="-16259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>
              <a:defRPr sz="4100"/>
            </a:pPr>
            <a:r>
              <a:rPr sz="3900"/>
              <a:t>(กระทรวงศึกษาธิการ, 2543)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j04.jpg" descr="j04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0" r="20339" b="0"/>
          <a:stretch>
            <a:fillRect/>
          </a:stretch>
        </p:blipFill>
        <p:spPr>
          <a:xfrm>
            <a:off x="12198140" y="2084536"/>
            <a:ext cx="11184049" cy="9546927"/>
          </a:xfrm>
          <a:prstGeom prst="rect">
            <a:avLst/>
          </a:prstGeom>
        </p:spPr>
      </p:pic>
      <p:sp>
        <p:nvSpPr>
          <p:cNvPr id="209" name="ขอบข่ายของการบริหารงาน…"/>
          <p:cNvSpPr txBox="1"/>
          <p:nvPr>
            <p:ph type="title"/>
          </p:nvPr>
        </p:nvSpPr>
        <p:spPr>
          <a:xfrm>
            <a:off x="885473" y="2055139"/>
            <a:ext cx="10121175" cy="2279403"/>
          </a:xfrm>
          <a:prstGeom prst="rect">
            <a:avLst/>
          </a:prstGeom>
        </p:spPr>
        <p:txBody>
          <a:bodyPr anchor="ctr"/>
          <a:lstStyle/>
          <a:p>
            <a:pPr defTabSz="914400">
              <a:lnSpc>
                <a:spcPct val="80000"/>
              </a:lnSpc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b="1" sz="7144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ขอบข่ายของการบริหารงาน</a:t>
            </a:r>
          </a:p>
          <a:p>
            <a:pPr defTabSz="914400">
              <a:lnSpc>
                <a:spcPct val="80000"/>
              </a:lnSpc>
              <a:tabLst>
                <a:tab pos="330200" algn="l"/>
                <a:tab pos="660400" algn="l"/>
                <a:tab pos="990600" algn="l"/>
                <a:tab pos="1333500" algn="l"/>
                <a:tab pos="1663700" algn="l"/>
                <a:tab pos="1993900" algn="l"/>
                <a:tab pos="2336800" algn="l"/>
                <a:tab pos="2667000" algn="l"/>
                <a:tab pos="2997200" algn="l"/>
                <a:tab pos="3340100" algn="l"/>
                <a:tab pos="3670300" algn="l"/>
                <a:tab pos="4000500" algn="l"/>
              </a:tabLst>
              <a:defRPr b="1" sz="7144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ในสถานศึกษา</a:t>
            </a:r>
            <a:endParaRPr b="0" sz="1128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210" name="1. การบริหารวิชาการ…"/>
          <p:cNvSpPr txBox="1"/>
          <p:nvPr/>
        </p:nvSpPr>
        <p:spPr>
          <a:xfrm>
            <a:off x="3227860" y="5475827"/>
            <a:ext cx="5436401" cy="41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61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1. การบริหารวิชาการ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 sz="61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2. การบริหารงบประมาณ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 sz="61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3. การบริหารงานบุคคล 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 sz="61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4. การบริหารทั่วไป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cf003.jpg" descr="cf003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11941" r="0" b="11941"/>
          <a:stretch>
            <a:fillRect/>
          </a:stretch>
        </p:blipFill>
        <p:spPr>
          <a:xfrm>
            <a:off x="1003300" y="1060450"/>
            <a:ext cx="22377400" cy="11582401"/>
          </a:xfrm>
          <a:prstGeom prst="rect">
            <a:avLst/>
          </a:prstGeom>
        </p:spPr>
      </p:pic>
      <p:sp>
        <p:nvSpPr>
          <p:cNvPr id="215" name="ทฤษฎีทางการบริหารการศึกษา"/>
          <p:cNvSpPr txBox="1"/>
          <p:nvPr>
            <p:ph type="title"/>
          </p:nvPr>
        </p:nvSpPr>
        <p:spPr>
          <a:xfrm>
            <a:off x="5178909" y="3621140"/>
            <a:ext cx="17381219" cy="3383079"/>
          </a:xfrm>
          <a:prstGeom prst="rect">
            <a:avLst/>
          </a:prstGeom>
        </p:spPr>
        <p:txBody>
          <a:bodyPr/>
          <a:lstStyle>
            <a:lvl1pPr algn="l">
              <a:lnSpc>
                <a:spcPct val="60000"/>
              </a:lnSpc>
              <a:defRPr b="1" sz="148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ทฤษฎีทางการบริหารการศึกษา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rtyu.jpg" descr="rtyu.jp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7215" t="0" r="7215" b="0"/>
          <a:stretch>
            <a:fillRect/>
          </a:stretch>
        </p:blipFill>
        <p:spPr>
          <a:xfrm>
            <a:off x="12192000" y="2084536"/>
            <a:ext cx="11190189" cy="9546927"/>
          </a:xfrm>
          <a:prstGeom prst="rect">
            <a:avLst/>
          </a:prstGeom>
        </p:spPr>
      </p:pic>
      <p:sp>
        <p:nvSpPr>
          <p:cNvPr id="220" name="แนวคิดทฤษฎีหลักการบริหาร"/>
          <p:cNvSpPr txBox="1"/>
          <p:nvPr>
            <p:ph type="title"/>
          </p:nvPr>
        </p:nvSpPr>
        <p:spPr>
          <a:xfrm>
            <a:off x="2057400" y="1060698"/>
            <a:ext cx="8781594" cy="2279402"/>
          </a:xfrm>
          <a:prstGeom prst="rect">
            <a:avLst/>
          </a:prstGeom>
        </p:spPr>
        <p:txBody>
          <a:bodyPr anchor="ctr"/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6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แนวคิดทฤษฎีหลักการบริหาร</a:t>
            </a:r>
          </a:p>
        </p:txBody>
      </p:sp>
      <p:sp>
        <p:nvSpPr>
          <p:cNvPr id="221" name="ทฤษฎี หมายถึง แนวความคิดหรือความเชื่อที่เกิดขึ้นอย่างมีหลักเกณฑ์มีการทดสอบและการสังเกตจนเป็นที่แน่ใจ ทฤษฎีเป็น เซท (Set) ของมโนทัศน์ที่เชื่อมโยงซึ่งกันและกัน เป็นข้อสรุปอย่างกว้างที่พรรณนาและอธิบายพฤติกรรมการบริหารองค์กรการทางศึกษา อย่างเป็นระบบ ถ้าทฤษฎี"/>
          <p:cNvSpPr txBox="1"/>
          <p:nvPr/>
        </p:nvSpPr>
        <p:spPr>
          <a:xfrm>
            <a:off x="1531439" y="3748706"/>
            <a:ext cx="10069120" cy="7440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   </a:t>
            </a:r>
            <a:r>
              <a:rPr b="1"/>
              <a:t>ทฤษฎี </a:t>
            </a:r>
            <a:r>
              <a:t>หมายถึง แนวความคิดหรือความเชื่อที่เกิดขึ้นอย่างมีหลักเกณฑ์มีการทดสอบและการสังเกตจนเป็นที่แน่ใจ ทฤษฎีเป็น เซท (Set) ของมโนทัศน์ที่เชื่อมโยงซึ่งกันและกัน เป็นข้อสรุปอย่างกว้างที่พรรณนาและอธิบายพฤติกรรมการบริหารองค์กรการทางศึกษา อย่างเป็นระบบ ถ้าทฤษฎีได้รับการพิสูจน์บ่อย ๆ ก็จะกลายเป็นกฎเกณฑ์ ทฤษฎีเป็นแนวความคิดที่มีเหตุผลและสามารถนำไปประยุกต์ และปฏิบัติได้ ทฤษฎีมีบทบาทในการให้คำอธิบายเกี่ยวกับปรากฏการณ์และชี้แนะการวิจัย คู๊นท์ (Koontz) ได้กล่าว ไว้ว่า ทฤษฎีหรือหลักในการบริหารงานจะดีหรือมีประสิทธิภาพหรือไม่ </a:t>
            </a:r>
            <a:br/>
            <a:r>
              <a:t>ควรคำนึงถึงลักษณะของทฤษฎีในเรื่องต่อไปนี้ </a:t>
            </a:r>
          </a:p>
        </p:txBody>
      </p:sp>
      <p:sp>
        <p:nvSpPr>
          <p:cNvPr id="222" name="1. การเพิ่มประสิทธิภาพของงาน   2. การช่วยวิเคราะห์งานเพื่อปรับปรุงพัฒนา   3. การช่วยงานด้านวิจัยขององค์การให้ก้าวหน้า…"/>
          <p:cNvSpPr txBox="1"/>
          <p:nvPr/>
        </p:nvSpPr>
        <p:spPr>
          <a:xfrm>
            <a:off x="11980412" y="7720873"/>
            <a:ext cx="7826045" cy="375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		1. การเพิ่มประสิทธิภาพของงาน</a:t>
            </a:r>
            <a:br/>
            <a:r>
              <a:t>		2. การช่วยวิเคราะห์งานเพื่อปรับปรุงพัฒนา</a:t>
            </a:r>
            <a:br/>
            <a:r>
              <a:t>		3. การช่วยงานด้านวิจัยขององค์การให้ก้าวหน้า </a:t>
            </a:r>
          </a:p>
          <a:p>
            <a: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4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		4. ตรงกับความต้องการของสังคม</a:t>
            </a:r>
            <a:br/>
            <a:r>
              <a:t>		5. ทันสมัยกับโลกที่กำลังพัฒนา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: Rounded Corners 617"/>
          <p:cNvSpPr/>
          <p:nvPr/>
        </p:nvSpPr>
        <p:spPr>
          <a:xfrm>
            <a:off x="460852" y="3841353"/>
            <a:ext cx="7292349" cy="9121924"/>
          </a:xfrm>
          <a:prstGeom prst="roundRect">
            <a:avLst>
              <a:gd name="adj" fmla="val 6825"/>
            </a:avLst>
          </a:prstGeom>
          <a:solidFill>
            <a:srgbClr val="009DB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43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747A94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</p:txBody>
      </p:sp>
      <p:sp>
        <p:nvSpPr>
          <p:cNvPr id="227" name="Rectangle: Rounded Corners 618"/>
          <p:cNvSpPr/>
          <p:nvPr/>
        </p:nvSpPr>
        <p:spPr>
          <a:xfrm>
            <a:off x="8369316" y="3846312"/>
            <a:ext cx="7292349" cy="9245981"/>
          </a:xfrm>
          <a:prstGeom prst="roundRect">
            <a:avLst>
              <a:gd name="adj" fmla="val 6825"/>
            </a:avLst>
          </a:prstGeom>
          <a:solidFill>
            <a:srgbClr val="F6B85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43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747A94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</p:txBody>
      </p:sp>
      <p:sp>
        <p:nvSpPr>
          <p:cNvPr id="228" name="Rectangle: Rounded Corners 619"/>
          <p:cNvSpPr/>
          <p:nvPr/>
        </p:nvSpPr>
        <p:spPr>
          <a:xfrm>
            <a:off x="16277780" y="3838692"/>
            <a:ext cx="7597671" cy="9261223"/>
          </a:xfrm>
          <a:prstGeom prst="roundRect">
            <a:avLst>
              <a:gd name="adj" fmla="val 6551"/>
            </a:avLst>
          </a:prstGeom>
          <a:solidFill>
            <a:srgbClr val="ED475E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43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747A94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</p:txBody>
      </p:sp>
      <p:sp>
        <p:nvSpPr>
          <p:cNvPr id="229" name="Freeform: Shape 189"/>
          <p:cNvSpPr/>
          <p:nvPr/>
        </p:nvSpPr>
        <p:spPr>
          <a:xfrm>
            <a:off x="-1108" y="2950130"/>
            <a:ext cx="24386218" cy="95960"/>
          </a:xfrm>
          <a:prstGeom prst="rect">
            <a:avLst/>
          </a:prstGeom>
          <a:solidFill>
            <a:srgbClr val="C4C8CE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43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747A94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</p:txBody>
      </p:sp>
      <p:grpSp>
        <p:nvGrpSpPr>
          <p:cNvPr id="232" name="Group"/>
          <p:cNvGrpSpPr/>
          <p:nvPr/>
        </p:nvGrpSpPr>
        <p:grpSpPr>
          <a:xfrm>
            <a:off x="3654207" y="3737332"/>
            <a:ext cx="1047475" cy="1112686"/>
            <a:chOff x="0" y="0"/>
            <a:chExt cx="1047474" cy="1112685"/>
          </a:xfrm>
        </p:grpSpPr>
        <p:sp>
          <p:nvSpPr>
            <p:cNvPr id="230" name="Freeform: Shape 191"/>
            <p:cNvSpPr/>
            <p:nvPr/>
          </p:nvSpPr>
          <p:spPr>
            <a:xfrm>
              <a:off x="0" y="0"/>
              <a:ext cx="1047475" cy="111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82" y="4756"/>
                  </a:moveTo>
                  <a:lnTo>
                    <a:pt x="12882" y="0"/>
                  </a:lnTo>
                  <a:lnTo>
                    <a:pt x="8718" y="0"/>
                  </a:lnTo>
                  <a:lnTo>
                    <a:pt x="8718" y="4756"/>
                  </a:lnTo>
                  <a:cubicBezTo>
                    <a:pt x="3761" y="5515"/>
                    <a:pt x="0" y="8965"/>
                    <a:pt x="0" y="13096"/>
                  </a:cubicBezTo>
                  <a:cubicBezTo>
                    <a:pt x="0" y="17785"/>
                    <a:pt x="4835" y="21600"/>
                    <a:pt x="10806" y="21600"/>
                  </a:cubicBezTo>
                  <a:cubicBezTo>
                    <a:pt x="16765" y="21600"/>
                    <a:pt x="21600" y="17785"/>
                    <a:pt x="21600" y="13096"/>
                  </a:cubicBezTo>
                  <a:cubicBezTo>
                    <a:pt x="21600" y="8965"/>
                    <a:pt x="17851" y="5515"/>
                    <a:pt x="12882" y="47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3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747A94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</a:p>
          </p:txBody>
        </p:sp>
        <p:sp>
          <p:nvSpPr>
            <p:cNvPr id="231" name="Freeform: Shape 612"/>
            <p:cNvSpPr/>
            <p:nvPr/>
          </p:nvSpPr>
          <p:spPr>
            <a:xfrm>
              <a:off x="256313" y="468559"/>
              <a:ext cx="567804" cy="47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fill="norm" stroke="1" extrusionOk="0">
                  <a:moveTo>
                    <a:pt x="10001" y="18651"/>
                  </a:moveTo>
                  <a:cubicBezTo>
                    <a:pt x="10175" y="18651"/>
                    <a:pt x="10305" y="18808"/>
                    <a:pt x="10305" y="18964"/>
                  </a:cubicBezTo>
                  <a:lnTo>
                    <a:pt x="10305" y="20306"/>
                  </a:lnTo>
                  <a:cubicBezTo>
                    <a:pt x="10305" y="20485"/>
                    <a:pt x="10175" y="20619"/>
                    <a:pt x="10001" y="20619"/>
                  </a:cubicBezTo>
                  <a:cubicBezTo>
                    <a:pt x="9828" y="20619"/>
                    <a:pt x="9698" y="20485"/>
                    <a:pt x="9698" y="20306"/>
                  </a:cubicBezTo>
                  <a:lnTo>
                    <a:pt x="9698" y="18964"/>
                  </a:lnTo>
                  <a:cubicBezTo>
                    <a:pt x="9698" y="18808"/>
                    <a:pt x="9828" y="18651"/>
                    <a:pt x="10001" y="18651"/>
                  </a:cubicBezTo>
                  <a:close/>
                  <a:moveTo>
                    <a:pt x="18588" y="12823"/>
                  </a:moveTo>
                  <a:cubicBezTo>
                    <a:pt x="18363" y="12823"/>
                    <a:pt x="18161" y="12936"/>
                    <a:pt x="18071" y="13140"/>
                  </a:cubicBezTo>
                  <a:lnTo>
                    <a:pt x="18049" y="13185"/>
                  </a:lnTo>
                  <a:lnTo>
                    <a:pt x="18026" y="13207"/>
                  </a:lnTo>
                  <a:lnTo>
                    <a:pt x="18004" y="13343"/>
                  </a:lnTo>
                  <a:lnTo>
                    <a:pt x="18004" y="13366"/>
                  </a:lnTo>
                  <a:lnTo>
                    <a:pt x="18026" y="13433"/>
                  </a:lnTo>
                  <a:cubicBezTo>
                    <a:pt x="18026" y="13682"/>
                    <a:pt x="18206" y="13908"/>
                    <a:pt x="18476" y="13953"/>
                  </a:cubicBezTo>
                  <a:lnTo>
                    <a:pt x="20229" y="14292"/>
                  </a:lnTo>
                  <a:lnTo>
                    <a:pt x="20072" y="14089"/>
                  </a:lnTo>
                  <a:cubicBezTo>
                    <a:pt x="19892" y="13840"/>
                    <a:pt x="19982" y="13501"/>
                    <a:pt x="20229" y="13320"/>
                  </a:cubicBezTo>
                  <a:lnTo>
                    <a:pt x="20431" y="13185"/>
                  </a:lnTo>
                  <a:lnTo>
                    <a:pt x="18701" y="12823"/>
                  </a:lnTo>
                  <a:cubicBezTo>
                    <a:pt x="18656" y="12823"/>
                    <a:pt x="18611" y="12823"/>
                    <a:pt x="18588" y="12823"/>
                  </a:cubicBezTo>
                  <a:close/>
                  <a:moveTo>
                    <a:pt x="12115" y="9863"/>
                  </a:moveTo>
                  <a:lnTo>
                    <a:pt x="10789" y="11196"/>
                  </a:lnTo>
                  <a:cubicBezTo>
                    <a:pt x="10834" y="11264"/>
                    <a:pt x="10834" y="11332"/>
                    <a:pt x="10856" y="11399"/>
                  </a:cubicBezTo>
                  <a:lnTo>
                    <a:pt x="12677" y="11784"/>
                  </a:lnTo>
                  <a:cubicBezTo>
                    <a:pt x="12699" y="11716"/>
                    <a:pt x="12699" y="11625"/>
                    <a:pt x="12699" y="11535"/>
                  </a:cubicBezTo>
                  <a:cubicBezTo>
                    <a:pt x="12699" y="10925"/>
                    <a:pt x="12497" y="10337"/>
                    <a:pt x="12115" y="9863"/>
                  </a:cubicBezTo>
                  <a:close/>
                  <a:moveTo>
                    <a:pt x="10002" y="8823"/>
                  </a:moveTo>
                  <a:cubicBezTo>
                    <a:pt x="8496" y="8823"/>
                    <a:pt x="7305" y="10066"/>
                    <a:pt x="7305" y="11535"/>
                  </a:cubicBezTo>
                  <a:cubicBezTo>
                    <a:pt x="7305" y="13049"/>
                    <a:pt x="8496" y="14247"/>
                    <a:pt x="10002" y="14247"/>
                  </a:cubicBezTo>
                  <a:cubicBezTo>
                    <a:pt x="11193" y="14247"/>
                    <a:pt x="12182" y="13501"/>
                    <a:pt x="12564" y="12416"/>
                  </a:cubicBezTo>
                  <a:lnTo>
                    <a:pt x="10721" y="12032"/>
                  </a:lnTo>
                  <a:cubicBezTo>
                    <a:pt x="10564" y="12258"/>
                    <a:pt x="10317" y="12416"/>
                    <a:pt x="10002" y="12416"/>
                  </a:cubicBezTo>
                  <a:cubicBezTo>
                    <a:pt x="9530" y="12416"/>
                    <a:pt x="9125" y="12032"/>
                    <a:pt x="9125" y="11535"/>
                  </a:cubicBezTo>
                  <a:cubicBezTo>
                    <a:pt x="9125" y="11060"/>
                    <a:pt x="9530" y="10676"/>
                    <a:pt x="10002" y="10676"/>
                  </a:cubicBezTo>
                  <a:cubicBezTo>
                    <a:pt x="10137" y="10676"/>
                    <a:pt x="10227" y="10699"/>
                    <a:pt x="10339" y="10744"/>
                  </a:cubicBezTo>
                  <a:lnTo>
                    <a:pt x="11688" y="9411"/>
                  </a:lnTo>
                  <a:cubicBezTo>
                    <a:pt x="11553" y="9298"/>
                    <a:pt x="11396" y="9207"/>
                    <a:pt x="11238" y="9139"/>
                  </a:cubicBezTo>
                  <a:cubicBezTo>
                    <a:pt x="10856" y="8936"/>
                    <a:pt x="10429" y="8823"/>
                    <a:pt x="10002" y="8823"/>
                  </a:cubicBezTo>
                  <a:close/>
                  <a:moveTo>
                    <a:pt x="14497" y="7467"/>
                  </a:moveTo>
                  <a:lnTo>
                    <a:pt x="12564" y="9411"/>
                  </a:lnTo>
                  <a:cubicBezTo>
                    <a:pt x="13059" y="9998"/>
                    <a:pt x="13329" y="10744"/>
                    <a:pt x="13329" y="11535"/>
                  </a:cubicBezTo>
                  <a:cubicBezTo>
                    <a:pt x="13329" y="11671"/>
                    <a:pt x="13306" y="11806"/>
                    <a:pt x="13306" y="11942"/>
                  </a:cubicBezTo>
                  <a:lnTo>
                    <a:pt x="15981" y="12529"/>
                  </a:lnTo>
                  <a:cubicBezTo>
                    <a:pt x="16026" y="12190"/>
                    <a:pt x="16048" y="11874"/>
                    <a:pt x="16048" y="11535"/>
                  </a:cubicBezTo>
                  <a:cubicBezTo>
                    <a:pt x="16048" y="9976"/>
                    <a:pt x="15464" y="8552"/>
                    <a:pt x="14497" y="7467"/>
                  </a:cubicBezTo>
                  <a:close/>
                  <a:moveTo>
                    <a:pt x="10002" y="5478"/>
                  </a:moveTo>
                  <a:cubicBezTo>
                    <a:pt x="6676" y="5478"/>
                    <a:pt x="3933" y="8190"/>
                    <a:pt x="3933" y="11535"/>
                  </a:cubicBezTo>
                  <a:cubicBezTo>
                    <a:pt x="3933" y="14902"/>
                    <a:pt x="6676" y="17637"/>
                    <a:pt x="10002" y="17637"/>
                  </a:cubicBezTo>
                  <a:cubicBezTo>
                    <a:pt x="12789" y="17637"/>
                    <a:pt x="15149" y="15716"/>
                    <a:pt x="15846" y="13117"/>
                  </a:cubicBezTo>
                  <a:lnTo>
                    <a:pt x="13171" y="12552"/>
                  </a:lnTo>
                  <a:cubicBezTo>
                    <a:pt x="12744" y="13908"/>
                    <a:pt x="11486" y="14902"/>
                    <a:pt x="10002" y="14902"/>
                  </a:cubicBezTo>
                  <a:cubicBezTo>
                    <a:pt x="8159" y="14902"/>
                    <a:pt x="6676" y="13388"/>
                    <a:pt x="6676" y="11535"/>
                  </a:cubicBezTo>
                  <a:cubicBezTo>
                    <a:pt x="6676" y="9704"/>
                    <a:pt x="8159" y="8213"/>
                    <a:pt x="10002" y="8213"/>
                  </a:cubicBezTo>
                  <a:cubicBezTo>
                    <a:pt x="10519" y="8213"/>
                    <a:pt x="11058" y="8326"/>
                    <a:pt x="11530" y="8574"/>
                  </a:cubicBezTo>
                  <a:cubicBezTo>
                    <a:pt x="11733" y="8687"/>
                    <a:pt x="11935" y="8800"/>
                    <a:pt x="12115" y="8959"/>
                  </a:cubicBezTo>
                  <a:lnTo>
                    <a:pt x="14048" y="7038"/>
                  </a:lnTo>
                  <a:cubicBezTo>
                    <a:pt x="12969" y="6066"/>
                    <a:pt x="11553" y="5478"/>
                    <a:pt x="10002" y="5478"/>
                  </a:cubicBezTo>
                  <a:close/>
                  <a:moveTo>
                    <a:pt x="16835" y="5117"/>
                  </a:moveTo>
                  <a:lnTo>
                    <a:pt x="14947" y="7038"/>
                  </a:lnTo>
                  <a:cubicBezTo>
                    <a:pt x="16026" y="8213"/>
                    <a:pt x="16678" y="9817"/>
                    <a:pt x="16678" y="11535"/>
                  </a:cubicBezTo>
                  <a:cubicBezTo>
                    <a:pt x="16678" y="11919"/>
                    <a:pt x="16633" y="12281"/>
                    <a:pt x="16588" y="12642"/>
                  </a:cubicBezTo>
                  <a:lnTo>
                    <a:pt x="17532" y="12846"/>
                  </a:lnTo>
                  <a:cubicBezTo>
                    <a:pt x="17757" y="12371"/>
                    <a:pt x="18296" y="12123"/>
                    <a:pt x="18813" y="12213"/>
                  </a:cubicBezTo>
                  <a:lnTo>
                    <a:pt x="19330" y="12326"/>
                  </a:lnTo>
                  <a:cubicBezTo>
                    <a:pt x="19352" y="12055"/>
                    <a:pt x="19375" y="11806"/>
                    <a:pt x="19375" y="11535"/>
                  </a:cubicBezTo>
                  <a:cubicBezTo>
                    <a:pt x="19375" y="9049"/>
                    <a:pt x="18408" y="6812"/>
                    <a:pt x="16835" y="5117"/>
                  </a:cubicBezTo>
                  <a:close/>
                  <a:moveTo>
                    <a:pt x="10001" y="2498"/>
                  </a:moveTo>
                  <a:cubicBezTo>
                    <a:pt x="10175" y="2498"/>
                    <a:pt x="10305" y="2654"/>
                    <a:pt x="10305" y="2811"/>
                  </a:cubicBezTo>
                  <a:lnTo>
                    <a:pt x="10305" y="4153"/>
                  </a:lnTo>
                  <a:cubicBezTo>
                    <a:pt x="10305" y="4309"/>
                    <a:pt x="10175" y="4466"/>
                    <a:pt x="10001" y="4466"/>
                  </a:cubicBezTo>
                  <a:cubicBezTo>
                    <a:pt x="9828" y="4466"/>
                    <a:pt x="9698" y="4309"/>
                    <a:pt x="9698" y="4153"/>
                  </a:cubicBezTo>
                  <a:lnTo>
                    <a:pt x="9698" y="2811"/>
                  </a:lnTo>
                  <a:cubicBezTo>
                    <a:pt x="9698" y="2654"/>
                    <a:pt x="9828" y="2498"/>
                    <a:pt x="10001" y="2498"/>
                  </a:cubicBezTo>
                  <a:close/>
                  <a:moveTo>
                    <a:pt x="10002" y="2133"/>
                  </a:moveTo>
                  <a:cubicBezTo>
                    <a:pt x="4832" y="2133"/>
                    <a:pt x="652" y="6360"/>
                    <a:pt x="652" y="11535"/>
                  </a:cubicBezTo>
                  <a:cubicBezTo>
                    <a:pt x="652" y="16733"/>
                    <a:pt x="4832" y="20959"/>
                    <a:pt x="10002" y="20959"/>
                  </a:cubicBezTo>
                  <a:cubicBezTo>
                    <a:pt x="13980" y="20959"/>
                    <a:pt x="17532" y="18428"/>
                    <a:pt x="18835" y="14676"/>
                  </a:cubicBezTo>
                  <a:lnTo>
                    <a:pt x="18341" y="14563"/>
                  </a:lnTo>
                  <a:cubicBezTo>
                    <a:pt x="17824" y="14473"/>
                    <a:pt x="17419" y="14021"/>
                    <a:pt x="17397" y="13479"/>
                  </a:cubicBezTo>
                  <a:cubicBezTo>
                    <a:pt x="17397" y="13479"/>
                    <a:pt x="17397" y="13479"/>
                    <a:pt x="17397" y="13456"/>
                  </a:cubicBezTo>
                  <a:lnTo>
                    <a:pt x="16475" y="13253"/>
                  </a:lnTo>
                  <a:cubicBezTo>
                    <a:pt x="15711" y="16145"/>
                    <a:pt x="13104" y="18270"/>
                    <a:pt x="10002" y="18270"/>
                  </a:cubicBezTo>
                  <a:cubicBezTo>
                    <a:pt x="6316" y="18270"/>
                    <a:pt x="3327" y="15264"/>
                    <a:pt x="3327" y="11535"/>
                  </a:cubicBezTo>
                  <a:cubicBezTo>
                    <a:pt x="3327" y="7851"/>
                    <a:pt x="6316" y="4823"/>
                    <a:pt x="10002" y="4823"/>
                  </a:cubicBezTo>
                  <a:cubicBezTo>
                    <a:pt x="11733" y="4823"/>
                    <a:pt x="13306" y="5501"/>
                    <a:pt x="14497" y="6586"/>
                  </a:cubicBezTo>
                  <a:lnTo>
                    <a:pt x="16385" y="4687"/>
                  </a:lnTo>
                  <a:cubicBezTo>
                    <a:pt x="14722" y="3105"/>
                    <a:pt x="12475" y="2133"/>
                    <a:pt x="10002" y="2133"/>
                  </a:cubicBezTo>
                  <a:close/>
                  <a:moveTo>
                    <a:pt x="19847" y="913"/>
                  </a:moveTo>
                  <a:lnTo>
                    <a:pt x="18588" y="2179"/>
                  </a:lnTo>
                  <a:cubicBezTo>
                    <a:pt x="18408" y="2359"/>
                    <a:pt x="18363" y="2653"/>
                    <a:pt x="18498" y="2879"/>
                  </a:cubicBezTo>
                  <a:lnTo>
                    <a:pt x="18521" y="2902"/>
                  </a:lnTo>
                  <a:cubicBezTo>
                    <a:pt x="18521" y="2902"/>
                    <a:pt x="18521" y="2924"/>
                    <a:pt x="18543" y="2947"/>
                  </a:cubicBezTo>
                  <a:lnTo>
                    <a:pt x="18633" y="3037"/>
                  </a:lnTo>
                  <a:cubicBezTo>
                    <a:pt x="18656" y="3037"/>
                    <a:pt x="18656" y="3060"/>
                    <a:pt x="18656" y="3060"/>
                  </a:cubicBezTo>
                  <a:lnTo>
                    <a:pt x="18701" y="3060"/>
                  </a:lnTo>
                  <a:cubicBezTo>
                    <a:pt x="18925" y="3196"/>
                    <a:pt x="19217" y="3173"/>
                    <a:pt x="19397" y="2970"/>
                  </a:cubicBezTo>
                  <a:lnTo>
                    <a:pt x="20634" y="1727"/>
                  </a:lnTo>
                  <a:lnTo>
                    <a:pt x="20386" y="1727"/>
                  </a:lnTo>
                  <a:cubicBezTo>
                    <a:pt x="20094" y="1727"/>
                    <a:pt x="19847" y="1478"/>
                    <a:pt x="19847" y="1184"/>
                  </a:cubicBezTo>
                  <a:close/>
                  <a:moveTo>
                    <a:pt x="19962" y="9"/>
                  </a:moveTo>
                  <a:cubicBezTo>
                    <a:pt x="20043" y="-8"/>
                    <a:pt x="20128" y="-2"/>
                    <a:pt x="20206" y="32"/>
                  </a:cubicBezTo>
                  <a:cubicBezTo>
                    <a:pt x="20364" y="99"/>
                    <a:pt x="20476" y="258"/>
                    <a:pt x="20476" y="438"/>
                  </a:cubicBezTo>
                  <a:lnTo>
                    <a:pt x="20476" y="1094"/>
                  </a:lnTo>
                  <a:lnTo>
                    <a:pt x="21128" y="1094"/>
                  </a:lnTo>
                  <a:cubicBezTo>
                    <a:pt x="21285" y="1094"/>
                    <a:pt x="21443" y="1184"/>
                    <a:pt x="21533" y="1342"/>
                  </a:cubicBezTo>
                  <a:cubicBezTo>
                    <a:pt x="21600" y="1523"/>
                    <a:pt x="21555" y="1704"/>
                    <a:pt x="21420" y="1840"/>
                  </a:cubicBezTo>
                  <a:lnTo>
                    <a:pt x="19824" y="3422"/>
                  </a:lnTo>
                  <a:cubicBezTo>
                    <a:pt x="19600" y="3648"/>
                    <a:pt x="19307" y="3783"/>
                    <a:pt x="18993" y="3783"/>
                  </a:cubicBezTo>
                  <a:cubicBezTo>
                    <a:pt x="18790" y="3783"/>
                    <a:pt x="18588" y="3715"/>
                    <a:pt x="18408" y="3625"/>
                  </a:cubicBezTo>
                  <a:cubicBezTo>
                    <a:pt x="18386" y="3602"/>
                    <a:pt x="18363" y="3602"/>
                    <a:pt x="18341" y="3580"/>
                  </a:cubicBezTo>
                  <a:lnTo>
                    <a:pt x="17284" y="4687"/>
                  </a:lnTo>
                  <a:cubicBezTo>
                    <a:pt x="18948" y="6473"/>
                    <a:pt x="19982" y="8891"/>
                    <a:pt x="19982" y="11535"/>
                  </a:cubicBezTo>
                  <a:cubicBezTo>
                    <a:pt x="19982" y="11851"/>
                    <a:pt x="19982" y="12145"/>
                    <a:pt x="19937" y="12439"/>
                  </a:cubicBezTo>
                  <a:lnTo>
                    <a:pt x="21016" y="12665"/>
                  </a:lnTo>
                  <a:cubicBezTo>
                    <a:pt x="21195" y="12688"/>
                    <a:pt x="21330" y="12823"/>
                    <a:pt x="21353" y="13004"/>
                  </a:cubicBezTo>
                  <a:cubicBezTo>
                    <a:pt x="21398" y="13185"/>
                    <a:pt x="21308" y="13343"/>
                    <a:pt x="21173" y="13433"/>
                  </a:cubicBezTo>
                  <a:lnTo>
                    <a:pt x="20634" y="13795"/>
                  </a:lnTo>
                  <a:lnTo>
                    <a:pt x="20993" y="14337"/>
                  </a:lnTo>
                  <a:cubicBezTo>
                    <a:pt x="21106" y="14496"/>
                    <a:pt x="21106" y="14676"/>
                    <a:pt x="20993" y="14835"/>
                  </a:cubicBezTo>
                  <a:cubicBezTo>
                    <a:pt x="20926" y="14948"/>
                    <a:pt x="20791" y="15015"/>
                    <a:pt x="20634" y="15015"/>
                  </a:cubicBezTo>
                  <a:cubicBezTo>
                    <a:pt x="20611" y="15015"/>
                    <a:pt x="20566" y="15015"/>
                    <a:pt x="20544" y="15015"/>
                  </a:cubicBezTo>
                  <a:lnTo>
                    <a:pt x="19442" y="14789"/>
                  </a:lnTo>
                  <a:cubicBezTo>
                    <a:pt x="18071" y="18857"/>
                    <a:pt x="14295" y="21592"/>
                    <a:pt x="10002" y="21592"/>
                  </a:cubicBezTo>
                  <a:cubicBezTo>
                    <a:pt x="4495" y="21592"/>
                    <a:pt x="0" y="17095"/>
                    <a:pt x="0" y="11535"/>
                  </a:cubicBezTo>
                  <a:cubicBezTo>
                    <a:pt x="0" y="5998"/>
                    <a:pt x="4495" y="1501"/>
                    <a:pt x="10002" y="1501"/>
                  </a:cubicBezTo>
                  <a:cubicBezTo>
                    <a:pt x="12654" y="1501"/>
                    <a:pt x="15059" y="2540"/>
                    <a:pt x="16835" y="4235"/>
                  </a:cubicBezTo>
                  <a:lnTo>
                    <a:pt x="17936" y="3128"/>
                  </a:lnTo>
                  <a:cubicBezTo>
                    <a:pt x="17689" y="2653"/>
                    <a:pt x="17779" y="2088"/>
                    <a:pt x="18139" y="1727"/>
                  </a:cubicBezTo>
                  <a:lnTo>
                    <a:pt x="19734" y="122"/>
                  </a:lnTo>
                  <a:cubicBezTo>
                    <a:pt x="19802" y="65"/>
                    <a:pt x="19881" y="26"/>
                    <a:pt x="19962" y="9"/>
                  </a:cubicBezTo>
                  <a:close/>
                </a:path>
              </a:pathLst>
            </a:custGeom>
            <a:solidFill>
              <a:srgbClr val="009DB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3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747A94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</a:p>
          </p:txBody>
        </p:sp>
      </p:grpSp>
      <p:sp>
        <p:nvSpPr>
          <p:cNvPr id="233" name="Freeform: Shape 266"/>
          <p:cNvSpPr/>
          <p:nvPr/>
        </p:nvSpPr>
        <p:spPr>
          <a:xfrm>
            <a:off x="793122" y="2560873"/>
            <a:ext cx="798212" cy="874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1" h="19867" fill="norm" stroke="1" extrusionOk="0">
                <a:moveTo>
                  <a:pt x="18924" y="6928"/>
                </a:moveTo>
                <a:lnTo>
                  <a:pt x="6004" y="482"/>
                </a:lnTo>
                <a:cubicBezTo>
                  <a:pt x="3361" y="-875"/>
                  <a:pt x="0" y="793"/>
                  <a:pt x="0" y="3479"/>
                </a:cubicBezTo>
                <a:lnTo>
                  <a:pt x="0" y="16399"/>
                </a:lnTo>
                <a:cubicBezTo>
                  <a:pt x="0" y="19085"/>
                  <a:pt x="3361" y="20725"/>
                  <a:pt x="6004" y="19396"/>
                </a:cubicBezTo>
                <a:lnTo>
                  <a:pt x="18924" y="12950"/>
                </a:lnTo>
                <a:cubicBezTo>
                  <a:pt x="21600" y="11621"/>
                  <a:pt x="21600" y="8285"/>
                  <a:pt x="18924" y="6928"/>
                </a:cubicBezTo>
                <a:close/>
              </a:path>
            </a:pathLst>
          </a:custGeom>
          <a:solidFill>
            <a:srgbClr val="009DB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43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747A94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</p:txBody>
      </p:sp>
      <p:grpSp>
        <p:nvGrpSpPr>
          <p:cNvPr id="236" name="Group"/>
          <p:cNvGrpSpPr/>
          <p:nvPr/>
        </p:nvGrpSpPr>
        <p:grpSpPr>
          <a:xfrm>
            <a:off x="11491753" y="3809493"/>
            <a:ext cx="1047475" cy="968364"/>
            <a:chOff x="0" y="0"/>
            <a:chExt cx="1047474" cy="968362"/>
          </a:xfrm>
        </p:grpSpPr>
        <p:sp>
          <p:nvSpPr>
            <p:cNvPr id="234" name="Freeform: Shape 274"/>
            <p:cNvSpPr/>
            <p:nvPr/>
          </p:nvSpPr>
          <p:spPr>
            <a:xfrm>
              <a:off x="0" y="0"/>
              <a:ext cx="1047475" cy="96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0" y="4756"/>
                  </a:moveTo>
                  <a:lnTo>
                    <a:pt x="12870" y="0"/>
                  </a:lnTo>
                  <a:lnTo>
                    <a:pt x="8718" y="0"/>
                  </a:lnTo>
                  <a:lnTo>
                    <a:pt x="8718" y="4756"/>
                  </a:lnTo>
                  <a:cubicBezTo>
                    <a:pt x="3749" y="5515"/>
                    <a:pt x="0" y="8965"/>
                    <a:pt x="0" y="13096"/>
                  </a:cubicBezTo>
                  <a:cubicBezTo>
                    <a:pt x="0" y="17785"/>
                    <a:pt x="4835" y="21600"/>
                    <a:pt x="10806" y="21600"/>
                  </a:cubicBezTo>
                  <a:cubicBezTo>
                    <a:pt x="16765" y="21600"/>
                    <a:pt x="21600" y="17785"/>
                    <a:pt x="21600" y="13096"/>
                  </a:cubicBezTo>
                  <a:cubicBezTo>
                    <a:pt x="21600" y="8965"/>
                    <a:pt x="17851" y="5515"/>
                    <a:pt x="12870" y="47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3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747A94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</a:p>
          </p:txBody>
        </p:sp>
        <p:sp>
          <p:nvSpPr>
            <p:cNvPr id="235" name="Freeform: Shape 613"/>
            <p:cNvSpPr/>
            <p:nvPr/>
          </p:nvSpPr>
          <p:spPr>
            <a:xfrm>
              <a:off x="224543" y="435698"/>
              <a:ext cx="598388" cy="29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2" y="19200"/>
                  </a:moveTo>
                  <a:lnTo>
                    <a:pt x="5413" y="19200"/>
                  </a:lnTo>
                  <a:cubicBezTo>
                    <a:pt x="5561" y="19200"/>
                    <a:pt x="5710" y="19380"/>
                    <a:pt x="5710" y="19621"/>
                  </a:cubicBezTo>
                  <a:cubicBezTo>
                    <a:pt x="5710" y="19831"/>
                    <a:pt x="5561" y="20042"/>
                    <a:pt x="5413" y="20042"/>
                  </a:cubicBezTo>
                  <a:lnTo>
                    <a:pt x="2842" y="20042"/>
                  </a:lnTo>
                  <a:cubicBezTo>
                    <a:pt x="2672" y="20042"/>
                    <a:pt x="2545" y="19831"/>
                    <a:pt x="2545" y="19621"/>
                  </a:cubicBezTo>
                  <a:cubicBezTo>
                    <a:pt x="2545" y="19380"/>
                    <a:pt x="2672" y="19200"/>
                    <a:pt x="2842" y="19200"/>
                  </a:cubicBezTo>
                  <a:close/>
                  <a:moveTo>
                    <a:pt x="914" y="19200"/>
                  </a:moveTo>
                  <a:lnTo>
                    <a:pt x="1545" y="19200"/>
                  </a:lnTo>
                  <a:cubicBezTo>
                    <a:pt x="1713" y="19200"/>
                    <a:pt x="1839" y="19380"/>
                    <a:pt x="1839" y="19621"/>
                  </a:cubicBezTo>
                  <a:cubicBezTo>
                    <a:pt x="1839" y="19831"/>
                    <a:pt x="1713" y="20042"/>
                    <a:pt x="1545" y="20042"/>
                  </a:cubicBezTo>
                  <a:lnTo>
                    <a:pt x="914" y="20042"/>
                  </a:lnTo>
                  <a:cubicBezTo>
                    <a:pt x="767" y="20042"/>
                    <a:pt x="620" y="19831"/>
                    <a:pt x="620" y="19621"/>
                  </a:cubicBezTo>
                  <a:cubicBezTo>
                    <a:pt x="620" y="19380"/>
                    <a:pt x="767" y="19200"/>
                    <a:pt x="914" y="19200"/>
                  </a:cubicBezTo>
                  <a:close/>
                  <a:moveTo>
                    <a:pt x="3461" y="13621"/>
                  </a:moveTo>
                  <a:lnTo>
                    <a:pt x="4730" y="13621"/>
                  </a:lnTo>
                  <a:cubicBezTo>
                    <a:pt x="4899" y="13621"/>
                    <a:pt x="5026" y="13831"/>
                    <a:pt x="5026" y="14072"/>
                  </a:cubicBezTo>
                  <a:cubicBezTo>
                    <a:pt x="5026" y="14283"/>
                    <a:pt x="4899" y="14493"/>
                    <a:pt x="4730" y="14493"/>
                  </a:cubicBezTo>
                  <a:lnTo>
                    <a:pt x="3461" y="14493"/>
                  </a:lnTo>
                  <a:cubicBezTo>
                    <a:pt x="3313" y="14493"/>
                    <a:pt x="3165" y="14283"/>
                    <a:pt x="3165" y="14072"/>
                  </a:cubicBezTo>
                  <a:cubicBezTo>
                    <a:pt x="3165" y="13831"/>
                    <a:pt x="3313" y="13621"/>
                    <a:pt x="3461" y="13621"/>
                  </a:cubicBezTo>
                  <a:close/>
                  <a:moveTo>
                    <a:pt x="8076" y="9773"/>
                  </a:moveTo>
                  <a:cubicBezTo>
                    <a:pt x="7926" y="9773"/>
                    <a:pt x="7777" y="9835"/>
                    <a:pt x="7649" y="9991"/>
                  </a:cubicBezTo>
                  <a:lnTo>
                    <a:pt x="12883" y="15406"/>
                  </a:lnTo>
                  <a:cubicBezTo>
                    <a:pt x="13481" y="16060"/>
                    <a:pt x="14250" y="16091"/>
                    <a:pt x="14870" y="15531"/>
                  </a:cubicBezTo>
                  <a:lnTo>
                    <a:pt x="19869" y="10924"/>
                  </a:lnTo>
                  <a:cubicBezTo>
                    <a:pt x="20019" y="10800"/>
                    <a:pt x="20190" y="10862"/>
                    <a:pt x="20275" y="11080"/>
                  </a:cubicBezTo>
                  <a:cubicBezTo>
                    <a:pt x="20382" y="11267"/>
                    <a:pt x="20339" y="11516"/>
                    <a:pt x="20190" y="11640"/>
                  </a:cubicBezTo>
                  <a:lnTo>
                    <a:pt x="15831" y="15686"/>
                  </a:lnTo>
                  <a:lnTo>
                    <a:pt x="19079" y="18332"/>
                  </a:lnTo>
                  <a:cubicBezTo>
                    <a:pt x="19228" y="18456"/>
                    <a:pt x="19271" y="18705"/>
                    <a:pt x="19186" y="18923"/>
                  </a:cubicBezTo>
                  <a:cubicBezTo>
                    <a:pt x="19143" y="19079"/>
                    <a:pt x="19036" y="19141"/>
                    <a:pt x="18929" y="19141"/>
                  </a:cubicBezTo>
                  <a:cubicBezTo>
                    <a:pt x="18887" y="19141"/>
                    <a:pt x="18823" y="19141"/>
                    <a:pt x="18780" y="19110"/>
                  </a:cubicBezTo>
                  <a:lnTo>
                    <a:pt x="15255" y="16216"/>
                  </a:lnTo>
                  <a:lnTo>
                    <a:pt x="15191" y="16247"/>
                  </a:lnTo>
                  <a:cubicBezTo>
                    <a:pt x="14806" y="16620"/>
                    <a:pt x="14357" y="16807"/>
                    <a:pt x="13930" y="16807"/>
                  </a:cubicBezTo>
                  <a:cubicBezTo>
                    <a:pt x="13460" y="16807"/>
                    <a:pt x="13033" y="16620"/>
                    <a:pt x="12627" y="16216"/>
                  </a:cubicBezTo>
                  <a:lnTo>
                    <a:pt x="9593" y="19017"/>
                  </a:lnTo>
                  <a:cubicBezTo>
                    <a:pt x="9572" y="19048"/>
                    <a:pt x="9486" y="19079"/>
                    <a:pt x="9443" y="19079"/>
                  </a:cubicBezTo>
                  <a:cubicBezTo>
                    <a:pt x="9336" y="19079"/>
                    <a:pt x="9251" y="19017"/>
                    <a:pt x="9187" y="18892"/>
                  </a:cubicBezTo>
                  <a:cubicBezTo>
                    <a:pt x="9101" y="18674"/>
                    <a:pt x="9144" y="18425"/>
                    <a:pt x="9294" y="18270"/>
                  </a:cubicBezTo>
                  <a:lnTo>
                    <a:pt x="12071" y="15686"/>
                  </a:lnTo>
                  <a:lnTo>
                    <a:pt x="7371" y="10769"/>
                  </a:lnTo>
                  <a:cubicBezTo>
                    <a:pt x="7371" y="10769"/>
                    <a:pt x="7371" y="10800"/>
                    <a:pt x="7371" y="10831"/>
                  </a:cubicBezTo>
                  <a:lnTo>
                    <a:pt x="7371" y="16402"/>
                  </a:lnTo>
                  <a:lnTo>
                    <a:pt x="7926" y="16402"/>
                  </a:lnTo>
                  <a:cubicBezTo>
                    <a:pt x="8097" y="16402"/>
                    <a:pt x="8226" y="16620"/>
                    <a:pt x="8226" y="16838"/>
                  </a:cubicBezTo>
                  <a:cubicBezTo>
                    <a:pt x="8226" y="17087"/>
                    <a:pt x="8097" y="17274"/>
                    <a:pt x="7926" y="17274"/>
                  </a:cubicBezTo>
                  <a:lnTo>
                    <a:pt x="7371" y="17274"/>
                  </a:lnTo>
                  <a:lnTo>
                    <a:pt x="7371" y="19701"/>
                  </a:lnTo>
                  <a:cubicBezTo>
                    <a:pt x="7371" y="20293"/>
                    <a:pt x="7691" y="20760"/>
                    <a:pt x="8076" y="20760"/>
                  </a:cubicBezTo>
                  <a:lnTo>
                    <a:pt x="20275" y="20760"/>
                  </a:lnTo>
                  <a:cubicBezTo>
                    <a:pt x="20681" y="20760"/>
                    <a:pt x="21002" y="20293"/>
                    <a:pt x="21002" y="19701"/>
                  </a:cubicBezTo>
                  <a:lnTo>
                    <a:pt x="21002" y="10831"/>
                  </a:lnTo>
                  <a:cubicBezTo>
                    <a:pt x="21002" y="10209"/>
                    <a:pt x="20681" y="9773"/>
                    <a:pt x="20275" y="9773"/>
                  </a:cubicBezTo>
                  <a:close/>
                  <a:moveTo>
                    <a:pt x="20650" y="2493"/>
                  </a:moveTo>
                  <a:lnTo>
                    <a:pt x="20775" y="2493"/>
                  </a:lnTo>
                  <a:cubicBezTo>
                    <a:pt x="20920" y="2493"/>
                    <a:pt x="21065" y="2674"/>
                    <a:pt x="21065" y="2914"/>
                  </a:cubicBezTo>
                  <a:cubicBezTo>
                    <a:pt x="21065" y="3155"/>
                    <a:pt x="20920" y="3335"/>
                    <a:pt x="20775" y="3335"/>
                  </a:cubicBezTo>
                  <a:lnTo>
                    <a:pt x="20650" y="3335"/>
                  </a:lnTo>
                  <a:cubicBezTo>
                    <a:pt x="20484" y="3335"/>
                    <a:pt x="20360" y="3155"/>
                    <a:pt x="20360" y="2914"/>
                  </a:cubicBezTo>
                  <a:cubicBezTo>
                    <a:pt x="20360" y="2674"/>
                    <a:pt x="20484" y="2493"/>
                    <a:pt x="20650" y="2493"/>
                  </a:cubicBezTo>
                  <a:close/>
                  <a:moveTo>
                    <a:pt x="18772" y="2493"/>
                  </a:moveTo>
                  <a:lnTo>
                    <a:pt x="19402" y="2493"/>
                  </a:lnTo>
                  <a:cubicBezTo>
                    <a:pt x="19571" y="2493"/>
                    <a:pt x="19697" y="2674"/>
                    <a:pt x="19697" y="2914"/>
                  </a:cubicBezTo>
                  <a:cubicBezTo>
                    <a:pt x="19697" y="3155"/>
                    <a:pt x="19571" y="3335"/>
                    <a:pt x="19402" y="3335"/>
                  </a:cubicBezTo>
                  <a:lnTo>
                    <a:pt x="18772" y="3335"/>
                  </a:lnTo>
                  <a:cubicBezTo>
                    <a:pt x="18625" y="3335"/>
                    <a:pt x="18478" y="3155"/>
                    <a:pt x="18478" y="2914"/>
                  </a:cubicBezTo>
                  <a:cubicBezTo>
                    <a:pt x="18478" y="2674"/>
                    <a:pt x="18625" y="2493"/>
                    <a:pt x="18772" y="2493"/>
                  </a:cubicBezTo>
                  <a:close/>
                  <a:moveTo>
                    <a:pt x="15545" y="2493"/>
                  </a:moveTo>
                  <a:lnTo>
                    <a:pt x="17496" y="2493"/>
                  </a:lnTo>
                  <a:cubicBezTo>
                    <a:pt x="17645" y="2493"/>
                    <a:pt x="17793" y="2674"/>
                    <a:pt x="17793" y="2914"/>
                  </a:cubicBezTo>
                  <a:cubicBezTo>
                    <a:pt x="17793" y="3155"/>
                    <a:pt x="17645" y="3335"/>
                    <a:pt x="17496" y="3335"/>
                  </a:cubicBezTo>
                  <a:lnTo>
                    <a:pt x="15545" y="3335"/>
                  </a:lnTo>
                  <a:cubicBezTo>
                    <a:pt x="15397" y="3335"/>
                    <a:pt x="15248" y="3155"/>
                    <a:pt x="15248" y="2914"/>
                  </a:cubicBezTo>
                  <a:cubicBezTo>
                    <a:pt x="15248" y="2674"/>
                    <a:pt x="15397" y="2493"/>
                    <a:pt x="15545" y="2493"/>
                  </a:cubicBezTo>
                  <a:close/>
                  <a:moveTo>
                    <a:pt x="14229" y="2023"/>
                  </a:moveTo>
                  <a:lnTo>
                    <a:pt x="9059" y="6785"/>
                  </a:lnTo>
                  <a:lnTo>
                    <a:pt x="11601" y="8870"/>
                  </a:lnTo>
                  <a:lnTo>
                    <a:pt x="11601" y="8901"/>
                  </a:lnTo>
                  <a:lnTo>
                    <a:pt x="14229" y="8901"/>
                  </a:lnTo>
                  <a:lnTo>
                    <a:pt x="14229" y="6131"/>
                  </a:lnTo>
                  <a:lnTo>
                    <a:pt x="13033" y="6131"/>
                  </a:lnTo>
                  <a:cubicBezTo>
                    <a:pt x="12862" y="6131"/>
                    <a:pt x="12734" y="5945"/>
                    <a:pt x="12734" y="5696"/>
                  </a:cubicBezTo>
                  <a:cubicBezTo>
                    <a:pt x="12734" y="5478"/>
                    <a:pt x="12862" y="5291"/>
                    <a:pt x="13033" y="5291"/>
                  </a:cubicBezTo>
                  <a:lnTo>
                    <a:pt x="14229" y="5291"/>
                  </a:lnTo>
                  <a:close/>
                  <a:moveTo>
                    <a:pt x="1303" y="871"/>
                  </a:moveTo>
                  <a:cubicBezTo>
                    <a:pt x="919" y="871"/>
                    <a:pt x="577" y="1338"/>
                    <a:pt x="577" y="1930"/>
                  </a:cubicBezTo>
                  <a:lnTo>
                    <a:pt x="577" y="10831"/>
                  </a:lnTo>
                  <a:cubicBezTo>
                    <a:pt x="577" y="11391"/>
                    <a:pt x="919" y="11858"/>
                    <a:pt x="1303" y="11858"/>
                  </a:cubicBezTo>
                  <a:lnTo>
                    <a:pt x="6773" y="11858"/>
                  </a:lnTo>
                  <a:lnTo>
                    <a:pt x="6773" y="10831"/>
                  </a:lnTo>
                  <a:cubicBezTo>
                    <a:pt x="6773" y="10427"/>
                    <a:pt x="6837" y="10084"/>
                    <a:pt x="6965" y="9804"/>
                  </a:cubicBezTo>
                  <a:cubicBezTo>
                    <a:pt x="7200" y="9244"/>
                    <a:pt x="7606" y="8901"/>
                    <a:pt x="8076" y="8901"/>
                  </a:cubicBezTo>
                  <a:lnTo>
                    <a:pt x="10405" y="8901"/>
                  </a:lnTo>
                  <a:lnTo>
                    <a:pt x="8482" y="7314"/>
                  </a:lnTo>
                  <a:lnTo>
                    <a:pt x="8396" y="7376"/>
                  </a:lnTo>
                  <a:cubicBezTo>
                    <a:pt x="8012" y="7719"/>
                    <a:pt x="7563" y="7905"/>
                    <a:pt x="7136" y="7905"/>
                  </a:cubicBezTo>
                  <a:cubicBezTo>
                    <a:pt x="6687" y="7905"/>
                    <a:pt x="6239" y="7719"/>
                    <a:pt x="5833" y="7314"/>
                  </a:cubicBezTo>
                  <a:lnTo>
                    <a:pt x="2820" y="10146"/>
                  </a:lnTo>
                  <a:cubicBezTo>
                    <a:pt x="2777" y="10178"/>
                    <a:pt x="2713" y="10178"/>
                    <a:pt x="2649" y="10178"/>
                  </a:cubicBezTo>
                  <a:cubicBezTo>
                    <a:pt x="2564" y="10178"/>
                    <a:pt x="2457" y="10146"/>
                    <a:pt x="2414" y="9991"/>
                  </a:cubicBezTo>
                  <a:cubicBezTo>
                    <a:pt x="2329" y="9804"/>
                    <a:pt x="2350" y="9524"/>
                    <a:pt x="2500" y="9399"/>
                  </a:cubicBezTo>
                  <a:lnTo>
                    <a:pt x="5299" y="6785"/>
                  </a:lnTo>
                  <a:lnTo>
                    <a:pt x="1560" y="2863"/>
                  </a:lnTo>
                  <a:cubicBezTo>
                    <a:pt x="1431" y="2739"/>
                    <a:pt x="1410" y="2490"/>
                    <a:pt x="1496" y="2303"/>
                  </a:cubicBezTo>
                  <a:cubicBezTo>
                    <a:pt x="1602" y="2085"/>
                    <a:pt x="1773" y="2054"/>
                    <a:pt x="1923" y="2179"/>
                  </a:cubicBezTo>
                  <a:lnTo>
                    <a:pt x="6089" y="6536"/>
                  </a:lnTo>
                  <a:cubicBezTo>
                    <a:pt x="6687" y="7159"/>
                    <a:pt x="7478" y="7190"/>
                    <a:pt x="8097" y="6629"/>
                  </a:cubicBezTo>
                  <a:lnTo>
                    <a:pt x="14015" y="1183"/>
                  </a:lnTo>
                  <a:cubicBezTo>
                    <a:pt x="13887" y="996"/>
                    <a:pt x="13716" y="871"/>
                    <a:pt x="13503" y="871"/>
                  </a:cubicBezTo>
                  <a:close/>
                  <a:moveTo>
                    <a:pt x="1303" y="0"/>
                  </a:moveTo>
                  <a:lnTo>
                    <a:pt x="13503" y="0"/>
                  </a:lnTo>
                  <a:cubicBezTo>
                    <a:pt x="14229" y="0"/>
                    <a:pt x="14827" y="871"/>
                    <a:pt x="14827" y="1930"/>
                  </a:cubicBezTo>
                  <a:lnTo>
                    <a:pt x="14827" y="5291"/>
                  </a:lnTo>
                  <a:lnTo>
                    <a:pt x="16857" y="5291"/>
                  </a:lnTo>
                  <a:cubicBezTo>
                    <a:pt x="17028" y="5291"/>
                    <a:pt x="17156" y="5478"/>
                    <a:pt x="17156" y="5696"/>
                  </a:cubicBezTo>
                  <a:cubicBezTo>
                    <a:pt x="17156" y="5945"/>
                    <a:pt x="17028" y="6131"/>
                    <a:pt x="16857" y="6131"/>
                  </a:cubicBezTo>
                  <a:lnTo>
                    <a:pt x="14827" y="6131"/>
                  </a:lnTo>
                  <a:lnTo>
                    <a:pt x="14827" y="8901"/>
                  </a:lnTo>
                  <a:lnTo>
                    <a:pt x="20275" y="8901"/>
                  </a:lnTo>
                  <a:cubicBezTo>
                    <a:pt x="21023" y="8901"/>
                    <a:pt x="21600" y="9742"/>
                    <a:pt x="21600" y="10831"/>
                  </a:cubicBezTo>
                  <a:lnTo>
                    <a:pt x="21600" y="19701"/>
                  </a:lnTo>
                  <a:cubicBezTo>
                    <a:pt x="21600" y="20760"/>
                    <a:pt x="21023" y="21600"/>
                    <a:pt x="20275" y="21600"/>
                  </a:cubicBezTo>
                  <a:lnTo>
                    <a:pt x="8076" y="21600"/>
                  </a:lnTo>
                  <a:cubicBezTo>
                    <a:pt x="7371" y="21600"/>
                    <a:pt x="6773" y="20760"/>
                    <a:pt x="6773" y="19701"/>
                  </a:cubicBezTo>
                  <a:lnTo>
                    <a:pt x="6773" y="17274"/>
                  </a:lnTo>
                  <a:lnTo>
                    <a:pt x="4743" y="17274"/>
                  </a:lnTo>
                  <a:cubicBezTo>
                    <a:pt x="4572" y="17274"/>
                    <a:pt x="4444" y="17087"/>
                    <a:pt x="4444" y="16838"/>
                  </a:cubicBezTo>
                  <a:cubicBezTo>
                    <a:pt x="4444" y="16620"/>
                    <a:pt x="4572" y="16402"/>
                    <a:pt x="4743" y="16402"/>
                  </a:cubicBezTo>
                  <a:lnTo>
                    <a:pt x="6773" y="16402"/>
                  </a:lnTo>
                  <a:lnTo>
                    <a:pt x="6773" y="12730"/>
                  </a:lnTo>
                  <a:lnTo>
                    <a:pt x="1303" y="12730"/>
                  </a:lnTo>
                  <a:cubicBezTo>
                    <a:pt x="577" y="12730"/>
                    <a:pt x="0" y="11858"/>
                    <a:pt x="0" y="10831"/>
                  </a:cubicBezTo>
                  <a:lnTo>
                    <a:pt x="0" y="1930"/>
                  </a:lnTo>
                  <a:cubicBezTo>
                    <a:pt x="0" y="871"/>
                    <a:pt x="577" y="0"/>
                    <a:pt x="1303" y="0"/>
                  </a:cubicBezTo>
                  <a:close/>
                </a:path>
              </a:pathLst>
            </a:custGeom>
            <a:solidFill>
              <a:srgbClr val="F6B8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3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747A94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</a:p>
          </p:txBody>
        </p:sp>
      </p:grpSp>
      <p:sp>
        <p:nvSpPr>
          <p:cNvPr id="237" name="Freeform: Shape 353"/>
          <p:cNvSpPr/>
          <p:nvPr/>
        </p:nvSpPr>
        <p:spPr>
          <a:xfrm>
            <a:off x="8304008" y="2560873"/>
            <a:ext cx="798212" cy="874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1" h="19867" fill="norm" stroke="1" extrusionOk="0">
                <a:moveTo>
                  <a:pt x="18924" y="6928"/>
                </a:moveTo>
                <a:lnTo>
                  <a:pt x="6004" y="482"/>
                </a:lnTo>
                <a:cubicBezTo>
                  <a:pt x="3328" y="-875"/>
                  <a:pt x="0" y="793"/>
                  <a:pt x="0" y="3479"/>
                </a:cubicBezTo>
                <a:lnTo>
                  <a:pt x="0" y="16399"/>
                </a:lnTo>
                <a:cubicBezTo>
                  <a:pt x="0" y="19085"/>
                  <a:pt x="3328" y="20725"/>
                  <a:pt x="6004" y="19396"/>
                </a:cubicBezTo>
                <a:lnTo>
                  <a:pt x="18924" y="12950"/>
                </a:lnTo>
                <a:cubicBezTo>
                  <a:pt x="21600" y="11621"/>
                  <a:pt x="21600" y="8285"/>
                  <a:pt x="18924" y="6928"/>
                </a:cubicBezTo>
                <a:close/>
              </a:path>
            </a:pathLst>
          </a:custGeom>
          <a:solidFill>
            <a:srgbClr val="F6B856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43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747A94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</p:txBody>
      </p:sp>
      <p:grpSp>
        <p:nvGrpSpPr>
          <p:cNvPr id="240" name="Group"/>
          <p:cNvGrpSpPr/>
          <p:nvPr/>
        </p:nvGrpSpPr>
        <p:grpSpPr>
          <a:xfrm>
            <a:off x="19665996" y="3737332"/>
            <a:ext cx="1047475" cy="1112686"/>
            <a:chOff x="0" y="0"/>
            <a:chExt cx="1047474" cy="1112685"/>
          </a:xfrm>
        </p:grpSpPr>
        <p:sp>
          <p:nvSpPr>
            <p:cNvPr id="238" name="Freeform: Shape 361"/>
            <p:cNvSpPr/>
            <p:nvPr/>
          </p:nvSpPr>
          <p:spPr>
            <a:xfrm>
              <a:off x="0" y="0"/>
              <a:ext cx="1047475" cy="111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77" y="4756"/>
                  </a:moveTo>
                  <a:lnTo>
                    <a:pt x="12877" y="0"/>
                  </a:lnTo>
                  <a:lnTo>
                    <a:pt x="8723" y="0"/>
                  </a:lnTo>
                  <a:lnTo>
                    <a:pt x="8723" y="4756"/>
                  </a:lnTo>
                  <a:cubicBezTo>
                    <a:pt x="3751" y="5515"/>
                    <a:pt x="0" y="8965"/>
                    <a:pt x="0" y="13096"/>
                  </a:cubicBezTo>
                  <a:cubicBezTo>
                    <a:pt x="0" y="17785"/>
                    <a:pt x="4838" y="21600"/>
                    <a:pt x="10800" y="21600"/>
                  </a:cubicBezTo>
                  <a:cubicBezTo>
                    <a:pt x="16774" y="21600"/>
                    <a:pt x="21600" y="17785"/>
                    <a:pt x="21600" y="13096"/>
                  </a:cubicBezTo>
                  <a:cubicBezTo>
                    <a:pt x="21600" y="8965"/>
                    <a:pt x="17849" y="5515"/>
                    <a:pt x="12877" y="47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3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747A94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</a:p>
          </p:txBody>
        </p:sp>
        <p:sp>
          <p:nvSpPr>
            <p:cNvPr id="239" name="Freeform: Shape 614"/>
            <p:cNvSpPr/>
            <p:nvPr/>
          </p:nvSpPr>
          <p:spPr>
            <a:xfrm>
              <a:off x="223484" y="454581"/>
              <a:ext cx="600560" cy="435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9085" y="9867"/>
                  </a:moveTo>
                  <a:cubicBezTo>
                    <a:pt x="9399" y="9867"/>
                    <a:pt x="9671" y="10156"/>
                    <a:pt x="9671" y="10542"/>
                  </a:cubicBezTo>
                  <a:cubicBezTo>
                    <a:pt x="9671" y="10903"/>
                    <a:pt x="9399" y="11193"/>
                    <a:pt x="9085" y="11193"/>
                  </a:cubicBezTo>
                  <a:cubicBezTo>
                    <a:pt x="8771" y="11193"/>
                    <a:pt x="8499" y="10903"/>
                    <a:pt x="8499" y="10542"/>
                  </a:cubicBezTo>
                  <a:cubicBezTo>
                    <a:pt x="8499" y="10156"/>
                    <a:pt x="8771" y="9867"/>
                    <a:pt x="9085" y="9867"/>
                  </a:cubicBezTo>
                  <a:close/>
                  <a:moveTo>
                    <a:pt x="6742" y="9867"/>
                  </a:moveTo>
                  <a:cubicBezTo>
                    <a:pt x="7056" y="9867"/>
                    <a:pt x="7328" y="10156"/>
                    <a:pt x="7328" y="10542"/>
                  </a:cubicBezTo>
                  <a:cubicBezTo>
                    <a:pt x="7328" y="10903"/>
                    <a:pt x="7056" y="11193"/>
                    <a:pt x="6742" y="11193"/>
                  </a:cubicBezTo>
                  <a:cubicBezTo>
                    <a:pt x="6428" y="11193"/>
                    <a:pt x="6156" y="10903"/>
                    <a:pt x="6156" y="10542"/>
                  </a:cubicBezTo>
                  <a:cubicBezTo>
                    <a:pt x="6156" y="10156"/>
                    <a:pt x="6428" y="9867"/>
                    <a:pt x="6742" y="9867"/>
                  </a:cubicBezTo>
                  <a:close/>
                  <a:moveTo>
                    <a:pt x="4399" y="9867"/>
                  </a:moveTo>
                  <a:cubicBezTo>
                    <a:pt x="4712" y="9867"/>
                    <a:pt x="4963" y="10156"/>
                    <a:pt x="4963" y="10542"/>
                  </a:cubicBezTo>
                  <a:cubicBezTo>
                    <a:pt x="4963" y="10903"/>
                    <a:pt x="4712" y="11193"/>
                    <a:pt x="4399" y="11193"/>
                  </a:cubicBezTo>
                  <a:cubicBezTo>
                    <a:pt x="4085" y="11193"/>
                    <a:pt x="3813" y="10903"/>
                    <a:pt x="3813" y="10542"/>
                  </a:cubicBezTo>
                  <a:cubicBezTo>
                    <a:pt x="3813" y="10156"/>
                    <a:pt x="4085" y="9867"/>
                    <a:pt x="4399" y="9867"/>
                  </a:cubicBezTo>
                  <a:close/>
                  <a:moveTo>
                    <a:pt x="1788" y="6326"/>
                  </a:moveTo>
                  <a:cubicBezTo>
                    <a:pt x="1149" y="6326"/>
                    <a:pt x="596" y="6988"/>
                    <a:pt x="596" y="7748"/>
                  </a:cubicBezTo>
                  <a:lnTo>
                    <a:pt x="596" y="12994"/>
                  </a:lnTo>
                  <a:cubicBezTo>
                    <a:pt x="596" y="13779"/>
                    <a:pt x="1149" y="14416"/>
                    <a:pt x="1788" y="14416"/>
                  </a:cubicBezTo>
                  <a:lnTo>
                    <a:pt x="2405" y="14416"/>
                  </a:lnTo>
                  <a:cubicBezTo>
                    <a:pt x="2703" y="14416"/>
                    <a:pt x="2937" y="14711"/>
                    <a:pt x="2937" y="15054"/>
                  </a:cubicBezTo>
                  <a:lnTo>
                    <a:pt x="2937" y="17555"/>
                  </a:lnTo>
                  <a:lnTo>
                    <a:pt x="5469" y="14809"/>
                  </a:lnTo>
                  <a:cubicBezTo>
                    <a:pt x="5703" y="14563"/>
                    <a:pt x="6022" y="14416"/>
                    <a:pt x="6320" y="14416"/>
                  </a:cubicBezTo>
                  <a:lnTo>
                    <a:pt x="11683" y="14416"/>
                  </a:lnTo>
                  <a:cubicBezTo>
                    <a:pt x="12343" y="14416"/>
                    <a:pt x="12896" y="13779"/>
                    <a:pt x="12896" y="12994"/>
                  </a:cubicBezTo>
                  <a:lnTo>
                    <a:pt x="12896" y="7748"/>
                  </a:lnTo>
                  <a:cubicBezTo>
                    <a:pt x="12896" y="6988"/>
                    <a:pt x="12343" y="6326"/>
                    <a:pt x="11683" y="6326"/>
                  </a:cubicBezTo>
                  <a:close/>
                  <a:moveTo>
                    <a:pt x="14647" y="2651"/>
                  </a:moveTo>
                  <a:cubicBezTo>
                    <a:pt x="16984" y="2651"/>
                    <a:pt x="19023" y="4758"/>
                    <a:pt x="19257" y="7404"/>
                  </a:cubicBezTo>
                  <a:lnTo>
                    <a:pt x="19257" y="7453"/>
                  </a:lnTo>
                  <a:cubicBezTo>
                    <a:pt x="19257" y="7771"/>
                    <a:pt x="19257" y="8898"/>
                    <a:pt x="19257" y="10858"/>
                  </a:cubicBezTo>
                  <a:cubicBezTo>
                    <a:pt x="19257" y="11176"/>
                    <a:pt x="19044" y="11421"/>
                    <a:pt x="18768" y="11421"/>
                  </a:cubicBezTo>
                  <a:lnTo>
                    <a:pt x="18747" y="11421"/>
                  </a:lnTo>
                  <a:cubicBezTo>
                    <a:pt x="17876" y="11421"/>
                    <a:pt x="17154" y="12205"/>
                    <a:pt x="17132" y="13136"/>
                  </a:cubicBezTo>
                  <a:cubicBezTo>
                    <a:pt x="17132" y="13896"/>
                    <a:pt x="17494" y="14533"/>
                    <a:pt x="18067" y="14827"/>
                  </a:cubicBezTo>
                  <a:cubicBezTo>
                    <a:pt x="18216" y="14900"/>
                    <a:pt x="18280" y="15096"/>
                    <a:pt x="18216" y="15268"/>
                  </a:cubicBezTo>
                  <a:cubicBezTo>
                    <a:pt x="18152" y="15415"/>
                    <a:pt x="18067" y="15488"/>
                    <a:pt x="17940" y="15488"/>
                  </a:cubicBezTo>
                  <a:cubicBezTo>
                    <a:pt x="17897" y="15488"/>
                    <a:pt x="17855" y="15464"/>
                    <a:pt x="17834" y="15464"/>
                  </a:cubicBezTo>
                  <a:cubicBezTo>
                    <a:pt x="17026" y="15047"/>
                    <a:pt x="16516" y="14141"/>
                    <a:pt x="16559" y="13136"/>
                  </a:cubicBezTo>
                  <a:cubicBezTo>
                    <a:pt x="16580" y="11838"/>
                    <a:pt x="17515" y="10784"/>
                    <a:pt x="18662" y="10735"/>
                  </a:cubicBezTo>
                  <a:cubicBezTo>
                    <a:pt x="18662" y="8898"/>
                    <a:pt x="18662" y="7796"/>
                    <a:pt x="18662" y="7477"/>
                  </a:cubicBezTo>
                  <a:cubicBezTo>
                    <a:pt x="18450" y="5150"/>
                    <a:pt x="16686" y="3312"/>
                    <a:pt x="14647" y="3312"/>
                  </a:cubicBezTo>
                  <a:cubicBezTo>
                    <a:pt x="13627" y="3312"/>
                    <a:pt x="12671" y="3753"/>
                    <a:pt x="11906" y="4537"/>
                  </a:cubicBezTo>
                  <a:cubicBezTo>
                    <a:pt x="11800" y="4684"/>
                    <a:pt x="11609" y="4660"/>
                    <a:pt x="11503" y="4537"/>
                  </a:cubicBezTo>
                  <a:cubicBezTo>
                    <a:pt x="11375" y="4390"/>
                    <a:pt x="11397" y="4170"/>
                    <a:pt x="11503" y="4047"/>
                  </a:cubicBezTo>
                  <a:cubicBezTo>
                    <a:pt x="12374" y="3141"/>
                    <a:pt x="13478" y="2651"/>
                    <a:pt x="14647" y="2651"/>
                  </a:cubicBezTo>
                  <a:close/>
                  <a:moveTo>
                    <a:pt x="14662" y="0"/>
                  </a:moveTo>
                  <a:cubicBezTo>
                    <a:pt x="18216" y="0"/>
                    <a:pt x="21281" y="3187"/>
                    <a:pt x="21579" y="7257"/>
                  </a:cubicBezTo>
                  <a:cubicBezTo>
                    <a:pt x="21600" y="7453"/>
                    <a:pt x="21451" y="7625"/>
                    <a:pt x="21302" y="7625"/>
                  </a:cubicBezTo>
                  <a:lnTo>
                    <a:pt x="21281" y="7625"/>
                  </a:lnTo>
                  <a:cubicBezTo>
                    <a:pt x="21132" y="7625"/>
                    <a:pt x="21004" y="7502"/>
                    <a:pt x="20983" y="7331"/>
                  </a:cubicBezTo>
                  <a:cubicBezTo>
                    <a:pt x="20706" y="3580"/>
                    <a:pt x="17918" y="686"/>
                    <a:pt x="14662" y="686"/>
                  </a:cubicBezTo>
                  <a:cubicBezTo>
                    <a:pt x="11939" y="686"/>
                    <a:pt x="9513" y="2697"/>
                    <a:pt x="8661" y="5664"/>
                  </a:cubicBezTo>
                  <a:lnTo>
                    <a:pt x="11683" y="5664"/>
                  </a:lnTo>
                  <a:cubicBezTo>
                    <a:pt x="12683" y="5664"/>
                    <a:pt x="13492" y="6595"/>
                    <a:pt x="13492" y="7748"/>
                  </a:cubicBezTo>
                  <a:lnTo>
                    <a:pt x="13492" y="12994"/>
                  </a:lnTo>
                  <a:cubicBezTo>
                    <a:pt x="13492" y="14171"/>
                    <a:pt x="12683" y="15103"/>
                    <a:pt x="11683" y="15103"/>
                  </a:cubicBezTo>
                  <a:lnTo>
                    <a:pt x="11066" y="15103"/>
                  </a:lnTo>
                  <a:cubicBezTo>
                    <a:pt x="12087" y="16402"/>
                    <a:pt x="12981" y="17211"/>
                    <a:pt x="12981" y="17211"/>
                  </a:cubicBezTo>
                  <a:lnTo>
                    <a:pt x="13024" y="17236"/>
                  </a:lnTo>
                  <a:cubicBezTo>
                    <a:pt x="13322" y="17555"/>
                    <a:pt x="13598" y="17947"/>
                    <a:pt x="13811" y="18364"/>
                  </a:cubicBezTo>
                  <a:lnTo>
                    <a:pt x="14003" y="18805"/>
                  </a:lnTo>
                  <a:cubicBezTo>
                    <a:pt x="14684" y="20104"/>
                    <a:pt x="15918" y="20914"/>
                    <a:pt x="17237" y="20914"/>
                  </a:cubicBezTo>
                  <a:cubicBezTo>
                    <a:pt x="19302" y="20914"/>
                    <a:pt x="20983" y="18977"/>
                    <a:pt x="20983" y="16598"/>
                  </a:cubicBezTo>
                  <a:cubicBezTo>
                    <a:pt x="20983" y="16402"/>
                    <a:pt x="21111" y="16255"/>
                    <a:pt x="21281" y="16255"/>
                  </a:cubicBezTo>
                  <a:cubicBezTo>
                    <a:pt x="21430" y="16255"/>
                    <a:pt x="21579" y="16402"/>
                    <a:pt x="21579" y="16598"/>
                  </a:cubicBezTo>
                  <a:cubicBezTo>
                    <a:pt x="21579" y="19344"/>
                    <a:pt x="19621" y="21600"/>
                    <a:pt x="17237" y="21600"/>
                  </a:cubicBezTo>
                  <a:cubicBezTo>
                    <a:pt x="15705" y="21600"/>
                    <a:pt x="14279" y="20644"/>
                    <a:pt x="13492" y="19148"/>
                  </a:cubicBezTo>
                  <a:lnTo>
                    <a:pt x="13279" y="18707"/>
                  </a:lnTo>
                  <a:cubicBezTo>
                    <a:pt x="13109" y="18364"/>
                    <a:pt x="12896" y="18020"/>
                    <a:pt x="12620" y="17751"/>
                  </a:cubicBezTo>
                  <a:cubicBezTo>
                    <a:pt x="12492" y="17628"/>
                    <a:pt x="11406" y="16647"/>
                    <a:pt x="10300" y="15103"/>
                  </a:cubicBezTo>
                  <a:lnTo>
                    <a:pt x="6320" y="15103"/>
                  </a:lnTo>
                  <a:cubicBezTo>
                    <a:pt x="6150" y="15103"/>
                    <a:pt x="6001" y="15176"/>
                    <a:pt x="5873" y="15324"/>
                  </a:cubicBezTo>
                  <a:lnTo>
                    <a:pt x="3043" y="18364"/>
                  </a:lnTo>
                  <a:cubicBezTo>
                    <a:pt x="2979" y="18462"/>
                    <a:pt x="2873" y="18486"/>
                    <a:pt x="2767" y="18486"/>
                  </a:cubicBezTo>
                  <a:cubicBezTo>
                    <a:pt x="2703" y="18486"/>
                    <a:pt x="2639" y="18462"/>
                    <a:pt x="2596" y="18437"/>
                  </a:cubicBezTo>
                  <a:cubicBezTo>
                    <a:pt x="2447" y="18339"/>
                    <a:pt x="2341" y="18168"/>
                    <a:pt x="2341" y="17996"/>
                  </a:cubicBezTo>
                  <a:lnTo>
                    <a:pt x="2341" y="15103"/>
                  </a:lnTo>
                  <a:lnTo>
                    <a:pt x="1788" y="15103"/>
                  </a:lnTo>
                  <a:cubicBezTo>
                    <a:pt x="809" y="15103"/>
                    <a:pt x="0" y="14171"/>
                    <a:pt x="0" y="12994"/>
                  </a:cubicBezTo>
                  <a:lnTo>
                    <a:pt x="0" y="7748"/>
                  </a:lnTo>
                  <a:cubicBezTo>
                    <a:pt x="0" y="6595"/>
                    <a:pt x="809" y="5664"/>
                    <a:pt x="1788" y="5664"/>
                  </a:cubicBezTo>
                  <a:lnTo>
                    <a:pt x="8023" y="5664"/>
                  </a:lnTo>
                  <a:cubicBezTo>
                    <a:pt x="8895" y="2305"/>
                    <a:pt x="11619" y="0"/>
                    <a:pt x="14662" y="0"/>
                  </a:cubicBezTo>
                  <a:close/>
                </a:path>
              </a:pathLst>
            </a:custGeom>
            <a:solidFill>
              <a:srgbClr val="ED47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1828433">
                <a:lnSpc>
                  <a:spcPct val="100000"/>
                </a:lnSpc>
                <a:spcBef>
                  <a:spcPts val="0"/>
                </a:spcBef>
                <a:defRPr sz="1800">
                  <a:solidFill>
                    <a:srgbClr val="747A94"/>
                  </a:solidFill>
                  <a:latin typeface="Poppins Regular"/>
                  <a:ea typeface="Poppins Regular"/>
                  <a:cs typeface="Poppins Regular"/>
                  <a:sym typeface="Poppins Regular"/>
                </a:defRPr>
              </a:pPr>
            </a:p>
          </p:txBody>
        </p:sp>
      </p:grpSp>
      <p:sp>
        <p:nvSpPr>
          <p:cNvPr id="241" name="Freeform: Shape 438"/>
          <p:cNvSpPr/>
          <p:nvPr/>
        </p:nvSpPr>
        <p:spPr>
          <a:xfrm>
            <a:off x="16103799" y="2560873"/>
            <a:ext cx="798212" cy="874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1" h="19867" fill="norm" stroke="1" extrusionOk="0">
                <a:moveTo>
                  <a:pt x="18924" y="6928"/>
                </a:moveTo>
                <a:lnTo>
                  <a:pt x="6036" y="482"/>
                </a:lnTo>
                <a:cubicBezTo>
                  <a:pt x="3361" y="-875"/>
                  <a:pt x="0" y="793"/>
                  <a:pt x="0" y="3479"/>
                </a:cubicBezTo>
                <a:lnTo>
                  <a:pt x="0" y="16399"/>
                </a:lnTo>
                <a:cubicBezTo>
                  <a:pt x="0" y="19085"/>
                  <a:pt x="3361" y="20725"/>
                  <a:pt x="6036" y="19396"/>
                </a:cubicBezTo>
                <a:lnTo>
                  <a:pt x="18924" y="12950"/>
                </a:lnTo>
                <a:cubicBezTo>
                  <a:pt x="21600" y="11621"/>
                  <a:pt x="21600" y="8285"/>
                  <a:pt x="18924" y="6928"/>
                </a:cubicBezTo>
                <a:close/>
              </a:path>
            </a:pathLst>
          </a:custGeom>
          <a:solidFill>
            <a:srgbClr val="ED475E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1828433">
              <a:lnSpc>
                <a:spcPct val="100000"/>
              </a:lnSpc>
              <a:spcBef>
                <a:spcPts val="0"/>
              </a:spcBef>
              <a:defRPr sz="1800">
                <a:solidFill>
                  <a:srgbClr val="747A94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</a:p>
        </p:txBody>
      </p:sp>
      <p:sp>
        <p:nvSpPr>
          <p:cNvPr id="242" name="TextBox 632"/>
          <p:cNvSpPr txBox="1"/>
          <p:nvPr/>
        </p:nvSpPr>
        <p:spPr>
          <a:xfrm>
            <a:off x="1569719" y="412424"/>
            <a:ext cx="21244562" cy="17424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spcBef>
                <a:spcPts val="0"/>
              </a:spcBef>
              <a:defRPr b="1" sz="100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ทฤษฎีทางการบริหารและวิวัฒนาการการบริหารการศึกษา</a:t>
            </a:r>
          </a:p>
        </p:txBody>
      </p:sp>
      <p:sp>
        <p:nvSpPr>
          <p:cNvPr id="243" name="TextBox 633"/>
          <p:cNvSpPr txBox="1"/>
          <p:nvPr/>
        </p:nvSpPr>
        <p:spPr>
          <a:xfrm>
            <a:off x="1910938" y="2950129"/>
            <a:ext cx="5077200" cy="71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spcBef>
                <a:spcPts val="0"/>
              </a:spcBef>
              <a:defRPr b="1" sz="38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ระหว่าง ค.ศ. 1887–1945</a:t>
            </a:r>
          </a:p>
        </p:txBody>
      </p:sp>
      <p:sp>
        <p:nvSpPr>
          <p:cNvPr id="244" name="TextBox 633"/>
          <p:cNvSpPr txBox="1"/>
          <p:nvPr/>
        </p:nvSpPr>
        <p:spPr>
          <a:xfrm>
            <a:off x="1910938" y="2095118"/>
            <a:ext cx="5077200" cy="774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spcBef>
                <a:spcPts val="0"/>
              </a:spcBef>
              <a:defRPr b="1" sz="4100">
                <a:solidFill>
                  <a:srgbClr val="B51700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ระยะที่ 1 ยุคนักทฤษฎี</a:t>
            </a:r>
          </a:p>
        </p:txBody>
      </p:sp>
      <p:sp>
        <p:nvSpPr>
          <p:cNvPr id="245" name="TextBox 633"/>
          <p:cNvSpPr txBox="1"/>
          <p:nvPr/>
        </p:nvSpPr>
        <p:spPr>
          <a:xfrm>
            <a:off x="16276104" y="5051379"/>
            <a:ext cx="7601023" cy="63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spcBef>
                <a:spcPts val="0"/>
              </a:spcBef>
              <a:defRPr b="1" sz="33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ระบบงาน + ความสัมพันธ์ของคน + พฤติกรรมขององค์การ</a:t>
            </a:r>
          </a:p>
        </p:txBody>
      </p:sp>
      <p:sp>
        <p:nvSpPr>
          <p:cNvPr id="246" name="TextBox 633"/>
          <p:cNvSpPr txBox="1"/>
          <p:nvPr/>
        </p:nvSpPr>
        <p:spPr>
          <a:xfrm>
            <a:off x="9476891" y="3018455"/>
            <a:ext cx="5077199" cy="71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spcBef>
                <a:spcPts val="0"/>
              </a:spcBef>
              <a:defRPr b="1" sz="38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ระหว่าง ค.ศ. 1945–1958</a:t>
            </a:r>
          </a:p>
        </p:txBody>
      </p:sp>
      <p:sp>
        <p:nvSpPr>
          <p:cNvPr id="247" name="TextBox 633"/>
          <p:cNvSpPr txBox="1"/>
          <p:nvPr/>
        </p:nvSpPr>
        <p:spPr>
          <a:xfrm>
            <a:off x="9476891" y="2157856"/>
            <a:ext cx="5077199" cy="71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spcBef>
                <a:spcPts val="0"/>
              </a:spcBef>
              <a:defRPr b="1" sz="3800">
                <a:solidFill>
                  <a:srgbClr val="B51700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ระยะที่ 2 ยุคทฤษฎีมนุษยสัมพันธ์</a:t>
            </a:r>
          </a:p>
        </p:txBody>
      </p:sp>
      <p:sp>
        <p:nvSpPr>
          <p:cNvPr id="248" name="TextBox 633"/>
          <p:cNvSpPr txBox="1"/>
          <p:nvPr/>
        </p:nvSpPr>
        <p:spPr>
          <a:xfrm>
            <a:off x="17554674" y="3018455"/>
            <a:ext cx="5077199" cy="711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spcBef>
                <a:spcPts val="0"/>
              </a:spcBef>
              <a:defRPr b="1" sz="38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ระหว่าง ค.ศ. ค.ศ. 1958–ปัจจุบัน</a:t>
            </a:r>
          </a:p>
        </p:txBody>
      </p:sp>
      <p:sp>
        <p:nvSpPr>
          <p:cNvPr id="249" name="TextBox 633"/>
          <p:cNvSpPr txBox="1"/>
          <p:nvPr/>
        </p:nvSpPr>
        <p:spPr>
          <a:xfrm>
            <a:off x="16531029" y="1834271"/>
            <a:ext cx="7601023" cy="1075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ctr" defTabSz="1828433">
              <a:lnSpc>
                <a:spcPct val="70000"/>
              </a:lnSpc>
              <a:spcBef>
                <a:spcPts val="0"/>
              </a:spcBef>
              <a:defRPr b="1" sz="3400">
                <a:solidFill>
                  <a:srgbClr val="B51700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ระยะที่ 3 ยุคการใช้ทฤษฎีการบริหาร หรือ</a:t>
            </a:r>
            <a:br/>
            <a:r>
              <a:t>การศึกษาเชิงพฤติกรรมศาสตร์</a:t>
            </a:r>
          </a:p>
        </p:txBody>
      </p:sp>
      <p:sp>
        <p:nvSpPr>
          <p:cNvPr id="250" name="1. Chester I Barnard: งานในหน้าที่ของผู้บริหารต้องให้ความสำคัญต่อบุคคลระบบของความร่วมมือองค์การ และเป้าหมายขององค์การ กับความต้องการของบุคคลในองค์การต้องสมดุลกัน…"/>
          <p:cNvSpPr txBox="1"/>
          <p:nvPr/>
        </p:nvSpPr>
        <p:spPr>
          <a:xfrm>
            <a:off x="16673963" y="5890409"/>
            <a:ext cx="7031540" cy="71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defTabSz="1828433">
              <a:spcBef>
                <a:spcPts val="0"/>
              </a:spcBef>
              <a:defRPr sz="3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/>
              <a:t>1. Chester I Barnard: </a:t>
            </a:r>
            <a:r>
              <a:t>งานในหน้าที่ของผู้บริหารต้องให้ความสำคัญต่อบุคคลระบบของความร่วมมือองค์การ และเป้าหมายขององค์การ กับความต้องการของบุคคลในองค์การต้องสมดุลกัน</a:t>
            </a:r>
          </a:p>
          <a:p>
            <a:pPr defTabSz="1828433">
              <a:spcBef>
                <a:spcPts val="0"/>
              </a:spcBef>
              <a:defRPr sz="3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</a:t>
            </a:r>
            <a:r>
              <a:rPr b="1"/>
              <a:t> 2. ทฤษฎีของ Maslow</a:t>
            </a:r>
            <a:r>
              <a:t> ว่าด้วยการจัดอันดับขั้นของความต้องการของมนุษย์เป็นเรื่องแรงจูงใจแต่ความต้องการเหล่านั้นต้องได้รับการสนองตอบตามลำดับขั้น</a:t>
            </a:r>
          </a:p>
          <a:p>
            <a:pPr defTabSz="1828433">
              <a:spcBef>
                <a:spcPts val="0"/>
              </a:spcBef>
              <a:defRPr sz="3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</a:t>
            </a:r>
            <a:r>
              <a:rPr b="1"/>
              <a:t> 3. ทฤษฎี X ทฤษฎี Y ของ MC Gregor </a:t>
            </a:r>
            <a:r>
              <a:t>การบริหารอยู่บนพื้นฐานของข้อสมมติฐานเกี่ยวกับธรรมชาติของมนุษย์ต่างกัน </a:t>
            </a:r>
            <a:br/>
            <a:r>
              <a:t>      ทฤษฎี X: การบริหารจัดการจึงเน้นการใช้เงิน วัตถุ เป็นเครื่องล่อใจ เน้นการควบคุม การสั่งการ </a:t>
            </a:r>
          </a:p>
          <a:p>
            <a:pPr defTabSz="1828433">
              <a:spcBef>
                <a:spcPts val="0"/>
              </a:spcBef>
              <a:defRPr sz="3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   ทฤษฎี Y: ผู้บังคับบัญชาจะไม่ควบคุมผู้ใต้บังคับบัญชาอย่างเข้มงวด แต่จะส่งเสริมให้รู้จักควบคุมตนเองหรือของกลุ่มมากขึ้น</a:t>
            </a:r>
            <a:br/>
            <a:r>
              <a:t>   </a:t>
            </a:r>
            <a:r>
              <a:rPr b="1"/>
              <a:t>4. ทฤษฎี Z ของ Ouchi ร</a:t>
            </a:r>
            <a:r>
              <a:t>วมเอาหลักการของทฤษฎี X , Y เข้าด้วยกัน องค์การต้องมีหลักเกณฑ์ที่ควบคุมมนุษย์ แต่มนุษย์ก็รักความเป็นอิสระ และมีความต้องการหน้าที่ของผู้บริหารจึงต้องปรับเป้าหมายขององค์การให้สอดคล้องกับเป้าหมายของบุคคลในองค์การ</a:t>
            </a:r>
          </a:p>
        </p:txBody>
      </p:sp>
      <p:sp>
        <p:nvSpPr>
          <p:cNvPr id="251" name="1. Follette ได้นำเอาจิตวิทยามาใช้และได้เสนอการแก้ปัญหาความขัดแย้ง (Conflict) ไว้ 3 แนวทางดังนี้…"/>
          <p:cNvSpPr txBox="1"/>
          <p:nvPr/>
        </p:nvSpPr>
        <p:spPr>
          <a:xfrm>
            <a:off x="8758817" y="5164840"/>
            <a:ext cx="6513347" cy="753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defTabSz="1828433">
              <a:spcBef>
                <a:spcPts val="0"/>
              </a:spcBef>
              <a:defRPr sz="30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/>
              <a:t>1. Follette </a:t>
            </a:r>
            <a:r>
              <a:t>ได้นำเอาจิตวิทยามาใช้และได้เสนอการแก้ปัญหาความขัดแย้ง (Conflict) ไว้ 3 แนวทางดังนี้</a:t>
            </a:r>
          </a:p>
          <a:p>
            <a:pPr defTabSz="1828433">
              <a:spcBef>
                <a:spcPts val="0"/>
              </a:spcBef>
              <a:defRPr sz="30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1) Domination คือ ใช้อำนาจอีกฝ่ายสยบลง คือให้อีกฝ่ายแพ้ให้ได้ ไม่ดีนัก</a:t>
            </a:r>
          </a:p>
          <a:p>
            <a:pPr defTabSz="1828433">
              <a:spcBef>
                <a:spcPts val="0"/>
              </a:spcBef>
              <a:defRPr sz="30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2) Compromise คือ คนละครึ่งทาง เพื่อให้เหตุการณ์สงบโดยประนีประนอม</a:t>
            </a:r>
          </a:p>
          <a:p>
            <a:pPr defTabSz="1828433">
              <a:spcBef>
                <a:spcPts val="0"/>
              </a:spcBef>
              <a:defRPr sz="30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3) Integration คือ การหาแนวทางที่ไม่มีใครเสียหน้า ได้ประโยชน์ทั้ง 2 ทาง</a:t>
            </a:r>
          </a:p>
          <a:p>
            <a:pPr defTabSz="1828433">
              <a:spcBef>
                <a:spcPts val="0"/>
              </a:spcBef>
              <a:defRPr sz="30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นอกจากนี้ Follette ให้ทัศนะน่าฟังว่า “การเกิดความขัดแย้งในหน่วยงานเป็นความพกพร่องของการบริหาร” </a:t>
            </a:r>
          </a:p>
          <a:p>
            <a:pPr defTabSz="1828433">
              <a:spcBef>
                <a:spcPts val="0"/>
              </a:spcBef>
              <a:defRPr sz="3000"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/>
              <a:t>2. การวิจัยหรือการทดลองฮอร์ทอร์น ที่ Mayo กับคณะ</a:t>
            </a:r>
            <a:r>
              <a:t>ทำการวิจัยเริ่มที่ข้อสมมติฐานว่าสิ่งแวดล้อมมีผลต่อประสิทธิภาพการทำงานของคนงาน มีการค้นพบจากการทดลองคือ มีการสร้างกลุ่มแบบไม่เป็นทางการในองค์การ ทำให้เกิดแนวความคิดใหม่ที่ว่า ความสัมพันธ์ของมนุษย์ มีความสำคัญมาก ข้อคิดที่สำคัญ การตอบสนองคน ด้านความต้องการศักดิ์ศรี การยกย่อง จะส่งผลต่อประสิทธิภาพและประสิทธิผลในการทำงานจากแนวคิด “มนุษยสัมพันธ์”</a:t>
            </a:r>
          </a:p>
        </p:txBody>
      </p:sp>
      <p:sp>
        <p:nvSpPr>
          <p:cNvPr id="252" name="TextBox 633"/>
          <p:cNvSpPr txBox="1"/>
          <p:nvPr/>
        </p:nvSpPr>
        <p:spPr>
          <a:xfrm>
            <a:off x="377433" y="5070048"/>
            <a:ext cx="7601023" cy="60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1828433">
              <a:spcBef>
                <a:spcPts val="0"/>
              </a:spcBef>
              <a:defRPr b="1" sz="31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การบริหารสมัยดั้งเดิม (The Classical organization theory)</a:t>
            </a:r>
          </a:p>
        </p:txBody>
      </p:sp>
      <p:sp>
        <p:nvSpPr>
          <p:cNvPr id="253" name="1. กลุ่มการจัดการเชิงวิทยาศาสตร์ (Scientific Management) ของ Frederick Taylor ความมุ่งหมายสูงสุดของแนวคิดเชิงวิทยาศาสตร์คือ จัดการบริหารธุรกิจหรือโรงงานให้มีประสิทธิภาพและประสิทธิผลสูงสุด   2. กลุ่มการบริหารจัดการ (Administration Management) หรือ ทฤษฎีบ"/>
          <p:cNvSpPr txBox="1"/>
          <p:nvPr/>
        </p:nvSpPr>
        <p:spPr>
          <a:xfrm>
            <a:off x="708484" y="5713607"/>
            <a:ext cx="6938922" cy="7535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defTabSz="1828433">
              <a:spcBef>
                <a:spcPts val="0"/>
              </a:spcBef>
              <a:defRPr sz="3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</a:t>
            </a:r>
            <a:r>
              <a:rPr b="1"/>
              <a:t>1. กลุ่มการจัดการเชิงวิทยาศาสตร์ (Scientific Management) ของ Frederick Taylor </a:t>
            </a:r>
            <a:r>
              <a:t>ความมุ่งหมายสูงสุดของแนวคิดเชิงวิทยาศาสตร์คือ จัดการบริหารธุรกิจหรือโรงงานให้มีประสิทธิภาพและประสิทธิผลสูงสุด</a:t>
            </a:r>
            <a:br/>
            <a:r>
              <a:t>  </a:t>
            </a:r>
            <a:r>
              <a:rPr b="1"/>
              <a:t>2. กลุ่มการบริหารจัดการ (Administration Management) หรือ ทฤษฎีบริหารองค์การอย่างเป็นทางการ (Formal Organization Theory) ของ Henri Fayol</a:t>
            </a:r>
            <a:r>
              <a:t> จะเน้นตัวบุคลปฏิบัติงาน + วิธีการทำงาน ได้ประสิทธิภาพและประสิทธิผลแต่ก็ไม่มองด้าน “จิตวิทยา”</a:t>
            </a:r>
            <a:br/>
            <a:r>
              <a:rPr b="1"/>
              <a:t>  3. ทฤษฎีบริหารองค์การในระบบราชการ (Bureaucracy) มาจากแนวคิดของ Max Weber</a:t>
            </a:r>
            <a:r>
              <a:t> กล่าวถึงหลักการบริหารราชการระบบราชการก็มีทั้งข้อดีและข้อเสีย ในด้านข้อเสีย คือ สายบังคับบัญชายืดยาวการทำงานต้องอ้างอิงกฎระเบียบ จึงชักช้าไม่ทันการแก้ไขปัญหาในปัจจุบัน ด้านข้อดี คือ ยึดประโยชน์สาธารณะเป็นหลัก การบังคับบัญชา การเลื่อนขั้นตำแหน่งที่มีระบบระเบียบ แต่ในปัจจุบันระบบราชการกำลังถูกแทรกแซงทางการเมืองและทางเศรษฐกิจ ทำให้เริ่ม</a:t>
            </a:r>
          </a:p>
          <a:p>
            <a:pPr defTabSz="1828433">
              <a:spcBef>
                <a:spcPts val="0"/>
              </a:spcBef>
              <a:defRPr sz="3000">
                <a:solidFill>
                  <a:srgbClr val="FFFFFF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มีปัญหา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ounded Rectangle"/>
          <p:cNvSpPr/>
          <p:nvPr/>
        </p:nvSpPr>
        <p:spPr>
          <a:xfrm>
            <a:off x="2193765" y="3203780"/>
            <a:ext cx="20009170" cy="8939419"/>
          </a:xfrm>
          <a:prstGeom prst="roundRect">
            <a:avLst>
              <a:gd name="adj" fmla="val 1408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15431">
              <a:lnSpc>
                <a:spcPct val="120000"/>
              </a:lnSpc>
              <a:spcBef>
                <a:spcPts val="0"/>
              </a:spcBef>
              <a:defRPr spc="-44" sz="2200">
                <a:solidFill>
                  <a:srgbClr val="FFFFFF"/>
                </a:solidFill>
                <a:latin typeface="Canela Deck Bold"/>
                <a:ea typeface="Canela Deck Bold"/>
                <a:cs typeface="Canela Deck Bold"/>
                <a:sym typeface="Canela Deck Bold"/>
              </a:defRPr>
            </a:pPr>
          </a:p>
        </p:txBody>
      </p:sp>
      <p:sp>
        <p:nvSpPr>
          <p:cNvPr id="258" name="ทฤษฎีทางการบริหารและวิวัฒนาการการบริหารการศึกษา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6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ทฤษฎีทางการบริหารและวิวัฒนาการการบริหารการศึกษา</a:t>
            </a:r>
            <a:endParaRPr b="0"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259" name="ระยะที่ 1 ระหว่าง ค.ศ. 1887–1945 ยุคนักทฤษฎี"/>
          <p:cNvSpPr txBox="1"/>
          <p:nvPr/>
        </p:nvSpPr>
        <p:spPr>
          <a:xfrm>
            <a:off x="2950884" y="3925086"/>
            <a:ext cx="16067798" cy="1293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7200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ระยะที่ 1 ระหว่าง ค.ศ. 1887–1945 ยุคนักทฤษฎี </a:t>
            </a:r>
          </a:p>
        </p:txBody>
      </p:sp>
      <p:sp>
        <p:nvSpPr>
          <p:cNvPr id="260" name="กลุ่มการจัดการเชิงวิทยาศาสตร์ (Scientific Management)…"/>
          <p:cNvSpPr txBox="1"/>
          <p:nvPr/>
        </p:nvSpPr>
        <p:spPr>
          <a:xfrm>
            <a:off x="2738222" y="5803442"/>
            <a:ext cx="19479802" cy="463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02920" indent="-502920" defTabSz="914400">
              <a:lnSpc>
                <a:spcPct val="100000"/>
              </a:lnSpc>
              <a:spcBef>
                <a:spcPts val="0"/>
              </a:spcBef>
              <a:buSzPct val="100000"/>
              <a:buAutoNum type="arabicPeriod" startAt="1"/>
              <a:defRPr sz="67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กลุ่มการจัดการเชิงวิทยาศาสตร์ (Scientific Management)</a:t>
            </a:r>
          </a:p>
          <a:p>
            <a:pPr marL="502920" indent="-502920" defTabSz="914400">
              <a:lnSpc>
                <a:spcPct val="100000"/>
              </a:lnSpc>
              <a:spcBef>
                <a:spcPts val="0"/>
              </a:spcBef>
              <a:buSzPct val="100000"/>
              <a:buAutoNum type="arabicPeriod" startAt="1"/>
              <a:defRPr sz="67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กลุ่มการบริหารจัดการ (Administration Management) หรือ ทฤษฎีบริหารองค์การอย่างเป็นทางการ (Formal Organization Theory)</a:t>
            </a:r>
          </a:p>
          <a:p>
            <a:pPr marL="502920" indent="-502920" defTabSz="914400">
              <a:lnSpc>
                <a:spcPct val="100000"/>
              </a:lnSpc>
              <a:spcBef>
                <a:spcPts val="0"/>
              </a:spcBef>
              <a:buSzPct val="100000"/>
              <a:buAutoNum type="arabicPeriod" startAt="1"/>
              <a:defRPr sz="67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ทฤษฎีบริหารองค์การในระบบราชการ (Bureaucracy)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Follette นำเอาจิตวิทยามาใช้และได้เสนอการแก้ปัญหาความขัดแย้ง (Conflict) 3 แนวทาง ดังนี้"/>
          <p:cNvSpPr txBox="1"/>
          <p:nvPr/>
        </p:nvSpPr>
        <p:spPr>
          <a:xfrm>
            <a:off x="1417537" y="3595522"/>
            <a:ext cx="10372926" cy="1905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lnSpc>
                <a:spcPct val="90000"/>
              </a:lnSpc>
              <a:spcBef>
                <a:spcPts val="0"/>
              </a:spcBef>
              <a:defRPr sz="57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Follette นำเอาจิตวิทยามาใช้และได้เสนอการแก้ปัญหาความขัดแย้ง (Conflict) 3 แนวทาง ดังนี้</a:t>
            </a:r>
          </a:p>
        </p:txBody>
      </p:sp>
      <p:sp>
        <p:nvSpPr>
          <p:cNvPr id="265" name="ระยะที่ 2 ระหว่าง ค.ศ. 1945–1958 ยุคทฤษฎีมนุษยสัมพันธ์"/>
          <p:cNvSpPr txBox="1"/>
          <p:nvPr/>
        </p:nvSpPr>
        <p:spPr>
          <a:xfrm>
            <a:off x="1515820" y="2525500"/>
            <a:ext cx="10176359" cy="896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normAutofit fontScale="100000" lnSpcReduction="0"/>
          </a:bodyPr>
          <a:lstStyle>
            <a:lvl1pPr algn="ctr" defTabSz="12700">
              <a:lnSpc>
                <a:spcPct val="7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4800">
                <a:solidFill>
                  <a:schemeClr val="accent4">
                    <a:hueOff val="-839986"/>
                    <a:satOff val="3568"/>
                    <a:lumOff val="-36125"/>
                  </a:schemeClr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ระยะที่ 2 ระหว่าง ค.ศ. 1945–1958 ยุคทฤษฎีมนุษยสัมพันธ์ </a:t>
            </a:r>
          </a:p>
        </p:txBody>
      </p:sp>
      <p:sp>
        <p:nvSpPr>
          <p:cNvPr id="266" name="เมโย (Mayo) กับคณะทำการวิจัย เริ่มที่ข้อสมมติฐานว่าสิ่งแวดล้อมมีผลต่อประสิทธิภาพการทำงานของคนงาน ทำให้เกิดแนวความคิดใหม่ที่ว่า ความสัมพันธ์ของมนุษย์ มีความสำคัญมาก ผลการศึกษาทดลองสรุปได้ดังนี้"/>
          <p:cNvSpPr txBox="1"/>
          <p:nvPr/>
        </p:nvSpPr>
        <p:spPr>
          <a:xfrm>
            <a:off x="12365365" y="2227864"/>
            <a:ext cx="10841970" cy="2675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spcBef>
                <a:spcPts val="0"/>
              </a:spcBef>
              <a:defRPr sz="4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เมโย (Mayo) กับคณะทำการวิจัย เริ่มที่ข้อสมมติฐานว่าสิ่งแวดล้อมมีผลต่อประสิทธิภาพการทำงานของคนงาน ทำให้เกิดแนวความคิดใหม่ที่ว่า ความสัมพันธ์ของมนุษย์ มีความสำคัญมาก ผลการศึกษาทดลองสรุปได้ดังนี้</a:t>
            </a:r>
          </a:p>
        </p:txBody>
      </p:sp>
      <p:sp>
        <p:nvSpPr>
          <p:cNvPr id="267" name="ทฤษฎีทางการบริหารและวิวัฒนาการการบริหารการศึกษา"/>
          <p:cNvSpPr txBox="1"/>
          <p:nvPr>
            <p:ph type="title" idx="4294967295"/>
          </p:nvPr>
        </p:nvSpPr>
        <p:spPr>
          <a:xfrm>
            <a:off x="2057400" y="890085"/>
            <a:ext cx="20269200" cy="1461506"/>
          </a:xfrm>
          <a:prstGeom prst="rect">
            <a:avLst/>
          </a:prstGeom>
        </p:spPr>
        <p:txBody>
          <a:bodyPr lIns="50800" tIns="50800" rIns="50800" bIns="50800"/>
          <a:lstStyle>
            <a:lvl1pPr algn="ctr">
              <a:lnSpc>
                <a:spcPct val="100000"/>
              </a:lnSpc>
              <a:tabLst>
                <a:tab pos="317500" algn="l"/>
                <a:tab pos="647700" algn="l"/>
                <a:tab pos="977900" algn="l"/>
                <a:tab pos="1308100" algn="l"/>
                <a:tab pos="1625600" algn="l"/>
                <a:tab pos="1955800" algn="l"/>
                <a:tab pos="2286000" algn="l"/>
                <a:tab pos="2616200" algn="l"/>
                <a:tab pos="2933700" algn="l"/>
                <a:tab pos="3263900" algn="l"/>
                <a:tab pos="3594100" algn="l"/>
                <a:tab pos="3924300" algn="l"/>
              </a:tabLst>
              <a:defRPr b="1" sz="6992">
                <a:solidFill>
                  <a:srgbClr val="000000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defTabSz="914400"/>
            <a:r>
              <a:t>ทฤษฎีทางการบริหารและวิวัฒนาการการบริหารการศึกษา</a:t>
            </a:r>
            <a:endParaRPr b="0" sz="1104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268" name="1. Domination ใช้อำนาจอีกฝ่ายสยบลง คือให้อีก      ฝ่ายแพ้ให้ได้ไม่ดีนัก…"/>
          <p:cNvSpPr txBox="1"/>
          <p:nvPr/>
        </p:nvSpPr>
        <p:spPr>
          <a:xfrm>
            <a:off x="1371024" y="5962976"/>
            <a:ext cx="10223203" cy="518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 defTabSz="914400">
              <a:lnSpc>
                <a:spcPct val="90000"/>
              </a:lnSpc>
              <a:spcBef>
                <a:spcPts val="0"/>
              </a:spcBef>
              <a:defRPr sz="5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rPr b="1"/>
              <a:t>1. Domination </a:t>
            </a:r>
            <a:r>
              <a:t>ใช้อำนาจอีกฝ่ายสยบลง คือให้อีก </a:t>
            </a:r>
            <a:br/>
            <a:r>
              <a:t>    ฝ่ายแพ้ให้ได้ไม่ดีนัก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defRPr sz="5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</a:t>
            </a:r>
            <a:r>
              <a:rPr b="1"/>
              <a:t>2. Compromise</a:t>
            </a:r>
            <a:r>
              <a:t> คนละครึ่งทางเพื่อให้เหตุการณ์สงบ</a:t>
            </a:r>
            <a:br/>
            <a:r>
              <a:t>      โดยประนีประนอม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defRPr sz="5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</a:t>
            </a:r>
            <a:r>
              <a:rPr b="1"/>
              <a:t>3. Integration </a:t>
            </a:r>
            <a:r>
              <a:t>การหาแนวทางที่ไม่มีใครเสียหน้า </a:t>
            </a:r>
            <a:br/>
            <a:r>
              <a:t>      ได้ประโยชน์ทั้ง 2 ทาง (ชนะ ชนะ)</a:t>
            </a:r>
          </a:p>
        </p:txBody>
      </p:sp>
      <p:sp>
        <p:nvSpPr>
          <p:cNvPr id="269" name="“การเกิดความขัดแย้งในหน่วยงานเป็นความพกพร่องของการบริหาร”"/>
          <p:cNvSpPr txBox="1"/>
          <p:nvPr/>
        </p:nvSpPr>
        <p:spPr>
          <a:xfrm>
            <a:off x="1245907" y="11386173"/>
            <a:ext cx="10473437" cy="83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90000"/>
              </a:lnSpc>
              <a:spcBef>
                <a:spcPts val="0"/>
              </a:spcBef>
              <a:defRPr sz="45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/>
            <a:r>
              <a:t>“การเกิดความขัดแย้งในหน่วยงานเป็นความพกพร่องของการบริหาร” </a:t>
            </a:r>
          </a:p>
        </p:txBody>
      </p:sp>
      <p:sp>
        <p:nvSpPr>
          <p:cNvPr id="270" name="1. คนเป็นสิ่งมีชีวิตจิตใจ ขวัญกำลังใจ และความพึงพอใจเป็นเรื่อง     สำคัญในการทำงาน…"/>
          <p:cNvSpPr txBox="1"/>
          <p:nvPr/>
        </p:nvSpPr>
        <p:spPr>
          <a:xfrm>
            <a:off x="12674748" y="4950262"/>
            <a:ext cx="10223204" cy="614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0"/>
              </a:spcBef>
              <a:defRPr sz="44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1. คนเป็นสิ่งมีชีวิตจิตใจ ขวัญกำลังใจ และความพึงพอใจเป็นเรื่อง</a:t>
            </a:r>
            <a:br/>
            <a:r>
              <a:t>    สำคัญในการทำงาน</a:t>
            </a:r>
          </a:p>
          <a:p>
            <a:pPr defTabSz="914400">
              <a:spcBef>
                <a:spcPts val="0"/>
              </a:spcBef>
              <a:defRPr sz="44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2. เงินไม่ใช่สิ่งล่อใจที่สำคัญแต่เพียงอย่างเดียว รางวัลทางจิตใจมีผล</a:t>
            </a:r>
            <a:br/>
            <a:r>
              <a:t>   ต่อการจูงใจในการทำงานไม่น้อยกว่าเงิน</a:t>
            </a:r>
          </a:p>
          <a:p>
            <a:pPr defTabSz="914400">
              <a:spcBef>
                <a:spcPts val="0"/>
              </a:spcBef>
              <a:defRPr sz="44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3. การทำงานขึ้นอยู่กับสภาพแวดล้อมทางสังคมมากกว่าสภาพ</a:t>
            </a:r>
            <a:br/>
            <a:r>
              <a:t>   แวดล้อมทางกายภาพ คับที่อยู่ได้คับใจอยู่อยาก</a:t>
            </a:r>
          </a:p>
          <a:p>
            <a:pPr defTabSz="914400">
              <a:spcBef>
                <a:spcPts val="0"/>
              </a:spcBef>
              <a:defRPr sz="44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</a:t>
            </a:r>
          </a:p>
          <a:p>
            <a:pPr defTabSz="914400">
              <a:spcBef>
                <a:spcPts val="0"/>
              </a:spcBef>
              <a:defRPr sz="4400">
                <a:solidFill>
                  <a:srgbClr val="5E5E5E"/>
                </a:solidFill>
                <a:latin typeface="TH Sarabun New"/>
                <a:ea typeface="TH Sarabun New"/>
                <a:cs typeface="TH Sarabun New"/>
                <a:sym typeface="TH Sarabun New"/>
              </a:defRPr>
            </a:pPr>
            <a:r>
              <a:t>         </a:t>
            </a:r>
            <a:r>
              <a:rPr>
                <a:solidFill>
                  <a:srgbClr val="FFFFFF"/>
                </a:solidFill>
              </a:rPr>
              <a:t>ข้อคิดที่สำคัญการตอบสนองคน ด้านความต้องการศักดิ์ศรี การยกย่องจะส่งผลต่อประสิทธิภาพและประสิทธิผลในการทำงานจากแนวคิด “มนุษยสัมพันธ์”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9_Lookbook">
  <a:themeElements>
    <a:clrScheme name="29_Lookbook">
      <a:dk1>
        <a:srgbClr val="000000"/>
      </a:dk1>
      <a:lt1>
        <a:srgbClr val="F6F7F2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36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 Medium"/>
            <a:ea typeface="Proxima Nova Medium"/>
            <a:cs typeface="Proxima Nova Medium"/>
            <a:sym typeface="Proxima Nova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9_Lookbook">
  <a:themeElements>
    <a:clrScheme name="29_Lookbook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B9CAD3"/>
      </a:accent1>
      <a:accent2>
        <a:srgbClr val="8CBAD7"/>
      </a:accent2>
      <a:accent3>
        <a:srgbClr val="B5AFC4"/>
      </a:accent3>
      <a:accent4>
        <a:srgbClr val="E8A6B1"/>
      </a:accent4>
      <a:accent5>
        <a:srgbClr val="FF8A6E"/>
      </a:accent5>
      <a:accent6>
        <a:srgbClr val="E2CF91"/>
      </a:accent6>
      <a:hlink>
        <a:srgbClr val="0000FF"/>
      </a:hlink>
      <a:folHlink>
        <a:srgbClr val="FF00FF"/>
      </a:folHlink>
    </a:clrScheme>
    <a:fontScheme name="29_Lookbook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9_Look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154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36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Canela Deck Bold"/>
            <a:ea typeface="Canela Deck Bold"/>
            <a:cs typeface="Canela Deck Bold"/>
            <a:sym typeface="Canela Deck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438338" rtl="0" fontAlgn="auto" latinLnBrk="0" hangingPunct="0">
          <a:lnSpc>
            <a:spcPct val="8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roxima Nova Medium"/>
            <a:ea typeface="Proxima Nova Medium"/>
            <a:cs typeface="Proxima Nova Medium"/>
            <a:sym typeface="Proxima Nova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