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.jpeg" ContentType="image/jpeg"/>
  <Override PartName="/ppt/media/image3.jpeg" ContentType="image/jpeg"/>
  <Override PartName="/ppt/notesSlides/notesSlide5.xml" ContentType="application/vnd.openxmlformats-officedocument.presentationml.notesSlide+xml"/>
  <Override PartName="/ppt/media/image4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1pPr>
    <a:lvl2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2pPr>
    <a:lvl3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3pPr>
    <a:lvl4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4pPr>
    <a:lvl5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5pPr>
    <a:lvl6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6pPr>
    <a:lvl7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7pPr>
    <a:lvl8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8pPr>
    <a:lvl9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1">
              <a:hueOff val="-398243"/>
              <a:satOff val="23908"/>
              <a:lumOff val="10782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9CBD3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7FA2B6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6DDDC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F658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wholeTbl>
    <a:band2H>
      <a:tcTxStyle b="def" i="def"/>
      <a:tcStyle>
        <a:tcBdr/>
        <a:fill>
          <a:solidFill>
            <a:schemeClr val="accent6">
              <a:hueOff val="887465"/>
              <a:satOff val="-30004"/>
              <a:lumOff val="6094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430252"/>
              <a:satOff val="-18978"/>
              <a:lumOff val="-19473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827A3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-3883"/>
              <a:lumOff val="14670"/>
            </a:schemeClr>
          </a:solidFill>
        </a:fill>
      </a:tcStyle>
    </a:wholeTbl>
    <a:band2H>
      <a:tcTxStyle b="def" i="def"/>
      <a:tcStyle>
        <a:tcBdr/>
        <a:fill>
          <a:solidFill>
            <a:srgbClr val="B5AEC4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C78A6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3300">
        <a:latin typeface="TH Sarabun New"/>
        <a:ea typeface="TH Sarabun New"/>
        <a:cs typeface="TH Sarabun New"/>
        <a:sym typeface="TH Sarabun New"/>
      </a:defRPr>
    </a:lvl1pPr>
    <a:lvl2pPr indent="228600" latinLnBrk="0">
      <a:defRPr sz="3300">
        <a:latin typeface="TH Sarabun New"/>
        <a:ea typeface="TH Sarabun New"/>
        <a:cs typeface="TH Sarabun New"/>
        <a:sym typeface="TH Sarabun New"/>
      </a:defRPr>
    </a:lvl2pPr>
    <a:lvl3pPr indent="457200" latinLnBrk="0">
      <a:defRPr sz="3300">
        <a:latin typeface="TH Sarabun New"/>
        <a:ea typeface="TH Sarabun New"/>
        <a:cs typeface="TH Sarabun New"/>
        <a:sym typeface="TH Sarabun New"/>
      </a:defRPr>
    </a:lvl3pPr>
    <a:lvl4pPr indent="685800" latinLnBrk="0">
      <a:defRPr sz="3300">
        <a:latin typeface="TH Sarabun New"/>
        <a:ea typeface="TH Sarabun New"/>
        <a:cs typeface="TH Sarabun New"/>
        <a:sym typeface="TH Sarabun New"/>
      </a:defRPr>
    </a:lvl4pPr>
    <a:lvl5pPr indent="914400" latinLnBrk="0">
      <a:defRPr sz="3300">
        <a:latin typeface="TH Sarabun New"/>
        <a:ea typeface="TH Sarabun New"/>
        <a:cs typeface="TH Sarabun New"/>
        <a:sym typeface="TH Sarabun New"/>
      </a:defRPr>
    </a:lvl5pPr>
    <a:lvl6pPr indent="1143000" latinLnBrk="0">
      <a:defRPr sz="3300">
        <a:latin typeface="TH Sarabun New"/>
        <a:ea typeface="TH Sarabun New"/>
        <a:cs typeface="TH Sarabun New"/>
        <a:sym typeface="TH Sarabun New"/>
      </a:defRPr>
    </a:lvl6pPr>
    <a:lvl7pPr indent="1371600" latinLnBrk="0">
      <a:defRPr sz="3300">
        <a:latin typeface="TH Sarabun New"/>
        <a:ea typeface="TH Sarabun New"/>
        <a:cs typeface="TH Sarabun New"/>
        <a:sym typeface="TH Sarabun New"/>
      </a:defRPr>
    </a:lvl7pPr>
    <a:lvl8pPr indent="1600200" latinLnBrk="0">
      <a:defRPr sz="3300">
        <a:latin typeface="TH Sarabun New"/>
        <a:ea typeface="TH Sarabun New"/>
        <a:cs typeface="TH Sarabun New"/>
        <a:sym typeface="TH Sarabun New"/>
      </a:defRPr>
    </a:lvl8pPr>
    <a:lvl9pPr indent="1828800" latinLnBrk="0">
      <a:defRPr sz="3300">
        <a:latin typeface="TH Sarabun New"/>
        <a:ea typeface="TH Sarabun New"/>
        <a:cs typeface="TH Sarabun New"/>
        <a:sym typeface="TH Sarabun New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youtube.com/watch?v=w_B5Khw8_wk" TargetMode="External"/><Relationship Id="rId4" Type="http://schemas.openxmlformats.org/officeDocument/2006/relationships/hyperlink" Target="https://www.youtube.com/watch?v=WtWf5B0p8rA" TargetMode="External"/><Relationship Id="rId5" Type="http://schemas.openxmlformats.org/officeDocument/2006/relationships/hyperlink" Target="https://youtu.be/9FfxL370Q4E" TargetMode="Externa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youtu.be/Jp3P2h9ryw8" TargetMode="External"/><Relationship Id="rId4" Type="http://schemas.openxmlformats.org/officeDocument/2006/relationships/hyperlink" Target="https://youtu.be/sDUpy1W-38M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defRPr>
            </a:pPr>
            <a:r>
              <a:t>บทบาทของระบบเทคโนโลยีสารสนเทศและการสื่อสาร (ICT)</a:t>
            </a:r>
          </a:p>
          <a:p>
            <a:pPr>
              <a:defRPr b="1"/>
            </a:pPr>
            <a:r>
              <a:t>	</a:t>
            </a:r>
            <a:r>
              <a:rPr b="0"/>
              <a:t>ระบบไอซีที่ได้เข้ามามีบทบาทในแต่ละองค์กรเป็นอย่างมาก และยังมีบทบาท เป็นพื้นฐานในการดำเนินธุรกิจอาจะมากหรือน้อยตามแต่ประเภทธุรกิจที่ต้องการข้อมูลข้าวสารต่างๆ ที่แตกต่างกันไป เพิ่มอำนาจทางธุรกิจให้มีข้อมูลข่าวสารที่รวดเร็วกว่าบริษัทคู่แข่ง ช่วยในการดำเนินงานขององค์กร ทำให้การทำงานเกิดความสะดวกรวดเร็ว ง่ายขึ้น และช่วยในการตัดสินใจในด้านต่างๆ เพื่อการสร้างความได้เปรียบในด้านการแข่งขัน</a:t>
            </a:r>
          </a:p>
          <a:p>
            <a:pPr/>
            <a:r>
              <a:t>      ในการใช้ประโยชน์จากระบบไอชีทีขององศ์กรต่างๆ เพื่อให้องค์กรมีระบบการวางแผนที่มีประสิทธิภาพจะประกอบด้วยปัจจัยหลักใน การกำหนดวิสัยทัศน์และยุทธศาสตร์ของผู้บริหาร การสร้างความพร้อมทางด้านไอซีที (CT Infrastructure) การสร้างสภาพแวดล้อมของระบบไอซีที่เพื่อสร้างความคุ้นเคยกับระบบคอมพิวเตอร์ และอินเทอร์เน็ต ตลอดจนเครือข่ายการติดต่อสื่อสารภายใน และการวิจัยและพัฒนาระบบ (Research and Development : R&amp;D) ซึ่งจะเป็นการนำเอาระบบไอซีทีที่สมบูรณ์มาใช้กับการดำเนินงานอย่างเต็มรูปแบบ</a:t>
            </a:r>
          </a:p>
          <a:p>
            <a:pPr/>
            <a:r>
              <a:t>      ประโยชน์ของการใช้เทคโนโลยีสารสนเทศและการสื่อสาร (ICT) นั้นมีหลายด้านมากมายไม่ว่าจะเป็น ด้านการศึกษา ด้านการแพทย์และสาธารณสุข ด้านการเกษตรและอุตสาหกรรม ด้านการเงินการธนาคาร ด้านความมั่นคง ด้านการคมนาคม ด้านวิศวกรรมและสถาปัตยกรรม และด้านการพาณิชย์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1.1 ความหมายของเทคโนโลยีสารสนเทศและการสื่อสาร</a:t>
            </a:r>
          </a:p>
          <a:p>
            <a:pPr/>
            <a:r>
              <a:t>		ปัจจุบันเทคโนโลยีสารสนเทศและการสื่อสารมีบทบาทต่อชีวิตประจำวันเป็นอย่างมาก เช่น มีการใช้คอมพิวเตอร์ในการทำงาน ใช้อินเตอร์เน็ตเพื่อสืบค้นข้อมูล หรือรับ-ส่งข้อมูลระหว่างกัน ตลอดจนใช้โทรศัพท์เคลื่อนที่ (mobile phone) หรือโทรศัพท์มือถือในการติดต่อสื่อสารองค์การทั้งภาครัฐและเอกชน ได้นำเทคโนโลยีสารสนเทศ และการสื่อสารนักเรียนเข้ามาใช้งานในทุกระดับชั้นขององค์กร เช่น งานด้านการบริหาร การจัดการ และการปฏิบัติการ รัฐบาลได้เห็นความสำคัญของระบบเทคโนโลยีทางด้านคอมพิวเตอร์และระบบสื่อสาร จึงได้มีประกาศตั้งแต่ปี พ.ศ.2538 ให้เป็นปีแห่งเทคโนโลยีสารสนเทศไทย มีการลงทุนเกี่ยวกับโครงการพื้นฐานทางด้านเทคโนโลยีสารสนเทศ และการสื่อสารเป็นจำนวนมาก เช่น มีการขยายระบบโทรศัพท์ และขยายเครือข่ายการสื่อสาร มีการสร้างระบบฐานข้อมูลทะเบียนราษฎร์ และการสร้างระบบจัดเก็บภาษีอากรด้วยเทคโนโลยีคอมพิวเตอร์</a:t>
            </a:r>
          </a:p>
          <a:p>
            <a:pPr/>
          </a:p>
          <a:p>
            <a:pPr/>
            <a:r>
              <a:t>		คำว่า </a:t>
            </a:r>
            <a:r>
              <a:rPr b="1"/>
              <a:t>เทคโนโลยีสารสนเทศ (Information Technology : IT) </a:t>
            </a:r>
            <a:r>
              <a:t>เรียกย่อว่า </a:t>
            </a:r>
            <a:r>
              <a:rPr b="1"/>
              <a:t>“ไอที”</a:t>
            </a:r>
            <a:r>
              <a:t> ประกอบด้วยคำว่า </a:t>
            </a:r>
            <a:r>
              <a:rPr b="1"/>
              <a:t>“เทคโนโลยี”</a:t>
            </a:r>
            <a:r>
              <a:t> และคำว่า </a:t>
            </a:r>
            <a:r>
              <a:rPr b="1"/>
              <a:t>“สารสนเทศ”</a:t>
            </a:r>
            <a:r>
              <a:t> นำมารวมกันเป็น</a:t>
            </a: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“เทคโนโลยีสารสนเทศ”</a:t>
            </a:r>
            <a:r>
              <a:t> และคำว่าเทคโนโลยีสารสนเทศและการสื่อสาร (Information and Communication Technology : ICT) หรือเรียกย่อว่า “ไอซีที” ประกอบด้วยคำที่มีความหมายดังนี้</a:t>
            </a:r>
          </a:p>
          <a:p>
            <a:pPr/>
            <a:r>
              <a:t>		</a:t>
            </a:r>
            <a:r>
              <a:rPr b="1"/>
              <a:t>• เทคโนโลยี (Technology) </a:t>
            </a:r>
            <a:r>
              <a:t>หมายถึง การนำความรู้ทางด้านวิทยาศาสตร์มาประยุกต์ในการพัฒนาเครื่องมือ เครื่องใช้ อุปกรณ์ วิธีการหรือกระบวนการ เพื่อช่วยในการทำงานหรือแก้ปัญหาต่างๆ ทั้งนี้เพื่อให้เกิดประโยชน์ต่อบุคคล กลุ่มคน หรือองค์กร</a:t>
            </a:r>
          </a:p>
          <a:p>
            <a:pPr/>
            <a:r>
              <a:t>		</a:t>
            </a:r>
            <a:r>
              <a:rPr b="1"/>
              <a:t>• สารสนเทศ (information)</a:t>
            </a: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 </a:t>
            </a:r>
            <a:r>
              <a:t>หมายถึง ผลลัพธ์ที่เกิดจากการนำข้อมูลมาผ่านกระบวนการต่างๆ อย่างมีระบบ จนได้สิ่งที่เป็นประโยชน์ มีคุณค่าและสาระ หรือมีเนื้อหาและรูปแบบที่เหมาะสมตามความต้องการของผู้ใช้</a:t>
            </a:r>
          </a:p>
          <a:p>
            <a:pPr/>
            <a:r>
              <a:t>		</a:t>
            </a:r>
            <a:r>
              <a:rPr>
                <a:solidFill>
                  <a:schemeClr val="accent5">
                    <a:hueOff val="-306725"/>
                    <a:lumOff val="-18354"/>
                  </a:schemeClr>
                </a:solidFill>
              </a:rPr>
              <a:t>• </a:t>
            </a: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เทคโนโลยีสารสนเทศ (Information Technology : IT)</a:t>
            </a:r>
            <a:r>
              <a:rPr>
                <a:solidFill>
                  <a:schemeClr val="accent5">
                    <a:hueOff val="-306725"/>
                    <a:lumOff val="-18354"/>
                  </a:schemeClr>
                </a:solidFill>
              </a:rPr>
              <a:t> </a:t>
            </a:r>
            <a:r>
              <a:t>หมายถึง การนำความรู้ทางด้านวิทยาศาสตร์มาประยุกต์ใช้เพื่อสร้างหรือจัดการกับสารสนเทศอย่างเป็นระบบและรวดเร็ว โดยอาศัยเทคโนโลยีทางด้านคอมพิวเตอร์ ทั้งนี้เพื่อให้เกิดประโยชน์ต่อบุคคล กลุ่มบุคคล หรือองค์กร </a:t>
            </a:r>
          </a:p>
          <a:p>
            <a:pPr/>
            <a:r>
              <a:t>		ทั้งนี้เทคโนโลยีสารสนเทศยังต้องพึ่งพาเทคโนโลยีด้านการสื่อสารและโทรคมนาคม ซึ่งเป็นวิธีการที่จะส่งข้อมูลจากที่หนึ่งไปยังอีกที่หนึ่ง เพื่อการแลกเปลี่ยนหรือเผยแพร่ข้อมูล และสารสนเทศได้อย่างรวดเร็วทันต่อการใช้ประโยชน์ ผ่านอุปกรณ์สื่อสาร เช่น วิทยุ โทรศัพท์ เครื่องโทรสาร คอมพิวเตอร์ คลื่นวิทยุ และดาวเทียม ดังนั้นในปัจจุบันเทคโนโลยีสารสนเทศและเทคโนโลยีการสื่อสารจึงมักใช้คู่กัน</a:t>
            </a:r>
          </a:p>
          <a:p>
            <a:pPr/>
            <a:r>
              <a:t>		</a:t>
            </a: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• เทคโนโลยีสารสนเทศและการสื่อสาร (Information and CommunicationTechnology : ICT) </a:t>
            </a:r>
            <a:r>
              <a:t>ตามแผนแม่บทเทคโนโลยีสารสนเทศและการสื่อสารประเทศไทย พ.ศ. 2545-2549 หมายถึง เทคโนโลยีที่เกี่ยวกับข่าวสาร ข้อมูล และการสื่อสาร นับตั้งแต่ การสร้าง การนำมาวิเคราะห์หรือประมวลผล การรับและการส่งข้อมูล การจัดเก็บและการนำข้อมูลกลับไปใช้ใหม่ เทคโนโลยีเหล่านี้มักจะหมายถึง คอมพิวเตอร์ ซึ่งประกอบด้วยส่วนอุปกรณ์ (Hardware) ส่วนคำสั่ง (Software) และส่วนข้อมูล (Data) และระบบการสื่อสารต่างๆไม่ว่าจะเป็นโทรศัพท์ ระบบสื่อสารข้อมูล ดาวเทียม หรือเครื่องมือสื่อสารใดๆ ทั้งแบบมีสาย (Wire) และไร้สาย (Wireless) ตัวอย่างเช่น</a:t>
            </a:r>
          </a:p>
          <a:p>
            <a:pPr/>
            <a:r>
              <a:t>            1. การเรียนทางไกลผ่านทางเครือข่ายคอมพิวเตอร์</a:t>
            </a:r>
          </a:p>
          <a:p>
            <a:pPr/>
            <a:r>
              <a:t>            2. การสั่งซื้อสิ้นค้าและชำระเงินด้วยบัตรเครดิตผ่านเครือข่ายคอมพิวเตอร์</a:t>
            </a:r>
          </a:p>
          <a:p>
            <a:pPr/>
            <a:r>
              <a:t>            3. การเบิกเงินด้วยบัตรเอทีเอ็ม</a:t>
            </a:r>
          </a:p>
          <a:p>
            <a:pPr/>
            <a:r>
              <a:t>            4. การส่งไปรษณีย์อิเล็กทรอนิสก์ หรืออีเมล (electronic mail: e-mail)</a:t>
            </a:r>
          </a:p>
          <a:p>
            <a:pPr/>
          </a:p>
          <a:p>
            <a:pPr lvl="1"/>
            <a:r>
              <a:t>ศึกษาเพิ่มเติมได้จาก VDO </a:t>
            </a:r>
          </a:p>
          <a:p>
            <a:pPr lvl="2" marL="1255712" indent="-366712">
              <a:buSzPct val="100000"/>
              <a:buChar char="•"/>
            </a:pPr>
            <a:r>
              <a:t>ข้อมูลและสารสนเทศ </a:t>
            </a:r>
            <a:r>
              <a:rPr u="sng">
                <a:hlinkClick r:id="rId3" invalidUrl="" action="" tgtFrame="" tooltip="" history="1" highlightClick="0" endSnd="0"/>
              </a:rPr>
              <a:t>https://www.youtube.com/watch?v=w_B5Khw8_wk</a:t>
            </a:r>
          </a:p>
          <a:p>
            <a:pPr lvl="2" marL="1255712" indent="-366712">
              <a:buSzPct val="100000"/>
              <a:buChar char="•"/>
            </a:pPr>
            <a:r>
              <a:t>เทคโนโลยีสารสนเทศ </a:t>
            </a:r>
            <a:r>
              <a:rPr u="sng">
                <a:hlinkClick r:id="rId4" invalidUrl="" action="" tgtFrame="" tooltip="" history="1" highlightClick="0" endSnd="0"/>
              </a:rPr>
              <a:t>https://www.youtube.com/watch?v=WtWf5B0p8rA</a:t>
            </a:r>
          </a:p>
          <a:p>
            <a:pPr lvl="2" marL="1255712" indent="-366712">
              <a:buSzPct val="100000"/>
              <a:buChar char="•"/>
            </a:pPr>
            <a:r>
              <a:t>เทคโนโลยีสารสนเทศและการสื่อสาร (Information and CommunicationTechnology : ICT) </a:t>
            </a:r>
            <a:r>
              <a:rPr u="sng">
                <a:hlinkClick r:id="rId5" invalidUrl="" action="" tgtFrame="" tooltip="" history="1" highlightClick="0" endSnd="0"/>
              </a:rPr>
              <a:t>https://youtu.be/9FfxL370Q4E</a:t>
            </a:r>
            <a:r>
              <a:t> https://youtu.be/9FfxL370Q4E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ระบบไอซีที่ได้เข้ามามีบทบาทในแต่ละองค์กรเป็นอย่างมากในปัจจุบันที่มีการแข่งขันอย่างรุนแรง 0'Brien (2004) กล่าวถึงความสำคัญของระบบไอซีทีมี 2 ระยะ คือ ในระยะแรกจะเป็นการใช้ระบบไอซีที่ในการปฏิบัติที่ทำเป็นประจำอย่างต่อเนื่อง เช่น การเก็บข้อมูลประจำวันของพนักงานและข้อมูลรายการสินค้า เป็นต้น ในเวลาต่อมาด้วยความก้าวหน้าอย่างรวดเร็วของระบบไอซีที่หรือระยะที่สองสามารถนำระบบดังกล่าวมาใช้เป็นเครื่องมือที่ช่วยในการบริหารจัดการองค์กรและช่วยในการตัดสินใจในแง่มุมต่างๆ</a:t>
            </a:r>
          </a:p>
          <a:p>
            <a:pPr/>
            <a:r>
              <a:t>	การที่ระบบไอซีทีสามารถทำงานได้อย่างมีประสิทธิภาพนั้นจะเกิดจากองค์ประกอบที่สำคัญ เช่น ฮาร์ดแวร์ (ได้แก่ เครื่องคอมพิวเตอร์ และอุปกรณ์เครื่องมือต่างๆ เช่น เครื่องพิมพ์ จอมอนิเตอร์และคีย์บอร์ด เป็นต้น) ส่วนซอฟแวร์ ได้แก่ โปรแกรมซึ่งเป็นชุดคำสั่งให้เครื่องคอมพิวเตอร์ทำงาน และควบคุมระบบ และการจัดการฐานข้อมูล หมายถึง การบริหารทรัพยากรและระบบไอซีทีเพื่อการรวบรวม จัดเก็บ และประมวลผลข้อมูลต่างๆ ออกเป็นข้อมูลไอซีที เช่น การจัดเก็บข้อมูลส่วนบุคคล การจัดเก็บข้อมูลภาษีอากร การจัดเก็บข้อมูลทรัพยากรอากาศ และการจัดเก็บข้อมูลการซื้อขายประจำวันขององค์กรธุรกิจ</a:t>
            </a:r>
          </a:p>
          <a:p>
            <a:pPr/>
            <a:r>
              <a:t>      นอกจากนั้น 0'Brien ยังกล่าวถึงบทบาทที่สำคัญของระบบไอซีทีเพิ่มเติมดังนี้</a:t>
            </a:r>
          </a:p>
          <a:p>
            <a:pPr/>
            <a:r>
              <a:t>      - เป็นพื้นฐานในการดำเนินธุรกิจอาจะมากหรือน้อยตามแต่ประเภทธุรกิจที่ต้องการข้อมูลข้าวสารต่าง ๆ ที่แตกต่างกันไป</a:t>
            </a:r>
          </a:p>
          <a:p>
            <a:pPr/>
            <a:r>
              <a:t>      - เพิ่มอำนาจทางธุรกิจให้มีข้อมูลข่าวสารที่รวดเร็วกว่าบริษัทคู่แข่ง</a:t>
            </a:r>
          </a:p>
          <a:p>
            <a:pPr/>
            <a:r>
              <a:t>      - ช่วยในการดำเนินงานขององค์กร ทำให้การทำงานเกิดความสะดวกรวดเร็ว ง่ายขึ้น</a:t>
            </a:r>
          </a:p>
          <a:p>
            <a:pPr/>
            <a:r>
              <a:t>      - ช่วยในการตัดสินใจในด้านต่างๆ เพื่อการสร้างความได้เปรียบในด้านการแข่งขัน</a:t>
            </a:r>
          </a:p>
          <a:p>
            <a:pPr/>
          </a:p>
          <a:p>
            <a:pPr/>
            <a:r>
              <a:t>ในการเข้าสู่การใช้ประโยชน์จากระบบไอชีทีขององศ์กรต่างๆ เพื่อให้องค์กรมีระบบการวางแผนที่มีประสิทธิภาพจะประกอบด้วยปัจจัยหลักดังต่อไปนี้</a:t>
            </a:r>
          </a:p>
          <a:p>
            <a:pPr/>
            <a:r>
              <a:t>       - การกำหนดวิสัยทัศน์และยุทธศาสตร์ของผู้บริหาร คือ รูปแบบของระบบไอซีทีที่เหมาะสมกับองค์การ ซึ่งวิสัยทัศน์และยุทธศาสตร์จะถูกกำหนดโดยคณะกรรมการบริหาร</a:t>
            </a:r>
          </a:p>
          <a:p>
            <a:pPr/>
            <a:r>
              <a:t>       - การสร้างความพร้อมทางด้านไอซีที (CT Infrastructure) นั่นคือ การสร้างศูนย์ปฏิบัติการคอมพิวเตอร์และไอซีทีขององค์การ การสร้างเครือข่ายอินเทอร์เน็ต อินทราเน็ต ซึ่งเป็นการให้บริการฐานข้อมูลภายในองค์กร และระบบฐานข้อมูล เพื่อรองรับการติดต่อสื่อสารภายในผ่านระบบเครือข่ายอินเทอร์เน็ต และอินทราเน็ต</a:t>
            </a:r>
          </a:p>
          <a:p>
            <a:pPr/>
            <a:r>
              <a:t>       - การสร้างสภาพแวดล้อมของระบบไอซีที่เพื่อสร้างความคุ้นเคยกับระบบคอมพิวเตอร์ และอินเทอร์เน็ต ตลอดจนเครือข่ายการติดต่อสื่อสารภายใน การสร้างระบบการมีส่วนร่วมต่อการดำเนินงานและการเน้นกิจกรรมการดำเนินงานบนระบบไอซีที่ที่สมบูรณ์แบบ</a:t>
            </a:r>
          </a:p>
          <a:p>
            <a:pPr/>
            <a:r>
              <a:t>      - การวิจัยและพัฒนาระบบ (Research and Development : R&amp;D) ซึ่งจะเป็นการนำเอาระบบไอซีทีที่สมบูรณ์มาใช้กับการดำเนินงานอย่างเต็มรูปแบบ การวิจัยเพื่อหารูปแบบที่เหมาะสมกับผู้ใช้บริการ ตลอดจนการพัฒนาระบบเพื่อตอบสนองในทุกฟังก์ชันของการทำงาน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เทคโนโลยีสารสนเทศและการสื่อสาร มีส่วนทำให้ชีวิตความเป็นอยู่ของคนในปัจจุบันมีความสะดวกสบายมากขึ้น ทำให้คนในสังคมมีการติดต่อสื่อสารถึงกันได้ง่ายและรวดเร็ว มีการทำกิจกรรมหลายสิ่งหลายอย่างร่วมกันง่ายขึ้น การใช้เทคโนโลยีสารสนเทศและการสื่อสารก่อให้เกิดประโยชน์ในด้านต่างๆ เช่น</a:t>
            </a:r>
          </a:p>
          <a:p>
            <a:pPr/>
            <a:r>
              <a:t>	</a:t>
            </a:r>
            <a:r>
              <a:rPr b="1"/>
              <a:t>1. ด้านการศึกษา</a:t>
            </a:r>
            <a:r>
              <a:t> เทคโนโลยีสารสนเทศและการสื่อสารถูกนำมาใช้เพื่ออำนวยความสะดวกในการบริหารด้านการศึกษา เช่น ระบบการลงทะเบียน และระบบการจัดตารางสอน นอกจากนี้ยังใช้เป็นเครื่องมือในการเพิ่มโอกาสทางด้านการศึกษาและเพิ่มประสิทธิภาพการเรียนการสอนตัวอย่างเทคโนโลยีสารสนเทศและการสื่อสารในด้านการศึกษา</a:t>
            </a:r>
          </a:p>
          <a:p>
            <a:pPr/>
            <a:r>
              <a:t>		1) การศึกษาทางไกลผ่านดาวเทียม ทำให้ผู้ที่อยู่ห่างไกลหรือไม่สะดวกในการเดินทางสามารถได้รับการศึกษาเช่นเดียวกับผู้ที่อยู่ในเมือง</a:t>
            </a:r>
          </a:p>
          <a:p>
            <a:pPr/>
            <a:r>
              <a:t>    		2) บทเรียนอิเล็กทรอนิกส์ยังช่วยเสริมประสิทธิภาพการเรียนการสอนในวิชาต่างๆ เช่น ฟิสิกส์ เคมี ชีวะ ภาษาต่างประเทศ ทำให้บทเรียนมีความน่าสนใจมากขึ้น และเกิดความเข้าใจได้ง่ายขึ้น เช่น การแสดงสถาณการณ์จำลอง แบบจำลอง ภาพเคลื่อนไหว แสงสีและเสียงประกอบ นักเรียนสามารถเตรียมตัวก่อนเรียน หรือทบทวนบทเรียนด้วยตนเองเมื่อใดก็ได้ที่มีเวลาว่าง</a:t>
            </a:r>
          </a:p>
          <a:p>
            <a:pPr/>
            <a:r>
              <a:t>    		3) บทเรียนอิเล็กทรอนิกส์ เพิ่มโอกาสในการเรียนรู้ให้กับผู้พิการทางสายตาหรือหูเทคโนโลยีสารสนเทศและการสื่อสารมีบทบาทต่อการถ่ายทอดข้อมูลข่าวสารทางด้านการศึกษาได้เป็นอย่างดี ทั้งในและนอกสถานศึกษา หน่วยงานต่างๆ ใช้บทเรียนออนไลน์ในการฝึกอบรมพนักงานเพื่อให้ความรู้เพิ่มเติม นอกจากนี้อินเทอร์เน็ตยังเป็นแหล่งข้อมูลที่สำคัญที่ทั้งครูและนักเรียนหรือบุคคลทั่วไป ใช้สำหรับค้นหาข้อมูลเรื่องต่างๆ ในการทำรายงาน หรือเพื่อศึกษาหาความรู้ เว็บไซต์สำหรับค้นหาข้อมูลที่ใช้กันมากในปัจจุบัน เช่น google.com, ask.com, dogpile.com และ wikipedia.org ตัวอย่างการค้นหาข้อมูลจากหลักฐานข้อมูลบนอินเทอร์เน็ต </a:t>
            </a:r>
          </a:p>
          <a:p>
            <a:pPr/>
            <a:r>
              <a:t>	</a:t>
            </a:r>
            <a:r>
              <a:rPr b="1"/>
              <a:t>2. ด้านการแพทย์และสาธารณสุข</a:t>
            </a:r>
            <a:r>
              <a:t> เทคโนโลยีสารสนเทศและการสื่อสารถูกนำมาใช้เริ่มต้งแต่การทำทะเบียนคนไข้ การรักษาพยาบาลทั่วไป ตลอดจนการวินิจฉัยและรักษาโรคต่างๆ ได้อย่ารวดเร็วและแม่นยำ นอกจากนี้ยังใช้ในห้องทดลอง การศึกษาและการวิจัยทางการแพทย์ รักษาคนไข้ด้วยระบบการรักษาทางไกลตลอดเวลาผ่านเครือข่ายการสื่อสาร เครื่องเอ็กซเรย์คอมพิวเตอร์ที่เรียกว่า อีเอ็มไอสแกนเนอร์ (EMI scanner) ถูกนำมาใช้ถ่ายภาพสมองมนุษย์เพื่อตรวจหาความผิดปกติในสมอง เช่น ดูเนื้องอกพยาธิเลือดออกในสมอง และต่อมาได้พัฒนาให้ถ่ายภาพหน้าตัดได้ทั่วร่างกาย เรียกชื่อว่า ซีเอที (CAT-Computerized Axial Tomography scanner: CAT scanner) ใช้วิธีฉายแสงเป็นจังหวะไปรอบๆ ร่างกายของมนุษย์ ถ่ายเอ็กซเรย์และเครื่องรับแสงเอกซเรย์ที่อยู่ตรงข้ามจะเปลี่ยนแสงเอ็กซเรย์ให้เป็นสัญญาณไฟฟ้าเก็บไว้ในจานแม่เหล็ก จากนั้นจะนำสัญญาณไฟฟ้าเหล่านี้เข้าไปวิเคราะห์ในเครื่องคอมพิวเตอร์ และแสดงผลลัพธ์เป็นภาพทางจอโทรทัศน์หรือพิมพ์ภาพออกมาทางเครื่องพิมพ์ ตัวอย่างเทคโนโลยีสารสนเทศและการสื่อสารมนด้านการแพทย์และสาธารณสุข</a:t>
            </a:r>
          </a:p>
          <a:p>
            <a:pPr/>
            <a:r>
              <a:t>	</a:t>
            </a:r>
            <a:r>
              <a:rPr b="1"/>
              <a:t>3. ด้านการเกษตรและอุตสาหกรรม </a:t>
            </a:r>
            <a:r>
              <a:t>เทคโนโลยีสารสนเทศและการสื่อสารถูกนำมาใช้ประโยชน์ในด้านเกษตรกรรม เช่น การจัดทำระบบข้อมูลเพื่อการเกษตรและพยากรณ์ผลผลิตด้านการเกษตร นอกจากนี้ยังช่วยพัฒนาความก้าวหน้าทางด้านอุตสาหกรรม การประดิษฐ์หุ่นยนต์เพื่อใช้ทำงานบ้าน และหุ่นยนต์เพื่องานอุตสาหกรรมที่ต้องเสี่ยงภัยและเป็นอันตรายต่อสุขภาพ เช่น โรงงาน สารเคมี โรงผลิตและควบคุมการจ่ายไฟฟ้า รวมถึงงานที่ต้องทำซ้ำๆ เช่น โรงงานประกอบรถยนต์ และโรงงานแบตเตอรี่ ปัจจุบันเทคโนโลยีสารสนเทศและการสื่อสารเข้ามามีบทบาทอย่างมากในการผลิตและควบคุมคุณภาพสินค้า การส่งสินค้าตามใบสางสินค้า การควบคุมวัสดุคงคลัง และการคิดราคาต้นทุนสินค้า ตัวอย่างเทคโนโลยีสารสนเทศและการสื่อสารในด้านอุตสาหกรรม</a:t>
            </a:r>
          </a:p>
          <a:p>
            <a:pPr/>
            <a:r>
              <a:t>	</a:t>
            </a:r>
            <a:r>
              <a:rPr b="1"/>
              <a:t>4. ด้านการเงินการธนาคาร </a:t>
            </a:r>
            <a:r>
              <a:t>เทคโนโลยีสารสนเทศและการสื่อสารถูกนำมาใช้ในด้านการเงินและธนาคาร โดยใช้ช่วยงานด้นบัญชี การฝากถอนเงิน โอนเงิน บริการสินเชื่อ แลกเปลี่ยนเงินตรา บริการข่าวสารการธนาคาร การใช้คอมพิวเตอร์ด้านการเงินการธนาคารที่รู้จักและนิยมใช้กันทั่วไป เช่น บริการฝากถอนเงิน การโอนเงินแบบอิเล็กทรอนิกส์ </a:t>
            </a:r>
          </a:p>
          <a:p>
            <a:pPr/>
            <a:r>
              <a:t>	</a:t>
            </a:r>
            <a:r>
              <a:rPr b="1"/>
              <a:t>5. ด้านความมั่นคง </a:t>
            </a:r>
            <a:r>
              <a:t>มีการใช้เทคโนโลยีสารสนเทศและการสื่อสารกันอย่างแพร่หลาย เช่น ใช้ในการควบคุมประสานงานวงจรสื่อสารทหาร การแปลรหัสลับในงานจารกรรมระหว่างประเทศ การส่งดาวทียมและการคำนวณวิถีการโคจรของจรวดไปสู่อวกาศ สำนักงานตำรวจแห่งชาติของประเทศไทยมีศูนย์ประมวลข่าวสาร มีระบบมีระบบจัดทำระเบียนปืน ทะเบียนประวัติอาชญากร ทำให้เกิดความสะดวกและรวดเร็วในการสืบค้นข้อมูลเพื่อการสืบสวนคดีต่างๆ ตัวอย่างเทคโนโลยีสารสนเทศและการสื่อสารก้านความมั่นคง</a:t>
            </a:r>
          </a:p>
          <a:p>
            <a:pPr/>
            <a:r>
              <a:t> 	</a:t>
            </a:r>
            <a:r>
              <a:rPr b="1"/>
              <a:t>6. ด้านการคมนาคม</a:t>
            </a:r>
            <a:r>
              <a:t> มีการใช้เทคโนโลยีสารสนเทศและการสื่อสารในส่วนที่เกี่ยวกับการเดินทาง เช่น การเดินทางโดยรถไฟ มีการเชื่อมโยงข้อมูลการจองที่นั่งไปยังทุกสถานี ทำให้สะดวกต่อผู้โดยสารการเช็คอินของสายการบิน ได้จัดทำเครื่องมือที่สะดวกต่อลูกค้า ในรูปแบบของการเช็คอินด้วยตนเอง </a:t>
            </a:r>
          </a:p>
          <a:p>
            <a:pPr/>
            <a:r>
              <a:t>	</a:t>
            </a:r>
            <a:r>
              <a:rPr b="1"/>
              <a:t>7. ด้านวิศวกรรมและสถาปัตยกรรม</a:t>
            </a:r>
            <a:r>
              <a:t> มีการใช้เทคโนโลยีสารสนเทศและการสื่อสารในการออกแบบ หรือจำลองสภาวการณ์ต่างๆ เช่น การรับแรงสั่นสะเทือนของอาคารเมื่อเกิดแผ่นดินไหว โดยการคำนวณและแสดงภาพสถานการณ์ใกล้เคียงความจริง ตัวอย่างซอฟแวร์การเกิดแผ่นดินไหว </a:t>
            </a:r>
          </a:p>
          <a:p>
            <a:pPr/>
            <a:r>
              <a:t>	</a:t>
            </a:r>
            <a:r>
              <a:rPr b="1"/>
              <a:t>8. ด้านการพาณิชย์</a:t>
            </a:r>
            <a:r>
              <a:t> องค์กรในภาคธุรกิจใช้ประโยชน์จากเทคโนโลยีสารสนเทศและการสื่อสารในการบริหารจัดการ เพื่อช่วยเพิ่มความยืดหยุ่นให้กับองค์กรในการทำงาน ทำให้การประสานงานหรือการทำกิจกรรมต่างๆ ของแต่ละหน่วยงานในองค์กร หรือระหว่างองค์กรเป็นไปได้อย่างมีประสิทธิภาพมากขึ้น นอกจากนี้ยังสามารถนำมาใช้ปรับปรุงการให้บริการกับลูกค้าซึ่งเป็นการสร้างภาพพจน์ที่ดีขององค์กรต่อลูกค้าทั่วไป สิ่งเหล่านี้นับเป็นการสร้างโอกาสความได้เปรียบแช่งขันให้กับองค์กร ตัวอย่างของการนำเทคโนโลยีสารสนเทศและการสื่อสารมาใช้ในด้านการพาณิชย์ เช่น การให้บริการชำระค่าสินค้าบริการ การสั่งซื้อสินค้าทางอินเทอร์เน็ต และการตรวจสอบราคาสินค้าผ่านเครื่องอ่านราคาสินค้า</a:t>
            </a:r>
          </a:p>
          <a:p>
            <a:pPr/>
          </a:p>
          <a:p>
            <a:pPr/>
            <a:r>
              <a:t>VDO </a:t>
            </a:r>
            <a:r>
              <a:rPr b="1"/>
              <a:t>การใช้ ICT เพื่อการจัดการทรัพยากรทางการศึกษา https://youtu.be/B1HL7GByTo0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3000"/>
            </a:pPr>
            <a:r>
              <a:t>ระบบไอซีทีและการบริหารการศึกษา</a:t>
            </a:r>
          </a:p>
          <a:p>
            <a:pPr defTabSz="457200">
              <a:defRPr sz="3000"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งานด้านการศึกษา (Educational Applications)</a:t>
            </a:r>
          </a:p>
          <a:p>
            <a:pPr/>
            <a:r>
              <a:t>	ในระบบการศึกษาได้นำระบบไอซีที่มาช่วยในการพัฒนาการศึกษาให้ดียิ่งขึ้น โดยต้องการที่จะนำระบบไอซีทีมาใช้ในการสนับสนุนการศึกษาเพื่อให้ผู้เรียนสามารถเรียนรู้ได้มากรวดเร็ว และมีประสิทธิภาพ ไอซีทีจึงมีผลต่อระบบการศึษาโดยตรง ซึ่งส่วนใหญ่จะเกี่ยวข้องกับการรวบรวมข้อมูล ข่าวสาร ความรอบรู้ จัดระบบประมวลผล ส่งผ่าน และสื่อสารด้วยความเร็วสูงและปริมาณมากรนำเสนอและแสดงผลด้วยระบบสื่อต่างๆ ทั้งทางด้านข้อมูล รูปภาพ เสียง ภาพเคลื่อนไหว และวิดีโอ อีกทั้งยังสามารถสร้างระบบการปฏิสัมพันธ์ ที่จะทำให้การเรียนรู้ในยุคใหม่ประสบผลลำเร็จด้วยดี ซึ่งอาจจะเรียกสถานศึกษาในปัจจุบันว่าเป็นสถานศึกษาอิเล็กทรอนิกส์ (e-Education) ถ้าหากเป็นระดับมหาวิทยาลัยอาจเรียกว่า "e-University"</a:t>
            </a:r>
          </a:p>
          <a:p>
            <a:pPr/>
            <a:r>
              <a:t>     	การเรียนรู้ในยุคใหม่ จะมีแหล่งความรู้เกิดขึ้นตลอดเวลา มีจำนวนมากและกระจายอยู่ทั่วโลก การเรียนรู้ในยุคใหม่ต้องเรียนรู้ให้ได้มากและรวดเร็ว ต้องสามารถแยกแยะ ค้นหาข้อมูลและข่วสาร ตลอดจนการแสวงหาสิ่งที่ต้องการได้ตรงตามความต้องการ </a:t>
            </a:r>
            <a:br/>
            <a:r>
              <a:t>	การจัดการศึกษาโดยใช้ระบบไอซีที่ เป็นการประยุกต์ใช้ระบบเครื่อข่ายสารสนเทศ และประสิทธิภาพของการสื่อสารกับคอมพิวเตอร์ โดยมีกลไกการจัดการศึกษา ดังนี้ (นนทวัฒน์ จันทร์เจริญ, 2547)</a:t>
            </a:r>
          </a:p>
          <a:p>
            <a:pPr/>
            <a:r>
              <a:t>	1. การสร้างความพร้อมและสภาพแวดล้อมทางด้านระบบไอชีที หรือการจัดโครงสร้างพื้นฐานทางด้านไอซีที่ (TCT Infrastructure) และการสร้างสภาพแวดล้อมภายใน (e-Environment) ให้เป็นสังคมอิเล็กทรอนิกส์ โดยจะมีการติดตั้งอุปกรณ์สนับสนุนระบบเครือข่ายคอมพิวเตอร์ (Computer Network) เพื่อเชื่อมการติดต่อระหว่างนักศึกษา (e-Student) คณาจารย์และบุคลากร (e-Staff) รวมถึงการสร้างสภาพแวดล้อมให้สังคมของสถานศึกษามีการเชื่อมโยงกันโดยสมบูรณ์ (Richard N. Katz, 2002)</a:t>
            </a:r>
          </a:p>
          <a:p>
            <a:pPr/>
            <a:r>
              <a:t>	2. การประยุกต์ใช้ระบบเรียนรู้อิเล็กทรอนิกส์ (e-Learning) ซึ่งก็คือการเรียนรู้บนฐานเทคโนโลยี อาทิ การเรียนรู้บนคอมพิวเตอร์ (Computer-Based Learning) การเรียนรู้บนเว็บ (Web-Base Learning) ซึ่งเป็นระบบบริหารจัดการกระบวนการด้านการรียนการสอนที่เชื่อมโยงระหว่างผู้เรียนกับผู้สอนและระหว่างผู้เรียนกับผู้เรียน (Leaing Management System : LMS) โดยอาจเรียกได้ว่าเป็นการจัดหาสื่อการสอนอิเล็กทรอนิกส์และอุปกรณ์การสอนเสริม (Teaching Material) ซึ่งก็คือการสร้างระบบการเรียนรู้ด้วยตนเองตามอัธยาศัย (เกรียงศักดิ์ เจริญวงศักดิ์, 2544) โดยเนื้อหารายวิชาของการรียนการสอนจะอยู่ในรูปแบบสื่ออเล็กทรอนิกส์ (e-Courseware) ที่จะช่วยให้ผู้เรียนหรือนักศึกษาได้เห็นภาพเคลื่อนไหวเสมือนจริงและเข้าใจในหัวข้อเรื่องนั้นๆ ได้ดีกว่าเดิม รวมถึงทำให้ผู้เรียนได้ทดลองหรือโต้ตอบได้เพื่อความเช้าใจในบทเรียนที่ดีขึ้น</a:t>
            </a:r>
          </a:p>
          <a:p>
            <a:pPr/>
            <a:r>
              <a:t>	3. การพัฒนาระบบการเรียนรู้ตามหลักสูตรแบบพึ่งพาตนเองตามอัธยาศัย (Learning on Demand) เพื่อทบทวนความรู้ในวิชาต่างๆ รวมถึงการบันทึกการสอนในวิชานั้นๆ ในรูปของสื่อคอมพิวเตอร์ที่สามารถนำไปใช้งานได้ในลักษณะเรียนรู้ตามความต้องการได้ทุกที่ทุกเวลาหรือการสนับสนุนหนังสืออิเล็กทรอนิกส์ (e-Book)</a:t>
            </a:r>
          </a:p>
          <a:p>
            <a:pPr/>
            <a:r>
              <a:t>	4. การประยุกต์ใช้ไอซีทีในงานบริหารทั่วไปในสำนักงาน (Office Automation) คือ การนำคอมพิวเตอร์มาใช้กับการบริหารงานโดยทั่วไปขององค์กรให้เต็มรูปแบบ เช่น ระบบทะเบียน และงานสารบรรณ หนังสือเวียน ข่าวประจำวัน ระบบพัสดุและครุภัณฑ์ ระบบบุคลากร ระบบการรายงานภาระงานสอนของอาจารย์ การวิจัย ระบบการประเมินผลการสอนของอาจารย์ ระบบการจัดชั้นเรียนและตารางสอน และระบบสำนักงานอิเล็กทรอนิกส์ (e-Office) เป็นต้น หรืออาจกล่าวได้ว่าการทำให้สถาบันเป็นองค์กรแห่งระบบไอซีที่ (ICT-Based Organization)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ในปัจจุบันนี้ได้นำเทคโนโลยีมาช่วยให้กระบวนการจัดระบบการศึกษา (Education System) เป็นการทำงานตามขั้นตอน (Workflow) อย่างอัตโนมัติจนเสร็จสิ้นบนระบบเครื่อข่าย โดยในการลงทุนจะประกอบไปด้วยเพียงคอมพิวเตอร์พื้นฐานที่สามารถเชื่อมต่อกับระบบเครือข่ายทั้งภายในและภายนอกผ่านอุปกรณ์โมเต็มได้ และคอมพิวเตอร์แม่ข่ายจะทำหน้าที่เป็นเครื่องเชิร์ฟเวอร์ และเลือกใช้ฮับคุณภาพดีในการกระจายสัญญาณเพิ่มในเครือช่ายได้เท่านั้น</a:t>
            </a:r>
          </a:p>
          <a:p>
            <a:pPr/>
            <a:r>
              <a:t>  	ระบบสถานศึกษาอิเล็กทรอนิกส์อาจต้องประกอบด้วย ระบบการจัดการเรียนการสอนการวัดและประเมินผลการเรียน การใช้ระบบเรียนรู้ผ่านโทรศัพท์มือถือหรือการศึกษาทางไกลแบบไร้สาย (Mobile Learning : m-Learing) และอินเทอร์เน็ตบรอดคาสติ้ง (Internet Broadcasting) ตลอดจนระบบการวิคราะห์การเรียน การสอน วิเคราะห์ข้อสอบ เก็บประวัติทางสถิติ และสามารถประมวลผลทางระบบออนไลนีได้ทั้งหมด พร้อมด้วยระบบรักษาความปลอดภัยของข้อมูลที่มีมาตรฐานซึ่งจะก่อให้เกิดมิติใหม่ของวงการศึษาที่สนับสนุนการเรียนรู้ตลอดชีวิตได้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ในยุคของการปฏิรูปการศึกษา ต่างก็เร่งพัฒนาการศึกษาให้การศึกษาไปพัฒนาคุณภาพของคน เพื่อให้คนไปช่วยพัฒนาประเทศ เทคโนโลยีสารสนเทศและการสื่อสาร (ICT) จึงเป็นเครื่องมือที่มีคุณภาพสูงในการช่วยเพิ่มประสิทธิภาพของการจัดการศึกษา เช่น ช่วยนำการศึกษาให้เข้าถึงประชาชน (Access) ส่งเสริมการเรียนรู้ต่อเนื่องนอกระบบโรงเรียน และการเรียนรู้ตามอัธยาศัย ช่วยจัดทำข้อมูลสารสนเทศเพื่อการบริหารและจัดการ ช่วยเพิ่มความรวดเร็วและแม่นยำในการจัดทำข้อมูล และการวิเคราะห์ข้อมูล การเก็บรักษา และการเรียกใช้ในกิจกรรมต่างๆ ในงานจัดการศึกษา โดยเฉพาะอย่างยิ่งการใช้เทคโนโลยีเพื่อช่วยการเรียนการสอน แต่การให้ความสนใจกับการใช้เทคโนโลยีช่วยการเรียนรู้ของผู้เรียนก็อาจหลงทางได้ ถ้าผู้บริหารสถานศึกษายึดถือการมีเทคโนโลยีเป็นจุดหมายปลายทางของการศึกษา แทนที่จะยึดถือผลการเรียนรู้เป็นจุดหมาย ปรากฏการณ์ของการหลงทางจะพบเห็นในการประชาสัมพันธ์ถึงความพร้อมทางระบบคอมพิวเตอร์ การมีเครือข่ายโยงเข้า Internet สะดวก ผู้เรียนเรียนรู้การใช้เทคโนโลยีและมีโอกาสใช้ได้เต็มที่ แต่ในบางสถานศึกษาผู้เรียนอาจใช้เทคโนโลยีไม่คุ้มค่า ขาดเป้าหมายในการเรียนรู้สาระสำคัญตามหลักสูตรวิชาต่างๆ และขาดโอกาสในการใช้เทคโนโลยีเพื่อพัฒนากระบวนการทางปัญญาอย่างแท้จริง อย่างเช่น เว็บไซต์ ห้องเรียนออนไลน์ของโรงเรียนต่างๆ</a:t>
            </a:r>
          </a:p>
          <a:p>
            <a:pPr/>
          </a:p>
          <a:p>
            <a:pPr/>
            <a:r>
              <a:t>สิ่งที่ต้องตระหนัก ในเรื่องการใช้เทคโนโลยีสารสนเทศและการสื่อสาร (ICT) รวมกับการจัดการศึกษา ก็คือเรื่อง </a:t>
            </a:r>
            <a:r>
              <a:rPr b="1"/>
              <a:t>เทคโนโลยีการศึกษา</a:t>
            </a:r>
          </a:p>
          <a:p>
            <a:pPr/>
            <a:r>
              <a:t>	เทคโนโลยีการศึกษาเน้นเรื่อง วิธีการ ระบบ และเครื่องมือ เพื่อนำมาใช้ในการจัดการเรียนการสอน เทคโนโลยีการศึกษากับนวัตกรรมการศึกษาดูจะใกล้เคียงกันมาก เนื่องจากนวัตกรรมการศึกษา เป็นการนำเอาสิ่งใหม่ๆ มาใช้ในการศึกษา ซึ่งเป็นเทคโนโลยีที่เป็นผลผลิตจากการพัฒนาของวิทยาศาสตร์และเทคโนโลยี</a:t>
            </a:r>
          </a:p>
          <a:p>
            <a:pPr/>
          </a:p>
          <a:p>
            <a:pPr defTabSz="800100">
              <a:defRPr sz="2800"/>
            </a:pPr>
            <a:r>
              <a:rPr b="1"/>
              <a:t>เทคโนโลยีการศึกษา</a:t>
            </a:r>
            <a:r>
              <a:t> เป็นระบบการประยุกต์ผลิตกรรมทางวิทยาศาสตร์ (วัสดุ) และผลิตกรรมของวิศวกรรม (อุปกรณ์) โดยยึดหลักทางพฤติกรรมศาสตร์ (วิธีการ) มาช่วยในการเพิ่มประสิทธิภาพทางการศึกษาทั้งในด้านบริหาร ด้านวิชาการ และด้านบริการ หรือเทคโนโลยีการศึกษา เป็นระบบการนำวัสดุ อุปกรณ์และวิธีการมาใช้ในการปรับปรุงระบบการศึกษาเพื่อให้มีประสิทธิภาพสูงขึ้น (ชัยยงค์ พรหมวงศ์, 2545)</a:t>
            </a:r>
          </a:p>
          <a:p>
            <a:pPr defTabSz="800100">
              <a:defRPr sz="2800"/>
            </a:pPr>
            <a:r>
              <a:t>  </a:t>
            </a:r>
            <a:r>
              <a:rPr b="1"/>
              <a:t> วัสดุ (Material)</a:t>
            </a:r>
            <a:r>
              <a:t> หมายถึง ผลิตกรรมทางวิทยาศาสตร์ สิ่งที่มีการผุผังสิ้นเปลืองได้ง่าย เช่น ชอร์ค ดินสอ ฟิล์ม กระดาษ </a:t>
            </a:r>
          </a:p>
          <a:p>
            <a:pPr defTabSz="800100">
              <a:defRPr sz="2800"/>
            </a:pPr>
            <a:r>
              <a:t>   </a:t>
            </a:r>
            <a:r>
              <a:rPr b="1"/>
              <a:t>อุปกรณ์ (Equipment)</a:t>
            </a:r>
            <a:r>
              <a:t> หมายถึง ผลิตกรรมทางวิศวกรรมที่เป็นเครื่องมือต่าง ๆ เช่น โต๊ะ กระดานดำ เก้าอี้ เครื่องฉาย เครื่องเสียง เครื่องรับโทรทัศน์ ฯลฯ </a:t>
            </a:r>
          </a:p>
          <a:p>
            <a:pPr defTabSz="800100">
              <a:defRPr sz="2800"/>
            </a:pPr>
            <a:r>
              <a:t>   </a:t>
            </a:r>
            <a:r>
              <a:rPr b="1"/>
              <a:t>วิธีการ (Technique) </a:t>
            </a:r>
            <a:r>
              <a:t>หมายถึง ระบบ กระบวนการ กิจกรรมต่าง ๆ ที่ต้องคำนึงถึงหลักจิตวิทยา หลักสังคมวิทยา ภาษา ฯลฯ  ที่นำมาใช้ในการศึกษา เช่น การสาธิต ทดลอง กลุ่มสัมพันธ์</a:t>
            </a:r>
          </a:p>
          <a:p>
            <a:pPr defTabSz="800100">
              <a:defRPr sz="2800"/>
            </a:pPr>
            <a:r>
              <a:t>   </a:t>
            </a:r>
            <a:r>
              <a:rPr b="1">
                <a:solidFill>
                  <a:srgbClr val="EE220C"/>
                </a:solidFill>
              </a:rPr>
              <a:t>เทคโนโลยีการศึกษา</a:t>
            </a:r>
            <a:r>
              <a:t>  เป็นศาสตร์ว่าด้วยวิธีการหรือการศึกษา เป็นเรื่องของระบบในการประยุกต์เอาเทคนิควิธีการ แนวความคิด อุปกรณ์และเครื่องมือใหม่ๆ มาใช้เพื่อช่วยแก้ปัญหาทางการศึกษาทั้งในด้านการขยายงาน และด้านการปรับปรุงคุณภาพของการเรียนการสอน (ชัยยงค์ พรหมวงศ์, 2545)</a:t>
            </a:r>
          </a:p>
          <a:p>
            <a:pPr defTabSz="800100">
              <a:defRPr sz="2800"/>
            </a:pPr>
            <a:r>
              <a:rPr b="1">
                <a:solidFill>
                  <a:srgbClr val="EE220C"/>
                </a:solidFill>
              </a:rPr>
              <a:t>เทคโนโลยีการศึกษา </a:t>
            </a:r>
            <a:r>
              <a:t>มีเป้าหมายเพื่อ</a:t>
            </a:r>
          </a:p>
          <a:p>
            <a:pPr defTabSz="800100">
              <a:defRPr b="1" sz="2800">
                <a:solidFill>
                  <a:srgbClr val="EE220C"/>
                </a:solidFill>
              </a:defRPr>
            </a:pPr>
            <a:r>
              <a:t>เป้าหมายของเทคโนโลยีการศึกษา</a:t>
            </a:r>
          </a:p>
          <a:p>
            <a:pPr defTabSz="800100">
              <a:defRPr b="1" sz="2800"/>
            </a:pPr>
            <a:r>
              <a:t>1. ขยายพิสัยของทรัพยากรของการเรียนรู้</a:t>
            </a:r>
          </a:p>
          <a:p>
            <a:pPr defTabSz="800100">
              <a:defRPr sz="2800"/>
            </a:pPr>
            <a:r>
              <a:t>แหล่งทรัพยากรการเรียนรู้ มิได้หมายถึงแต่เพียงตำรา ครู และอุปกรณ์การสอน ที่มหาวิทยาลัยมีอยู่เท่านั้น แนวคิดทางเทคโนโลยีทางการศึกษาต้องการให้ผู้เรียนมีโอกาสเรียนจากแหล่งความรู้ที่กว้้างขวางออกไปอีก แหล่งทรัพยากรการเรียนรู้ครอบคลุมถึงเรื่องต่าง ๆ ดังนี้</a:t>
            </a:r>
          </a:p>
          <a:p>
            <a:pPr marL="613833" indent="-296333" defTabSz="800100">
              <a:buSzPct val="171000"/>
              <a:buChar char="•"/>
              <a:defRPr sz="2800"/>
            </a:pPr>
            <a:r>
              <a:t>คน คนเป็นแหล่งทรัพยากรการเรียนรู้ที่สำคัญซึ่ง ได้แก่ ครู และวิทยากรอื่น ซึ่งอยู่นอกโรงเรียน เช่น ผู้ประกอบการ เกษตรกร ตำรวจ บุรุษไปรษณีย์ เป็นต้น</a:t>
            </a:r>
          </a:p>
          <a:p>
            <a:pPr marL="613833" indent="-296333" defTabSz="800100">
              <a:buSzPct val="171000"/>
              <a:buChar char="•"/>
              <a:defRPr sz="2800"/>
            </a:pPr>
            <a:r>
              <a:t>วัสดุและเครื่องมือ ได้แก่ โสตทัศน วัสดุอุปกรณ์ต่าง ๆ เช่น ภาพยนตร์ วิทยุ โทรทัศน์ เครื่องวิดีโอเทป ของจริงของจำลอง สิ่งพิมพ์ รวมไปถึงการใช้สื่อมวลชนต่างๆ</a:t>
            </a:r>
          </a:p>
          <a:p>
            <a:pPr marL="613833" indent="-296333" defTabSz="800100">
              <a:buSzPct val="171000"/>
              <a:buChar char="•"/>
              <a:defRPr sz="2800"/>
            </a:pPr>
            <a:r>
              <a:t>เทคนิค-วิธีการ แต่เดิมนั้นการเรียนการสอนส่วนมากใช้วิธีให้ครูเป็นคนบอกเนื้อหาแก่ผู้เรียน ปัจจุบันเปิดโอกาสให้ผู้เรียนได้ศึกษาค้นคว้าด้วยตนเองได้มากที่สุด ครูเป็นเพียผู้วางแผนแนะแนวทางเท่านั้น</a:t>
            </a:r>
          </a:p>
          <a:p>
            <a:pPr marL="613833" indent="-296333" defTabSz="800100">
              <a:buSzPct val="171000"/>
              <a:buChar char="•"/>
              <a:defRPr sz="2800"/>
            </a:pPr>
            <a:r>
              <a:t>สถานที่ ได้แก่ มหาวิทยาลัย ห้องปฏิบัติการทดลอง โรงฝึกงาน ไร่นา ฟาร์ม ที่ทำการของรัฐ ภูเขา แม่น้ำ ทะเล หรือสถานที่ใดๆ ที่ช่วยเพิ่มประสบการณ์ที่ดีแก่ผู้เรียนได้</a:t>
            </a:r>
          </a:p>
          <a:p>
            <a:pPr marL="613833" indent="-296333" defTabSz="800100">
              <a:buSzPct val="171000"/>
              <a:buChar char="•"/>
              <a:defRPr sz="2800"/>
            </a:pPr>
          </a:p>
          <a:p>
            <a:pPr defTabSz="800100">
              <a:defRPr b="1" sz="2800"/>
            </a:pPr>
            <a:r>
              <a:t>2. เน้นการเรียนรู้แบบเอกัตบุคคล</a:t>
            </a:r>
          </a:p>
          <a:p>
            <a:pPr defTabSz="800100">
              <a:defRPr sz="2800"/>
            </a:pPr>
            <a:r>
              <a:t>    ถึงแม้นักเรียนจะล้นชั้น และกระจัดกระจาย ยากแก่การจัดการศึกษาตามความแตกต่างระหว่าง บุคคลได้ นักการศึกษาและนักจิตวิทยาได้พยายามคิดหาวิธีนำเอาระบบการเรียนแบบตัวต่อตัวมาใช้ แต่แทนที่จะใช้ครูสอนนักเรียนทีละคน เขาก็คิด ‘แบบเรียนโปรแกรม’ ซึ่งทำหน้าที่สอน ซึ่งเหมือนกับครูมาสอน นักเรียนจะเรียนด้วยตนเอง จากแบบเรียนด้วยตนเอง ในรูปแบบเรียนเป็นเล่ม หรือเครื่องสอนหรือสื่อประสมหลายๆ อย่าง จะเรียนช้ำหรือเร็วก็ทำได้ตามความสามารถของผู้เรียนแต่ละคน</a:t>
            </a:r>
          </a:p>
          <a:p>
            <a:pPr defTabSz="800100">
              <a:defRPr sz="2800"/>
            </a:pPr>
          </a:p>
          <a:p>
            <a:pPr defTabSz="800100">
              <a:defRPr b="1" sz="2800"/>
            </a:pPr>
            <a:r>
              <a:t>3. การใช้วิธีวิเคราะห์ระบบในการศึกษา</a:t>
            </a:r>
          </a:p>
          <a:p>
            <a:pPr defTabSz="800100">
              <a:defRPr sz="2800"/>
            </a:pPr>
            <a:r>
              <a:t>   การใช้วิธีระบบในการปฏิบัติหรือแก้ปัญหา เป็นวิธีการที่เป็นวิทยาศาสตร์ ที่เชื่อถือได้ว่าจะสามารถแก้ปัญหา หรือช่วยให้งานบรรลุเป้าหมายได้ เนื่องจากกระบวนการของวิธีระบบ เป็นการ. วิเคราะห์องค์ประกอบของงานหรือของระบบ อย่างมีเหตุผล หาทางให้ส่วนต่างๆ ของระบบทำงาน ประสานสัมพันธ์กันอย่างมีประสิทธิภาพ</a:t>
            </a:r>
          </a:p>
          <a:p>
            <a:pPr defTabSz="800100">
              <a:defRPr sz="2800"/>
            </a:pPr>
          </a:p>
          <a:p>
            <a:pPr defTabSz="800100">
              <a:defRPr b="1" sz="2800"/>
            </a:pPr>
            <a:r>
              <a:t>4. พัฒนาเครื่องมือ-วัสดุอุปกรณ์ทางการศึกษา</a:t>
            </a:r>
          </a:p>
          <a:p>
            <a:pPr defTabSz="800100">
              <a:defRPr sz="2800"/>
            </a:pPr>
            <a:r>
              <a:t>วัสดุและเครื่องมือต่างๆ ที่ใช้ในการศึกษา หรือการเรียนการสอนปัจจุบันจะต้องมีการพัฒนา ให้มีศักยภาพ หรือขีดความสามารถในการทำงานให้สูงยิ่งขึ้นไปอีก</a:t>
            </a:r>
          </a:p>
          <a:p>
            <a:pPr/>
            <a:r>
              <a:t>VDO </a:t>
            </a:r>
          </a:p>
          <a:p>
            <a:pPr/>
            <a:r>
              <a:t>เทคโนโลยีเพื่อการศึกษา  </a:t>
            </a:r>
            <a:r>
              <a:rPr u="sng">
                <a:hlinkClick r:id="rId3" invalidUrl="" action="" tgtFrame="" tooltip="" history="1" highlightClick="0" endSnd="0"/>
              </a:rPr>
              <a:t>https://youtu.be/Jp3P2h9ryw8</a:t>
            </a:r>
          </a:p>
          <a:p>
            <a:pPr/>
            <a:r>
              <a:t>การบริหารสถานศึกษายุคดิจิทัล (School Management in Digital Era) </a:t>
            </a:r>
            <a:r>
              <a:rPr u="sng">
                <a:hlinkClick r:id="rId4" invalidUrl="" action="" tgtFrame="" tooltip="" history="1" highlightClick="0" endSnd="0"/>
              </a:rPr>
              <a:t>https://youtu.be/sDUpy1W-38M</a:t>
            </a:r>
            <a:r>
              <a:t> โดย รองศาสตราจารย์ ดร.เอกชัย กี่สุขพันธ์</a:t>
            </a:r>
          </a:p>
          <a:p>
            <a:pPr/>
            <a:r>
              <a:t>การประยุกต์ใช้นวัตกรรมเทคโนโลยีสารสนเทศเพื่อการศึกษา ในศตวรรษที่ 21 (MAGICS) https://youtu.be/Au_t_Dvx6Eo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/>
          <p:nvPr/>
        </p:nvSpPr>
        <p:spPr>
          <a:xfrm>
            <a:off x="1002557" y="1066800"/>
            <a:ext cx="22378886" cy="1158240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2" name="Author and Date"/>
          <p:cNvSpPr txBox="1"/>
          <p:nvPr>
            <p:ph type="body" sz="quarter" idx="13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90000"/>
              </a:lnSpc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2057400" y="2865877"/>
            <a:ext cx="20269200" cy="5359732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b="0" spc="0" sz="145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"/>
          <p:cNvSpPr/>
          <p:nvPr/>
        </p:nvSpPr>
        <p:spPr>
          <a:xfrm>
            <a:off x="999500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2057400" y="4261880"/>
            <a:ext cx="20269200" cy="5061561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90000"/>
              </a:lnSpc>
              <a:spcBef>
                <a:spcPts val="0"/>
              </a:spcBef>
              <a:defRPr sz="12000">
                <a:solidFill>
                  <a:srgbClr val="000000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algn="ctr" defTabSz="825500">
              <a:lnSpc>
                <a:spcPct val="90000"/>
              </a:lnSpc>
              <a:spcBef>
                <a:spcPts val="0"/>
              </a:spcBef>
              <a:defRPr sz="12000">
                <a:solidFill>
                  <a:srgbClr val="000000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algn="ctr" defTabSz="825500">
              <a:lnSpc>
                <a:spcPct val="90000"/>
              </a:lnSpc>
              <a:spcBef>
                <a:spcPts val="0"/>
              </a:spcBef>
              <a:defRPr sz="12000">
                <a:solidFill>
                  <a:srgbClr val="000000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algn="ctr" defTabSz="825500">
              <a:lnSpc>
                <a:spcPct val="90000"/>
              </a:lnSpc>
              <a:spcBef>
                <a:spcPts val="0"/>
              </a:spcBef>
              <a:defRPr sz="12000">
                <a:solidFill>
                  <a:srgbClr val="000000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algn="ctr" defTabSz="825500">
              <a:lnSpc>
                <a:spcPct val="90000"/>
              </a:lnSpc>
              <a:spcBef>
                <a:spcPts val="0"/>
              </a:spcBef>
              <a:defRPr sz="12000">
                <a:solidFill>
                  <a:srgbClr val="000000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"/>
          <p:cNvSpPr/>
          <p:nvPr/>
        </p:nvSpPr>
        <p:spPr>
          <a:xfrm>
            <a:off x="1008907" y="1066849"/>
            <a:ext cx="22378886" cy="11582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15" name="Fact information"/>
          <p:cNvSpPr txBox="1"/>
          <p:nvPr>
            <p:ph type="body" sz="quarter" idx="13" hasCustomPrompt="1"/>
          </p:nvPr>
        </p:nvSpPr>
        <p:spPr>
          <a:xfrm>
            <a:off x="2057400" y="8113450"/>
            <a:ext cx="20269200" cy="845948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825500">
              <a:lnSpc>
                <a:spcPct val="90000"/>
              </a:lnSpc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2057400" y="3498790"/>
            <a:ext cx="20269200" cy="4814114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2438338">
              <a:lnSpc>
                <a:spcPct val="80000"/>
              </a:lnSpc>
              <a:spcBef>
                <a:spcPts val="0"/>
              </a:spcBef>
              <a:defRPr spc="-50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  <a:lvl2pPr algn="ctr" defTabSz="2438338">
              <a:lnSpc>
                <a:spcPct val="80000"/>
              </a:lnSpc>
              <a:spcBef>
                <a:spcPts val="0"/>
              </a:spcBef>
              <a:defRPr spc="-50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2pPr>
            <a:lvl3pPr algn="ctr" defTabSz="2438338">
              <a:lnSpc>
                <a:spcPct val="80000"/>
              </a:lnSpc>
              <a:spcBef>
                <a:spcPts val="0"/>
              </a:spcBef>
              <a:defRPr spc="-50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3pPr>
            <a:lvl4pPr algn="ctr" defTabSz="2438338">
              <a:lnSpc>
                <a:spcPct val="80000"/>
              </a:lnSpc>
              <a:spcBef>
                <a:spcPts val="0"/>
              </a:spcBef>
              <a:defRPr spc="-50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4pPr>
            <a:lvl5pPr algn="ctr" defTabSz="2438338">
              <a:lnSpc>
                <a:spcPct val="80000"/>
              </a:lnSpc>
              <a:spcBef>
                <a:spcPts val="0"/>
              </a:spcBef>
              <a:defRPr spc="-50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1008907" y="1064171"/>
            <a:ext cx="22378886" cy="11587658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25" name="Body Level One…"/>
          <p:cNvSpPr txBox="1"/>
          <p:nvPr>
            <p:ph type="body" sz="quarter" idx="1" hasCustomPrompt="1"/>
          </p:nvPr>
        </p:nvSpPr>
        <p:spPr>
          <a:xfrm>
            <a:off x="5737745" y="5549900"/>
            <a:ext cx="12908510" cy="26289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20204" indent="-320204" defTabSz="355600">
              <a:lnSpc>
                <a:spcPct val="80000"/>
              </a:lnSpc>
              <a:spcBef>
                <a:spcPts val="0"/>
              </a:spcBef>
              <a:defRPr sz="7000">
                <a:solidFill>
                  <a:srgbClr val="000000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320204" indent="-320204" defTabSz="355600">
              <a:lnSpc>
                <a:spcPct val="80000"/>
              </a:lnSpc>
              <a:spcBef>
                <a:spcPts val="0"/>
              </a:spcBef>
              <a:defRPr sz="7000">
                <a:solidFill>
                  <a:srgbClr val="000000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320204" indent="-320204" defTabSz="355600">
              <a:lnSpc>
                <a:spcPct val="80000"/>
              </a:lnSpc>
              <a:spcBef>
                <a:spcPts val="0"/>
              </a:spcBef>
              <a:defRPr sz="7000">
                <a:solidFill>
                  <a:srgbClr val="000000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320204" indent="-320204" defTabSz="355600">
              <a:lnSpc>
                <a:spcPct val="80000"/>
              </a:lnSpc>
              <a:spcBef>
                <a:spcPts val="0"/>
              </a:spcBef>
              <a:defRPr sz="7000">
                <a:solidFill>
                  <a:srgbClr val="000000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320204" indent="-320204" defTabSz="355600">
              <a:lnSpc>
                <a:spcPct val="80000"/>
              </a:lnSpc>
              <a:spcBef>
                <a:spcPts val="0"/>
              </a:spcBef>
              <a:defRPr sz="7000">
                <a:solidFill>
                  <a:srgbClr val="000000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6" name="Attribution"/>
          <p:cNvSpPr txBox="1"/>
          <p:nvPr>
            <p:ph type="body" sz="quarter" idx="13" hasCustomPrompt="1"/>
          </p:nvPr>
        </p:nvSpPr>
        <p:spPr>
          <a:xfrm>
            <a:off x="6100233" y="9999201"/>
            <a:ext cx="12546022" cy="508001"/>
          </a:xfrm>
          <a:prstGeom prst="rect">
            <a:avLst/>
          </a:prstGeom>
        </p:spPr>
        <p:txBody>
          <a:bodyPr lIns="50800" tIns="50800" rIns="50800" bIns="50800"/>
          <a:lstStyle>
            <a:lvl1pPr defTabSz="355600">
              <a:lnSpc>
                <a:spcPct val="140000"/>
              </a:lnSpc>
              <a:spcBef>
                <a:spcPts val="0"/>
              </a:spcBef>
              <a:defRPr b="1" spc="26" sz="27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53339838_1340x2010.jpg"/>
          <p:cNvSpPr/>
          <p:nvPr>
            <p:ph type="pic" idx="13"/>
          </p:nvPr>
        </p:nvSpPr>
        <p:spPr>
          <a:xfrm>
            <a:off x="12128500" y="-1638300"/>
            <a:ext cx="11341100" cy="170116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936299162_1323x1986.jpg"/>
          <p:cNvSpPr/>
          <p:nvPr>
            <p:ph type="pic" idx="14"/>
          </p:nvPr>
        </p:nvSpPr>
        <p:spPr>
          <a:xfrm>
            <a:off x="1003300" y="-4737100"/>
            <a:ext cx="11201401" cy="168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101883338_1323x1985.jpg"/>
          <p:cNvSpPr/>
          <p:nvPr>
            <p:ph type="pic" idx="15"/>
          </p:nvPr>
        </p:nvSpPr>
        <p:spPr>
          <a:xfrm>
            <a:off x="1003300" y="1344083"/>
            <a:ext cx="11201400" cy="168063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43207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913369614_2691x1794.jpg"/>
          <p:cNvSpPr/>
          <p:nvPr>
            <p:ph type="pic" idx="13"/>
          </p:nvPr>
        </p:nvSpPr>
        <p:spPr>
          <a:xfrm>
            <a:off x="800100" y="253554"/>
            <a:ext cx="22783800" cy="15239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57720189_2642x1761.jpg"/>
          <p:cNvSpPr/>
          <p:nvPr>
            <p:ph type="pic" idx="13"/>
          </p:nvPr>
        </p:nvSpPr>
        <p:spPr>
          <a:xfrm>
            <a:off x="1003300" y="-606362"/>
            <a:ext cx="22364700" cy="148906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14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90000"/>
              </a:lnSpc>
              <a:spcBef>
                <a:spcPts val="0"/>
              </a:spcBef>
              <a:defRPr b="1" sz="3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2057400" y="2865468"/>
            <a:ext cx="20269200" cy="5359401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b="0" spc="0" sz="14500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53339838_1322x1983.jpg"/>
          <p:cNvSpPr/>
          <p:nvPr>
            <p:ph type="pic" idx="13"/>
          </p:nvPr>
        </p:nvSpPr>
        <p:spPr>
          <a:xfrm>
            <a:off x="12192000" y="-1540805"/>
            <a:ext cx="11188700" cy="167830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" name="Rectangle"/>
          <p:cNvSpPr/>
          <p:nvPr/>
        </p:nvSpPr>
        <p:spPr>
          <a:xfrm>
            <a:off x="1008955" y="1064815"/>
            <a:ext cx="11190189" cy="1158637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33" name="Author and Date"/>
          <p:cNvSpPr txBox="1"/>
          <p:nvPr>
            <p:ph type="body" sz="quarter" idx="14" hasCustomPrompt="1"/>
          </p:nvPr>
        </p:nvSpPr>
        <p:spPr>
          <a:xfrm>
            <a:off x="1803400" y="11229761"/>
            <a:ext cx="9601200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90000"/>
              </a:lnSpc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1803400" y="4483100"/>
            <a:ext cx="9601200" cy="41910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70000"/>
              </a:lnSpc>
              <a:defRPr b="0" spc="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90000"/>
              </a:lnSpc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2057400" y="1060698"/>
            <a:ext cx="20269200" cy="2279402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lnSpc>
                <a:spcPct val="70000"/>
              </a:lnSpc>
              <a:defRPr b="0" spc="0" sz="82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2056037" y="4647009"/>
            <a:ext cx="20271926" cy="6957368"/>
          </a:xfrm>
          <a:prstGeom prst="rect">
            <a:avLst/>
          </a:prstGeom>
        </p:spPr>
        <p:txBody>
          <a:bodyPr lIns="50800" tIns="50800" rIns="50800" bIns="50800"/>
          <a:lstStyle>
            <a:lvl1pPr marL="444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"/>
          <p:cNvSpPr/>
          <p:nvPr/>
        </p:nvSpPr>
        <p:spPr>
          <a:xfrm>
            <a:off x="12192000" y="2079724"/>
            <a:ext cx="11188700" cy="9550401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54" name="Rectangle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55" name="Body Level One…"/>
          <p:cNvSpPr txBox="1"/>
          <p:nvPr>
            <p:ph type="body" idx="1" hasCustomPrompt="1"/>
          </p:nvPr>
        </p:nvSpPr>
        <p:spPr>
          <a:xfrm>
            <a:off x="2058458" y="3677751"/>
            <a:ext cx="20264297" cy="6956178"/>
          </a:xfrm>
          <a:prstGeom prst="rect">
            <a:avLst/>
          </a:prstGeom>
        </p:spPr>
        <p:txBody>
          <a:bodyPr lIns="50800" tIns="50800" rIns="50800" bIns="50800" numCol="2" spcCol="2314058"/>
          <a:lstStyle>
            <a:lvl1pPr marL="444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/>
          <p:nvPr>
            <p:ph type="pic" idx="13"/>
          </p:nvPr>
        </p:nvSpPr>
        <p:spPr>
          <a:xfrm>
            <a:off x="11700889" y="-1027620"/>
            <a:ext cx="12288856" cy="150230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Rectangle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65" name="Slide Subtitle"/>
          <p:cNvSpPr txBox="1"/>
          <p:nvPr>
            <p:ph type="body" sz="quarter" idx="14" hasCustomPrompt="1"/>
          </p:nvPr>
        </p:nvSpPr>
        <p:spPr>
          <a:xfrm>
            <a:off x="1802037" y="4375086"/>
            <a:ext cx="9603926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90000"/>
              </a:lnSpc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6" name="Slide Title"/>
          <p:cNvSpPr txBox="1"/>
          <p:nvPr>
            <p:ph type="title" hasCustomPrompt="1"/>
          </p:nvPr>
        </p:nvSpPr>
        <p:spPr>
          <a:xfrm>
            <a:off x="1802060" y="1640061"/>
            <a:ext cx="9601348" cy="2798379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lnSpc>
                <a:spcPct val="70000"/>
              </a:lnSpc>
              <a:defRPr b="0" spc="0" sz="82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7" name="Body Level One…"/>
          <p:cNvSpPr txBox="1"/>
          <p:nvPr>
            <p:ph type="body" sz="quarter" idx="1" hasCustomPrompt="1"/>
          </p:nvPr>
        </p:nvSpPr>
        <p:spPr>
          <a:xfrm>
            <a:off x="1802037" y="5778500"/>
            <a:ext cx="9596832" cy="6110784"/>
          </a:xfrm>
          <a:prstGeom prst="rect">
            <a:avLst/>
          </a:prstGeom>
        </p:spPr>
        <p:txBody>
          <a:bodyPr lIns="50800" tIns="50800" rIns="50800" bIns="50800"/>
          <a:lstStyle>
            <a:lvl1pPr marL="444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"/>
          <p:cNvSpPr/>
          <p:nvPr/>
        </p:nvSpPr>
        <p:spPr>
          <a:xfrm>
            <a:off x="1002557" y="1068834"/>
            <a:ext cx="22378886" cy="11578332"/>
          </a:xfrm>
          <a:prstGeom prst="rect">
            <a:avLst/>
          </a:prstGeom>
          <a:solidFill>
            <a:srgbClr val="7CA0B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76" name="Section Title"/>
          <p:cNvSpPr txBox="1"/>
          <p:nvPr>
            <p:ph type="title" hasCustomPrompt="1"/>
          </p:nvPr>
        </p:nvSpPr>
        <p:spPr>
          <a:xfrm>
            <a:off x="2057400" y="4196048"/>
            <a:ext cx="20269200" cy="5213153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90000"/>
              </a:lnSpc>
              <a:defRPr b="0" spc="0" sz="12000">
                <a:solidFill>
                  <a:srgbClr val="FFFF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85" name="Slide Subtitle"/>
          <p:cNvSpPr txBox="1"/>
          <p:nvPr>
            <p:ph type="body" sz="quarter" idx="13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90000"/>
              </a:lnSpc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6" name="Slide Title"/>
          <p:cNvSpPr txBox="1"/>
          <p:nvPr>
            <p:ph type="title" hasCustomPrompt="1"/>
          </p:nvPr>
        </p:nvSpPr>
        <p:spPr>
          <a:xfrm>
            <a:off x="2057400" y="1060698"/>
            <a:ext cx="20269200" cy="2272842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lnSpc>
                <a:spcPct val="70000"/>
              </a:lnSpc>
              <a:defRPr b="0" spc="0" sz="82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>
            <a:off x="12197605" y="1065312"/>
            <a:ext cx="11184585" cy="115853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95" name="Rectangle"/>
          <p:cNvSpPr/>
          <p:nvPr/>
        </p:nvSpPr>
        <p:spPr>
          <a:xfrm>
            <a:off x="1003299" y="2076549"/>
            <a:ext cx="11194307" cy="9556552"/>
          </a:xfrm>
          <a:prstGeom prst="rect">
            <a:avLst/>
          </a:prstGeom>
          <a:solidFill>
            <a:schemeClr val="accent3">
              <a:satOff val="-3883"/>
              <a:lumOff val="1467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96" name="Body Level One…"/>
          <p:cNvSpPr txBox="1"/>
          <p:nvPr>
            <p:ph type="body" sz="quarter" idx="1" hasCustomPrompt="1"/>
          </p:nvPr>
        </p:nvSpPr>
        <p:spPr>
          <a:xfrm>
            <a:off x="13496600" y="4331487"/>
            <a:ext cx="9049076" cy="5492985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spcBef>
                <a:spcPts val="3200"/>
              </a:spcBef>
              <a:defRPr b="1" spc="-39" sz="4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defTabSz="825500">
              <a:lnSpc>
                <a:spcPct val="100000"/>
              </a:lnSpc>
              <a:spcBef>
                <a:spcPts val="3200"/>
              </a:spcBef>
              <a:defRPr b="1" spc="-39" sz="4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defTabSz="825500">
              <a:lnSpc>
                <a:spcPct val="100000"/>
              </a:lnSpc>
              <a:spcBef>
                <a:spcPts val="3200"/>
              </a:spcBef>
              <a:defRPr b="1" spc="-39" sz="4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defTabSz="825500">
              <a:lnSpc>
                <a:spcPct val="100000"/>
              </a:lnSpc>
              <a:spcBef>
                <a:spcPts val="3200"/>
              </a:spcBef>
              <a:defRPr b="1" spc="-39" sz="4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defTabSz="825500">
              <a:lnSpc>
                <a:spcPct val="100000"/>
              </a:lnSpc>
              <a:spcBef>
                <a:spcPts val="3200"/>
              </a:spcBef>
              <a:defRPr b="1" spc="-39" sz="4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7" name="Agenda Title"/>
          <p:cNvSpPr txBox="1"/>
          <p:nvPr>
            <p:ph type="title" hasCustomPrompt="1"/>
          </p:nvPr>
        </p:nvSpPr>
        <p:spPr>
          <a:xfrm>
            <a:off x="1676400" y="5865318"/>
            <a:ext cx="9829800" cy="173301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70000"/>
              </a:lnSpc>
              <a:defRPr b="0" spc="0" sz="82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825500">
              <a:defRPr b="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057650" y="1893404"/>
            <a:ext cx="8134353" cy="24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90075" y="12886440"/>
            <a:ext cx="427554" cy="46228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ctr" defTabSz="1828660">
              <a:lnSpc>
                <a:spcPct val="100000"/>
              </a:lnSpc>
              <a:spcBef>
                <a:spcPts val="0"/>
              </a:spcBef>
              <a:defRPr b="1"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82863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00" strike="noStrike" sz="7200" u="none">
          <a:solidFill>
            <a:srgbClr val="222222"/>
          </a:solidFill>
          <a:uFillTx/>
          <a:latin typeface="Montserrat Bold"/>
          <a:ea typeface="Montserrat Bold"/>
          <a:cs typeface="Montserrat Bold"/>
          <a:sym typeface="Montserrat Bold"/>
        </a:defRPr>
      </a:lvl1pPr>
      <a:lvl2pPr marL="0" marR="0" indent="0" algn="l" defTabSz="182863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00" strike="noStrike" sz="7200" u="none">
          <a:solidFill>
            <a:srgbClr val="222222"/>
          </a:solidFill>
          <a:uFillTx/>
          <a:latin typeface="Montserrat Bold"/>
          <a:ea typeface="Montserrat Bold"/>
          <a:cs typeface="Montserrat Bold"/>
          <a:sym typeface="Montserrat Bold"/>
        </a:defRPr>
      </a:lvl2pPr>
      <a:lvl3pPr marL="0" marR="0" indent="0" algn="l" defTabSz="182863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00" strike="noStrike" sz="7200" u="none">
          <a:solidFill>
            <a:srgbClr val="222222"/>
          </a:solidFill>
          <a:uFillTx/>
          <a:latin typeface="Montserrat Bold"/>
          <a:ea typeface="Montserrat Bold"/>
          <a:cs typeface="Montserrat Bold"/>
          <a:sym typeface="Montserrat Bold"/>
        </a:defRPr>
      </a:lvl3pPr>
      <a:lvl4pPr marL="0" marR="0" indent="0" algn="l" defTabSz="182863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00" strike="noStrike" sz="7200" u="none">
          <a:solidFill>
            <a:srgbClr val="222222"/>
          </a:solidFill>
          <a:uFillTx/>
          <a:latin typeface="Montserrat Bold"/>
          <a:ea typeface="Montserrat Bold"/>
          <a:cs typeface="Montserrat Bold"/>
          <a:sym typeface="Montserrat Bold"/>
        </a:defRPr>
      </a:lvl4pPr>
      <a:lvl5pPr marL="0" marR="0" indent="0" algn="l" defTabSz="182863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00" strike="noStrike" sz="7200" u="none">
          <a:solidFill>
            <a:srgbClr val="222222"/>
          </a:solidFill>
          <a:uFillTx/>
          <a:latin typeface="Montserrat Bold"/>
          <a:ea typeface="Montserrat Bold"/>
          <a:cs typeface="Montserrat Bold"/>
          <a:sym typeface="Montserrat Bold"/>
        </a:defRPr>
      </a:lvl5pPr>
      <a:lvl6pPr marL="0" marR="0" indent="0" algn="l" defTabSz="182863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00" strike="noStrike" sz="7200" u="none">
          <a:solidFill>
            <a:srgbClr val="222222"/>
          </a:solidFill>
          <a:uFillTx/>
          <a:latin typeface="Montserrat Bold"/>
          <a:ea typeface="Montserrat Bold"/>
          <a:cs typeface="Montserrat Bold"/>
          <a:sym typeface="Montserrat Bold"/>
        </a:defRPr>
      </a:lvl6pPr>
      <a:lvl7pPr marL="0" marR="0" indent="0" algn="l" defTabSz="182863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00" strike="noStrike" sz="7200" u="none">
          <a:solidFill>
            <a:srgbClr val="222222"/>
          </a:solidFill>
          <a:uFillTx/>
          <a:latin typeface="Montserrat Bold"/>
          <a:ea typeface="Montserrat Bold"/>
          <a:cs typeface="Montserrat Bold"/>
          <a:sym typeface="Montserrat Bold"/>
        </a:defRPr>
      </a:lvl7pPr>
      <a:lvl8pPr marL="0" marR="0" indent="0" algn="l" defTabSz="182863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00" strike="noStrike" sz="7200" u="none">
          <a:solidFill>
            <a:srgbClr val="222222"/>
          </a:solidFill>
          <a:uFillTx/>
          <a:latin typeface="Montserrat Bold"/>
          <a:ea typeface="Montserrat Bold"/>
          <a:cs typeface="Montserrat Bold"/>
          <a:sym typeface="Montserrat Bold"/>
        </a:defRPr>
      </a:lvl8pPr>
      <a:lvl9pPr marL="0" marR="0" indent="0" algn="l" defTabSz="182863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00" strike="noStrike" sz="7200" u="none">
          <a:solidFill>
            <a:srgbClr val="222222"/>
          </a:solidFill>
          <a:uFillTx/>
          <a:latin typeface="Montserrat Bold"/>
          <a:ea typeface="Montserrat Bold"/>
          <a:cs typeface="Montserrat Bold"/>
          <a:sym typeface="Montserrat Bold"/>
        </a:defRPr>
      </a:lvl9pPr>
    </p:titleStyle>
    <p:bodyStyle>
      <a:lvl1pPr marL="0" marR="0" indent="0" algn="l" defTabSz="1828636" latinLnBrk="0">
        <a:lnSpc>
          <a:spcPct val="15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222222"/>
          </a:solidFill>
          <a:uFillTx/>
          <a:latin typeface="Open Sans Regular"/>
          <a:ea typeface="Open Sans Regular"/>
          <a:cs typeface="Open Sans Regular"/>
          <a:sym typeface="Open Sans Regular"/>
        </a:defRPr>
      </a:lvl1pPr>
      <a:lvl2pPr marL="0" marR="0" indent="0" algn="l" defTabSz="1828636" latinLnBrk="0">
        <a:lnSpc>
          <a:spcPct val="15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222222"/>
          </a:solidFill>
          <a:uFillTx/>
          <a:latin typeface="Open Sans Regular"/>
          <a:ea typeface="Open Sans Regular"/>
          <a:cs typeface="Open Sans Regular"/>
          <a:sym typeface="Open Sans Regular"/>
        </a:defRPr>
      </a:lvl2pPr>
      <a:lvl3pPr marL="0" marR="0" indent="0" algn="l" defTabSz="1828636" latinLnBrk="0">
        <a:lnSpc>
          <a:spcPct val="15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222222"/>
          </a:solidFill>
          <a:uFillTx/>
          <a:latin typeface="Open Sans Regular"/>
          <a:ea typeface="Open Sans Regular"/>
          <a:cs typeface="Open Sans Regular"/>
          <a:sym typeface="Open Sans Regular"/>
        </a:defRPr>
      </a:lvl3pPr>
      <a:lvl4pPr marL="0" marR="0" indent="0" algn="l" defTabSz="1828636" latinLnBrk="0">
        <a:lnSpc>
          <a:spcPct val="15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222222"/>
          </a:solidFill>
          <a:uFillTx/>
          <a:latin typeface="Open Sans Regular"/>
          <a:ea typeface="Open Sans Regular"/>
          <a:cs typeface="Open Sans Regular"/>
          <a:sym typeface="Open Sans Regular"/>
        </a:defRPr>
      </a:lvl4pPr>
      <a:lvl5pPr marL="0" marR="0" indent="0" algn="l" defTabSz="1828636" latinLnBrk="0">
        <a:lnSpc>
          <a:spcPct val="15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222222"/>
          </a:solidFill>
          <a:uFillTx/>
          <a:latin typeface="Open Sans Regular"/>
          <a:ea typeface="Open Sans Regular"/>
          <a:cs typeface="Open Sans Regular"/>
          <a:sym typeface="Open Sans Regular"/>
        </a:defRPr>
      </a:lvl5pPr>
      <a:lvl6pPr marL="2996931" marR="0" indent="-711137" algn="l" defTabSz="1828636" latinLnBrk="0">
        <a:lnSpc>
          <a:spcPct val="15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222222"/>
          </a:solidFill>
          <a:uFillTx/>
          <a:latin typeface="Open Sans Regular"/>
          <a:ea typeface="Open Sans Regular"/>
          <a:cs typeface="Open Sans Regular"/>
          <a:sym typeface="Open Sans Regular"/>
        </a:defRPr>
      </a:lvl6pPr>
      <a:lvl7pPr marL="3454091" marR="0" indent="-711137" algn="l" defTabSz="1828636" latinLnBrk="0">
        <a:lnSpc>
          <a:spcPct val="15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222222"/>
          </a:solidFill>
          <a:uFillTx/>
          <a:latin typeface="Open Sans Regular"/>
          <a:ea typeface="Open Sans Regular"/>
          <a:cs typeface="Open Sans Regular"/>
          <a:sym typeface="Open Sans Regular"/>
        </a:defRPr>
      </a:lvl7pPr>
      <a:lvl8pPr marL="3911249" marR="0" indent="-711137" algn="l" defTabSz="1828636" latinLnBrk="0">
        <a:lnSpc>
          <a:spcPct val="15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222222"/>
          </a:solidFill>
          <a:uFillTx/>
          <a:latin typeface="Open Sans Regular"/>
          <a:ea typeface="Open Sans Regular"/>
          <a:cs typeface="Open Sans Regular"/>
          <a:sym typeface="Open Sans Regular"/>
        </a:defRPr>
      </a:lvl8pPr>
      <a:lvl9pPr marL="4368407" marR="0" indent="-711137" algn="l" defTabSz="1828636" latinLnBrk="0">
        <a:lnSpc>
          <a:spcPct val="15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222222"/>
          </a:solidFill>
          <a:uFillTx/>
          <a:latin typeface="Open Sans Regular"/>
          <a:ea typeface="Open Sans Regular"/>
          <a:cs typeface="Open Sans Regular"/>
          <a:sym typeface="Open Sans Regular"/>
        </a:defRPr>
      </a:lvl9pPr>
    </p:bodyStyle>
    <p:otherStyle>
      <a:lvl1pPr marL="0" marR="0" indent="0" algn="ctr" defTabSz="18286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1pPr>
      <a:lvl2pPr marL="0" marR="0" indent="457165" algn="ctr" defTabSz="18286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2pPr>
      <a:lvl3pPr marL="0" marR="0" indent="914330" algn="ctr" defTabSz="18286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3pPr>
      <a:lvl4pPr marL="0" marR="0" indent="1371494" algn="ctr" defTabSz="18286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4pPr>
      <a:lvl5pPr marL="0" marR="0" indent="1828660" algn="ctr" defTabSz="18286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5pPr>
      <a:lvl6pPr marL="0" marR="0" indent="2285825" algn="ctr" defTabSz="18286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6pPr>
      <a:lvl7pPr marL="0" marR="0" indent="2742989" algn="ctr" defTabSz="18286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7pPr>
      <a:lvl8pPr marL="0" marR="0" indent="3200155" algn="ctr" defTabSz="18286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8pPr>
      <a:lvl9pPr marL="0" marR="0" indent="3657320" algn="ctr" defTabSz="18286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3.jpeg"/><Relationship Id="rId7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31-12-2017-cong-bo-10-su-kien-cong-nghe-thong-tin-truyen-thong-tieu-bieu-nam-2017-22904cea-details.jpg" descr="31-12-2017-cong-bo-10-su-kien-cong-nghe-thong-tin-truyen-thong-tieu-bieu-nam-2017-22904cea-details.jp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9483" r="0" b="9483"/>
          <a:stretch>
            <a:fillRect/>
          </a:stretch>
        </p:blipFill>
        <p:spPr>
          <a:xfrm>
            <a:off x="1003300" y="1060450"/>
            <a:ext cx="22377400" cy="11582401"/>
          </a:xfrm>
          <a:prstGeom prst="rect">
            <a:avLst/>
          </a:prstGeom>
        </p:spPr>
      </p:pic>
      <p:sp>
        <p:nvSpPr>
          <p:cNvPr id="169" name="Rectangle"/>
          <p:cNvSpPr/>
          <p:nvPr/>
        </p:nvSpPr>
        <p:spPr>
          <a:xfrm>
            <a:off x="1003300" y="8968557"/>
            <a:ext cx="22377400" cy="2280085"/>
          </a:xfrm>
          <a:prstGeom prst="rect">
            <a:avLst/>
          </a:prstGeom>
          <a:solidFill>
            <a:schemeClr val="accent4">
              <a:hueOff val="-202070"/>
              <a:satOff val="6559"/>
              <a:lumOff val="-145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15431">
              <a:lnSpc>
                <a:spcPct val="100000"/>
              </a:lnSpc>
              <a:spcBef>
                <a:spcPts val="0"/>
              </a:spcBef>
              <a:defRPr spc="-36" sz="1800"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70" name="บทบาทของระบบเทคโนโลยีสารสนเทศและการสื่อสาร (ICT)"/>
          <p:cNvSpPr txBox="1"/>
          <p:nvPr/>
        </p:nvSpPr>
        <p:spPr>
          <a:xfrm>
            <a:off x="2600902" y="8918892"/>
            <a:ext cx="19610010" cy="1964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685165">
              <a:lnSpc>
                <a:spcPct val="70000"/>
              </a:lnSpc>
              <a:spcBef>
                <a:spcPts val="0"/>
              </a:spcBef>
              <a:defRPr b="1" sz="9379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บทบาทของระบบเทคโนโลยีสารสนเทศและการสื่อสาร (ICT)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คำว่า เทคโนโลยีสารสนเทศ (Information Technology : IT) เรียกย่อว่า “ไอที” ประกอบด้วยคำว่า “เทคโนโลยี” และคำว่า “สารสนเทศ” นำมารวมกันเป็น “เทคโนโลยีสารสนเทศ” และคำว่าเทคโนโลยีสารสนเทศและการสื่อสาร (Information and Communication Technology : ICT) หรือเรียก"/>
          <p:cNvSpPr txBox="1"/>
          <p:nvPr/>
        </p:nvSpPr>
        <p:spPr>
          <a:xfrm>
            <a:off x="1413605" y="3135219"/>
            <a:ext cx="10102691" cy="816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3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 คำว่า </a:t>
            </a:r>
            <a:r>
              <a:rPr b="1"/>
              <a:t>เทคโนโลยีสารสนเทศ (Information Technology : IT) </a:t>
            </a:r>
            <a:r>
              <a:t>เรียกย่อว่า </a:t>
            </a:r>
            <a:r>
              <a:rPr b="1"/>
              <a:t>“ไอที”</a:t>
            </a:r>
            <a:r>
              <a:t> ประกอบด้วยคำว่า </a:t>
            </a:r>
            <a:r>
              <a:rPr b="1"/>
              <a:t>“เทคโนโลยี”</a:t>
            </a:r>
            <a:r>
              <a:t> และคำว่า </a:t>
            </a:r>
            <a:r>
              <a:rPr b="1"/>
              <a:t>“สารสนเทศ”</a:t>
            </a:r>
            <a:r>
              <a:t> นำมารวมกันเป็น </a:t>
            </a: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“เทคโนโลยีสารสนเทศ”</a:t>
            </a:r>
            <a:r>
              <a:t> และคำว่าเทคโนโลยีสารสนเทศและการสื่อสาร (Information and Communication Technology : ICT) หรือเรียกย่อว่า “ไอซีที” ประกอบด้วยคำที่มีความหมายดังนี้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 sz="3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		</a:t>
            </a:r>
            <a:r>
              <a:rPr b="1"/>
              <a:t>• เทคโนโลยี (Technology) </a:t>
            </a:r>
            <a:r>
              <a:t>หมายถึง การนำความรู้ทางด้านวิทยาศาสตร์มาประยุกต์ในการพัฒนาเครื่องมือ เครื่องใช้ อุปกรณ์ วิธีการหรือกระบวนการ เพื่อช่วยในการทำงานหรือแก้ปัญหาต่างๆ ทั้งนี้เพื่อให้เกิดประโยชน์ต่อบุคคล กลุ่มคน หรือองค์กร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 sz="3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		</a:t>
            </a:r>
            <a:r>
              <a:rPr b="1"/>
              <a:t>• สารสนเทศ (information)</a:t>
            </a: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 </a:t>
            </a:r>
            <a:r>
              <a:t>หมายถึง ผลลัพธ์ที่เกิดจากการนำข้อมูลมาผ่านกระบวนการต่างๆ อย่างมีระบบ จนได้สิ่งที่เป็นประโยชน์ มีคุณค่าและสาระ หรือมีเนื้อหาและรูปแบบที่เหมาะสมตามความต้องการของผู้ใช้</a:t>
            </a:r>
          </a:p>
        </p:txBody>
      </p:sp>
      <p:sp>
        <p:nvSpPr>
          <p:cNvPr id="175" name="เทคโนโลยีสารสนเทศและการสื่อสาร…"/>
          <p:cNvSpPr txBox="1"/>
          <p:nvPr/>
        </p:nvSpPr>
        <p:spPr>
          <a:xfrm>
            <a:off x="12591461" y="2610961"/>
            <a:ext cx="10396874" cy="8866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z="45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เทคโนโลยีสารสนเทศและการสื่อสาร </a:t>
            </a:r>
            <a:endParaRPr b="1">
              <a:solidFill>
                <a:schemeClr val="accent5">
                  <a:hueOff val="-306725"/>
                  <a:lumOff val="-18354"/>
                </a:schemeClr>
              </a:solidFill>
            </a:endParaR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z="45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(Information and Communication Technology : ICT) </a:t>
            </a:r>
            <a:endParaRPr b="1">
              <a:solidFill>
                <a:schemeClr val="accent5">
                  <a:hueOff val="-306725"/>
                  <a:lumOff val="-18354"/>
                </a:schemeClr>
              </a:solidFill>
            </a:endParaRPr>
          </a:p>
          <a:p>
            <a:pPr algn="ctr" defTabSz="914400">
              <a:spcBef>
                <a:spcPts val="0"/>
              </a:spcBef>
              <a:defRPr sz="45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 </a:t>
            </a:r>
            <a:endParaRPr b="1">
              <a:solidFill>
                <a:schemeClr val="accent5">
                  <a:hueOff val="-306725"/>
                  <a:lumOff val="-18354"/>
                </a:schemeClr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 sz="45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      </a:t>
            </a:r>
            <a:r>
              <a:rPr sz="4400"/>
              <a:t>ตามแผนแม่บทเทคโนโลยีสารสนเทศและการสื่อสารประเทศไทย พ.ศ. 2545-2549 หมายถึง เทคโนโลยีที่เกี่ยวกับข่าวสาร ข้อมูล และการสื่อสาร นับตั้งแต่ การสร้าง การนำมาวิเคราะห์หรือประมวลผล </a:t>
            </a:r>
            <a:endParaRPr sz="4400"/>
          </a:p>
          <a:p>
            <a:pPr defTabSz="914400">
              <a:lnSpc>
                <a:spcPct val="100000"/>
              </a:lnSpc>
              <a:spcBef>
                <a:spcPts val="0"/>
              </a:spcBef>
              <a:defRPr sz="45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4400"/>
              <a:t>การรับและการส่งข้อมูล การจัดเก็บและการนำข้อมูลกลับไปใช้ใหม่ เทคโนโลยีเหล่านี้มักจะหมายถึง คอมพิวเตอร์ ซึ่งประกอบด้วยส่วนอุปกรณ์ (Hardware) ส่วนคำสั่ง (Software) และส่วนข้อมูล (Data) และระบบการสื่อสารต่างๆไม่ว่าจะเป็นโทรศัพท์ ระบบสื่อสารข้อมูล ดาวเทียม หรือเครื่องมือสื่อสารใดๆ ทั้งแบบมีสาย (Wire) และไร้สาย (Wireless)</a:t>
            </a:r>
          </a:p>
        </p:txBody>
      </p:sp>
      <p:sp>
        <p:nvSpPr>
          <p:cNvPr id="176" name="ความหมาย"/>
          <p:cNvSpPr txBox="1"/>
          <p:nvPr>
            <p:ph type="title"/>
          </p:nvPr>
        </p:nvSpPr>
        <p:spPr>
          <a:xfrm>
            <a:off x="12256616" y="783206"/>
            <a:ext cx="11066563" cy="2279403"/>
          </a:xfrm>
          <a:prstGeom prst="rect">
            <a:avLst/>
          </a:prstGeom>
        </p:spPr>
        <p:txBody>
          <a:bodyPr/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5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ความหมาย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ระยะแรกจะเป็นการใช้ระบบไอซีที่ในการปฏิบัติที่ทำเป็นประจำอย่างต่อเนื่อง เช่น การเก็บข้อมูลประจำวันของพนักงานและข้อมูลรายการสินค้า เป็นต้น…"/>
          <p:cNvSpPr txBox="1"/>
          <p:nvPr/>
        </p:nvSpPr>
        <p:spPr>
          <a:xfrm>
            <a:off x="1615231" y="4050591"/>
            <a:ext cx="9977538" cy="510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lnSpc>
                <a:spcPct val="100000"/>
              </a:lnSpc>
              <a:spcBef>
                <a:spcPts val="0"/>
              </a:spcBef>
              <a:defRPr sz="50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ระยะแรกจะเป็นการใช้ระบบไอซีที่ในการปฏิบัติที่ทำเป็นประจำอย่างต่อเนื่อง เช่น การเก็บข้อมูลประจำวันของพนักงานและข้อมูลรายการสินค้า เป็นต้น </a:t>
            </a:r>
          </a:p>
          <a:p>
            <a:pPr lvl="1" indent="228600" defTabSz="914400">
              <a:lnSpc>
                <a:spcPct val="100000"/>
              </a:lnSpc>
              <a:spcBef>
                <a:spcPts val="0"/>
              </a:spcBef>
              <a:defRPr sz="50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ระยะที่สองสามารถนำระบบดังกล่าวมาใช้เป็นเครื่องมือที่ช่วยในการบริหารจัดการองค์กรและช่วยในการตัดสินใจในแง่มุมต่างๆ</a:t>
            </a:r>
          </a:p>
        </p:txBody>
      </p:sp>
      <p:sp>
        <p:nvSpPr>
          <p:cNvPr id="181" name="บทบาทของระบบเทคโนโลยีสารสนเทศและการสื่อสาร (ICT)"/>
          <p:cNvSpPr txBox="1"/>
          <p:nvPr>
            <p:ph type="title" idx="4294967295"/>
          </p:nvPr>
        </p:nvSpPr>
        <p:spPr>
          <a:xfrm>
            <a:off x="2057400" y="577121"/>
            <a:ext cx="20269200" cy="2279403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7600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บทบาทของระบบเทคโนโลยีสารสนเทศและการสื่อสาร (ICT)</a:t>
            </a:r>
            <a:endParaRPr b="0"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82" name="(0’Brien, 2004)"/>
          <p:cNvSpPr txBox="1"/>
          <p:nvPr/>
        </p:nvSpPr>
        <p:spPr>
          <a:xfrm>
            <a:off x="8641295" y="9312589"/>
            <a:ext cx="2579612" cy="798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43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 (0’Brien, 2004)</a:t>
            </a:r>
          </a:p>
        </p:txBody>
      </p:sp>
      <p:sp>
        <p:nvSpPr>
          <p:cNvPr id="183" name="เป็นพื้นฐานในการดำเนินธุรกิจอาจะมากหรือน้อยตามแต่ประเภทธุรกิจที่ต้องการข้อมูลข้าวสารต่างๆ ที่แตกต่างกันไป…"/>
          <p:cNvSpPr txBox="1"/>
          <p:nvPr/>
        </p:nvSpPr>
        <p:spPr>
          <a:xfrm>
            <a:off x="12797580" y="3956589"/>
            <a:ext cx="9977539" cy="637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88950" indent="-488950" defTabSz="914400">
              <a:lnSpc>
                <a:spcPct val="100000"/>
              </a:lnSpc>
              <a:spcBef>
                <a:spcPts val="0"/>
              </a:spcBef>
              <a:buSzPct val="48000"/>
              <a:buBlip>
                <a:blip r:embed="rId3"/>
              </a:buBlip>
              <a:defRPr sz="47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เป็นพื้นฐานในการดำเนินธุรกิจอาจะมากหรือน้อยตามแต่ประเภทธุรกิจที่ต้องการข้อมูลข้าวสารต่างๆ ที่แตกต่างกันไป</a:t>
            </a:r>
          </a:p>
          <a:p>
            <a:pPr marL="488950" indent="-488950" defTabSz="914400">
              <a:lnSpc>
                <a:spcPct val="100000"/>
              </a:lnSpc>
              <a:spcBef>
                <a:spcPts val="0"/>
              </a:spcBef>
              <a:buSzPct val="48000"/>
              <a:buBlip>
                <a:blip r:embed="rId3"/>
              </a:buBlip>
              <a:defRPr sz="47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เพิ่มอำนาจทางธุรกิจให้มีข้อมูลข่าวสารที่รวดเร็วกว่าบริษัท</a:t>
            </a:r>
            <a:br/>
            <a:r>
              <a:t>คู่แข่ง</a:t>
            </a:r>
          </a:p>
          <a:p>
            <a:pPr marL="488950" indent="-488950" defTabSz="914400">
              <a:lnSpc>
                <a:spcPct val="100000"/>
              </a:lnSpc>
              <a:spcBef>
                <a:spcPts val="0"/>
              </a:spcBef>
              <a:buSzPct val="48000"/>
              <a:buBlip>
                <a:blip r:embed="rId3"/>
              </a:buBlip>
              <a:defRPr sz="47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ช่วยในการดำเนินงานขององค์กร ทำให้การทำงานเกิดความสะดวกรวดเร็ว ง่ายขึ้น</a:t>
            </a:r>
          </a:p>
          <a:p>
            <a:pPr marL="488950" indent="-488950" defTabSz="914400">
              <a:lnSpc>
                <a:spcPct val="100000"/>
              </a:lnSpc>
              <a:spcBef>
                <a:spcPts val="0"/>
              </a:spcBef>
              <a:buSzPct val="48000"/>
              <a:buBlip>
                <a:blip r:embed="rId3"/>
              </a:buBlip>
              <a:defRPr sz="47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ช่วยในการตัดสินใจในด้านต่างๆ เพื่อการสร้างความได้เปรียบในด้านการแข่งขัน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ประโยชน์ของการใช้เทคโนโลยีสารสนเทศและการสื่อสาร (ICT)"/>
          <p:cNvSpPr txBox="1"/>
          <p:nvPr/>
        </p:nvSpPr>
        <p:spPr>
          <a:xfrm>
            <a:off x="3630675" y="1151930"/>
            <a:ext cx="15837917" cy="130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 fontScale="100000" lnSpcReduction="0"/>
          </a:bodyPr>
          <a:lstStyle>
            <a:lvl1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300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ประโยชน์ของการใช้เทคโนโลยีสารสนเทศและการสื่อสาร (ICT)</a:t>
            </a:r>
          </a:p>
        </p:txBody>
      </p:sp>
      <p:sp>
        <p:nvSpPr>
          <p:cNvPr id="188" name="ด้านการศึกษา…"/>
          <p:cNvSpPr txBox="1"/>
          <p:nvPr/>
        </p:nvSpPr>
        <p:spPr>
          <a:xfrm>
            <a:off x="2378074" y="3333304"/>
            <a:ext cx="8392758" cy="8427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744537" indent="-744537" defTabSz="914400">
              <a:lnSpc>
                <a:spcPct val="90000"/>
              </a:lnSpc>
              <a:spcBef>
                <a:spcPts val="0"/>
              </a:spcBef>
              <a:buSzPct val="50000"/>
              <a:buBlip>
                <a:blip r:embed="rId3"/>
              </a:buBlip>
              <a:defRPr sz="6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ด้านการศึกษา</a:t>
            </a:r>
          </a:p>
          <a:p>
            <a:pPr marL="744537" indent="-744537" defTabSz="914400">
              <a:lnSpc>
                <a:spcPct val="90000"/>
              </a:lnSpc>
              <a:spcBef>
                <a:spcPts val="0"/>
              </a:spcBef>
              <a:buSzPct val="50000"/>
              <a:buBlip>
                <a:blip r:embed="rId3"/>
              </a:buBlip>
              <a:defRPr sz="6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ด้านการแพทย์และสาธารณสุข</a:t>
            </a:r>
          </a:p>
          <a:p>
            <a:pPr marL="744537" indent="-744537" defTabSz="914400">
              <a:lnSpc>
                <a:spcPct val="90000"/>
              </a:lnSpc>
              <a:spcBef>
                <a:spcPts val="0"/>
              </a:spcBef>
              <a:buSzPct val="50000"/>
              <a:buBlip>
                <a:blip r:embed="rId3"/>
              </a:buBlip>
              <a:defRPr sz="6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ด้านการเกษตรและอุตสาหกรรม</a:t>
            </a:r>
          </a:p>
          <a:p>
            <a:pPr marL="744537" indent="-744537" defTabSz="914400">
              <a:lnSpc>
                <a:spcPct val="90000"/>
              </a:lnSpc>
              <a:spcBef>
                <a:spcPts val="0"/>
              </a:spcBef>
              <a:buSzPct val="50000"/>
              <a:buBlip>
                <a:blip r:embed="rId3"/>
              </a:buBlip>
              <a:defRPr sz="6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ด้านการเงินการธนาคาร</a:t>
            </a:r>
          </a:p>
          <a:p>
            <a:pPr marL="744537" indent="-744537" defTabSz="914400">
              <a:lnSpc>
                <a:spcPct val="90000"/>
              </a:lnSpc>
              <a:spcBef>
                <a:spcPts val="0"/>
              </a:spcBef>
              <a:buSzPct val="50000"/>
              <a:buBlip>
                <a:blip r:embed="rId3"/>
              </a:buBlip>
              <a:defRPr sz="6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ด้านความมั่นคง</a:t>
            </a:r>
          </a:p>
          <a:p>
            <a:pPr marL="744537" indent="-744537" defTabSz="914400">
              <a:lnSpc>
                <a:spcPct val="90000"/>
              </a:lnSpc>
              <a:spcBef>
                <a:spcPts val="0"/>
              </a:spcBef>
              <a:buSzPct val="50000"/>
              <a:buBlip>
                <a:blip r:embed="rId3"/>
              </a:buBlip>
              <a:defRPr sz="6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ด้านการคมนาคม</a:t>
            </a:r>
          </a:p>
          <a:p>
            <a:pPr marL="744537" indent="-744537" defTabSz="914400">
              <a:lnSpc>
                <a:spcPct val="90000"/>
              </a:lnSpc>
              <a:spcBef>
                <a:spcPts val="0"/>
              </a:spcBef>
              <a:buSzPct val="50000"/>
              <a:buBlip>
                <a:blip r:embed="rId3"/>
              </a:buBlip>
              <a:defRPr sz="6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ด้านวิศวกรรมและสถาปัตยกรรม</a:t>
            </a:r>
          </a:p>
          <a:p>
            <a:pPr marL="744537" indent="-744537" defTabSz="914400">
              <a:lnSpc>
                <a:spcPct val="90000"/>
              </a:lnSpc>
              <a:spcBef>
                <a:spcPts val="0"/>
              </a:spcBef>
              <a:buSzPct val="50000"/>
              <a:buBlip>
                <a:blip r:embed="rId3"/>
              </a:buBlip>
              <a:defRPr sz="6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ด้านการพาณิชย์ </a:t>
            </a:r>
          </a:p>
        </p:txBody>
      </p:sp>
      <p:grpSp>
        <p:nvGrpSpPr>
          <p:cNvPr id="191" name="wer.jpg"/>
          <p:cNvGrpSpPr/>
          <p:nvPr/>
        </p:nvGrpSpPr>
        <p:grpSpPr>
          <a:xfrm>
            <a:off x="14604365" y="2829002"/>
            <a:ext cx="6677093" cy="3939163"/>
            <a:chOff x="0" y="0"/>
            <a:chExt cx="6677091" cy="3939161"/>
          </a:xfrm>
        </p:grpSpPr>
        <p:pic>
          <p:nvPicPr>
            <p:cNvPr id="190" name="wer.jpg" descr="wer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6423092" cy="36089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9" name="wer.jpg" descr="wer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677092" cy="3939162"/>
            </a:xfrm>
            <a:prstGeom prst="rect">
              <a:avLst/>
            </a:prstGeom>
            <a:effectLst/>
          </p:spPr>
        </p:pic>
      </p:grpSp>
      <p:grpSp>
        <p:nvGrpSpPr>
          <p:cNvPr id="194" name="internet.jpg"/>
          <p:cNvGrpSpPr/>
          <p:nvPr/>
        </p:nvGrpSpPr>
        <p:grpSpPr>
          <a:xfrm>
            <a:off x="14564712" y="7139547"/>
            <a:ext cx="6756401" cy="3987801"/>
            <a:chOff x="0" y="0"/>
            <a:chExt cx="6756400" cy="3987800"/>
          </a:xfrm>
        </p:grpSpPr>
        <p:pic>
          <p:nvPicPr>
            <p:cNvPr id="193" name="internet.jpg" descr="internet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65024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2" name="internet.jpg" descr="internet.jp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756400" cy="3987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thiet-ke-website-cong-nghe-1.jpg" descr="thiet-ke-website-cong-nghe-1.jp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11180" r="0" b="11180"/>
          <a:stretch>
            <a:fillRect/>
          </a:stretch>
        </p:blipFill>
        <p:spPr>
          <a:xfrm>
            <a:off x="1003300" y="1060450"/>
            <a:ext cx="22377400" cy="11582401"/>
          </a:xfrm>
          <a:prstGeom prst="rect">
            <a:avLst/>
          </a:prstGeom>
        </p:spPr>
      </p:pic>
      <p:sp>
        <p:nvSpPr>
          <p:cNvPr id="199" name="ระบบไอซีทีและการบริหารการศึกษา"/>
          <p:cNvSpPr txBox="1"/>
          <p:nvPr/>
        </p:nvSpPr>
        <p:spPr>
          <a:xfrm>
            <a:off x="1906260" y="4110535"/>
            <a:ext cx="20571480" cy="28395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825500">
              <a:lnSpc>
                <a:spcPct val="70000"/>
              </a:lnSpc>
              <a:spcBef>
                <a:spcPts val="0"/>
              </a:spcBef>
              <a:defRPr b="1" sz="10900">
                <a:solidFill>
                  <a:schemeClr val="accent5">
                    <a:hueOff val="-306725"/>
                    <a:lumOff val="-18354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ระบบไอซีทีและการบริหารการศึกษา</a:t>
            </a:r>
          </a:p>
        </p:txBody>
      </p:sp>
      <p:sp>
        <p:nvSpPr>
          <p:cNvPr id="200" name="By. Dr. Darunee Panjarattanakorn"/>
          <p:cNvSpPr txBox="1"/>
          <p:nvPr/>
        </p:nvSpPr>
        <p:spPr>
          <a:xfrm>
            <a:off x="16006450" y="12759524"/>
            <a:ext cx="8238836" cy="845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668655">
              <a:lnSpc>
                <a:spcPct val="90000"/>
              </a:lnSpc>
              <a:spcBef>
                <a:spcPts val="0"/>
              </a:spcBef>
              <a:defRPr b="1" sz="4536">
                <a:solidFill>
                  <a:srgbClr val="97B9D2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By. Dr. Darunee Panjarattanakorn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งานด้านการศึกษา (Educational Applications)"/>
          <p:cNvSpPr txBox="1"/>
          <p:nvPr>
            <p:ph type="title"/>
          </p:nvPr>
        </p:nvSpPr>
        <p:spPr>
          <a:xfrm>
            <a:off x="1197584" y="649454"/>
            <a:ext cx="10767240" cy="14615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tabLst>
                <a:tab pos="279400" algn="l"/>
                <a:tab pos="571500" algn="l"/>
                <a:tab pos="863600" algn="l"/>
                <a:tab pos="1143000" algn="l"/>
                <a:tab pos="1435100" algn="l"/>
                <a:tab pos="1727200" algn="l"/>
                <a:tab pos="2006600" algn="l"/>
                <a:tab pos="2298700" algn="l"/>
                <a:tab pos="2590800" algn="l"/>
                <a:tab pos="2870200" algn="l"/>
                <a:tab pos="3162300" algn="l"/>
                <a:tab pos="3454400" algn="l"/>
              </a:tabLst>
              <a:defRPr b="1" sz="6156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defTabSz="914400"/>
            <a:r>
              <a:t>งานด้านการศึกษา (Educational Applications)</a:t>
            </a:r>
          </a:p>
        </p:txBody>
      </p:sp>
      <p:sp>
        <p:nvSpPr>
          <p:cNvPr id="205" name="ในระบบการศึกษาได้นำระบบไอซีที่มาช่วยในการพัฒนาการศึกษาให้ดียิ่งขึ้น โดยนำระบบไอซีทีมาใช้ในการสนับสนุนการศึกษาเพื่อให้ผู้เรียนสามารถเรียนรู้ได้มากรวดเร็ว และมีประสิทธิภาพ…"/>
          <p:cNvSpPr txBox="1"/>
          <p:nvPr/>
        </p:nvSpPr>
        <p:spPr>
          <a:xfrm>
            <a:off x="1019676" y="3637650"/>
            <a:ext cx="10767240" cy="6832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lnSpc>
                <a:spcPct val="90000"/>
              </a:lnSpc>
              <a:spcBef>
                <a:spcPts val="0"/>
              </a:spcBef>
              <a:defRPr sz="53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</a:t>
            </a:r>
            <a:r>
              <a:rPr sz="4800"/>
              <a:t>     ในระบบการศึกษาได้นำระบบไอซีที่มาช่วยในการพัฒนาการศึกษาให้ดียิ่งขึ้น โดยนำระบบไอซีทีมาใช้ในการสนับสนุนการศึกษาเพื่อให้ผู้เรียนสามารถเรียนรู้ได้มากรวดเร็ว และมีประสิทธิภาพ </a:t>
            </a:r>
            <a:endParaRPr sz="4800"/>
          </a:p>
          <a:p>
            <a:pPr lvl="1" indent="228600" defTabSz="914400">
              <a:lnSpc>
                <a:spcPct val="90000"/>
              </a:lnSpc>
              <a:spcBef>
                <a:spcPts val="0"/>
              </a:spcBef>
              <a:defRPr sz="48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ไอซีทีจึงมีผลต่อระบบการศึษาโดยตรง ซึ่งส่วนใหญ่จะเกี่ยวข้องกับการรวบรวมข้อมูล ข่าวสาร ความรอบรู้ จัดระบบประมวลผล ส่งผ่าน และสื่อสารด้วยความเร็วสูงและปริมาณมาก การนำเสนอและแสดงผลด้วยระบบสื่อต่างๆ ทั้งทางด้านข้อมูล รูปภาพ เสียง ภาพเคลื่อนไหว และวิดีโอ อีกทั้งยังสามารถสร้างระบบการปฏิสัมพันธ์ ที่จะทำให้การเรียนรู้ในยุคใหม่ประสบผลลำเร็จด้วยดี</a:t>
            </a:r>
          </a:p>
        </p:txBody>
      </p:sp>
      <p:sp>
        <p:nvSpPr>
          <p:cNvPr id="206" name="การสร้างความพร้อมและสภาพแวดล้อมทางด้านระบบ ไอชีที หรือการจัดโครงสร้างพื้นฐานทางด้านไอซีที่ (TCT Infrastructure) และการสร้างสภาพแวดล้อมภายใน  (e-Environment) ให้เป็นสังคมอิเล็กทรอนิกส์…"/>
          <p:cNvSpPr txBox="1"/>
          <p:nvPr/>
        </p:nvSpPr>
        <p:spPr>
          <a:xfrm>
            <a:off x="12603435" y="3939282"/>
            <a:ext cx="10372927" cy="7169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92480" indent="-792480" defTabSz="914400">
              <a:lnSpc>
                <a:spcPct val="90000"/>
              </a:lnSpc>
              <a:spcBef>
                <a:spcPts val="0"/>
              </a:spcBef>
              <a:buSzPct val="100000"/>
              <a:buAutoNum type="arabicPeriod" startAt="1"/>
              <a:defRPr sz="51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การสร้างความพร้อมและสภาพแวดล้อมทางด้านระบบ</a:t>
            </a:r>
            <a:br/>
            <a:r>
              <a:t>ไอชีที หรือการจัดโครงสร้างพื้นฐานทางด้านไอซีที่ (TCT Infrastructure) และการสร้างสภาพแวดล้อมภายใน </a:t>
            </a:r>
            <a:br/>
            <a:r>
              <a:t>(e-Environment) ให้เป็นสังคมอิเล็กทรอนิกส์</a:t>
            </a:r>
          </a:p>
          <a:p>
            <a:pPr marL="792480" indent="-792480" defTabSz="914400">
              <a:lnSpc>
                <a:spcPct val="90000"/>
              </a:lnSpc>
              <a:spcBef>
                <a:spcPts val="0"/>
              </a:spcBef>
              <a:buSzPct val="100000"/>
              <a:buAutoNum type="arabicPeriod" startAt="1"/>
              <a:defRPr sz="51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การประยุกต์ใช้ระบบเรียนรู้อิเล็กทรอนิกส์ (e-Learning) </a:t>
            </a:r>
          </a:p>
          <a:p>
            <a:pPr marL="792480" indent="-792480" defTabSz="914400">
              <a:lnSpc>
                <a:spcPct val="90000"/>
              </a:lnSpc>
              <a:spcBef>
                <a:spcPts val="0"/>
              </a:spcBef>
              <a:buSzPct val="100000"/>
              <a:buAutoNum type="arabicPeriod" startAt="1"/>
              <a:defRPr sz="51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การพัฒนาระบบการเรียนรู้ตามหลักสูตรแบบพึ่งพาตนเองตามอัธยาศัย (Learning on Demand) </a:t>
            </a:r>
          </a:p>
          <a:p>
            <a:pPr marL="792480" indent="-792480" defTabSz="914400">
              <a:lnSpc>
                <a:spcPct val="90000"/>
              </a:lnSpc>
              <a:spcBef>
                <a:spcPts val="0"/>
              </a:spcBef>
              <a:buSzPct val="100000"/>
              <a:buAutoNum type="arabicPeriod" startAt="1"/>
              <a:defRPr sz="51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การประยุกต์ใช้ไอซีทีในงานบริหารทั่วไปในสำนักงาน (Office Automation) </a:t>
            </a:r>
          </a:p>
        </p:txBody>
      </p:sp>
      <p:sp>
        <p:nvSpPr>
          <p:cNvPr id="207" name="กลไกการจัดการศึกษาใช้ระบบไอซีที่"/>
          <p:cNvSpPr txBox="1"/>
          <p:nvPr/>
        </p:nvSpPr>
        <p:spPr>
          <a:xfrm>
            <a:off x="12406278" y="1990115"/>
            <a:ext cx="10767240" cy="146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7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กลไกการจัดการศึกษาใช้ระบบไอซีที่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การประยุกต์ใช้ระบบไอซีทีด้านการศึกษา"/>
          <p:cNvSpPr txBox="1"/>
          <p:nvPr>
            <p:ph type="title"/>
          </p:nvPr>
        </p:nvSpPr>
        <p:spPr>
          <a:xfrm>
            <a:off x="1435768" y="330792"/>
            <a:ext cx="9829801" cy="17330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b="1" sz="6992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defTabSz="914400"/>
            <a:r>
              <a:t>การประยุกต์ใช้ระบบไอซีทีด้านการศึกษา</a:t>
            </a:r>
          </a:p>
        </p:txBody>
      </p:sp>
      <p:pic>
        <p:nvPicPr>
          <p:cNvPr id="212" name="dv02 copy.png" descr="dv02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3553" y="3900960"/>
            <a:ext cx="10895301" cy="630632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ระบบสถานศึกษาอิเล็กทรอนิกส์อาจต้องประกอบด้วย ระบบการจัดการเรียนการสอน การวัดและประเมินผลการเรียน การใช้ระบบเรียนรู้ผ่านโทรศัพท์มือถือหรือการศึกษาทางไกลแบบไร้สาย (Mobile Learning :  m-Learing) และอินเทอร์เน็ตบรอดคาสติ้ง (Internet Broadcasting) ตลอดจนระบบก"/>
          <p:cNvSpPr txBox="1"/>
          <p:nvPr/>
        </p:nvSpPr>
        <p:spPr>
          <a:xfrm>
            <a:off x="12653628" y="1986280"/>
            <a:ext cx="10734948" cy="974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lnSpc>
                <a:spcPct val="90000"/>
              </a:lnSpc>
              <a:spcBef>
                <a:spcPts val="0"/>
              </a:spcBef>
              <a:defRPr sz="57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ระบบสถานศึกษาอิเล็กทรอนิกส์อาจต้องประกอบด้วย ระบบการจัดการเรียนการสอน การวัดและประเมินผลการเรียน การใช้ระบบเรียนรู้ผ่านโทรศัพท์มือถือหรือการศึกษาทางไกลแบบไร้สาย (Mobile Learning : </a:t>
            </a:r>
            <a:br/>
            <a:r>
              <a:t>m-Learing) และอินเทอร์เน็ตบรอดคาสติ้ง (Internet Broadcasting) ตลอดจนระบบการวิคราะห์การเรียน การสอน วิเคราะห์ข้อสอบ เก็บประวัติทางสถิติ และสามารถประมวลผลทางระบบออนไลนีได้ทั้งหมด พร้อมด้วยระบบรักษาความปลอดภัยของข้อมูลที่มีมาตรฐานซึ่งจะก่อให้เกิดมิติใหม่ของวงการศึษาที่สนับสนุนการเรียนรู้ตลอดชีวิตได้</a:t>
            </a:r>
          </a:p>
        </p:txBody>
      </p:sp>
      <p:sp>
        <p:nvSpPr>
          <p:cNvPr id="214" name="นำเทคโนโลยีมาช่วยให้กระบวนการจัดระบบการศึกษา (Education System) เป็นการทำงานตามขั้นตอน (Workflow) อย่างอัตโนมัติ"/>
          <p:cNvSpPr txBox="1"/>
          <p:nvPr/>
        </p:nvSpPr>
        <p:spPr>
          <a:xfrm>
            <a:off x="642877" y="11870126"/>
            <a:ext cx="11415583" cy="1475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defRPr sz="44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นำเทคโนโลยีมาช่วยให้กระบวนการจัดระบบการศึกษา (Education System) เป็นการทำงานตามขั้นตอน (Workflow) อย่างอัตโนมัติ</a:t>
            </a:r>
          </a:p>
        </p:txBody>
      </p:sp>
      <p:sp>
        <p:nvSpPr>
          <p:cNvPr id="215" name="e-Learning"/>
          <p:cNvSpPr txBox="1"/>
          <p:nvPr/>
        </p:nvSpPr>
        <p:spPr>
          <a:xfrm>
            <a:off x="4413162" y="10104096"/>
            <a:ext cx="3875013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300">
                <a:solidFill>
                  <a:schemeClr val="accent5">
                    <a:hueOff val="-755802"/>
                    <a:satOff val="-53420"/>
                    <a:lumOff val="-34354"/>
                  </a:schemeClr>
                </a:solidFill>
              </a:defRPr>
            </a:lvl1pPr>
          </a:lstStyle>
          <a:p>
            <a:pPr/>
            <a:r>
              <a:t>e-Learning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Image"/>
          <p:cNvGrpSpPr/>
          <p:nvPr/>
        </p:nvGrpSpPr>
        <p:grpSpPr>
          <a:xfrm>
            <a:off x="2635784" y="4718428"/>
            <a:ext cx="19112432" cy="8783981"/>
            <a:chOff x="0" y="0"/>
            <a:chExt cx="19112430" cy="8783980"/>
          </a:xfrm>
        </p:grpSpPr>
        <p:pic>
          <p:nvPicPr>
            <p:cNvPr id="22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8858431" cy="84537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9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112431" cy="8783981"/>
            </a:xfrm>
            <a:prstGeom prst="rect">
              <a:avLst/>
            </a:prstGeom>
            <a:effectLst/>
          </p:spPr>
        </p:pic>
      </p:grpSp>
      <p:sp>
        <p:nvSpPr>
          <p:cNvPr id="222" name="เทคโนโลยีเพื่อการศึกษา"/>
          <p:cNvSpPr txBox="1"/>
          <p:nvPr/>
        </p:nvSpPr>
        <p:spPr>
          <a:xfrm>
            <a:off x="1435768" y="330792"/>
            <a:ext cx="6892322" cy="1733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600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เทคโนโลยีเพื่อการศึกษา</a:t>
            </a:r>
          </a:p>
        </p:txBody>
      </p:sp>
      <p:sp>
        <p:nvSpPr>
          <p:cNvPr id="223" name="เทคโนโลยีการศึกษาเน้นเรื่อง วิธีการ ระบบ และเครื่องมือ เพื่อนำมาใช้ในการจัดการเรียนการสอน เทคโนโลยีการศึกษากับนวัตกรรมการศึกษาดูจะใกล้เคียงกันมาก เนื่องจากนวัตกรรมการศึกษา เป็นการนำเอาสิ่งใหม่ๆ มาใช้ในการศึกษา ซึ่งเป็นเทคโนโลยีที่เป็นผลผลิตจากการพัฒนาของ"/>
          <p:cNvSpPr txBox="1"/>
          <p:nvPr/>
        </p:nvSpPr>
        <p:spPr>
          <a:xfrm>
            <a:off x="1518458" y="1941587"/>
            <a:ext cx="21347085" cy="2455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lnSpc>
                <a:spcPct val="90000"/>
              </a:lnSpc>
              <a:spcBef>
                <a:spcPts val="0"/>
              </a:spcBef>
              <a:defRPr sz="54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</a:t>
            </a:r>
            <a:r>
              <a:rPr sz="4900"/>
              <a:t>  เทคโนโลยีการศึกษาเน้นเรื่อง วิธีการ ระบบ และเครื่องมือ เพื่อนำมาใช้ในการจัดการเรียนการสอน เทคโนโลยีการศึกษากับนวัตกรรมการศึกษาดูจะใกล้เคียงกันมาก เนื่องจากนวัตกรรมการศึกษา เป็นการนำเอาสิ่งใหม่ๆ มาใช้ในการศึกษา ซึ่งเป็นเทคโนโลยีที่เป็นผลผลิตจากการพัฒนาของวิทยาศาสตร์และเทคโนโลยี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9_Lookbook">
  <a:themeElements>
    <a:clrScheme name="29_Lookbook">
      <a:dk1>
        <a:srgbClr val="000000"/>
      </a:dk1>
      <a:lt1>
        <a:srgbClr val="F6F7F2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36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 Medium"/>
            <a:ea typeface="Proxima Nova Medium"/>
            <a:cs typeface="Proxima Nova Medium"/>
            <a:sym typeface="Proxima Nova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9_Lookbook">
  <a:themeElements>
    <a:clrScheme name="29_Lookbook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36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 Medium"/>
            <a:ea typeface="Proxima Nova Medium"/>
            <a:cs typeface="Proxima Nova Medium"/>
            <a:sym typeface="Proxima Nova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