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1pPr>
    <a:lvl2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2pPr>
    <a:lvl3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3pPr>
    <a:lvl4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4pPr>
    <a:lvl5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5pPr>
    <a:lvl6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6pPr>
    <a:lvl7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7pPr>
    <a:lvl8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8pPr>
    <a:lvl9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1">
              <a:hueOff val="-398243"/>
              <a:satOff val="23908"/>
              <a:lumOff val="10782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9CBD3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7FA2B6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6DDDC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F658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wholeTbl>
    <a:band2H>
      <a:tcTxStyle b="def" i="def"/>
      <a:tcStyle>
        <a:tcBdr/>
        <a:fill>
          <a:solidFill>
            <a:schemeClr val="accent6">
              <a:hueOff val="887465"/>
              <a:satOff val="-30004"/>
              <a:lumOff val="6094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430252"/>
              <a:satOff val="-18978"/>
              <a:lumOff val="-19473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827A3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-3883"/>
              <a:lumOff val="14670"/>
            </a:schemeClr>
          </a:solidFill>
        </a:fill>
      </a:tcStyle>
    </a:wholeTbl>
    <a:band2H>
      <a:tcTxStyle b="def" i="def"/>
      <a:tcStyle>
        <a:tcBdr/>
        <a:fill>
          <a:solidFill>
            <a:srgbClr val="B5AEC4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C78A6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3000">
        <a:latin typeface="TH Sarabun New"/>
        <a:ea typeface="TH Sarabun New"/>
        <a:cs typeface="TH Sarabun New"/>
        <a:sym typeface="TH Sarabun New"/>
      </a:defRPr>
    </a:lvl1pPr>
    <a:lvl2pPr indent="228600" defTabSz="457200" latinLnBrk="0">
      <a:defRPr sz="3000">
        <a:latin typeface="TH Sarabun New"/>
        <a:ea typeface="TH Sarabun New"/>
        <a:cs typeface="TH Sarabun New"/>
        <a:sym typeface="TH Sarabun New"/>
      </a:defRPr>
    </a:lvl2pPr>
    <a:lvl3pPr indent="457200" defTabSz="457200" latinLnBrk="0">
      <a:defRPr sz="3000">
        <a:latin typeface="TH Sarabun New"/>
        <a:ea typeface="TH Sarabun New"/>
        <a:cs typeface="TH Sarabun New"/>
        <a:sym typeface="TH Sarabun New"/>
      </a:defRPr>
    </a:lvl3pPr>
    <a:lvl4pPr indent="685800" defTabSz="457200" latinLnBrk="0">
      <a:defRPr sz="3000">
        <a:latin typeface="TH Sarabun New"/>
        <a:ea typeface="TH Sarabun New"/>
        <a:cs typeface="TH Sarabun New"/>
        <a:sym typeface="TH Sarabun New"/>
      </a:defRPr>
    </a:lvl4pPr>
    <a:lvl5pPr indent="914400" defTabSz="457200" latinLnBrk="0">
      <a:defRPr sz="3000">
        <a:latin typeface="TH Sarabun New"/>
        <a:ea typeface="TH Sarabun New"/>
        <a:cs typeface="TH Sarabun New"/>
        <a:sym typeface="TH Sarabun New"/>
      </a:defRPr>
    </a:lvl5pPr>
    <a:lvl6pPr indent="1143000" defTabSz="457200" latinLnBrk="0">
      <a:defRPr sz="3000">
        <a:latin typeface="TH Sarabun New"/>
        <a:ea typeface="TH Sarabun New"/>
        <a:cs typeface="TH Sarabun New"/>
        <a:sym typeface="TH Sarabun New"/>
      </a:defRPr>
    </a:lvl6pPr>
    <a:lvl7pPr indent="1371600" defTabSz="457200" latinLnBrk="0">
      <a:defRPr sz="3000">
        <a:latin typeface="TH Sarabun New"/>
        <a:ea typeface="TH Sarabun New"/>
        <a:cs typeface="TH Sarabun New"/>
        <a:sym typeface="TH Sarabun New"/>
      </a:defRPr>
    </a:lvl7pPr>
    <a:lvl8pPr indent="1600200" defTabSz="457200" latinLnBrk="0">
      <a:defRPr sz="3000">
        <a:latin typeface="TH Sarabun New"/>
        <a:ea typeface="TH Sarabun New"/>
        <a:cs typeface="TH Sarabun New"/>
        <a:sym typeface="TH Sarabun New"/>
      </a:defRPr>
    </a:lvl8pPr>
    <a:lvl9pPr indent="1828800" defTabSz="457200" latinLnBrk="0">
      <a:defRPr sz="3000">
        <a:latin typeface="TH Sarabun New"/>
        <a:ea typeface="TH Sarabun New"/>
        <a:cs typeface="TH Sarabun New"/>
        <a:sym typeface="TH Sarabun New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ทบทวนความรู้เกี่ยวกับ นวัตกรรม (Innovation) องค์กรนวัตกรรม (Innovative organization) องค์กรแห่งนวัตกรรมการศึกษา (Educational innovative organization) รูปแบบการเป็นองค์กรแห่งนวัตกรรมการศึกษา แนวทางการบริหารสถานศึกษาไปสู่องค์กรนวัตกรรมการศึกษา และโครงสร้างของการออกแบบนวัตกรรม เพื่อให้ น.ศ. นำไปประยุกต์ใช้ร่วมกับการนำระบบไอซีทีไปพัฒนา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สำหรับลักษณะนิสัยนวัตกรรมที่เหมาะสมนั้น อันดับแรกจะต้องเป็นผู้ที่มีแรงขับในตนเองสูง ที่จะผลักดันให้ตัวเองกระตือรือร้นที่จะศึกษาเรียนรู้ คิดค้นนวัตกรรมใหม่ ๆ และจะต้องเป็นผู้มีความฝัน มีวิสัยทัศน์ที่จะไปให้ถึงโดยไม่เกรงกลัวความล้มเหลว (Nicholson &amp; West, 1988; Rushton &amp; West, 1988; Linden,1990;) สามารถมองเห็นโอกาสของการสร้างนวัตกรรมได้จากสภาพที่มีอยู่ เช่น แทนที่จะมองว่ามีน้ำอยู่ครึ่งแก้ว แต่กลับมองว่ามีน้ำเพียงครึ่งแก้ว เพราะที่ว่างอีกครึ่งแก้วที่เหลือ คือ โอกาสในการค้นคว้าหาความรู้ ฝึกฝนทักษะจนเกิดความชำนาญในการสร้างนวัตกรรมต่อไปนั่นเอง และนอกจากการมีความรู้ความสามารถแล้ว เหนือสิ่งอื่นใด คือต้องมีความมุ่งมั่นที่จะสร้างนวัตกรรมให้สำเร็จ ดังคำกล่าวของ Peter Ducker ศาสตราจารย์ชื่อดังแห่งมหาวิทยาลัยฮาร์วาร์ดที่ว่า “Innovation requires knowledge, ingenuity, and above all else, focus.” (Ducker, 2002)</a:t>
            </a:r>
          </a:p>
          <a:p>
            <a:pPr/>
            <a:r>
              <a:t>        ดังนั้น ผู้บริหาร และบุคลากรทางการศึกษาโดยเฉพาะ ครู อาจารย์ ซึ่งเป็นบุคคลที่มีความสำคัญในการกระบวนการเรียนการสอน จึงควรได้รับการพัฒนาให้มีนิสัยนวัตกรรมนำไปสู่การสร้างนวัตกรรมการศึกษา เพื่อส่งเสริมกระบวนการเรียนรู้อย่างมีประสิทธิภาพและประสิทธิผลต่อไป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โครงสร้างของการออกแบบนวัตกรรม โดยทั่วไป</a:t>
            </a:r>
          </a:p>
          <a:p>
            <a:pPr/>
            <a:r>
              <a:t>1. ชื่อนวัตกรรม ผู้พัฒนาควรตั้งชื่อนวัตกรรมให้สอดคล้องกับวัตถุประสงค์ และเข้าใจง่าย</a:t>
            </a:r>
          </a:p>
          <a:p>
            <a:pPr/>
            <a:r>
              <a:t>2. วัตถุประสงค์ของนวัตกรรม การกำหนดวัตถุประสงค์ของนวัตกรรมให้ชัดเจนส่งผลให้ การพัฒนานวัตกรรมนั้น รวดเร็วและมีประสิทธิภาพมากยิ่งขึ้น</a:t>
            </a:r>
          </a:p>
          <a:p>
            <a:pPr/>
            <a:r>
              <a:t>3. ทฤษฎี หลักการ ในการออกแบบนวัตกรรม ผู้พัฒนาต้องพิจารณาทฤษฎีการเรียนรู้เพื่อให้สอดคล้องกับวัตถุประสงค์ ซึ่งทฤษฎีการเรียนรู้ถือเป็นสิ่งสำคัญที่จะใช้ในการพัฒนานวัตกรรมทางการศึกษา</a:t>
            </a:r>
          </a:p>
          <a:p>
            <a:pPr/>
            <a:r>
              <a:t>4. ส่วนประกอบของนวัตกรรม ในการออกแบบนวัตกรรมผู้พัฒนาต้องพิจารณาส่วนประกอบของนวัตกรรม ว่ามีอะไรบ้าง</a:t>
            </a:r>
          </a:p>
          <a:p>
            <a:pPr/>
            <a:r>
              <a:t>5. การนำนวัตกรรมไปใช้และประเมินผล เป็นส่วนที่แสดงความสำเร็จของนวัตกรรม ประกอบด้วย วิธีวัดผล เครื่องมือที่ใช้วัดผล และวิธีการประเมินผลประเภทของนวัตกรรมการเรียนการสอน เมื่อการเรียนการสอนมีลักษณะเป็นระบบ ประกอบด้วยตัวป้อน (Input) กระบวนการ (Process) และผลผลิต (Output) การนำนวัตกรรมมาใช้จัดการเรียนการสอนจึงมีจุดหมายที่จะปรับปรุงหรือเพิ่มประสิทธิภาพให้กับระบบการเรียนการสอน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ให้ น.ศ.ศึกษากรณีตัวอย่างจากบทความ และงานวิจัย แล้วตอบคำถามข้างล่างนี้</a:t>
            </a:r>
          </a:p>
          <a:p>
            <a:pPr/>
            <a:r>
              <a:t>น.ศ. สนใจชื่อนวัตกรรมด้านใด เรื่องใดจากตัวอย่าง เพราะเหตุใด</a:t>
            </a:r>
          </a:p>
          <a:p>
            <a:pPr/>
            <a:r>
              <a:t>วัตถุประสงค์ของนวัตกรรม จากกรณีตัวตัวอย่างใดที่ น.ศ. สนใจ (ระบุชื่อบทความ หรืองานวิจัย)</a:t>
            </a:r>
          </a:p>
          <a:p>
            <a:pPr/>
            <a:r>
              <a:t>น.ศ. สนใจจะนำทฤษฎี หลักการ ใดมาใช้หาก น.ศ. จะทำวิจัย</a:t>
            </a:r>
          </a:p>
          <a:p>
            <a:pPr/>
            <a:r>
              <a:t>ส่วนประกอบของนวัตกรรมใดที่ น.ศ. สนใจ</a:t>
            </a:r>
          </a:p>
          <a:p>
            <a:pPr/>
            <a:r>
              <a:t>หาก น.ศ. จะนำนวัตกรรมไปใช้ (ที่เลือก) และจะมีวิธีการประเมินผลนวัตกรรมนั้นอย่างไร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 and Date"/>
          <p:cNvSpPr txBox="1"/>
          <p:nvPr>
            <p:ph type="body" sz="quarter" idx="13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/>
          <a:lstStyle/>
          <a:p>
            <a:pPr/>
            <a:r>
              <a:t>Author and Date</a:t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"/>
          <p:cNvSpPr/>
          <p:nvPr/>
        </p:nvSpPr>
        <p:spPr>
          <a:xfrm>
            <a:off x="999500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2057400" y="4261880"/>
            <a:ext cx="20269200" cy="5061561"/>
          </a:xfrm>
          <a:prstGeom prst="rect">
            <a:avLst/>
          </a:prstGeom>
        </p:spPr>
        <p:txBody>
          <a:bodyPr/>
          <a:lstStyle>
            <a:lvl1pPr>
              <a:defRPr b="0" sz="120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>
              <a:defRPr b="0" sz="120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>
              <a:defRPr b="0" sz="120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>
              <a:defRPr b="0" sz="120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>
              <a:defRPr b="0" sz="120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"/>
          <p:cNvSpPr/>
          <p:nvPr/>
        </p:nvSpPr>
        <p:spPr>
          <a:xfrm>
            <a:off x="1008907" y="1066849"/>
            <a:ext cx="22378886" cy="11582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15" name="Fact information"/>
          <p:cNvSpPr txBox="1"/>
          <p:nvPr>
            <p:ph type="body" sz="quarter" idx="13" hasCustomPrompt="1"/>
          </p:nvPr>
        </p:nvSpPr>
        <p:spPr>
          <a:xfrm>
            <a:off x="2057400" y="8113450"/>
            <a:ext cx="20269200" cy="845948"/>
          </a:xfrm>
          <a:prstGeom prst="rect">
            <a:avLst/>
          </a:prstGeom>
        </p:spPr>
        <p:txBody>
          <a:bodyPr anchor="t"/>
          <a:lstStyle/>
          <a:p>
            <a:pPr/>
            <a:r>
              <a:t>Fact information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2057400" y="3498790"/>
            <a:ext cx="20269200" cy="4814114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80000"/>
              </a:lnSpc>
              <a:defRPr b="0" spc="-500" sz="25000">
                <a:latin typeface="+mn-lt"/>
                <a:ea typeface="+mn-ea"/>
                <a:cs typeface="+mn-cs"/>
                <a:sym typeface="Canela Bold"/>
              </a:defRPr>
            </a:lvl1pPr>
            <a:lvl2pPr defTabSz="2438338">
              <a:lnSpc>
                <a:spcPct val="80000"/>
              </a:lnSpc>
              <a:defRPr b="0" spc="-500" sz="25000">
                <a:latin typeface="+mn-lt"/>
                <a:ea typeface="+mn-ea"/>
                <a:cs typeface="+mn-cs"/>
                <a:sym typeface="Canela Bold"/>
              </a:defRPr>
            </a:lvl2pPr>
            <a:lvl3pPr defTabSz="2438338">
              <a:lnSpc>
                <a:spcPct val="80000"/>
              </a:lnSpc>
              <a:defRPr b="0" spc="-500" sz="25000">
                <a:latin typeface="+mn-lt"/>
                <a:ea typeface="+mn-ea"/>
                <a:cs typeface="+mn-cs"/>
                <a:sym typeface="Canela Bold"/>
              </a:defRPr>
            </a:lvl3pPr>
            <a:lvl4pPr defTabSz="2438338">
              <a:lnSpc>
                <a:spcPct val="80000"/>
              </a:lnSpc>
              <a:defRPr b="0" spc="-500" sz="25000">
                <a:latin typeface="+mn-lt"/>
                <a:ea typeface="+mn-ea"/>
                <a:cs typeface="+mn-cs"/>
                <a:sym typeface="Canela Bold"/>
              </a:defRPr>
            </a:lvl4pPr>
            <a:lvl5pPr defTabSz="2438338">
              <a:lnSpc>
                <a:spcPct val="80000"/>
              </a:lnSpc>
              <a:defRPr b="0" spc="-500" sz="250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1008907" y="1064171"/>
            <a:ext cx="22378886" cy="11587658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25" name="Body Level One…"/>
          <p:cNvSpPr txBox="1"/>
          <p:nvPr>
            <p:ph type="body" sz="quarter" idx="1" hasCustomPrompt="1"/>
          </p:nvPr>
        </p:nvSpPr>
        <p:spPr>
          <a:xfrm>
            <a:off x="5737745" y="5549900"/>
            <a:ext cx="12908510" cy="2628900"/>
          </a:xfrm>
          <a:prstGeom prst="rect">
            <a:avLst/>
          </a:prstGeom>
        </p:spPr>
        <p:txBody>
          <a:bodyPr/>
          <a:lstStyle>
            <a:lvl1pPr marL="320204" indent="-320204" algn="l" defTabSz="355600">
              <a:lnSpc>
                <a:spcPct val="80000"/>
              </a:lnSpc>
              <a:defRPr b="0" sz="70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320204" indent="-320204" algn="l" defTabSz="355600">
              <a:lnSpc>
                <a:spcPct val="80000"/>
              </a:lnSpc>
              <a:defRPr b="0" sz="70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320204" indent="-320204" algn="l" defTabSz="355600">
              <a:lnSpc>
                <a:spcPct val="80000"/>
              </a:lnSpc>
              <a:defRPr b="0" sz="70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320204" indent="-320204" algn="l" defTabSz="355600">
              <a:lnSpc>
                <a:spcPct val="80000"/>
              </a:lnSpc>
              <a:defRPr b="0" sz="70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320204" indent="-320204" algn="l" defTabSz="355600">
              <a:lnSpc>
                <a:spcPct val="80000"/>
              </a:lnSpc>
              <a:defRPr b="0" sz="70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6" name="Attribution"/>
          <p:cNvSpPr txBox="1"/>
          <p:nvPr>
            <p:ph type="body" sz="quarter" idx="13" hasCustomPrompt="1"/>
          </p:nvPr>
        </p:nvSpPr>
        <p:spPr>
          <a:xfrm>
            <a:off x="6100233" y="9999201"/>
            <a:ext cx="12546022" cy="508001"/>
          </a:xfrm>
          <a:prstGeom prst="rect">
            <a:avLst/>
          </a:prstGeom>
        </p:spPr>
        <p:txBody>
          <a:bodyPr anchor="t"/>
          <a:lstStyle>
            <a:lvl1pPr algn="l" defTabSz="355600">
              <a:lnSpc>
                <a:spcPct val="140000"/>
              </a:lnSpc>
              <a:defRPr spc="26" sz="2700"/>
            </a:lvl1pPr>
          </a:lstStyle>
          <a:p>
            <a:pPr/>
            <a:r>
              <a:t>Attribution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53339838_1340x2010.jpg"/>
          <p:cNvSpPr/>
          <p:nvPr>
            <p:ph type="pic" idx="13"/>
          </p:nvPr>
        </p:nvSpPr>
        <p:spPr>
          <a:xfrm>
            <a:off x="12128500" y="-1638300"/>
            <a:ext cx="11341100" cy="170116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5" name="936299162_1323x1986.jpg"/>
          <p:cNvSpPr/>
          <p:nvPr>
            <p:ph type="pic" idx="14"/>
          </p:nvPr>
        </p:nvSpPr>
        <p:spPr>
          <a:xfrm>
            <a:off x="1003300" y="-4737100"/>
            <a:ext cx="11201401" cy="16814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101883338_1323x1985.jpg"/>
          <p:cNvSpPr/>
          <p:nvPr>
            <p:ph type="pic" idx="15"/>
          </p:nvPr>
        </p:nvSpPr>
        <p:spPr>
          <a:xfrm>
            <a:off x="1003300" y="1344083"/>
            <a:ext cx="11201400" cy="168063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43207" y="13131800"/>
            <a:ext cx="307544" cy="342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913369614_2691x1794.jpg"/>
          <p:cNvSpPr/>
          <p:nvPr>
            <p:ph type="pic" idx="13"/>
          </p:nvPr>
        </p:nvSpPr>
        <p:spPr>
          <a:xfrm>
            <a:off x="800100" y="253554"/>
            <a:ext cx="22783800" cy="15239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57720189_2642x1761.jpg"/>
          <p:cNvSpPr/>
          <p:nvPr>
            <p:ph type="pic" idx="13"/>
          </p:nvPr>
        </p:nvSpPr>
        <p:spPr>
          <a:xfrm>
            <a:off x="1003300" y="-606362"/>
            <a:ext cx="22364700" cy="148906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14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2057400" y="2865468"/>
            <a:ext cx="20269200" cy="5359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53339838_1322x1983.jpg"/>
          <p:cNvSpPr/>
          <p:nvPr>
            <p:ph type="pic" idx="13"/>
          </p:nvPr>
        </p:nvSpPr>
        <p:spPr>
          <a:xfrm>
            <a:off x="12192000" y="-1540805"/>
            <a:ext cx="11188700" cy="167830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Rectangle"/>
          <p:cNvSpPr/>
          <p:nvPr/>
        </p:nvSpPr>
        <p:spPr>
          <a:xfrm>
            <a:off x="1008955" y="1064815"/>
            <a:ext cx="11190189" cy="1158637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33" name="Author and Date"/>
          <p:cNvSpPr txBox="1"/>
          <p:nvPr>
            <p:ph type="body" sz="quarter" idx="14" hasCustomPrompt="1"/>
          </p:nvPr>
        </p:nvSpPr>
        <p:spPr>
          <a:xfrm>
            <a:off x="1803400" y="11229761"/>
            <a:ext cx="9601200" cy="845948"/>
          </a:xfrm>
          <a:prstGeom prst="rect">
            <a:avLst/>
          </a:prstGeom>
        </p:spPr>
        <p:txBody>
          <a:bodyPr/>
          <a:lstStyle/>
          <a:p>
            <a:pPr/>
            <a:r>
              <a:t>Author and Date</a:t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1803400" y="4483100"/>
            <a:ext cx="9601200" cy="4191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sz="12000"/>
            </a:lvl1pPr>
          </a:lstStyle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2057400" y="1060698"/>
            <a:ext cx="20269200" cy="227940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2056037" y="4647009"/>
            <a:ext cx="20271926" cy="6957368"/>
          </a:xfrm>
          <a:prstGeom prst="rect">
            <a:avLst/>
          </a:prstGeom>
        </p:spPr>
        <p:txBody>
          <a:bodyPr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"/>
          <p:cNvSpPr/>
          <p:nvPr/>
        </p:nvSpPr>
        <p:spPr>
          <a:xfrm>
            <a:off x="12192000" y="2079724"/>
            <a:ext cx="11188700" cy="9550401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54" name="Rectangle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55" name="Body Level One…"/>
          <p:cNvSpPr txBox="1"/>
          <p:nvPr>
            <p:ph type="body" idx="1" hasCustomPrompt="1"/>
          </p:nvPr>
        </p:nvSpPr>
        <p:spPr>
          <a:xfrm>
            <a:off x="2058458" y="3677751"/>
            <a:ext cx="20264297" cy="6956178"/>
          </a:xfrm>
          <a:prstGeom prst="rect">
            <a:avLst/>
          </a:prstGeom>
        </p:spPr>
        <p:txBody>
          <a:bodyPr numCol="2" spcCol="2314058"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/>
          <p:nvPr>
            <p:ph type="pic" idx="13"/>
          </p:nvPr>
        </p:nvSpPr>
        <p:spPr>
          <a:xfrm>
            <a:off x="11700889" y="-1027620"/>
            <a:ext cx="12288856" cy="150230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4" name="Rectangle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65" name="Slide Subtitle"/>
          <p:cNvSpPr txBox="1"/>
          <p:nvPr>
            <p:ph type="body" sz="quarter" idx="14" hasCustomPrompt="1"/>
          </p:nvPr>
        </p:nvSpPr>
        <p:spPr>
          <a:xfrm>
            <a:off x="1802037" y="4375086"/>
            <a:ext cx="9603926" cy="845948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66" name="Slide Title"/>
          <p:cNvSpPr txBox="1"/>
          <p:nvPr>
            <p:ph type="title" hasCustomPrompt="1"/>
          </p:nvPr>
        </p:nvSpPr>
        <p:spPr>
          <a:xfrm>
            <a:off x="1802060" y="1640061"/>
            <a:ext cx="9601348" cy="279837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pPr/>
            <a:r>
              <a:t>Slide Title</a:t>
            </a:r>
          </a:p>
        </p:txBody>
      </p:sp>
      <p:sp>
        <p:nvSpPr>
          <p:cNvPr id="67" name="Body Level One…"/>
          <p:cNvSpPr txBox="1"/>
          <p:nvPr>
            <p:ph type="body" sz="quarter" idx="1" hasCustomPrompt="1"/>
          </p:nvPr>
        </p:nvSpPr>
        <p:spPr>
          <a:xfrm>
            <a:off x="1802037" y="5778500"/>
            <a:ext cx="9596832" cy="6110784"/>
          </a:xfrm>
          <a:prstGeom prst="rect">
            <a:avLst/>
          </a:prstGeom>
        </p:spPr>
        <p:txBody>
          <a:bodyPr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b="0" sz="4000"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"/>
          <p:cNvSpPr/>
          <p:nvPr/>
        </p:nvSpPr>
        <p:spPr>
          <a:xfrm>
            <a:off x="1002557" y="1068834"/>
            <a:ext cx="22378886" cy="11578332"/>
          </a:xfrm>
          <a:prstGeom prst="rect">
            <a:avLst/>
          </a:prstGeom>
          <a:solidFill>
            <a:srgbClr val="7CA0B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76" name="Section Title"/>
          <p:cNvSpPr txBox="1"/>
          <p:nvPr>
            <p:ph type="title" hasCustomPrompt="1"/>
          </p:nvPr>
        </p:nvSpPr>
        <p:spPr>
          <a:xfrm>
            <a:off x="2057400" y="4196048"/>
            <a:ext cx="20269200" cy="521315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12000">
                <a:solidFill>
                  <a:srgbClr val="FFFF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85" name="Slide Subtitle"/>
          <p:cNvSpPr txBox="1"/>
          <p:nvPr>
            <p:ph type="body" sz="quarter" idx="13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86" name="Slide Title"/>
          <p:cNvSpPr txBox="1"/>
          <p:nvPr>
            <p:ph type="title" hasCustomPrompt="1"/>
          </p:nvPr>
        </p:nvSpPr>
        <p:spPr>
          <a:xfrm>
            <a:off x="2057400" y="1060698"/>
            <a:ext cx="20269200" cy="227284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pPr/>
            <a:r>
              <a:t>Slide Title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>
            <a:off x="12197605" y="1065312"/>
            <a:ext cx="11184585" cy="115853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95" name="Rectangle"/>
          <p:cNvSpPr/>
          <p:nvPr/>
        </p:nvSpPr>
        <p:spPr>
          <a:xfrm>
            <a:off x="1003299" y="2076549"/>
            <a:ext cx="11194307" cy="9556552"/>
          </a:xfrm>
          <a:prstGeom prst="rect">
            <a:avLst/>
          </a:prstGeom>
          <a:solidFill>
            <a:schemeClr val="accent3">
              <a:satOff val="-3883"/>
              <a:lumOff val="1467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96" name="Body Level One…"/>
          <p:cNvSpPr txBox="1"/>
          <p:nvPr>
            <p:ph type="body" sz="quarter" idx="1" hasCustomPrompt="1"/>
          </p:nvPr>
        </p:nvSpPr>
        <p:spPr>
          <a:xfrm>
            <a:off x="13496600" y="4331487"/>
            <a:ext cx="9049076" cy="549298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3200"/>
              </a:spcBef>
              <a:defRPr spc="-39" sz="4000"/>
            </a:lvl1pPr>
            <a:lvl2pPr algn="l">
              <a:lnSpc>
                <a:spcPct val="100000"/>
              </a:lnSpc>
              <a:spcBef>
                <a:spcPts val="3200"/>
              </a:spcBef>
              <a:defRPr spc="-39" sz="4000"/>
            </a:lvl2pPr>
            <a:lvl3pPr algn="l">
              <a:lnSpc>
                <a:spcPct val="100000"/>
              </a:lnSpc>
              <a:spcBef>
                <a:spcPts val="3200"/>
              </a:spcBef>
              <a:defRPr spc="-39" sz="4000"/>
            </a:lvl3pPr>
            <a:lvl4pPr algn="l">
              <a:lnSpc>
                <a:spcPct val="100000"/>
              </a:lnSpc>
              <a:spcBef>
                <a:spcPts val="3200"/>
              </a:spcBef>
              <a:defRPr spc="-39" sz="4000"/>
            </a:lvl4pPr>
            <a:lvl5pPr algn="l">
              <a:lnSpc>
                <a:spcPct val="100000"/>
              </a:lnSpc>
              <a:spcBef>
                <a:spcPts val="3200"/>
              </a:spcBef>
              <a:defRPr spc="-39" sz="4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7" name="Agenda Title"/>
          <p:cNvSpPr txBox="1"/>
          <p:nvPr>
            <p:ph type="title" hasCustomPrompt="1"/>
          </p:nvPr>
        </p:nvSpPr>
        <p:spPr>
          <a:xfrm>
            <a:off x="1676400" y="5865318"/>
            <a:ext cx="9829800" cy="173301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sz="8200"/>
            </a:lvl1pPr>
          </a:lstStyle>
          <a:p>
            <a:pPr/>
            <a:r>
              <a:t>Agenda Title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1002557" y="1066800"/>
            <a:ext cx="22378886" cy="1158240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3" name="Presentation Title"/>
          <p:cNvSpPr txBox="1"/>
          <p:nvPr>
            <p:ph type="title" hasCustomPrompt="1"/>
          </p:nvPr>
        </p:nvSpPr>
        <p:spPr>
          <a:xfrm>
            <a:off x="2057400" y="2865877"/>
            <a:ext cx="20269200" cy="535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4" name="Body Level One…"/>
          <p:cNvSpPr txBox="1"/>
          <p:nvPr>
            <p:ph type="body" idx="1" hasCustomPrompt="1"/>
          </p:nvPr>
        </p:nvSpPr>
        <p:spPr>
          <a:xfrm>
            <a:off x="2057400" y="7814975"/>
            <a:ext cx="20269200" cy="1488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5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5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5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5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5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5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5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5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5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9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9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9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9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9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9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9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9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9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j12.jpg" descr="j12.jp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11941" r="0" b="11941"/>
          <a:stretch>
            <a:fillRect/>
          </a:stretch>
        </p:blipFill>
        <p:spPr>
          <a:xfrm>
            <a:off x="1003300" y="1060450"/>
            <a:ext cx="22377400" cy="11582401"/>
          </a:xfrm>
          <a:prstGeom prst="rect">
            <a:avLst/>
          </a:prstGeom>
        </p:spPr>
      </p:pic>
      <p:sp>
        <p:nvSpPr>
          <p:cNvPr id="162" name="Rectangle"/>
          <p:cNvSpPr/>
          <p:nvPr/>
        </p:nvSpPr>
        <p:spPr>
          <a:xfrm>
            <a:off x="995721" y="1889479"/>
            <a:ext cx="18386601" cy="2109832"/>
          </a:xfrm>
          <a:prstGeom prst="rect">
            <a:avLst/>
          </a:prstGeom>
          <a:solidFill>
            <a:schemeClr val="accent4">
              <a:hueOff val="-202070"/>
              <a:satOff val="6559"/>
              <a:lumOff val="-145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63" name="การพัฒนาระบบไอซีทีและนวัตกรรมเพื่อการบริหารการศึกษา"/>
          <p:cNvSpPr txBox="1"/>
          <p:nvPr>
            <p:ph type="title"/>
          </p:nvPr>
        </p:nvSpPr>
        <p:spPr>
          <a:xfrm>
            <a:off x="1482811" y="1587227"/>
            <a:ext cx="17412421" cy="2249076"/>
          </a:xfrm>
          <a:prstGeom prst="rect">
            <a:avLst/>
          </a:prstGeom>
        </p:spPr>
        <p:txBody>
          <a:bodyPr/>
          <a:lstStyle/>
          <a:p>
            <a:pPr algn="l" defTabSz="914400">
              <a:lnSpc>
                <a:spcPct val="60000"/>
              </a:lnSpc>
              <a:tabLst>
                <a:tab pos="342900" algn="l"/>
                <a:tab pos="685800" algn="l"/>
                <a:tab pos="1041400" algn="l"/>
                <a:tab pos="1384300" algn="l"/>
                <a:tab pos="1739900" algn="l"/>
                <a:tab pos="2082800" algn="l"/>
                <a:tab pos="2438400" algn="l"/>
                <a:tab pos="2781300" algn="l"/>
                <a:tab pos="3124200" algn="l"/>
                <a:tab pos="3479800" algn="l"/>
                <a:tab pos="3822700" algn="l"/>
                <a:tab pos="4178300" algn="l"/>
              </a:tabLst>
              <a:defRPr b="1" sz="8232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การพัฒนา</a:t>
            </a:r>
            <a:r>
              <a:t>ระบบไอซีทีและนวัตกรรมเพื่อการบริหารการศึกษา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"/>
          <p:cNvSpPr/>
          <p:nvPr/>
        </p:nvSpPr>
        <p:spPr>
          <a:xfrm>
            <a:off x="2187415" y="3111771"/>
            <a:ext cx="20009170" cy="8939418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68" name="นวัตกรรม (Innovation)"/>
          <p:cNvSpPr txBox="1"/>
          <p:nvPr/>
        </p:nvSpPr>
        <p:spPr>
          <a:xfrm>
            <a:off x="2057400" y="1060698"/>
            <a:ext cx="20269200" cy="2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9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นวัตกรรม (Innovation)</a:t>
            </a:r>
          </a:p>
        </p:txBody>
      </p:sp>
      <p:sp>
        <p:nvSpPr>
          <p:cNvPr id="169" name="§ นวัตกรรม (Innovation) มีรากศัพท์มาจาก innovare ภาษาลาติน แปลว่าทำสิ่งใหม่ขึ้นมาความหมายในเชิงเศรษฐศาสตร์คือ การนำแนวความคิดใหม่หรือการใช้ประโยชน์จากสิ่งที่มีอยู่แล้วมาใช้ในรูปแบบใหม่ การทำในสิ่งที่แตกต่างจากคนอื่น โดยอาศัยการเปลี่ยนแปลงต่าง ๆ (Change) "/>
          <p:cNvSpPr txBox="1"/>
          <p:nvPr/>
        </p:nvSpPr>
        <p:spPr>
          <a:xfrm>
            <a:off x="2654458" y="3980624"/>
            <a:ext cx="19087784" cy="757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49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>
                <a:solidFill>
                  <a:srgbClr val="262626"/>
                </a:solidFill>
                <a:latin typeface="Wingdings"/>
                <a:ea typeface="Wingdings"/>
                <a:cs typeface="Wingdings"/>
                <a:sym typeface="Wingdings"/>
              </a:rPr>
              <a:t>§ </a:t>
            </a:r>
            <a:r>
              <a:rPr b="1">
                <a:solidFill>
                  <a:srgbClr val="C00000"/>
                </a:solidFill>
              </a:rPr>
              <a:t>นวัตกรรม (Innovation) </a:t>
            </a:r>
            <a:r>
              <a:t>มีรากศัพท์มาจาก innovare ภาษาลาติน แปลว่าทำสิ่งใหม่ขึ้นมาความหมายในเชิงเศรษฐศาสตร์คือ การนำแนวความคิดใหม่หรือการใช้ประโยชน์จากสิ่งที่มีอยู่แล้วมาใช้ในรูปแบบใหม่ การทำในสิ่งที่แตกต่างจากคนอื่น โดยอาศัยการเปลี่ยนแปลงต่าง ๆ (Change) ที่เกิดขึ้นรอบตัวเราให้กลายมาเป็นโอกาส (Opportunity) และถ่ายทอดไปสู่แนวความคิดใหม่ที่ทำให้เกิดประโยชน์ต่อตนเอง และสังคม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4900">
                <a:latin typeface="TH Sarabun New"/>
                <a:ea typeface="TH Sarabun New"/>
                <a:cs typeface="TH Sarabun New"/>
                <a:sym typeface="TH Sarabun New"/>
              </a:defRPr>
            </a:pPr>
            <a:endParaRPr sz="29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49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>
                <a:solidFill>
                  <a:srgbClr val="262626"/>
                </a:solidFill>
                <a:latin typeface="Wingdings"/>
                <a:ea typeface="Wingdings"/>
                <a:cs typeface="Wingdings"/>
                <a:sym typeface="Wingdings"/>
              </a:rPr>
              <a:t>§</a:t>
            </a:r>
            <a:r>
              <a:rPr b="1">
                <a:solidFill>
                  <a:srgbClr val="C00000"/>
                </a:solidFill>
              </a:rPr>
              <a:t>  องค์กรนวัตกรรม (Innovative organization) </a:t>
            </a:r>
            <a:r>
              <a:t>หมายถึง องค์กรที่มีการปรับปรุงและเปลี่ยนแปลงทางด้านกระบวนการทางความคิดเพื่อก่อให้เกิดสิ่งใหม่ที่แตกต่างและเป็นประโยชน์ขึ้นมา หรือเป็นองค์กรที่มีการนำความเปลี่ยนแปลงใหม่ๆ มาประยุกต์ใช้จนเป็นผลสำเร็จและแผ่กว้างออกไปจนกลายเป็นระเบียบวิธีปฏิบัติแก่บุคคลทั่วไป (McKeown, 2008; บุญเกื้อ ควรหาเวช, 2543)</a:t>
            </a:r>
            <a:endParaRPr sz="29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"/>
          <p:cNvSpPr/>
          <p:nvPr/>
        </p:nvSpPr>
        <p:spPr>
          <a:xfrm>
            <a:off x="2193765" y="3203780"/>
            <a:ext cx="20009170" cy="8939419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72" name="องค์กรแห่งนวัตกรรมการศึกษา (Educational Innovative Organization)"/>
          <p:cNvSpPr txBox="1"/>
          <p:nvPr/>
        </p:nvSpPr>
        <p:spPr>
          <a:xfrm>
            <a:off x="2063750" y="1181611"/>
            <a:ext cx="20269200" cy="2279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b="1" sz="765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องค์กรแห่งนวัตกรรมการศึกษา (Educational Innovative Organization)</a:t>
            </a:r>
            <a:r>
              <a:rPr b="0" sz="102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73" name="องค์กรแห่งนวัตกรรมการศึกษา (Educational innovative organization) หมายถึง องค์กรหรือสถาบันการศึกษาที่มีการกระทำใหม่ การสร้างใหม่ หรือการพัฒนาดัดแปลงจากสิ่งใดๆ แล้วทำให้การศึกษาหรือการจัดกิจกรรมการเรียนการสอนมีประสิทธิภาพดีขึ้นกว่าเดิม ทำให้ผู้เรียนเกิดการ"/>
          <p:cNvSpPr txBox="1"/>
          <p:nvPr/>
        </p:nvSpPr>
        <p:spPr>
          <a:xfrm>
            <a:off x="2850437" y="4274969"/>
            <a:ext cx="18683126" cy="679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4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       </a:t>
            </a:r>
            <a:r>
              <a:rPr b="1">
                <a:solidFill>
                  <a:srgbClr val="C00000"/>
                </a:solidFill>
              </a:rPr>
              <a:t>องค์กรแห่งนวัตกรรมการศึกษา (Educational innovative organization) </a:t>
            </a:r>
            <a:r>
              <a:t>หมายถึง องค์กรหรือสถาบันการศึกษาที่มีการกระทำใหม่ การสร้างใหม่ หรือการพัฒนาดัดแปลงจากสิ่งใดๆ แล้วทำให้การศึกษาหรือการจัดกิจกรรมการเรียนการสอนมีประสิทธิภาพดีขึ้นกว่าเดิม ทำให้ผู้เรียนเกิดการเรียนเปลี่ยนแปลงในการเรียนรู้ เกิดการเรียนรู้อย่างรวดเร็ว มีแรงจูงใจในการเรียน ทำให้เกิดประสิทธิภาพและประสิทธิผลสูงสุดกับผู้เรียน (มนสิช สิทธิสมบูรณ์, 2552) </a:t>
            </a:r>
            <a:endParaRPr sz="27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4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           การเป็นองค์กรแห่งนวัตกรรมการศึกษา สถานศึกษาจึงต้องมีความสามารถคิดค้นทำสิ่งใหม่ๆ เพื่อการพัฒนาได้ตั้งแต่กระบวนการทำงาน และการผลิตผลงาน ทั้งในรูปแบบการบริหาร การจัดทำหลักสูตร การสร้างสื่อหรือวิธีการจัดการเรียนการสอน รวมถึงการวัดและประเมินผล เพื่อส่งเสริมการเรียนรู้ของผู้เรียนตามศักยภาพ และมีสมรรถนะพร้อมในการศึกษาต่อ และประกอบอาชีพได้อย่างมีประสิทธิภาพต่อไป</a:t>
            </a:r>
            <a:endParaRPr sz="27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รูปแบบการเป็นองค์กรแห่งนวัตกรรมการศึกษา"/>
          <p:cNvSpPr txBox="1"/>
          <p:nvPr/>
        </p:nvSpPr>
        <p:spPr>
          <a:xfrm>
            <a:off x="1689459" y="1183345"/>
            <a:ext cx="20269201" cy="2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9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รูปแบบการเป็นองค์กรแห่งนวัตกรรมการศึกษา</a:t>
            </a:r>
            <a:r>
              <a:rPr b="0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grpSp>
        <p:nvGrpSpPr>
          <p:cNvPr id="178" name="Image"/>
          <p:cNvGrpSpPr/>
          <p:nvPr/>
        </p:nvGrpSpPr>
        <p:grpSpPr>
          <a:xfrm>
            <a:off x="1712613" y="3319299"/>
            <a:ext cx="20971474" cy="9085713"/>
            <a:chOff x="0" y="0"/>
            <a:chExt cx="20971473" cy="9085712"/>
          </a:xfrm>
        </p:grpSpPr>
        <p:pic>
          <p:nvPicPr>
            <p:cNvPr id="17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20717474" cy="87555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971474" cy="908571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แนวทางการบริหารสถานศึกษาไปสู่องค์กรนวัตกรรมการศึกษา"/>
          <p:cNvSpPr txBox="1"/>
          <p:nvPr/>
        </p:nvSpPr>
        <p:spPr>
          <a:xfrm>
            <a:off x="1832547" y="1326432"/>
            <a:ext cx="20269201" cy="2279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9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แนวทางการบริหารสถานศึกษาไปสู่องค์กรนวัตกรรมการศึกษา</a:t>
            </a:r>
            <a:r>
              <a:rPr b="0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83" name="Rounded Rectangle"/>
          <p:cNvSpPr/>
          <p:nvPr/>
        </p:nvSpPr>
        <p:spPr>
          <a:xfrm>
            <a:off x="2193765" y="3203780"/>
            <a:ext cx="20009170" cy="8939419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84" name="1. ผู้บริหารควรปรับทัศนคติมุมมองให้มีวิสัยทัศน์ที่ท้าทาย และมีความเป็นไปได้ที่จะประสบความสำเร็จ…"/>
          <p:cNvSpPr txBox="1"/>
          <p:nvPr/>
        </p:nvSpPr>
        <p:spPr>
          <a:xfrm>
            <a:off x="3101184" y="3900954"/>
            <a:ext cx="18194331" cy="7545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1. ผู้บริหารควรปรับทัศนคติมุมมองให้มีวิสัยทัศน์ที่ท้าทาย และมีความเป็นไปได้ที่จะประสบความสำเร็จ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2. ผู้บริหารควรเป็นผู้นำแห่งการเปลี่ยนแปลง มีความมุ่งมั่น กล้าที่จะเสี่ยง และมองเห็นโอกาสของความสำเร็จ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3. ผู้บริหารควรสร้างบรรยากาศสถานศึกษาให้ครู อาจารย์ มีแรงจูงใจที่จะคิดสร้างสรรค์สิ่งใหม่ในการทำงาน ลดขั้นตอนการทำงานที่ยุ่งยาก 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    หรือแก้ไขปัญหาที่เกิดขึ้น ดังนี้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indent="487680"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3.1 จัดสรรทรัพยากรทั้งด้านบุคลากร งบประมาณ วัสดุอุปกรณ์ และเวลาอย่างเพียงพอ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indent="487680"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3.2 สรรหาแหล่งประโยชน์ด้านจากภายนอกองค์กรทั้งด้านความรู้ทางวิชาการ วิทยาการใหม่ ๆ โดยเฉพาะด้านการเรียนการสอน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indent="487680"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3.3 ส่งเสริมการพัฒนาวิชาชีพ โดยคำนึงถึงความต้องการของครู อาจารย์เป็นหลัก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4. สร้างนิสัยนวัตกรรมให้เกิดขึ้นในตนเอง และครู อาจารย์ ดังนี้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indent="487680"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4.1 ให้อิสระในการทำงานแก่ครู อาจารย์ให้สามารถออกแบบวิธีการ ขั้นตอนการทำงานของตัวเองได้โดยมีผู้บริหารเป็นผู้สนับสนุน (advocator)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indent="487680"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4.2 เสริมพลังอำนาจ และสร้างขวัญกำลังใจด้วยการกล่าวชมเชย ให้ประกาศเกียรติคุณ หรือรางวัล เพื่อเป็นการเสริมแรงในการสร้างสรรค์นวัตกรรม</a:t>
            </a:r>
            <a:br/>
            <a:r>
              <a:t>          การศึกษา และเป็นแรงผลักดันให้ผู้อื่นปรารถนาที่จะปฏิบัติตาม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5. จัดเวทีแลกเปลี่ยนเรียนรู้ เพื่อจัดการความรู้หรือนวัตกรรมทางการศึกษาที่เกิดขึ้นไปสู่แนวปฏิบัติอย่างเป็นรูปธรรมในสถานศึกษาต่อไ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ounded Rectangle"/>
          <p:cNvSpPr/>
          <p:nvPr/>
        </p:nvSpPr>
        <p:spPr>
          <a:xfrm>
            <a:off x="2193765" y="3203780"/>
            <a:ext cx="20009170" cy="8939419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44" sz="22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87" name="โครงสร้างของการออกแบบนวัตกรร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6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โครงสร้างของการออกแบบนวัตกรรม </a:t>
            </a:r>
            <a:r>
              <a:rPr b="0" sz="12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endParaRPr b="0"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1356" y="3693165"/>
            <a:ext cx="16875991" cy="7960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ounded Rectangle"/>
          <p:cNvSpPr/>
          <p:nvPr/>
        </p:nvSpPr>
        <p:spPr>
          <a:xfrm>
            <a:off x="2193765" y="3203780"/>
            <a:ext cx="20009170" cy="8939419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44" sz="22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93" name="ตัวอย่างบทความและงานวิจัยที่เกี่ยวกับระบบไอซีทีและนวัตกรรมเพื่อการบริหารการศึกษา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b="1" sz="6536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defTabSz="914400"/>
            <a:r>
              <a:t>ตัวอย่างบทความและงานวิจัยที่เกี่ยวกับระบบไอซีทีและนวัตกรรมเพื่อการบริหารการศึกษา</a:t>
            </a:r>
            <a:endParaRPr b="0" sz="1032"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196" name="Image"/>
          <p:cNvGrpSpPr/>
          <p:nvPr/>
        </p:nvGrpSpPr>
        <p:grpSpPr>
          <a:xfrm>
            <a:off x="3470358" y="3703081"/>
            <a:ext cx="17455984" cy="6309838"/>
            <a:chOff x="0" y="0"/>
            <a:chExt cx="17455982" cy="6309836"/>
          </a:xfrm>
        </p:grpSpPr>
        <p:pic>
          <p:nvPicPr>
            <p:cNvPr id="19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7201983" cy="59796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4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7455983" cy="6309837"/>
            </a:xfrm>
            <a:prstGeom prst="rect">
              <a:avLst/>
            </a:prstGeom>
            <a:effectLst/>
          </p:spPr>
        </p:pic>
      </p:grpSp>
      <p:pic>
        <p:nvPicPr>
          <p:cNvPr id="19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79904" y="10087684"/>
            <a:ext cx="15093373" cy="1365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9_Lookbook">
  <a:themeElements>
    <a:clrScheme name="29_Lookbook">
      <a:dk1>
        <a:srgbClr val="000000"/>
      </a:dk1>
      <a:lt1>
        <a:srgbClr val="F6F7F2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36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 Medium"/>
            <a:ea typeface="Proxima Nova Medium"/>
            <a:cs typeface="Proxima Nova Medium"/>
            <a:sym typeface="Proxima Nova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9_Lookbook">
  <a:themeElements>
    <a:clrScheme name="29_Lookbook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36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 Medium"/>
            <a:ea typeface="Proxima Nova Medium"/>
            <a:cs typeface="Proxima Nova Medium"/>
            <a:sym typeface="Proxima Nova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