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8.jpeg" ContentType="image/jpeg"/>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713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1pPr>
    <a:lvl2pPr marL="0" marR="0" indent="914216"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2pPr>
    <a:lvl3pPr marL="0" marR="0" indent="1828433"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3pPr>
    <a:lvl4pPr marL="0" marR="0" indent="2742651"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4pPr>
    <a:lvl5pPr marL="0" marR="0" indent="3656867"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5pPr>
    <a:lvl6pPr marL="0" marR="0" indent="4571086"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6pPr>
    <a:lvl7pPr marL="0" marR="0" indent="5485303"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7pPr>
    <a:lvl8pPr marL="0" marR="0" indent="6399519"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8pPr>
    <a:lvl9pPr marL="0" marR="0" indent="7313737"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EAE9"/>
          </a:solidFill>
        </a:fill>
      </a:tcStyle>
    </a:wholeTbl>
    <a:band2H>
      <a:tcTxStyle b="def" i="def"/>
      <a:tcStyle>
        <a:tcBdr/>
        <a:fill>
          <a:solidFill>
            <a:srgbClr val="F6F5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E5E2"/>
          </a:solidFill>
        </a:fill>
      </a:tcStyle>
    </a:wholeTbl>
    <a:band2H>
      <a:tcTxStyle b="def" i="def"/>
      <a:tcStyle>
        <a:tcBdr/>
        <a:fill>
          <a:solidFill>
            <a:srgbClr val="F6F2F1"/>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EBEB"/>
          </a:solidFill>
        </a:fill>
      </a:tcStyle>
    </a:wholeTbl>
    <a:band2H>
      <a:tcTxStyle b="def" i="def"/>
      <a:tcStyle>
        <a:tcBdr/>
        <a:fill>
          <a:solidFill>
            <a:srgbClr val="F5F5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68686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68686E"/>
      </a:tcTxStyle>
      <a:tcStyle>
        <a:tcBdr>
          <a:left>
            <a:ln w="12700" cap="flat">
              <a:noFill/>
              <a:miter lim="400000"/>
            </a:ln>
          </a:left>
          <a:right>
            <a:ln w="12700" cap="flat">
              <a:noFill/>
              <a:miter lim="400000"/>
            </a:ln>
          </a:right>
          <a:top>
            <a:ln w="50800" cap="flat">
              <a:solidFill>
                <a:srgbClr val="68686E"/>
              </a:solidFill>
              <a:prstDash val="solid"/>
              <a:round/>
            </a:ln>
          </a:top>
          <a:bottom>
            <a:ln w="25400" cap="flat">
              <a:solidFill>
                <a:srgbClr val="68686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68686E"/>
              </a:solidFill>
              <a:prstDash val="solid"/>
              <a:round/>
            </a:ln>
          </a:top>
          <a:bottom>
            <a:ln w="25400" cap="flat">
              <a:solidFill>
                <a:srgbClr val="68686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68686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4"/>
          </a:solidFill>
        </a:fill>
      </a:tcStyle>
    </a:wholeTbl>
    <a:band2H>
      <a:tcTxStyle b="def" i="def"/>
      <a:tcStyle>
        <a:tcBdr/>
        <a:fill>
          <a:solidFill>
            <a:srgbClr val="EAEAE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8686E"/>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8686E"/>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8686E"/>
          </a:solidFill>
        </a:fill>
      </a:tcStyle>
    </a:firstRow>
  </a:tblStyle>
  <a:tblStyle styleId="{2708684C-4D16-4618-839F-0558EEFCDFE6}" styleName="">
    <a:tblBg/>
    <a:wholeTbl>
      <a:tcTxStyle b="off"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12700" cap="flat">
              <a:solidFill>
                <a:srgbClr val="68686E"/>
              </a:solidFill>
              <a:prstDash val="solid"/>
              <a:round/>
            </a:ln>
          </a:top>
          <a:bottom>
            <a:ln w="127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solidFill>
            <a:srgbClr val="68686E">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12700" cap="flat">
              <a:solidFill>
                <a:srgbClr val="68686E"/>
              </a:solidFill>
              <a:prstDash val="solid"/>
              <a:round/>
            </a:ln>
          </a:top>
          <a:bottom>
            <a:ln w="127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solidFill>
            <a:srgbClr val="68686E">
              <a:alpha val="20000"/>
            </a:srgbClr>
          </a:solidFill>
        </a:fill>
      </a:tcStyle>
    </a:firstCol>
    <a:lastRow>
      <a:tcTxStyle b="on"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50800" cap="flat">
              <a:solidFill>
                <a:srgbClr val="68686E"/>
              </a:solidFill>
              <a:prstDash val="solid"/>
              <a:round/>
            </a:ln>
          </a:top>
          <a:bottom>
            <a:ln w="127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noFill/>
        </a:fill>
      </a:tcStyle>
    </a:lastRow>
    <a:firstRow>
      <a:tcTxStyle b="on" i="off">
        <a:font>
          <a:latin typeface="Calibri"/>
          <a:ea typeface="Calibri"/>
          <a:cs typeface="Calibri"/>
        </a:font>
        <a:srgbClr val="68686E"/>
      </a:tcTxStyle>
      <a:tcStyle>
        <a:tcBdr>
          <a:left>
            <a:ln w="12700" cap="flat">
              <a:solidFill>
                <a:srgbClr val="68686E"/>
              </a:solidFill>
              <a:prstDash val="solid"/>
              <a:round/>
            </a:ln>
          </a:left>
          <a:right>
            <a:ln w="12700" cap="flat">
              <a:solidFill>
                <a:srgbClr val="68686E"/>
              </a:solidFill>
              <a:prstDash val="solid"/>
              <a:round/>
            </a:ln>
          </a:right>
          <a:top>
            <a:ln w="12700" cap="flat">
              <a:solidFill>
                <a:srgbClr val="68686E"/>
              </a:solidFill>
              <a:prstDash val="solid"/>
              <a:round/>
            </a:ln>
          </a:top>
          <a:bottom>
            <a:ln w="25400" cap="flat">
              <a:solidFill>
                <a:srgbClr val="68686E"/>
              </a:solidFill>
              <a:prstDash val="solid"/>
              <a:round/>
            </a:ln>
          </a:bottom>
          <a:insideH>
            <a:ln w="12700" cap="flat">
              <a:solidFill>
                <a:srgbClr val="68686E"/>
              </a:solidFill>
              <a:prstDash val="solid"/>
              <a:round/>
            </a:ln>
          </a:insideH>
          <a:insideV>
            <a:ln w="12700" cap="flat">
              <a:solidFill>
                <a:srgbClr val="68686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914216" latinLnBrk="0">
      <a:lnSpc>
        <a:spcPct val="90000"/>
      </a:lnSpc>
      <a:defRPr sz="2400">
        <a:latin typeface="+mj-lt"/>
        <a:ea typeface="+mj-ea"/>
        <a:cs typeface="+mj-cs"/>
        <a:sym typeface="TH Sarabun New"/>
      </a:defRPr>
    </a:lvl1pPr>
    <a:lvl2pPr indent="228600" defTabSz="914216" latinLnBrk="0">
      <a:lnSpc>
        <a:spcPct val="90000"/>
      </a:lnSpc>
      <a:defRPr sz="2400">
        <a:latin typeface="+mj-lt"/>
        <a:ea typeface="+mj-ea"/>
        <a:cs typeface="+mj-cs"/>
        <a:sym typeface="TH Sarabun New"/>
      </a:defRPr>
    </a:lvl2pPr>
    <a:lvl3pPr indent="457200" defTabSz="914216" latinLnBrk="0">
      <a:lnSpc>
        <a:spcPct val="90000"/>
      </a:lnSpc>
      <a:defRPr sz="2400">
        <a:latin typeface="+mj-lt"/>
        <a:ea typeface="+mj-ea"/>
        <a:cs typeface="+mj-cs"/>
        <a:sym typeface="TH Sarabun New"/>
      </a:defRPr>
    </a:lvl3pPr>
    <a:lvl4pPr indent="685800" defTabSz="914216" latinLnBrk="0">
      <a:lnSpc>
        <a:spcPct val="90000"/>
      </a:lnSpc>
      <a:defRPr sz="2400">
        <a:latin typeface="+mj-lt"/>
        <a:ea typeface="+mj-ea"/>
        <a:cs typeface="+mj-cs"/>
        <a:sym typeface="TH Sarabun New"/>
      </a:defRPr>
    </a:lvl4pPr>
    <a:lvl5pPr indent="914400" defTabSz="914216" latinLnBrk="0">
      <a:lnSpc>
        <a:spcPct val="90000"/>
      </a:lnSpc>
      <a:defRPr sz="2400">
        <a:latin typeface="+mj-lt"/>
        <a:ea typeface="+mj-ea"/>
        <a:cs typeface="+mj-cs"/>
        <a:sym typeface="TH Sarabun New"/>
      </a:defRPr>
    </a:lvl5pPr>
    <a:lvl6pPr indent="1143000" defTabSz="914216" latinLnBrk="0">
      <a:lnSpc>
        <a:spcPct val="90000"/>
      </a:lnSpc>
      <a:defRPr sz="2400">
        <a:latin typeface="+mj-lt"/>
        <a:ea typeface="+mj-ea"/>
        <a:cs typeface="+mj-cs"/>
        <a:sym typeface="TH Sarabun New"/>
      </a:defRPr>
    </a:lvl6pPr>
    <a:lvl7pPr indent="1371600" defTabSz="914216" latinLnBrk="0">
      <a:lnSpc>
        <a:spcPct val="90000"/>
      </a:lnSpc>
      <a:defRPr sz="2400">
        <a:latin typeface="+mj-lt"/>
        <a:ea typeface="+mj-ea"/>
        <a:cs typeface="+mj-cs"/>
        <a:sym typeface="TH Sarabun New"/>
      </a:defRPr>
    </a:lvl7pPr>
    <a:lvl8pPr indent="1600200" defTabSz="914216" latinLnBrk="0">
      <a:lnSpc>
        <a:spcPct val="90000"/>
      </a:lnSpc>
      <a:defRPr sz="2400">
        <a:latin typeface="+mj-lt"/>
        <a:ea typeface="+mj-ea"/>
        <a:cs typeface="+mj-cs"/>
        <a:sym typeface="TH Sarabun New"/>
      </a:defRPr>
    </a:lvl8pPr>
    <a:lvl9pPr indent="1828800" defTabSz="914216" latinLnBrk="0">
      <a:lnSpc>
        <a:spcPct val="90000"/>
      </a:lnSpc>
      <a:defRPr sz="2400">
        <a:latin typeface="+mj-lt"/>
        <a:ea typeface="+mj-ea"/>
        <a:cs typeface="+mj-cs"/>
        <a:sym typeface="TH Sarabun New"/>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r>
              <a:t>We will explore the fusion of passion and pragmatism within educational entrepreneurship. We stand at the crossroads of innovation and tradition, where visionary individuals with unique characteristics and skills reshape the mould of conventional education. </a:t>
            </a:r>
          </a:p>
          <a:p>
            <a:pPr/>
            <a:r>
              <a:t>Our journey will navigate through the General Entrepreneurial Characteristics that lay the foundation of success across industries and then delve deeper into those traits Specific to Educational Entrepreneurship, where the mission to enlighten and empower takes centre stage.</a:t>
            </a:r>
          </a:p>
          <a:p>
            <a:pPr/>
            <a:r>
              <a:t>We will also chart the course of Necessary Skills essential for today’s educational leaders: Leadership and Organizational Culture, Problem-solving, Financial Acumen, Tech-savviness, Communication, Negotiation, Time Management, and Continuous Learning. These skills form the pillars upon which educational enterprises are built and sustained.</a:t>
            </a:r>
          </a:p>
          <a:p>
            <a:pPr/>
            <a:r>
              <a:t>**************************</a:t>
            </a:r>
          </a:p>
          <a:p>
            <a:pPr/>
            <a:r>
              <a:t>我们将探索教育创业中激情和实用主义的融合。我们站在创新和传统的十字路口，在这里，具有独特特征和技能的有远见的个人重塑了传统教育的模式。</a:t>
            </a:r>
          </a:p>
          <a:p>
            <a:pPr/>
          </a:p>
          <a:p>
            <a:pPr/>
            <a:r>
              <a:t>我们的旅程将通过为跨行业成功奠定基础的一般创业特征，然后深入研究教育创业特有的特征，其中启蒙和赋权的使命占据了中心舞台。</a:t>
            </a:r>
          </a:p>
          <a:p>
            <a:pPr/>
          </a:p>
          <a:p>
            <a:pPr/>
            <a:r>
              <a:t>我们还将规划当今教育领导者必不可少的必要技能课程：领导力和组织文化、解决问题、财务敏锐、技术敏锐、沟通、谈判、时间管理和持续学习。这些技能构成了教育企业建立和维持的支柱。</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6. Negotiation: Striking deals with partners, investors, or other stakeholders in a way that aligns with the venture's mission and values.</a:t>
            </a:r>
          </a:p>
          <a:p>
            <a:pPr/>
          </a:p>
          <a:p>
            <a:pPr/>
            <a:r>
              <a:t>The Importance of Negotiation for Entrepreneurs and its Relevance in Education: Negotiation holds paramount significance for entrepreneurs, as they often find themselves in situations demanding compromise and harmonising interests. Central to these negotiations is persuasion, recognizing and catering to stakeholder needs, adept conflict resolution, and effective deal-making. Within the educational sphere, negotiation takes on a unique dimension. Here, deliberations could encompass curriculum licensing, forging partnership deals, solidifying funding agreements, or devising student tuition models.</a:t>
            </a:r>
          </a:p>
          <a:p>
            <a:pPr/>
          </a:p>
          <a:p>
            <a:pPr/>
            <a:r>
              <a:t>6.谈判：以符合合资企业使命和价值观的方式与合作伙伴、投资者或其他利益相关者达成引人注目的交易。</a:t>
            </a:r>
          </a:p>
          <a:p>
            <a:pPr/>
            <a:r>
              <a:t>谈判对企业家的重要性及其在教育中的相关性：谈判对企业家至关重要，因为他们经常发现自己处于需要妥协和协调利益的情况下。这些谈判的核心是说服、承认和满足利益相关者的需求、熟练的冲突解决和有效的交易。在教育领域，谈判具有独特的维度。在这里，审议可能包括课程许可、建立伙伴关系协议、巩固资助协议或设计学生学费模式。</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7. Time Management: Prioritizing tasks, delegating when necessary, and ensuring timely execution of projects.</a:t>
            </a:r>
          </a:p>
          <a:p>
            <a:pPr/>
          </a:p>
          <a:p>
            <a:pPr/>
            <a:r>
              <a:t> The Significance of Time Management in Academia and Beyond. Effective time management is crucial as it guarantees heightened productivity, punctual execution, and a harmonious work-life balance. The art of prioritization, astute task delegation, clear goal setting, and meticulous time tracking are central to mastering time management. Within the educational domain, the importance of time management is accentuated. Given the recurring patterns of academic calendars and the pressing timelines associated with educational milestones, such as exams and admissions, adept time management emerges as especially vital.</a:t>
            </a:r>
          </a:p>
          <a:p>
            <a:pPr/>
          </a:p>
          <a:p>
            <a:pPr/>
            <a:r>
              <a:t>7.时间管理：优先处理任务，必要时委派，并确保及时执行项目。</a:t>
            </a:r>
          </a:p>
          <a:p>
            <a:pPr/>
            <a:r>
              <a:t>时间管理在学术界及其他地区的意义。有效的时间管理至关重要，因为它保证了更高的生产力、准时执行和和谐的工作与生活的平衡。优先排序、精明的任务授权、明确的目标设定和细致的时间跟踪是掌握时间管理的核心。在教育领域，时间管理的重要性得到了强调。鉴于学术日历反复出现的模式以及与考试和招生等教育里程碑相关的紧迫时间表，熟练的时间管理变得尤为重要。</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r>
              <a:t>8. Continuous Learning: The education sector is dynamic. An educational entrepreneur should be committed to lifelong learning staying updated with the latest trends, research, and innovations in the field.</a:t>
            </a:r>
          </a:p>
          <a:p>
            <a:pPr/>
          </a:p>
          <a:p>
            <a:pPr/>
            <a:r>
              <a:t>The Imperative of Continuous Learning for Entrepreneurs in the Educational Realm. For entrepreneurs to remain relevant and effective, a commitment to continuous learning and nimble adaptation is needed. This ongoing educational journey is encompassed by dedicated research, participation in workshops and seminars, proactive networking, and a genuine receptivity to feedback. In education, the landscape is in constant flux due to evolving pedagogical research, technological innovations, and societal shifts. Thus, entrepreneurs must stay abreast of these changes to guarantee their contributions maintain significance and resonance.</a:t>
            </a:r>
          </a:p>
          <a:p>
            <a:pPr/>
          </a:p>
          <a:p>
            <a:pPr/>
            <a:r>
              <a:t>8.持续学习：教育部门充满活力。教育企业家应该致力于终身学习，随时了解该领域的最新趋势、研究和创新。</a:t>
            </a:r>
          </a:p>
          <a:p>
            <a:pPr/>
            <a:r>
              <a:t>教育领域企业家持续学习的必要性。为了使企业家保持相关性和有效性，需要致力于持续学习和灵活适应。这个正在进行的教育之旅包括专门的研究、参加研讨会和研讨会、积极主动的联网以及对反馈的真正接受。在教育领域，由于不断发展的教学研究、技术创新和社会转变，格局在不断变化。因此，企业家必须跟上这些变化，以确保他们的贡献保持意义和共鸣。</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 In summary, while there's an overlap between the skills needed for educational entrepreneurship and general entrepreneurship, the former requires a deep understanding and passion for education. This combination ensures that ventures succeed financially and make a meaningful impact on learners.</a:t>
            </a:r>
          </a:p>
          <a:p>
            <a:pPr/>
          </a:p>
          <a:p>
            <a:pPr/>
            <a:r>
              <a:t>总之，虽然教育创业和一般创业所需的技能之间存在重叠，但前者需要对教育的深刻理解和热情。这种组合确保了企业在经济上取得成功，并对学习者产生有意义的影响。</a:t>
            </a:r>
          </a:p>
          <a:p>
            <a:pP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lnSpc>
                <a:spcPct val="80000"/>
              </a:lnSpc>
              <a:defRPr sz="2300"/>
            </a:pPr>
            <a:r>
              <a:t>As we conclude our exploration of the Educational Business Entrepreneur's landscape, we carry with us the insight that success lies at the intersection of innate drive and cultivated skill. The characteristics and skills we've discussed—from the visionary's mindset to the pragmatic abilities in leadership, problem-solving, financial savvy, and beyond—form the compass for this noble journey.</a:t>
            </a:r>
          </a:p>
          <a:p>
            <a:pPr>
              <a:lnSpc>
                <a:spcPct val="80000"/>
              </a:lnSpc>
              <a:defRPr sz="2300"/>
            </a:pPr>
          </a:p>
          <a:p>
            <a:pPr>
              <a:lnSpc>
                <a:spcPct val="80000"/>
              </a:lnSpc>
              <a:defRPr sz="2300"/>
            </a:pPr>
            <a:r>
              <a:t>May the path you forge in education be illuminated by these insights, and may your ventures not only prosper but also inspire a legacy of learning and innovation. Thank you for your engagement and commitment to shaping the future of education.</a:t>
            </a:r>
          </a:p>
          <a:p>
            <a:pPr>
              <a:lnSpc>
                <a:spcPct val="80000"/>
              </a:lnSpc>
              <a:defRPr sz="2300"/>
            </a:pPr>
          </a:p>
          <a:p>
            <a:pPr>
              <a:lnSpc>
                <a:spcPct val="80000"/>
              </a:lnSpc>
              <a:defRPr sz="2300"/>
            </a:pPr>
            <a:r>
              <a:t>当我们结束对教育商业企业家景观的探索时，我们带着这样一个人的洞察力，即成功在于与生俱来的动力和培养技能的交叉点。我们讨论过的特征和技能——从有远见者的心态到领导、解决问题、财务智慧和其他方面的务实能力——是这次崇高旅程的指南针。</a:t>
            </a:r>
          </a:p>
          <a:p>
            <a:pPr>
              <a:lnSpc>
                <a:spcPct val="80000"/>
              </a:lnSpc>
              <a:defRPr sz="2300"/>
            </a:pPr>
          </a:p>
          <a:p>
            <a:pPr>
              <a:lnSpc>
                <a:spcPct val="80000"/>
              </a:lnSpc>
              <a:defRPr sz="2300"/>
            </a:pPr>
            <a:r>
              <a:t>愿你在教育中开辟的道路被这些见解照亮，愿你的企业不仅繁荣，而且激发学习和创新的遗产。感谢您参与和致力于塑造教育的未来。</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r>
              <a:t>First, let's look at the the general characteristics of entrepreneurs.</a:t>
            </a:r>
          </a:p>
          <a:p>
            <a:pPr/>
          </a:p>
          <a:p>
            <a:pPr>
              <a:defRPr b="1"/>
            </a:pPr>
            <a:r>
              <a:t>General Entrepreneurial Characteristics:</a:t>
            </a:r>
          </a:p>
          <a:p>
            <a:pPr/>
            <a:r>
              <a:t>1. Visionary: Ability to see the bigger picture, anticipate future trends in education, and innovate accordingly.</a:t>
            </a:r>
          </a:p>
          <a:p>
            <a:pPr/>
            <a:r>
              <a:t>2. Risk-taking: Willingness to venture into uncharted territories, pilot new educational models, or experiment with unconventional pedagogies.</a:t>
            </a:r>
          </a:p>
          <a:p>
            <a:pPr/>
            <a:r>
              <a:t>3. Resilience: Capacity to bounce back from setbacks, adapt to changes, and continue in the face of challenges.</a:t>
            </a:r>
          </a:p>
          <a:p>
            <a:pPr/>
            <a:r>
              <a:t>4. Decision-making: Making informed choices quickly, even with limited information, and taking responsibility for the outcomes.</a:t>
            </a:r>
          </a:p>
          <a:p>
            <a:pPr/>
            <a:r>
              <a:t>5. Networking Abilities: Building relationships with educators, investors, policymakers, and other stakeholders.</a:t>
            </a:r>
          </a:p>
          <a:p>
            <a:pPr/>
          </a:p>
          <a:p>
            <a:pPr/>
            <a:r>
              <a:t>一般创业特征：</a:t>
            </a:r>
          </a:p>
          <a:p>
            <a:pPr/>
            <a:r>
              <a:t>1.有远见：能够看到大局，预测未来的教育趋势，并相应地创新。</a:t>
            </a:r>
          </a:p>
          <a:p>
            <a:pPr/>
            <a:r>
              <a:t>2.冒险：愿意冒险进入未知领域，试行新的教育模式，或尝试非常规教学法。</a:t>
            </a:r>
          </a:p>
          <a:p>
            <a:pPr/>
            <a:r>
              <a:t>3.复原力：从挫折中恢复、适应变化并继续面对挑战的能力。</a:t>
            </a:r>
          </a:p>
          <a:p>
            <a:pPr/>
            <a:r>
              <a:t>4.决策：即使信息有限，也要迅速做出明智的选择，并对结果负责。</a:t>
            </a:r>
          </a:p>
          <a:p>
            <a:pPr/>
            <a:r>
              <a:t>5.网络能力：与教育工作者、投资者、决策者和其他利益相关者建立关系。</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Specific to Educational Entrepreneurship:</a:t>
            </a:r>
          </a:p>
          <a:p>
            <a:pPr/>
          </a:p>
          <a:p>
            <a:pPr/>
            <a:r>
              <a:t>1. Pedagogical Knowledge: Understanding of effective teaching and learning methods, curriculum design, and assessment strategies.</a:t>
            </a:r>
          </a:p>
          <a:p>
            <a:pPr/>
            <a:r>
              <a:t>2. Awareness of Educational Policies: Familiarity with regulations, accreditation standards, and policies that affect educational ventures.</a:t>
            </a:r>
          </a:p>
          <a:p>
            <a:pPr/>
            <a:r>
              <a:t>3. Cultural Sensitivity: Especially for global ventures, it's crucial to be aware of and respectful towards the cultural nuances of education in different regions.</a:t>
            </a:r>
          </a:p>
          <a:p>
            <a:pPr/>
            <a:r>
              <a:t>4. Stakeholder Engagement: Ability to effectively engage with students, parents, educators, and community members to gather feedback and build trust.</a:t>
            </a:r>
          </a:p>
          <a:p>
            <a:pPr/>
            <a:r>
              <a:t>5. Ethical Considerations: Recognizing the responsibility that comes with shaping minds and ensuring that profit motives don't compromise educational quality.</a:t>
            </a:r>
          </a:p>
          <a:p>
            <a:pPr/>
          </a:p>
          <a:p>
            <a:pPr/>
            <a:r>
              <a:t>特定于教育创业：</a:t>
            </a:r>
          </a:p>
          <a:p>
            <a:pPr/>
            <a:r>
              <a:t>1.教学知识：了解有效的教学方法、课程设计和评估策略。</a:t>
            </a:r>
          </a:p>
          <a:p>
            <a:pPr/>
            <a:r>
              <a:t>2.教育政策意识：熟悉影响教育企业的法规、认证标准和政策。</a:t>
            </a:r>
          </a:p>
          <a:p>
            <a:pPr/>
            <a:r>
              <a:t>3.文化敏感性：特别是对于全球企业来说，意识到并尊重不同地区教育的文化细微差别至关重要。</a:t>
            </a:r>
          </a:p>
          <a:p>
            <a:pPr/>
            <a:r>
              <a:t>4.利益相关者参与：能够有效地与学生、家长、教育工作者和社区成员接触，以收集反馈并建立信任。</a:t>
            </a:r>
          </a:p>
          <a:p>
            <a:pPr/>
            <a:r>
              <a:t>5.道德考虑：认识到塑造思想的责任，并确保利润动机不会损害教育质量。</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Let's delve deeper into these necessary skills for educational entrepreneurs:</a:t>
            </a:r>
          </a:p>
          <a:p>
            <a:pPr/>
          </a:p>
          <a:p>
            <a:pPr/>
            <a:r>
              <a:t>1. Leadership</a:t>
            </a:r>
          </a:p>
          <a:p>
            <a:pPr/>
            <a:r>
              <a:t>2. Problem-solving</a:t>
            </a:r>
          </a:p>
          <a:p>
            <a:pPr/>
            <a:r>
              <a:t>3. Financial Acumen</a:t>
            </a:r>
          </a:p>
          <a:p>
            <a:pPr/>
            <a:r>
              <a:t>4. Tech-savviness</a:t>
            </a:r>
          </a:p>
          <a:p>
            <a:pPr/>
            <a:r>
              <a:t>5. Communication</a:t>
            </a:r>
          </a:p>
          <a:p>
            <a:pPr/>
            <a:r>
              <a:t>6. Negotiation</a:t>
            </a:r>
          </a:p>
          <a:p>
            <a:pPr/>
            <a:r>
              <a:t>7. Time Management</a:t>
            </a:r>
          </a:p>
          <a:p>
            <a:pPr/>
            <a:r>
              <a:t>8. Continuous Learning</a:t>
            </a:r>
          </a:p>
          <a:p>
            <a:pPr/>
          </a:p>
          <a:p>
            <a:pPr/>
            <a:r>
              <a:t>让我们深入研究教育企业家的这些必要技能：</a:t>
            </a:r>
          </a:p>
          <a:p>
            <a:pPr/>
          </a:p>
          <a:p>
            <a:pPr/>
            <a:r>
              <a:t>1.带领</a:t>
            </a:r>
          </a:p>
          <a:p>
            <a:pPr/>
            <a:r>
              <a:t>2.解决问题</a:t>
            </a:r>
          </a:p>
          <a:p>
            <a:pPr/>
            <a:r>
              <a:t>3.金融敏锐</a:t>
            </a:r>
          </a:p>
          <a:p>
            <a:pPr/>
            <a:r>
              <a:t>4.技术精明</a:t>
            </a:r>
          </a:p>
          <a:p>
            <a:pPr/>
            <a:r>
              <a:t>5.通讯</a:t>
            </a:r>
          </a:p>
          <a:p>
            <a:pPr/>
            <a:r>
              <a:t>6.谈判</a:t>
            </a:r>
          </a:p>
          <a:p>
            <a:pPr/>
            <a:r>
              <a:t>7.时间管理</a:t>
            </a:r>
          </a:p>
          <a:p>
            <a:pPr/>
            <a:r>
              <a:t>8.持续学习</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1. Leadership: Guiding teams, inspiring a shared vision, and fostering a positive organizational culture.</a:t>
            </a:r>
          </a:p>
          <a:p>
            <a:pPr/>
          </a:p>
          <a:p>
            <a:pPr/>
            <a:r>
              <a:t>Leadership in the Educational Context: The significance of leadership for entrepreneurs is manifold, playing a critical role in guiding an organization towards its objectives, positively influencing and energizing team members, and fostering a productive culture. Essential aspects of leadership encompass setting a clear vision, motivating the team, making informed decisions, providing ethical guidance, and executing strategic planning. Within the realm of education, leaders must strike a balance between business objectives and a fervent commitment to quality education. Such leaders prioritize student welfare and champion holistic growth.</a:t>
            </a:r>
          </a:p>
          <a:p>
            <a:pPr/>
          </a:p>
          <a:p>
            <a:pPr/>
          </a:p>
          <a:p>
            <a:pPr/>
            <a:r>
              <a:t>教育企业家的必要技能</a:t>
            </a:r>
          </a:p>
          <a:p>
            <a:pPr/>
            <a:r>
              <a:t>让我们深入研究教育企业家的这些必要技能。</a:t>
            </a:r>
          </a:p>
          <a:p>
            <a:pPr/>
          </a:p>
          <a:p>
            <a:pPr/>
            <a:r>
              <a:t>1.领导力：指导团队，激发共同愿景，培养积极的组织文化。</a:t>
            </a:r>
          </a:p>
          <a:p>
            <a:pPr/>
            <a:r>
              <a:t>教育背景下的领导力：领导力对企业家的重要性是多方面的，在指导组织实现其目标、积极影响和激励团队成员以及培养富有成效的文化方面发挥着关键作用。领导力的基本方面包括设定清晰的愿景、激励团队、做出明智的决策、提供道德指导和执行战略规划。在教育领域，领导人必须在商业目标和对优质教育的热情承诺之间取得平衡。这些领导人优先考虑学生福利，倡导整体发展。</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2.Problem-solving: Identifying challenges and bottlenecks in the educational model and devising solutions.</a:t>
            </a:r>
          </a:p>
          <a:p>
            <a:pPr/>
          </a:p>
          <a:p>
            <a:pPr/>
            <a:r>
              <a:t>Problem-solving in the Educational Context: Entrepreneurs inevitably face challenges in any venture. Their capacity to discern and tackle these issues often determines the venture's success trajectory. This necessitates a blend of analytical thinking, a solution-focused approach, adaptability, and resilience. Within education, unique problems emerge, such as accommodating diverse learning styles, refining curriculum development, and guaranteeing equitable access for all students. Addressing these concerns demands not only innovative strategies but also solutions that are sensitive to the specific educational context.</a:t>
            </a:r>
          </a:p>
          <a:p>
            <a:pPr/>
          </a:p>
          <a:p>
            <a:pPr/>
          </a:p>
          <a:p>
            <a:pPr/>
            <a:r>
              <a:t>2.解决问题：识别教育模式的挑战和瓶颈并设计解决方案</a:t>
            </a:r>
          </a:p>
          <a:p>
            <a:pPr/>
            <a:r>
              <a:t>教育背景下的问题解决：企业家在任何企业中都不可避免地面临挑战。他们辨别和解决这些问题的能力往往决定了合资企业的成功轨迹。这需要融合分析思维、以解决方案为中心的方法、适应性和韧性。在教育中，出现了独特的问题，例如适应不同的学习风格，完善课程开发，并保证所有学生公平获得机会。解决这些问题不仅需要创新战略，还需要对特定教育背景敏感的解决方案。</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3. Financial Acumen: Understanding and managing budgets, forecasting, and ensuring the venture's sustainability.</a:t>
            </a:r>
          </a:p>
          <a:p>
            <a:pPr/>
          </a:p>
          <a:p>
            <a:pPr/>
            <a:r>
              <a:t>Financial Acumen in the Educational Context: The importance of ensuring financial stability cannot be overstated as it is paramount for the sustainability and scalability of any venture. Financial acumen's key aspects include budgeting, forecasting, analyzing profit and loss, and devising effective investment strategies. Especially in educational settings and social ventures, there lies a significant challenge in balancing affordability and profitability. Financial strategies must be crafted to resonate with and support the overarching educational goals.</a:t>
            </a:r>
          </a:p>
          <a:p>
            <a:pPr/>
          </a:p>
          <a:p>
            <a:pPr/>
            <a:r>
              <a:t>3.金融敏锐：了解和管理预算、预测并确保企业的可持续性。</a:t>
            </a:r>
          </a:p>
          <a:p>
            <a:pPr/>
            <a:r>
              <a:t>教育背景下的金融敏锐：确保金融稳定的重要性怎么强调都不为过，因为它对任何企业的可持续性和可扩展性至关重要。金融敏锐的关键方面包括预算编制、预测、分析损益以及制定有效的投资策略。特别是在教育环境和社会企业中，平衡可负担性和盈利能力面临重大挑战。必须制定财务战略，以与总体教育目标产生共鸣和支持。</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4. Tech-savviness: In the digital age, integrating technology into education is often vital. An educational entrepreneur should be familiar with educational technology tools and platforms.</a:t>
            </a:r>
          </a:p>
          <a:p>
            <a:pPr/>
          </a:p>
          <a:p>
            <a:pPr/>
            <a:r>
              <a:t>Tech-savviness in the Educational Context: The infusion of technology into education has taken centre stage, presenting avenues for scalable, tailored, and pioneering instructional techniques. This requires a strong grounding in e-learning platforms, tools for digital content generation, data analytics, and educational applications. For entrepreneurs navigating this landscape, it's pivotal to recognize the potential pitfalls of the digital divide. It is essential to ensure that technological implementations don't unintentionally marginalize or overlook specific segments of the student. </a:t>
            </a:r>
          </a:p>
          <a:p>
            <a:pPr/>
          </a:p>
          <a:p>
            <a:pPr/>
            <a:r>
              <a:t>4.技术智慧：在数字时代，将技术融入教育通常至关重要。教育企业家应该熟悉教育技术工具和平台。</a:t>
            </a:r>
          </a:p>
          <a:p>
            <a:pPr/>
            <a:r>
              <a:t>教育背景下的技术智慧：将技术注入教育占据了中心舞台，为可扩展、量身定制和开创性的教学技术提供了途径。这需要在电子学习平台、数字内容生成工具、数据分析和教育应用程序方面打下坚实的基础。对于驾驭这种景观的企业家来说，认识到数字鸿沟的潜在陷阱至关重要。确保技术实施不会无意中边缘化或忽视学生的特定部分至关重要</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5. Communication: Clearly conveying ideas to teams, stakeholders, and potential investors. This also includes active listening to gather feedback and understand the community's needs.</a:t>
            </a:r>
          </a:p>
          <a:p>
            <a:pPr/>
          </a:p>
          <a:p>
            <a:pPr/>
            <a:r>
              <a:t>Communication in the Educational Context: Effective communication is a cornerstone for internal alignment and fruitful engagement with external stakeholders. It encompasses clear articulation, refined presentation skills, active listening, and the nuanced interpretation of feedback. Within the educational sphere, the need to converse with diverse stakeholders, including students, parents, educators, and policymakers, demands customized communication approaches, ensuring that messages resonate appropriately across varied audiences.</a:t>
            </a:r>
          </a:p>
          <a:p>
            <a:pPr/>
          </a:p>
          <a:p>
            <a:pPr/>
            <a:r>
              <a:t>5.沟通：向团队、利益相关者和潜在投资者明确传达想法。这还包括积极倾听以收集反馈并了解社区的需求。</a:t>
            </a:r>
          </a:p>
          <a:p>
            <a:pPr/>
            <a:r>
              <a:t>教育背景下的沟通：有效的沟通是内部协调和与外部利益相关者富有成效的互动的基石。它包括清晰的表达、精致的陈述技巧、积极倾听和对反馈的细致解释。在教育领域，需要与包括学生、家长、教育工作者和决策者在内的不同利益相关者进行沟通，这需要定制的沟通方法，确保信息在不同受众之间产生适当的共鸣。</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 Text Left">
    <p:spTree>
      <p:nvGrpSpPr>
        <p:cNvPr id="1" name=""/>
        <p:cNvGrpSpPr/>
        <p:nvPr/>
      </p:nvGrpSpPr>
      <p:grpSpPr>
        <a:xfrm>
          <a:off x="0" y="0"/>
          <a:ext cx="0" cy="0"/>
          <a:chOff x="0" y="0"/>
          <a:chExt cx="0" cy="0"/>
        </a:xfrm>
      </p:grpSpPr>
      <p:sp>
        <p:nvSpPr>
          <p:cNvPr id="85" name="Picture Placeholder 52"/>
          <p:cNvSpPr/>
          <p:nvPr>
            <p:ph type="pic" idx="21"/>
          </p:nvPr>
        </p:nvSpPr>
        <p:spPr>
          <a:xfrm>
            <a:off x="11781056" y="7143"/>
            <a:ext cx="11618088" cy="13701716"/>
          </a:xfrm>
          <a:prstGeom prst="rect">
            <a:avLst/>
          </a:prstGeom>
        </p:spPr>
        <p:txBody>
          <a:bodyPr lIns="91439" tIns="45719" rIns="91439" bIns="45719">
            <a:noAutofit/>
          </a:bodyPr>
          <a:lstStyle/>
          <a:p>
            <a:pPr/>
          </a:p>
        </p:txBody>
      </p:sp>
      <p:sp>
        <p:nvSpPr>
          <p:cNvPr id="86" name="Slide Number"/>
          <p:cNvSpPr txBox="1"/>
          <p:nvPr>
            <p:ph type="sldNum" sz="quarter" idx="2"/>
          </p:nvPr>
        </p:nvSpPr>
        <p:spPr>
          <a:xfrm>
            <a:off x="11779884" y="12341857"/>
            <a:ext cx="5680716" cy="729491"/>
          </a:xfrm>
          <a:prstGeom prst="rect">
            <a:avLst/>
          </a:prstGeom>
        </p:spPr>
        <p:txBody>
          <a:bodyPr lIns="45672" tIns="45672" rIns="45672" bIns="45672"/>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ank You Slide">
    <p:spTree>
      <p:nvGrpSpPr>
        <p:cNvPr id="1" name=""/>
        <p:cNvGrpSpPr/>
        <p:nvPr/>
      </p:nvGrpSpPr>
      <p:grpSpPr>
        <a:xfrm>
          <a:off x="0" y="0"/>
          <a:ext cx="0" cy="0"/>
          <a:chOff x="0" y="0"/>
          <a:chExt cx="0" cy="0"/>
        </a:xfrm>
      </p:grpSpPr>
      <p:sp>
        <p:nvSpPr>
          <p:cNvPr id="93" name="Picture Placeholder 70"/>
          <p:cNvSpPr/>
          <p:nvPr>
            <p:ph type="pic" idx="21"/>
          </p:nvPr>
        </p:nvSpPr>
        <p:spPr>
          <a:xfrm>
            <a:off x="-2192010" y="1126996"/>
            <a:ext cx="15987361" cy="11462011"/>
          </a:xfrm>
          <a:prstGeom prst="rect">
            <a:avLst/>
          </a:prstGeom>
        </p:spPr>
        <p:txBody>
          <a:bodyPr lIns="91439" tIns="45719" rIns="91439" bIns="45719">
            <a:noAutofit/>
          </a:bodyPr>
          <a:lstStyle/>
          <a:p>
            <a:pPr/>
          </a:p>
        </p:txBody>
      </p:sp>
      <p:sp>
        <p:nvSpPr>
          <p:cNvPr id="94" name="Slide Number"/>
          <p:cNvSpPr txBox="1"/>
          <p:nvPr>
            <p:ph type="sldNum" sz="quarter" idx="2"/>
          </p:nvPr>
        </p:nvSpPr>
        <p:spPr>
          <a:xfrm>
            <a:off x="11779673" y="12344715"/>
            <a:ext cx="5683675" cy="729871"/>
          </a:xfrm>
          <a:prstGeom prst="rect">
            <a:avLst/>
          </a:prstGeom>
        </p:spPr>
        <p:txBody>
          <a:bodyPr lIns="45696" tIns="45696" rIns="45696" bIns="45696"/>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ver Slide">
    <p:spTree>
      <p:nvGrpSpPr>
        <p:cNvPr id="1" name=""/>
        <p:cNvGrpSpPr/>
        <p:nvPr/>
      </p:nvGrpSpPr>
      <p:grpSpPr>
        <a:xfrm>
          <a:off x="0" y="0"/>
          <a:ext cx="0" cy="0"/>
          <a:chOff x="0" y="0"/>
          <a:chExt cx="0" cy="0"/>
        </a:xfrm>
      </p:grpSpPr>
      <p:sp>
        <p:nvSpPr>
          <p:cNvPr id="18" name="Picture Placeholder 66"/>
          <p:cNvSpPr/>
          <p:nvPr>
            <p:ph type="pic" idx="21"/>
          </p:nvPr>
        </p:nvSpPr>
        <p:spPr>
          <a:xfrm>
            <a:off x="-2587086" y="762002"/>
            <a:ext cx="14362774" cy="14405547"/>
          </a:xfrm>
          <a:prstGeom prst="rect">
            <a:avLst/>
          </a:prstGeom>
        </p:spPr>
        <p:txBody>
          <a:bodyPr lIns="91439" tIns="45719" rIns="91439" bIns="45719">
            <a:noAutofit/>
          </a:bodyPr>
          <a:lstStyle/>
          <a:p>
            <a:pP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 Text Right">
    <p:spTree>
      <p:nvGrpSpPr>
        <p:cNvPr id="1" name=""/>
        <p:cNvGrpSpPr/>
        <p:nvPr/>
      </p:nvGrpSpPr>
      <p:grpSpPr>
        <a:xfrm>
          <a:off x="0" y="0"/>
          <a:ext cx="0" cy="0"/>
          <a:chOff x="0" y="0"/>
          <a:chExt cx="0" cy="0"/>
        </a:xfrm>
      </p:grpSpPr>
      <p:sp>
        <p:nvSpPr>
          <p:cNvPr id="26" name="Picture Placeholder 72"/>
          <p:cNvSpPr/>
          <p:nvPr>
            <p:ph type="pic" sz="half" idx="21"/>
          </p:nvPr>
        </p:nvSpPr>
        <p:spPr>
          <a:xfrm>
            <a:off x="-1191896" y="2658060"/>
            <a:ext cx="13688699" cy="8399882"/>
          </a:xfrm>
          <a:prstGeom prst="rect">
            <a:avLst/>
          </a:prstGeom>
        </p:spPr>
        <p:txBody>
          <a:bodyPr lIns="91439" tIns="45719" rIns="91439" bIns="45719">
            <a:noAutofit/>
          </a:bodyPr>
          <a:lstStyle/>
          <a:p>
            <a:pP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 Text Left">
    <p:spTree>
      <p:nvGrpSpPr>
        <p:cNvPr id="1" name=""/>
        <p:cNvGrpSpPr/>
        <p:nvPr/>
      </p:nvGrpSpPr>
      <p:grpSpPr>
        <a:xfrm>
          <a:off x="0" y="0"/>
          <a:ext cx="0" cy="0"/>
          <a:chOff x="0" y="0"/>
          <a:chExt cx="0" cy="0"/>
        </a:xfrm>
      </p:grpSpPr>
      <p:sp>
        <p:nvSpPr>
          <p:cNvPr id="34" name="Picture Placeholder 80"/>
          <p:cNvSpPr/>
          <p:nvPr>
            <p:ph type="pic" idx="21"/>
          </p:nvPr>
        </p:nvSpPr>
        <p:spPr>
          <a:xfrm>
            <a:off x="11783290" y="-127829"/>
            <a:ext cx="15420113" cy="13971660"/>
          </a:xfrm>
          <a:prstGeom prst="rect">
            <a:avLst/>
          </a:prstGeom>
        </p:spPr>
        <p:txBody>
          <a:bodyPr lIns="91439" tIns="45719" rIns="91439" bIns="45719">
            <a:noAutofit/>
          </a:bodyPr>
          <a:lstStyle/>
          <a:p>
            <a:pP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eet Our CEO">
    <p:spTree>
      <p:nvGrpSpPr>
        <p:cNvPr id="1" name=""/>
        <p:cNvGrpSpPr/>
        <p:nvPr/>
      </p:nvGrpSpPr>
      <p:grpSpPr>
        <a:xfrm>
          <a:off x="0" y="0"/>
          <a:ext cx="0" cy="0"/>
          <a:chOff x="0" y="0"/>
          <a:chExt cx="0" cy="0"/>
        </a:xfrm>
      </p:grpSpPr>
      <p:sp>
        <p:nvSpPr>
          <p:cNvPr id="42" name="Picture Placeholder 58"/>
          <p:cNvSpPr/>
          <p:nvPr>
            <p:ph type="pic" sz="quarter" idx="21"/>
          </p:nvPr>
        </p:nvSpPr>
        <p:spPr>
          <a:xfrm>
            <a:off x="5481706" y="1038671"/>
            <a:ext cx="8076118" cy="8181279"/>
          </a:xfrm>
          <a:prstGeom prst="rect">
            <a:avLst/>
          </a:prstGeom>
        </p:spPr>
        <p:txBody>
          <a:bodyPr lIns="91439" tIns="45719" rIns="91439" bIns="45719">
            <a:noAutofit/>
          </a:bodyPr>
          <a:lstStyle/>
          <a:p>
            <a:pP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am Slide">
    <p:spTree>
      <p:nvGrpSpPr>
        <p:cNvPr id="1" name=""/>
        <p:cNvGrpSpPr/>
        <p:nvPr/>
      </p:nvGrpSpPr>
      <p:grpSpPr>
        <a:xfrm>
          <a:off x="0" y="0"/>
          <a:ext cx="0" cy="0"/>
          <a:chOff x="0" y="0"/>
          <a:chExt cx="0" cy="0"/>
        </a:xfrm>
      </p:grpSpPr>
      <p:sp>
        <p:nvSpPr>
          <p:cNvPr id="50" name="Picture Placeholder 36"/>
          <p:cNvSpPr/>
          <p:nvPr>
            <p:ph type="pic" sz="quarter" idx="21"/>
          </p:nvPr>
        </p:nvSpPr>
        <p:spPr>
          <a:xfrm>
            <a:off x="2513020" y="3730380"/>
            <a:ext cx="4764755" cy="4772419"/>
          </a:xfrm>
          <a:prstGeom prst="rect">
            <a:avLst/>
          </a:prstGeom>
        </p:spPr>
        <p:txBody>
          <a:bodyPr lIns="91439" tIns="45719" rIns="91439" bIns="45719">
            <a:noAutofit/>
          </a:bodyPr>
          <a:lstStyle/>
          <a:p>
            <a:pPr/>
          </a:p>
        </p:txBody>
      </p:sp>
      <p:sp>
        <p:nvSpPr>
          <p:cNvPr id="51" name="Picture Placeholder 36"/>
          <p:cNvSpPr/>
          <p:nvPr>
            <p:ph type="pic" sz="quarter" idx="22"/>
          </p:nvPr>
        </p:nvSpPr>
        <p:spPr>
          <a:xfrm>
            <a:off x="9806447" y="3730380"/>
            <a:ext cx="4764756" cy="4772419"/>
          </a:xfrm>
          <a:prstGeom prst="rect">
            <a:avLst/>
          </a:prstGeom>
        </p:spPr>
        <p:txBody>
          <a:bodyPr lIns="91439" tIns="45719" rIns="91439" bIns="45719">
            <a:noAutofit/>
          </a:bodyPr>
          <a:lstStyle/>
          <a:p>
            <a:pPr/>
          </a:p>
        </p:txBody>
      </p:sp>
      <p:sp>
        <p:nvSpPr>
          <p:cNvPr id="52" name="Picture Placeholder 36"/>
          <p:cNvSpPr/>
          <p:nvPr>
            <p:ph type="pic" sz="quarter" idx="23"/>
          </p:nvPr>
        </p:nvSpPr>
        <p:spPr>
          <a:xfrm>
            <a:off x="17099875" y="3730380"/>
            <a:ext cx="4764756" cy="4772419"/>
          </a:xfrm>
          <a:prstGeom prst="rect">
            <a:avLst/>
          </a:prstGeom>
        </p:spPr>
        <p:txBody>
          <a:bodyPr lIns="91439" tIns="45719" rIns="91439" bIns="45719">
            <a:noAutofit/>
          </a:bodyPr>
          <a:lstStyle/>
          <a:p>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e Device Mockup">
    <p:spTree>
      <p:nvGrpSpPr>
        <p:cNvPr id="1" name=""/>
        <p:cNvGrpSpPr/>
        <p:nvPr/>
      </p:nvGrpSpPr>
      <p:grpSpPr>
        <a:xfrm>
          <a:off x="0" y="0"/>
          <a:ext cx="0" cy="0"/>
          <a:chOff x="0" y="0"/>
          <a:chExt cx="0" cy="0"/>
        </a:xfrm>
      </p:grpSpPr>
      <p:sp>
        <p:nvSpPr>
          <p:cNvPr id="60" name="Picture Placeholder 130"/>
          <p:cNvSpPr/>
          <p:nvPr>
            <p:ph type="pic" sz="quarter" idx="21"/>
          </p:nvPr>
        </p:nvSpPr>
        <p:spPr>
          <a:xfrm>
            <a:off x="1395837" y="508401"/>
            <a:ext cx="4188088" cy="9041598"/>
          </a:xfrm>
          <a:prstGeom prst="rect">
            <a:avLst/>
          </a:prstGeom>
        </p:spPr>
        <p:txBody>
          <a:bodyPr lIns="91439" tIns="45719" rIns="91439" bIns="45719">
            <a:noAutofit/>
          </a:bodyPr>
          <a:lstStyle/>
          <a:p>
            <a:pPr/>
          </a:p>
        </p:txBody>
      </p:sp>
      <p:sp>
        <p:nvSpPr>
          <p:cNvPr id="61" name="Picture Placeholder 130"/>
          <p:cNvSpPr/>
          <p:nvPr>
            <p:ph type="pic" sz="quarter" idx="22"/>
          </p:nvPr>
        </p:nvSpPr>
        <p:spPr>
          <a:xfrm>
            <a:off x="7684254" y="3999927"/>
            <a:ext cx="4188088" cy="9041598"/>
          </a:xfrm>
          <a:prstGeom prst="rect">
            <a:avLst/>
          </a:prstGeom>
        </p:spPr>
        <p:txBody>
          <a:bodyPr lIns="91439" tIns="45719" rIns="91439" bIns="45719">
            <a:noAutofit/>
          </a:bodyPr>
          <a:lstStyle/>
          <a:p>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sktop Device Mockup">
    <p:spTree>
      <p:nvGrpSpPr>
        <p:cNvPr id="1" name=""/>
        <p:cNvGrpSpPr/>
        <p:nvPr/>
      </p:nvGrpSpPr>
      <p:grpSpPr>
        <a:xfrm>
          <a:off x="0" y="0"/>
          <a:ext cx="0" cy="0"/>
          <a:chOff x="0" y="0"/>
          <a:chExt cx="0" cy="0"/>
        </a:xfrm>
      </p:grpSpPr>
      <p:sp>
        <p:nvSpPr>
          <p:cNvPr id="69" name="Picture Placeholder 133"/>
          <p:cNvSpPr/>
          <p:nvPr>
            <p:ph type="pic" sz="quarter" idx="21"/>
          </p:nvPr>
        </p:nvSpPr>
        <p:spPr>
          <a:xfrm>
            <a:off x="99554" y="4045706"/>
            <a:ext cx="10230705" cy="5607603"/>
          </a:xfrm>
          <a:prstGeom prst="rect">
            <a:avLst/>
          </a:prstGeom>
        </p:spPr>
        <p:txBody>
          <a:bodyPr lIns="91439" tIns="45719" rIns="91439" bIns="45719">
            <a:noAutofit/>
          </a:bodyPr>
          <a:lstStyle/>
          <a:p>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ank You Slide">
    <p:spTree>
      <p:nvGrpSpPr>
        <p:cNvPr id="1" name=""/>
        <p:cNvGrpSpPr/>
        <p:nvPr/>
      </p:nvGrpSpPr>
      <p:grpSpPr>
        <a:xfrm>
          <a:off x="0" y="0"/>
          <a:ext cx="0" cy="0"/>
          <a:chOff x="0" y="0"/>
          <a:chExt cx="0" cy="0"/>
        </a:xfrm>
      </p:grpSpPr>
      <p:sp>
        <p:nvSpPr>
          <p:cNvPr id="77" name="Picture Placeholder 70"/>
          <p:cNvSpPr/>
          <p:nvPr>
            <p:ph type="pic" idx="21"/>
          </p:nvPr>
        </p:nvSpPr>
        <p:spPr>
          <a:xfrm>
            <a:off x="-2199502" y="1124009"/>
            <a:ext cx="15995692" cy="11467984"/>
          </a:xfrm>
          <a:prstGeom prst="rect">
            <a:avLst/>
          </a:prstGeom>
        </p:spPr>
        <p:txBody>
          <a:bodyPr lIns="91439" tIns="45719" rIns="91439" bIns="45719">
            <a:noAutofit/>
          </a:bodyPr>
          <a:lstStyle/>
          <a:p>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18564" y="184149"/>
            <a:ext cx="21934171" cy="3016251"/>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chor="ctr">
            <a:normAutofit fontScale="100000" lnSpcReduction="0"/>
          </a:bodyPr>
          <a:lstStyle/>
          <a:p>
            <a:pPr/>
            <a:r>
              <a:t>Title Text</a:t>
            </a:r>
          </a:p>
        </p:txBody>
      </p:sp>
      <p:sp>
        <p:nvSpPr>
          <p:cNvPr id="3" name="Body Level One…"/>
          <p:cNvSpPr txBox="1"/>
          <p:nvPr>
            <p:ph type="body" idx="1"/>
          </p:nvPr>
        </p:nvSpPr>
        <p:spPr>
          <a:xfrm>
            <a:off x="1218564" y="3200400"/>
            <a:ext cx="21934171" cy="10515600"/>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79461" y="12344400"/>
            <a:ext cx="5686638" cy="7366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1pPr>
      <a:lvl2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2pPr>
      <a:lvl3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3pPr>
      <a:lvl4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4pPr>
      <a:lvl5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5pPr>
      <a:lvl6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6pPr>
      <a:lvl7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7pPr>
      <a:lvl8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8pPr>
      <a:lvl9pPr marL="0" marR="0" indent="0" algn="ctr" defTabSz="1828433" rtl="0" latinLnBrk="0">
        <a:lnSpc>
          <a:spcPct val="90000"/>
        </a:lnSpc>
        <a:spcBef>
          <a:spcPts val="0"/>
        </a:spcBef>
        <a:spcAft>
          <a:spcPts val="0"/>
        </a:spcAft>
        <a:buClrTx/>
        <a:buSzTx/>
        <a:buFontTx/>
        <a:buNone/>
        <a:tabLst/>
        <a:defRPr b="0" baseline="0" cap="none" i="0" spc="0" strike="noStrike" sz="8800" u="none">
          <a:solidFill>
            <a:srgbClr val="131316"/>
          </a:solidFill>
          <a:uFillTx/>
          <a:latin typeface="Open Sans Light"/>
          <a:ea typeface="Open Sans Light"/>
          <a:cs typeface="Open Sans Light"/>
          <a:sym typeface="Open Sans Light"/>
        </a:defRPr>
      </a:lvl9pPr>
    </p:titleStyle>
    <p:bodyStyle>
      <a:lvl1pPr marL="457109" marR="0" indent="-457109"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1pPr>
      <a:lvl2pPr marL="1485603" marR="0" indent="-571386"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2pPr>
      <a:lvl3pPr marL="2481446" marR="0" indent="-653012"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3pPr>
      <a:lvl4pPr marL="3504499" marR="0" indent="-76184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4pPr>
      <a:lvl5pPr marL="4418716" marR="0" indent="-76184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5pPr>
      <a:lvl6pPr marL="5078983" marR="0" indent="-50789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6pPr>
      <a:lvl7pPr marL="5993200" marR="0" indent="-50789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7pPr>
      <a:lvl8pPr marL="6907417" marR="0" indent="-507898"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8pPr>
      <a:lvl9pPr marL="7821635" marR="0" indent="-507899" algn="l" defTabSz="1828433" rtl="0" latinLnBrk="0">
        <a:lnSpc>
          <a:spcPts val="4200"/>
        </a:lnSpc>
        <a:spcBef>
          <a:spcPts val="2000"/>
        </a:spcBef>
        <a:spcAft>
          <a:spcPts val="0"/>
        </a:spcAft>
        <a:buClrTx/>
        <a:buSzPct val="100000"/>
        <a:buFont typeface="Arial"/>
        <a:buChar char="•"/>
        <a:tabLst/>
        <a:defRPr b="0" baseline="0" cap="none" i="0" spc="0" strike="noStrike" sz="4000" u="none">
          <a:solidFill>
            <a:srgbClr val="68686E"/>
          </a:solidFill>
          <a:uFillTx/>
          <a:latin typeface="Open Sans Light"/>
          <a:ea typeface="Open Sans Light"/>
          <a:cs typeface="Open Sans Light"/>
          <a:sym typeface="Open Sans Light"/>
        </a:defRPr>
      </a:lvl9pPr>
    </p:bodyStyle>
    <p:otherStyle>
      <a:lvl1pPr marL="0" marR="0" indent="0"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914216"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1828433"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2742651"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3656867"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4571086"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5485303"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6399519"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7313737" algn="r" defTabSz="1828433"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atOff val="-6213"/>
            <a:lumOff val="-11411"/>
          </a:schemeClr>
        </a:solidFill>
      </p:bgPr>
    </p:bg>
    <p:spTree>
      <p:nvGrpSpPr>
        <p:cNvPr id="1" name=""/>
        <p:cNvGrpSpPr/>
        <p:nvPr/>
      </p:nvGrpSpPr>
      <p:grpSpPr>
        <a:xfrm>
          <a:off x="0" y="0"/>
          <a:ext cx="0" cy="0"/>
          <a:chOff x="0" y="0"/>
          <a:chExt cx="0" cy="0"/>
        </a:xfrm>
      </p:grpSpPr>
      <p:sp>
        <p:nvSpPr>
          <p:cNvPr id="103" name="Freeform 23"/>
          <p:cNvSpPr/>
          <p:nvPr/>
        </p:nvSpPr>
        <p:spPr>
          <a:xfrm flipH="1" rot="5400000">
            <a:off x="2351820" y="-2421451"/>
            <a:ext cx="4030620" cy="87754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2">
              <a:alpha val="60625"/>
            </a:schemeClr>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104" name="1692336249957.jpeg" descr="1692336249957.jpeg"/>
          <p:cNvPicPr>
            <a:picLocks noChangeAspect="1"/>
          </p:cNvPicPr>
          <p:nvPr>
            <p:ph type="pic" idx="21"/>
          </p:nvPr>
        </p:nvPicPr>
        <p:blipFill>
          <a:blip r:embed="rId3">
            <a:extLst/>
          </a:blip>
          <a:srcRect l="32402" t="437" r="0" b="0"/>
          <a:stretch>
            <a:fillRect/>
          </a:stretch>
        </p:blipFill>
        <p:spPr>
          <a:xfrm>
            <a:off x="11721905" y="1165470"/>
            <a:ext cx="16309579" cy="12610612"/>
          </a:xfrm>
          <a:custGeom>
            <a:avLst/>
            <a:gdLst/>
            <a:ahLst/>
            <a:cxnLst>
              <a:cxn ang="0">
                <a:pos x="wd2" y="hd2"/>
              </a:cxn>
              <a:cxn ang="5400000">
                <a:pos x="wd2" y="hd2"/>
              </a:cxn>
              <a:cxn ang="10800000">
                <a:pos x="wd2" y="hd2"/>
              </a:cxn>
              <a:cxn ang="16200000">
                <a:pos x="wd2" y="hd2"/>
              </a:cxn>
            </a:cxnLst>
            <a:rect l="0" t="0" r="r" b="b"/>
            <a:pathLst>
              <a:path w="21600" h="21590" fill="norm" stroke="1" extrusionOk="0">
                <a:moveTo>
                  <a:pt x="13329" y="0"/>
                </a:moveTo>
                <a:cubicBezTo>
                  <a:pt x="9755" y="21"/>
                  <a:pt x="6300" y="2506"/>
                  <a:pt x="4491" y="6863"/>
                </a:cubicBezTo>
                <a:lnTo>
                  <a:pt x="4260" y="7402"/>
                </a:lnTo>
                <a:lnTo>
                  <a:pt x="8913" y="10646"/>
                </a:lnTo>
                <a:cubicBezTo>
                  <a:pt x="5394" y="10736"/>
                  <a:pt x="2014" y="13212"/>
                  <a:pt x="224" y="17504"/>
                </a:cubicBezTo>
                <a:lnTo>
                  <a:pt x="0" y="18042"/>
                </a:lnTo>
                <a:lnTo>
                  <a:pt x="5099" y="21590"/>
                </a:lnTo>
                <a:lnTo>
                  <a:pt x="19047" y="21590"/>
                </a:lnTo>
                <a:cubicBezTo>
                  <a:pt x="18828" y="19853"/>
                  <a:pt x="18342" y="18182"/>
                  <a:pt x="17610" y="16685"/>
                </a:cubicBezTo>
                <a:lnTo>
                  <a:pt x="21600" y="19465"/>
                </a:lnTo>
                <a:lnTo>
                  <a:pt x="21600" y="5531"/>
                </a:lnTo>
                <a:cubicBezTo>
                  <a:pt x="20727" y="3925"/>
                  <a:pt x="19562" y="2547"/>
                  <a:pt x="18135" y="1553"/>
                </a:cubicBezTo>
                <a:cubicBezTo>
                  <a:pt x="16603" y="489"/>
                  <a:pt x="14954" y="-10"/>
                  <a:pt x="13329" y="0"/>
                </a:cubicBezTo>
                <a:close/>
              </a:path>
            </a:pathLst>
          </a:custGeom>
        </p:spPr>
      </p:pic>
      <p:sp>
        <p:nvSpPr>
          <p:cNvPr id="105" name="CuadroTexto 4"/>
          <p:cNvSpPr txBox="1"/>
          <p:nvPr/>
        </p:nvSpPr>
        <p:spPr>
          <a:xfrm>
            <a:off x="1048368" y="4678045"/>
            <a:ext cx="11102783" cy="3445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1600">
                <a:solidFill>
                  <a:srgbClr val="FFFFFF"/>
                </a:solidFill>
                <a:latin typeface="Open Sans Medium"/>
                <a:ea typeface="Open Sans Medium"/>
                <a:cs typeface="Open Sans Medium"/>
                <a:sym typeface="Open Sans Medium"/>
              </a:defRPr>
            </a:lvl1pPr>
          </a:lstStyle>
          <a:p>
            <a:pPr/>
            <a:r>
              <a:t>Characteristics </a:t>
            </a:r>
          </a:p>
        </p:txBody>
      </p:sp>
      <p:sp>
        <p:nvSpPr>
          <p:cNvPr id="106" name="CuadroTexto 4"/>
          <p:cNvSpPr txBox="1"/>
          <p:nvPr/>
        </p:nvSpPr>
        <p:spPr>
          <a:xfrm>
            <a:off x="-2018306" y="6654115"/>
            <a:ext cx="17439332" cy="486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7800">
                <a:solidFill>
                  <a:srgbClr val="FFFFFF"/>
                </a:solidFill>
                <a:latin typeface="Open Sans Medium"/>
                <a:ea typeface="Open Sans Medium"/>
                <a:cs typeface="Open Sans Medium"/>
                <a:sym typeface="Open Sans Medium"/>
              </a:defRPr>
            </a:pPr>
            <a:r>
              <a:t>and Necessary Skills </a:t>
            </a:r>
          </a:p>
          <a:p>
            <a:pPr algn="ctr">
              <a:defRPr b="1" sz="7800">
                <a:solidFill>
                  <a:srgbClr val="FFFFFF"/>
                </a:solidFill>
                <a:latin typeface="Open Sans Medium"/>
                <a:ea typeface="Open Sans Medium"/>
                <a:cs typeface="Open Sans Medium"/>
                <a:sym typeface="Open Sans Medium"/>
              </a:defRPr>
            </a:pPr>
            <a:r>
              <a:t>for Educational </a:t>
            </a:r>
          </a:p>
          <a:p>
            <a:pPr algn="ctr">
              <a:defRPr b="1" sz="7800">
                <a:solidFill>
                  <a:srgbClr val="FFFFFF"/>
                </a:solidFill>
                <a:latin typeface="Open Sans Medium"/>
                <a:ea typeface="Open Sans Medium"/>
                <a:cs typeface="Open Sans Medium"/>
                <a:sym typeface="Open Sans Medium"/>
              </a:defRPr>
            </a:pPr>
            <a:r>
              <a:t>Business Entrepreneurs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42" name="Freeform 23"/>
          <p:cNvSpPr/>
          <p:nvPr/>
        </p:nvSpPr>
        <p:spPr>
          <a:xfrm rot="5363923">
            <a:off x="6635540" y="-3895608"/>
            <a:ext cx="10831672" cy="2469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83" y="21600"/>
                  <a:pt x="0" y="15720"/>
                  <a:pt x="0" y="8464"/>
                </a:cubicBezTo>
                <a:lnTo>
                  <a:pt x="0" y="0"/>
                </a:lnTo>
                <a:lnTo>
                  <a:pt x="21600" y="0"/>
                </a:lnTo>
                <a:lnTo>
                  <a:pt x="21600" y="21600"/>
                </a:lnTo>
              </a:path>
            </a:pathLst>
          </a:custGeom>
          <a:solidFill>
            <a:schemeClr val="accent4"/>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243" name="businesspeople-sit-around-a-meeting-shaking-hands.jpg" descr="businesspeople-sit-around-a-meeting-shaking-hands.jpg"/>
          <p:cNvPicPr>
            <a:picLocks noChangeAspect="1"/>
          </p:cNvPicPr>
          <p:nvPr>
            <p:ph type="pic" idx="21"/>
          </p:nvPr>
        </p:nvPicPr>
        <p:blipFill>
          <a:blip r:embed="rId3">
            <a:extLst/>
          </a:blip>
          <a:srcRect l="38742" t="986" r="0" b="986"/>
          <a:stretch>
            <a:fillRect/>
          </a:stretch>
        </p:blipFill>
        <p:spPr>
          <a:xfrm flipH="1">
            <a:off x="-53296" y="3204340"/>
            <a:ext cx="10683040" cy="10186000"/>
          </a:xfrm>
          <a:custGeom>
            <a:avLst/>
            <a:gdLst/>
            <a:ahLst/>
            <a:cxnLst>
              <a:cxn ang="0">
                <a:pos x="wd2" y="hd2"/>
              </a:cxn>
              <a:cxn ang="5400000">
                <a:pos x="wd2" y="hd2"/>
              </a:cxn>
              <a:cxn ang="10800000">
                <a:pos x="wd2" y="hd2"/>
              </a:cxn>
              <a:cxn ang="16200000">
                <a:pos x="wd2" y="hd2"/>
              </a:cxn>
            </a:cxnLst>
            <a:rect l="0" t="0" r="r" b="b"/>
            <a:pathLst>
              <a:path w="21560" h="21593" fill="norm" stroke="1" extrusionOk="0">
                <a:moveTo>
                  <a:pt x="8428" y="0"/>
                </a:moveTo>
                <a:cubicBezTo>
                  <a:pt x="8341" y="73"/>
                  <a:pt x="8137" y="73"/>
                  <a:pt x="7949" y="80"/>
                </a:cubicBezTo>
                <a:cubicBezTo>
                  <a:pt x="7761" y="87"/>
                  <a:pt x="7582" y="102"/>
                  <a:pt x="7574" y="167"/>
                </a:cubicBezTo>
                <a:cubicBezTo>
                  <a:pt x="7488" y="167"/>
                  <a:pt x="7401" y="153"/>
                  <a:pt x="7315" y="153"/>
                </a:cubicBezTo>
                <a:cubicBezTo>
                  <a:pt x="7315" y="190"/>
                  <a:pt x="7292" y="269"/>
                  <a:pt x="7112" y="342"/>
                </a:cubicBezTo>
                <a:cubicBezTo>
                  <a:pt x="6931" y="364"/>
                  <a:pt x="6947" y="299"/>
                  <a:pt x="6877" y="284"/>
                </a:cubicBezTo>
                <a:cubicBezTo>
                  <a:pt x="6853" y="335"/>
                  <a:pt x="6837" y="386"/>
                  <a:pt x="6814" y="437"/>
                </a:cubicBezTo>
                <a:cubicBezTo>
                  <a:pt x="6297" y="554"/>
                  <a:pt x="5757" y="838"/>
                  <a:pt x="5279" y="1225"/>
                </a:cubicBezTo>
                <a:cubicBezTo>
                  <a:pt x="4801" y="1604"/>
                  <a:pt x="4393" y="2085"/>
                  <a:pt x="4080" y="2581"/>
                </a:cubicBezTo>
                <a:cubicBezTo>
                  <a:pt x="3970" y="2815"/>
                  <a:pt x="3884" y="3092"/>
                  <a:pt x="3821" y="3384"/>
                </a:cubicBezTo>
                <a:cubicBezTo>
                  <a:pt x="3806" y="3464"/>
                  <a:pt x="3798" y="3537"/>
                  <a:pt x="3783" y="3617"/>
                </a:cubicBezTo>
                <a:cubicBezTo>
                  <a:pt x="3775" y="3682"/>
                  <a:pt x="3759" y="3763"/>
                  <a:pt x="3759" y="3836"/>
                </a:cubicBezTo>
                <a:cubicBezTo>
                  <a:pt x="3735" y="3981"/>
                  <a:pt x="3728" y="4105"/>
                  <a:pt x="3712" y="4229"/>
                </a:cubicBezTo>
                <a:lnTo>
                  <a:pt x="3696" y="4171"/>
                </a:lnTo>
                <a:cubicBezTo>
                  <a:pt x="3673" y="4332"/>
                  <a:pt x="3649" y="4470"/>
                  <a:pt x="3626" y="4587"/>
                </a:cubicBezTo>
                <a:cubicBezTo>
                  <a:pt x="3657" y="4507"/>
                  <a:pt x="3681" y="4412"/>
                  <a:pt x="3712" y="4302"/>
                </a:cubicBezTo>
                <a:cubicBezTo>
                  <a:pt x="3720" y="4405"/>
                  <a:pt x="3743" y="4470"/>
                  <a:pt x="3727" y="4551"/>
                </a:cubicBezTo>
                <a:cubicBezTo>
                  <a:pt x="3704" y="4660"/>
                  <a:pt x="3673" y="4762"/>
                  <a:pt x="3634" y="4842"/>
                </a:cubicBezTo>
                <a:cubicBezTo>
                  <a:pt x="3595" y="4922"/>
                  <a:pt x="3547" y="4995"/>
                  <a:pt x="3500" y="5076"/>
                </a:cubicBezTo>
                <a:cubicBezTo>
                  <a:pt x="3390" y="5236"/>
                  <a:pt x="3226" y="5418"/>
                  <a:pt x="3046" y="5615"/>
                </a:cubicBezTo>
                <a:cubicBezTo>
                  <a:pt x="2960" y="5783"/>
                  <a:pt x="2882" y="5805"/>
                  <a:pt x="2811" y="5812"/>
                </a:cubicBezTo>
                <a:cubicBezTo>
                  <a:pt x="2772" y="5819"/>
                  <a:pt x="2733" y="5819"/>
                  <a:pt x="2693" y="5841"/>
                </a:cubicBezTo>
                <a:cubicBezTo>
                  <a:pt x="2646" y="5863"/>
                  <a:pt x="2600" y="5907"/>
                  <a:pt x="2537" y="5987"/>
                </a:cubicBezTo>
                <a:cubicBezTo>
                  <a:pt x="2561" y="5958"/>
                  <a:pt x="2553" y="5928"/>
                  <a:pt x="2569" y="5899"/>
                </a:cubicBezTo>
                <a:cubicBezTo>
                  <a:pt x="2498" y="5972"/>
                  <a:pt x="2428" y="6038"/>
                  <a:pt x="2357" y="6104"/>
                </a:cubicBezTo>
                <a:cubicBezTo>
                  <a:pt x="2287" y="6162"/>
                  <a:pt x="2232" y="6221"/>
                  <a:pt x="2169" y="6286"/>
                </a:cubicBezTo>
                <a:cubicBezTo>
                  <a:pt x="2098" y="6345"/>
                  <a:pt x="2036" y="6410"/>
                  <a:pt x="1965" y="6483"/>
                </a:cubicBezTo>
                <a:cubicBezTo>
                  <a:pt x="1934" y="6520"/>
                  <a:pt x="1902" y="6556"/>
                  <a:pt x="1863" y="6599"/>
                </a:cubicBezTo>
                <a:cubicBezTo>
                  <a:pt x="1832" y="6636"/>
                  <a:pt x="1793" y="6679"/>
                  <a:pt x="1746" y="6731"/>
                </a:cubicBezTo>
                <a:cubicBezTo>
                  <a:pt x="1722" y="6658"/>
                  <a:pt x="1660" y="6709"/>
                  <a:pt x="1597" y="6774"/>
                </a:cubicBezTo>
                <a:cubicBezTo>
                  <a:pt x="1550" y="6840"/>
                  <a:pt x="1495" y="6906"/>
                  <a:pt x="1487" y="6862"/>
                </a:cubicBezTo>
                <a:lnTo>
                  <a:pt x="1495" y="6935"/>
                </a:lnTo>
                <a:cubicBezTo>
                  <a:pt x="1440" y="6964"/>
                  <a:pt x="1362" y="7023"/>
                  <a:pt x="1292" y="7074"/>
                </a:cubicBezTo>
                <a:cubicBezTo>
                  <a:pt x="1229" y="7125"/>
                  <a:pt x="1182" y="7161"/>
                  <a:pt x="1174" y="7132"/>
                </a:cubicBezTo>
                <a:cubicBezTo>
                  <a:pt x="1143" y="7205"/>
                  <a:pt x="1103" y="7278"/>
                  <a:pt x="1080" y="7358"/>
                </a:cubicBezTo>
                <a:lnTo>
                  <a:pt x="1017" y="7336"/>
                </a:lnTo>
                <a:cubicBezTo>
                  <a:pt x="970" y="7402"/>
                  <a:pt x="908" y="7475"/>
                  <a:pt x="845" y="7569"/>
                </a:cubicBezTo>
                <a:cubicBezTo>
                  <a:pt x="821" y="7613"/>
                  <a:pt x="790" y="7657"/>
                  <a:pt x="758" y="7708"/>
                </a:cubicBezTo>
                <a:cubicBezTo>
                  <a:pt x="727" y="7759"/>
                  <a:pt x="704" y="7803"/>
                  <a:pt x="673" y="7854"/>
                </a:cubicBezTo>
                <a:cubicBezTo>
                  <a:pt x="555" y="8043"/>
                  <a:pt x="453" y="8218"/>
                  <a:pt x="359" y="8269"/>
                </a:cubicBezTo>
                <a:cubicBezTo>
                  <a:pt x="305" y="8444"/>
                  <a:pt x="242" y="8656"/>
                  <a:pt x="187" y="8875"/>
                </a:cubicBezTo>
                <a:cubicBezTo>
                  <a:pt x="132" y="9101"/>
                  <a:pt x="85" y="9335"/>
                  <a:pt x="54" y="9583"/>
                </a:cubicBezTo>
                <a:cubicBezTo>
                  <a:pt x="-17" y="10071"/>
                  <a:pt x="-16" y="10581"/>
                  <a:pt x="46" y="11041"/>
                </a:cubicBezTo>
                <a:cubicBezTo>
                  <a:pt x="117" y="11157"/>
                  <a:pt x="179" y="11420"/>
                  <a:pt x="242" y="11617"/>
                </a:cubicBezTo>
                <a:cubicBezTo>
                  <a:pt x="234" y="11697"/>
                  <a:pt x="234" y="11770"/>
                  <a:pt x="234" y="11843"/>
                </a:cubicBezTo>
                <a:cubicBezTo>
                  <a:pt x="273" y="11953"/>
                  <a:pt x="351" y="12040"/>
                  <a:pt x="406" y="12134"/>
                </a:cubicBezTo>
                <a:cubicBezTo>
                  <a:pt x="469" y="12229"/>
                  <a:pt x="516" y="12324"/>
                  <a:pt x="540" y="12419"/>
                </a:cubicBezTo>
                <a:cubicBezTo>
                  <a:pt x="540" y="12419"/>
                  <a:pt x="523" y="12419"/>
                  <a:pt x="516" y="12412"/>
                </a:cubicBezTo>
                <a:cubicBezTo>
                  <a:pt x="578" y="12499"/>
                  <a:pt x="610" y="12602"/>
                  <a:pt x="673" y="12696"/>
                </a:cubicBezTo>
                <a:cubicBezTo>
                  <a:pt x="696" y="12740"/>
                  <a:pt x="727" y="12784"/>
                  <a:pt x="758" y="12820"/>
                </a:cubicBezTo>
                <a:cubicBezTo>
                  <a:pt x="790" y="12871"/>
                  <a:pt x="829" y="12900"/>
                  <a:pt x="876" y="12937"/>
                </a:cubicBezTo>
                <a:cubicBezTo>
                  <a:pt x="986" y="13119"/>
                  <a:pt x="1095" y="13302"/>
                  <a:pt x="1048" y="13331"/>
                </a:cubicBezTo>
                <a:cubicBezTo>
                  <a:pt x="1103" y="13338"/>
                  <a:pt x="1166" y="13425"/>
                  <a:pt x="1237" y="13520"/>
                </a:cubicBezTo>
                <a:cubicBezTo>
                  <a:pt x="1268" y="13571"/>
                  <a:pt x="1299" y="13629"/>
                  <a:pt x="1330" y="13673"/>
                </a:cubicBezTo>
                <a:cubicBezTo>
                  <a:pt x="1338" y="13688"/>
                  <a:pt x="1346" y="13710"/>
                  <a:pt x="1354" y="13724"/>
                </a:cubicBezTo>
                <a:cubicBezTo>
                  <a:pt x="1370" y="13739"/>
                  <a:pt x="1369" y="13739"/>
                  <a:pt x="1369" y="13739"/>
                </a:cubicBezTo>
                <a:cubicBezTo>
                  <a:pt x="1369" y="13739"/>
                  <a:pt x="1409" y="13775"/>
                  <a:pt x="1471" y="13848"/>
                </a:cubicBezTo>
                <a:cubicBezTo>
                  <a:pt x="1542" y="13914"/>
                  <a:pt x="1652" y="14016"/>
                  <a:pt x="1800" y="14132"/>
                </a:cubicBezTo>
                <a:cubicBezTo>
                  <a:pt x="1832" y="14154"/>
                  <a:pt x="1871" y="14183"/>
                  <a:pt x="1918" y="14220"/>
                </a:cubicBezTo>
                <a:cubicBezTo>
                  <a:pt x="1957" y="14249"/>
                  <a:pt x="2004" y="14286"/>
                  <a:pt x="2043" y="14315"/>
                </a:cubicBezTo>
                <a:cubicBezTo>
                  <a:pt x="2129" y="14373"/>
                  <a:pt x="2231" y="14439"/>
                  <a:pt x="2325" y="14498"/>
                </a:cubicBezTo>
                <a:cubicBezTo>
                  <a:pt x="2513" y="14614"/>
                  <a:pt x="2717" y="14738"/>
                  <a:pt x="2866" y="14854"/>
                </a:cubicBezTo>
                <a:cubicBezTo>
                  <a:pt x="3038" y="14971"/>
                  <a:pt x="3140" y="15066"/>
                  <a:pt x="3242" y="15212"/>
                </a:cubicBezTo>
                <a:cubicBezTo>
                  <a:pt x="3344" y="15350"/>
                  <a:pt x="3430" y="15525"/>
                  <a:pt x="3500" y="15759"/>
                </a:cubicBezTo>
                <a:cubicBezTo>
                  <a:pt x="3571" y="15985"/>
                  <a:pt x="3618" y="16262"/>
                  <a:pt x="3649" y="16568"/>
                </a:cubicBezTo>
                <a:cubicBezTo>
                  <a:pt x="3688" y="16874"/>
                  <a:pt x="3712" y="17217"/>
                  <a:pt x="3744" y="17582"/>
                </a:cubicBezTo>
                <a:cubicBezTo>
                  <a:pt x="3775" y="17954"/>
                  <a:pt x="3814" y="18340"/>
                  <a:pt x="3908" y="18763"/>
                </a:cubicBezTo>
                <a:cubicBezTo>
                  <a:pt x="3994" y="19179"/>
                  <a:pt x="4143" y="19631"/>
                  <a:pt x="4417" y="20061"/>
                </a:cubicBezTo>
                <a:cubicBezTo>
                  <a:pt x="4542" y="20287"/>
                  <a:pt x="4715" y="20485"/>
                  <a:pt x="4903" y="20667"/>
                </a:cubicBezTo>
                <a:cubicBezTo>
                  <a:pt x="5091" y="20849"/>
                  <a:pt x="5302" y="21009"/>
                  <a:pt x="5529" y="21141"/>
                </a:cubicBezTo>
                <a:cubicBezTo>
                  <a:pt x="5756" y="21272"/>
                  <a:pt x="5999" y="21374"/>
                  <a:pt x="6242" y="21439"/>
                </a:cubicBezTo>
                <a:cubicBezTo>
                  <a:pt x="6485" y="21512"/>
                  <a:pt x="6727" y="21556"/>
                  <a:pt x="6955" y="21578"/>
                </a:cubicBezTo>
                <a:cubicBezTo>
                  <a:pt x="7182" y="21600"/>
                  <a:pt x="7409" y="21593"/>
                  <a:pt x="7621" y="21586"/>
                </a:cubicBezTo>
                <a:cubicBezTo>
                  <a:pt x="7825" y="21564"/>
                  <a:pt x="8028" y="21542"/>
                  <a:pt x="8208" y="21506"/>
                </a:cubicBezTo>
                <a:cubicBezTo>
                  <a:pt x="8576" y="21433"/>
                  <a:pt x="8898" y="21330"/>
                  <a:pt x="9188" y="21221"/>
                </a:cubicBezTo>
                <a:cubicBezTo>
                  <a:pt x="9759" y="21002"/>
                  <a:pt x="10174" y="20754"/>
                  <a:pt x="10456" y="20550"/>
                </a:cubicBezTo>
                <a:cubicBezTo>
                  <a:pt x="10472" y="20528"/>
                  <a:pt x="10519" y="20506"/>
                  <a:pt x="10574" y="20484"/>
                </a:cubicBezTo>
                <a:cubicBezTo>
                  <a:pt x="10770" y="20411"/>
                  <a:pt x="10989" y="20506"/>
                  <a:pt x="11091" y="20674"/>
                </a:cubicBezTo>
                <a:cubicBezTo>
                  <a:pt x="11443" y="21279"/>
                  <a:pt x="12415" y="21513"/>
                  <a:pt x="13167" y="21294"/>
                </a:cubicBezTo>
                <a:cubicBezTo>
                  <a:pt x="13198" y="21279"/>
                  <a:pt x="13222" y="21272"/>
                  <a:pt x="13245" y="21264"/>
                </a:cubicBezTo>
                <a:cubicBezTo>
                  <a:pt x="13222" y="21293"/>
                  <a:pt x="13205" y="21330"/>
                  <a:pt x="13182" y="21352"/>
                </a:cubicBezTo>
                <a:cubicBezTo>
                  <a:pt x="13245" y="21315"/>
                  <a:pt x="13308" y="21272"/>
                  <a:pt x="13370" y="21221"/>
                </a:cubicBezTo>
                <a:cubicBezTo>
                  <a:pt x="13402" y="21213"/>
                  <a:pt x="13425" y="21207"/>
                  <a:pt x="13457" y="21192"/>
                </a:cubicBezTo>
                <a:cubicBezTo>
                  <a:pt x="13512" y="21207"/>
                  <a:pt x="13668" y="21155"/>
                  <a:pt x="13519" y="21258"/>
                </a:cubicBezTo>
                <a:cubicBezTo>
                  <a:pt x="13652" y="21192"/>
                  <a:pt x="13786" y="21119"/>
                  <a:pt x="13919" y="21039"/>
                </a:cubicBezTo>
                <a:lnTo>
                  <a:pt x="13997" y="21089"/>
                </a:lnTo>
                <a:cubicBezTo>
                  <a:pt x="14084" y="21024"/>
                  <a:pt x="14083" y="21010"/>
                  <a:pt x="13958" y="21061"/>
                </a:cubicBezTo>
                <a:cubicBezTo>
                  <a:pt x="14036" y="21032"/>
                  <a:pt x="14162" y="20915"/>
                  <a:pt x="14271" y="20820"/>
                </a:cubicBezTo>
                <a:cubicBezTo>
                  <a:pt x="14373" y="20733"/>
                  <a:pt x="14467" y="20667"/>
                  <a:pt x="14483" y="20754"/>
                </a:cubicBezTo>
                <a:cubicBezTo>
                  <a:pt x="14726" y="20492"/>
                  <a:pt x="14843" y="20433"/>
                  <a:pt x="15156" y="20149"/>
                </a:cubicBezTo>
                <a:cubicBezTo>
                  <a:pt x="15047" y="20280"/>
                  <a:pt x="15141" y="20244"/>
                  <a:pt x="15227" y="20208"/>
                </a:cubicBezTo>
                <a:cubicBezTo>
                  <a:pt x="15313" y="20171"/>
                  <a:pt x="15391" y="20127"/>
                  <a:pt x="15266" y="20236"/>
                </a:cubicBezTo>
                <a:cubicBezTo>
                  <a:pt x="15454" y="20156"/>
                  <a:pt x="15423" y="20054"/>
                  <a:pt x="15548" y="19959"/>
                </a:cubicBezTo>
                <a:cubicBezTo>
                  <a:pt x="15689" y="19908"/>
                  <a:pt x="15681" y="20011"/>
                  <a:pt x="15579" y="20120"/>
                </a:cubicBezTo>
                <a:cubicBezTo>
                  <a:pt x="15618" y="20084"/>
                  <a:pt x="15666" y="20033"/>
                  <a:pt x="15705" y="19989"/>
                </a:cubicBezTo>
                <a:lnTo>
                  <a:pt x="15712" y="20003"/>
                </a:lnTo>
                <a:cubicBezTo>
                  <a:pt x="15751" y="19959"/>
                  <a:pt x="15783" y="19923"/>
                  <a:pt x="15815" y="19879"/>
                </a:cubicBezTo>
                <a:cubicBezTo>
                  <a:pt x="15987" y="19836"/>
                  <a:pt x="15893" y="19931"/>
                  <a:pt x="16049" y="19858"/>
                </a:cubicBezTo>
                <a:lnTo>
                  <a:pt x="16041" y="19777"/>
                </a:lnTo>
                <a:cubicBezTo>
                  <a:pt x="16088" y="19770"/>
                  <a:pt x="16128" y="19763"/>
                  <a:pt x="16167" y="19763"/>
                </a:cubicBezTo>
                <a:cubicBezTo>
                  <a:pt x="16144" y="19755"/>
                  <a:pt x="16151" y="19741"/>
                  <a:pt x="16174" y="19719"/>
                </a:cubicBezTo>
                <a:cubicBezTo>
                  <a:pt x="16206" y="19697"/>
                  <a:pt x="16253" y="19668"/>
                  <a:pt x="16308" y="19639"/>
                </a:cubicBezTo>
                <a:lnTo>
                  <a:pt x="16315" y="19653"/>
                </a:lnTo>
                <a:cubicBezTo>
                  <a:pt x="16354" y="19631"/>
                  <a:pt x="16402" y="19609"/>
                  <a:pt x="16449" y="19588"/>
                </a:cubicBezTo>
                <a:cubicBezTo>
                  <a:pt x="16324" y="19675"/>
                  <a:pt x="16582" y="19551"/>
                  <a:pt x="16535" y="19624"/>
                </a:cubicBezTo>
                <a:cubicBezTo>
                  <a:pt x="16660" y="19587"/>
                  <a:pt x="16660" y="19580"/>
                  <a:pt x="16872" y="19514"/>
                </a:cubicBezTo>
                <a:cubicBezTo>
                  <a:pt x="16856" y="19500"/>
                  <a:pt x="16840" y="19485"/>
                  <a:pt x="16817" y="19471"/>
                </a:cubicBezTo>
                <a:cubicBezTo>
                  <a:pt x="16966" y="19420"/>
                  <a:pt x="16974" y="19435"/>
                  <a:pt x="16974" y="19464"/>
                </a:cubicBezTo>
                <a:cubicBezTo>
                  <a:pt x="16974" y="19493"/>
                  <a:pt x="16974" y="19522"/>
                  <a:pt x="17083" y="19508"/>
                </a:cubicBezTo>
                <a:lnTo>
                  <a:pt x="17060" y="19449"/>
                </a:lnTo>
                <a:cubicBezTo>
                  <a:pt x="17233" y="19478"/>
                  <a:pt x="17365" y="19464"/>
                  <a:pt x="17498" y="19456"/>
                </a:cubicBezTo>
                <a:cubicBezTo>
                  <a:pt x="17561" y="19456"/>
                  <a:pt x="17616" y="19456"/>
                  <a:pt x="17687" y="19471"/>
                </a:cubicBezTo>
                <a:cubicBezTo>
                  <a:pt x="17741" y="19478"/>
                  <a:pt x="17804" y="19493"/>
                  <a:pt x="17851" y="19530"/>
                </a:cubicBezTo>
                <a:cubicBezTo>
                  <a:pt x="17718" y="19500"/>
                  <a:pt x="17726" y="19580"/>
                  <a:pt x="17734" y="19558"/>
                </a:cubicBezTo>
                <a:cubicBezTo>
                  <a:pt x="17836" y="19573"/>
                  <a:pt x="17961" y="19624"/>
                  <a:pt x="18094" y="19683"/>
                </a:cubicBezTo>
                <a:cubicBezTo>
                  <a:pt x="18235" y="19748"/>
                  <a:pt x="18384" y="19814"/>
                  <a:pt x="18532" y="19836"/>
                </a:cubicBezTo>
                <a:cubicBezTo>
                  <a:pt x="18556" y="19894"/>
                  <a:pt x="18572" y="19930"/>
                  <a:pt x="18619" y="19974"/>
                </a:cubicBezTo>
                <a:cubicBezTo>
                  <a:pt x="18658" y="20017"/>
                  <a:pt x="18728" y="20062"/>
                  <a:pt x="18893" y="20120"/>
                </a:cubicBezTo>
                <a:cubicBezTo>
                  <a:pt x="19128" y="20157"/>
                  <a:pt x="19175" y="20142"/>
                  <a:pt x="19253" y="20098"/>
                </a:cubicBezTo>
                <a:cubicBezTo>
                  <a:pt x="19371" y="20120"/>
                  <a:pt x="19535" y="20098"/>
                  <a:pt x="19668" y="20069"/>
                </a:cubicBezTo>
                <a:cubicBezTo>
                  <a:pt x="19735" y="20054"/>
                  <a:pt x="19794" y="20040"/>
                  <a:pt x="19838" y="20032"/>
                </a:cubicBezTo>
                <a:lnTo>
                  <a:pt x="19913" y="20033"/>
                </a:lnTo>
                <a:lnTo>
                  <a:pt x="19919" y="20033"/>
                </a:lnTo>
                <a:cubicBezTo>
                  <a:pt x="19950" y="19974"/>
                  <a:pt x="20115" y="19974"/>
                  <a:pt x="20194" y="19879"/>
                </a:cubicBezTo>
                <a:lnTo>
                  <a:pt x="20225" y="19894"/>
                </a:lnTo>
                <a:lnTo>
                  <a:pt x="20178" y="19842"/>
                </a:lnTo>
                <a:cubicBezTo>
                  <a:pt x="20381" y="19821"/>
                  <a:pt x="20499" y="19712"/>
                  <a:pt x="20600" y="19609"/>
                </a:cubicBezTo>
                <a:cubicBezTo>
                  <a:pt x="20710" y="19500"/>
                  <a:pt x="20797" y="19383"/>
                  <a:pt x="20969" y="19303"/>
                </a:cubicBezTo>
                <a:lnTo>
                  <a:pt x="20930" y="19361"/>
                </a:lnTo>
                <a:cubicBezTo>
                  <a:pt x="20961" y="19317"/>
                  <a:pt x="20984" y="19288"/>
                  <a:pt x="21015" y="19244"/>
                </a:cubicBezTo>
                <a:cubicBezTo>
                  <a:pt x="21055" y="19244"/>
                  <a:pt x="21024" y="19296"/>
                  <a:pt x="21047" y="19325"/>
                </a:cubicBezTo>
                <a:cubicBezTo>
                  <a:pt x="21212" y="19172"/>
                  <a:pt x="21353" y="19004"/>
                  <a:pt x="21494" y="18836"/>
                </a:cubicBezTo>
                <a:lnTo>
                  <a:pt x="21376" y="18909"/>
                </a:lnTo>
                <a:cubicBezTo>
                  <a:pt x="21449" y="18808"/>
                  <a:pt x="21464" y="18706"/>
                  <a:pt x="21560" y="18610"/>
                </a:cubicBezTo>
                <a:lnTo>
                  <a:pt x="21560" y="3791"/>
                </a:lnTo>
                <a:cubicBezTo>
                  <a:pt x="21457" y="3631"/>
                  <a:pt x="21583" y="3740"/>
                  <a:pt x="21494" y="3573"/>
                </a:cubicBezTo>
                <a:cubicBezTo>
                  <a:pt x="21407" y="3471"/>
                  <a:pt x="21345" y="3420"/>
                  <a:pt x="21290" y="3362"/>
                </a:cubicBezTo>
                <a:cubicBezTo>
                  <a:pt x="21251" y="3333"/>
                  <a:pt x="21220" y="3303"/>
                  <a:pt x="21180" y="3267"/>
                </a:cubicBezTo>
                <a:cubicBezTo>
                  <a:pt x="21133" y="3223"/>
                  <a:pt x="21086" y="3172"/>
                  <a:pt x="21039" y="3114"/>
                </a:cubicBezTo>
                <a:lnTo>
                  <a:pt x="21063" y="3092"/>
                </a:lnTo>
                <a:cubicBezTo>
                  <a:pt x="20945" y="2982"/>
                  <a:pt x="20843" y="2946"/>
                  <a:pt x="20671" y="2807"/>
                </a:cubicBezTo>
                <a:lnTo>
                  <a:pt x="20726" y="2837"/>
                </a:lnTo>
                <a:cubicBezTo>
                  <a:pt x="20648" y="2786"/>
                  <a:pt x="20585" y="2749"/>
                  <a:pt x="20530" y="2712"/>
                </a:cubicBezTo>
                <a:cubicBezTo>
                  <a:pt x="20483" y="2669"/>
                  <a:pt x="20444" y="2640"/>
                  <a:pt x="20405" y="2603"/>
                </a:cubicBezTo>
                <a:cubicBezTo>
                  <a:pt x="20389" y="2581"/>
                  <a:pt x="20365" y="2567"/>
                  <a:pt x="20350" y="2553"/>
                </a:cubicBezTo>
                <a:cubicBezTo>
                  <a:pt x="20318" y="2531"/>
                  <a:pt x="20303" y="2523"/>
                  <a:pt x="20271" y="2509"/>
                </a:cubicBezTo>
                <a:cubicBezTo>
                  <a:pt x="20224" y="2487"/>
                  <a:pt x="20162" y="2479"/>
                  <a:pt x="20076" y="2472"/>
                </a:cubicBezTo>
                <a:cubicBezTo>
                  <a:pt x="20052" y="2450"/>
                  <a:pt x="20013" y="2414"/>
                  <a:pt x="19966" y="2399"/>
                </a:cubicBezTo>
                <a:cubicBezTo>
                  <a:pt x="19927" y="2370"/>
                  <a:pt x="19880" y="2355"/>
                  <a:pt x="19840" y="2326"/>
                </a:cubicBezTo>
                <a:cubicBezTo>
                  <a:pt x="19762" y="2282"/>
                  <a:pt x="19708" y="2246"/>
                  <a:pt x="19723" y="2217"/>
                </a:cubicBezTo>
                <a:cubicBezTo>
                  <a:pt x="19669" y="2195"/>
                  <a:pt x="19613" y="2180"/>
                  <a:pt x="19558" y="2166"/>
                </a:cubicBezTo>
                <a:cubicBezTo>
                  <a:pt x="19504" y="2158"/>
                  <a:pt x="19457" y="2144"/>
                  <a:pt x="19402" y="2122"/>
                </a:cubicBezTo>
                <a:cubicBezTo>
                  <a:pt x="19300" y="2093"/>
                  <a:pt x="19198" y="2071"/>
                  <a:pt x="19096" y="2056"/>
                </a:cubicBezTo>
                <a:cubicBezTo>
                  <a:pt x="19041" y="2042"/>
                  <a:pt x="18995" y="2035"/>
                  <a:pt x="18940" y="2028"/>
                </a:cubicBezTo>
                <a:cubicBezTo>
                  <a:pt x="18893" y="2013"/>
                  <a:pt x="18838" y="2013"/>
                  <a:pt x="18783" y="2006"/>
                </a:cubicBezTo>
                <a:cubicBezTo>
                  <a:pt x="18728" y="1991"/>
                  <a:pt x="18682" y="1991"/>
                  <a:pt x="18619" y="1984"/>
                </a:cubicBezTo>
                <a:cubicBezTo>
                  <a:pt x="18595" y="1984"/>
                  <a:pt x="18572" y="1976"/>
                  <a:pt x="18540" y="1969"/>
                </a:cubicBezTo>
                <a:cubicBezTo>
                  <a:pt x="18509" y="1969"/>
                  <a:pt x="18485" y="1969"/>
                  <a:pt x="18454" y="1969"/>
                </a:cubicBezTo>
                <a:cubicBezTo>
                  <a:pt x="18423" y="1910"/>
                  <a:pt x="18399" y="1911"/>
                  <a:pt x="18352" y="1911"/>
                </a:cubicBezTo>
                <a:cubicBezTo>
                  <a:pt x="18321" y="1911"/>
                  <a:pt x="18289" y="1911"/>
                  <a:pt x="18242" y="1911"/>
                </a:cubicBezTo>
                <a:cubicBezTo>
                  <a:pt x="18203" y="1903"/>
                  <a:pt x="18149" y="1896"/>
                  <a:pt x="18078" y="1874"/>
                </a:cubicBezTo>
                <a:lnTo>
                  <a:pt x="18094" y="1940"/>
                </a:lnTo>
                <a:cubicBezTo>
                  <a:pt x="17930" y="1940"/>
                  <a:pt x="17757" y="1925"/>
                  <a:pt x="17577" y="1933"/>
                </a:cubicBezTo>
                <a:cubicBezTo>
                  <a:pt x="17530" y="1933"/>
                  <a:pt x="17491" y="1933"/>
                  <a:pt x="17444" y="1933"/>
                </a:cubicBezTo>
                <a:cubicBezTo>
                  <a:pt x="17397" y="1933"/>
                  <a:pt x="17350" y="1933"/>
                  <a:pt x="17303" y="1940"/>
                </a:cubicBezTo>
                <a:cubicBezTo>
                  <a:pt x="17217" y="1947"/>
                  <a:pt x="17122" y="1955"/>
                  <a:pt x="17028" y="1962"/>
                </a:cubicBezTo>
                <a:cubicBezTo>
                  <a:pt x="16652" y="2006"/>
                  <a:pt x="16316" y="2093"/>
                  <a:pt x="16041" y="2209"/>
                </a:cubicBezTo>
                <a:lnTo>
                  <a:pt x="15994" y="2159"/>
                </a:lnTo>
                <a:lnTo>
                  <a:pt x="15908" y="2261"/>
                </a:lnTo>
                <a:cubicBezTo>
                  <a:pt x="15611" y="2355"/>
                  <a:pt x="15305" y="2450"/>
                  <a:pt x="15070" y="2494"/>
                </a:cubicBezTo>
                <a:cubicBezTo>
                  <a:pt x="14945" y="2508"/>
                  <a:pt x="14843" y="2516"/>
                  <a:pt x="14733" y="2523"/>
                </a:cubicBezTo>
                <a:cubicBezTo>
                  <a:pt x="14639" y="2516"/>
                  <a:pt x="14546" y="2509"/>
                  <a:pt x="14460" y="2501"/>
                </a:cubicBezTo>
                <a:cubicBezTo>
                  <a:pt x="14405" y="2509"/>
                  <a:pt x="14326" y="2523"/>
                  <a:pt x="14240" y="2523"/>
                </a:cubicBezTo>
                <a:cubicBezTo>
                  <a:pt x="14162" y="2523"/>
                  <a:pt x="14067" y="2508"/>
                  <a:pt x="13973" y="2472"/>
                </a:cubicBezTo>
                <a:lnTo>
                  <a:pt x="13997" y="2465"/>
                </a:lnTo>
                <a:cubicBezTo>
                  <a:pt x="13653" y="2399"/>
                  <a:pt x="13268" y="2224"/>
                  <a:pt x="12900" y="1947"/>
                </a:cubicBezTo>
                <a:cubicBezTo>
                  <a:pt x="12931" y="1947"/>
                  <a:pt x="12924" y="1911"/>
                  <a:pt x="12947" y="1911"/>
                </a:cubicBezTo>
                <a:cubicBezTo>
                  <a:pt x="12830" y="1903"/>
                  <a:pt x="12736" y="1780"/>
                  <a:pt x="12657" y="1721"/>
                </a:cubicBezTo>
                <a:lnTo>
                  <a:pt x="12720" y="1823"/>
                </a:lnTo>
                <a:cubicBezTo>
                  <a:pt x="12579" y="1794"/>
                  <a:pt x="12454" y="1641"/>
                  <a:pt x="12423" y="1568"/>
                </a:cubicBezTo>
                <a:lnTo>
                  <a:pt x="12195" y="1495"/>
                </a:lnTo>
                <a:lnTo>
                  <a:pt x="12184" y="1463"/>
                </a:lnTo>
                <a:lnTo>
                  <a:pt x="12197" y="1463"/>
                </a:lnTo>
                <a:lnTo>
                  <a:pt x="12182" y="1459"/>
                </a:lnTo>
                <a:lnTo>
                  <a:pt x="12180" y="1451"/>
                </a:lnTo>
                <a:lnTo>
                  <a:pt x="12133" y="1459"/>
                </a:lnTo>
                <a:lnTo>
                  <a:pt x="12078" y="1328"/>
                </a:lnTo>
                <a:cubicBezTo>
                  <a:pt x="12023" y="1313"/>
                  <a:pt x="11757" y="1160"/>
                  <a:pt x="11631" y="1167"/>
                </a:cubicBezTo>
                <a:cubicBezTo>
                  <a:pt x="11631" y="1138"/>
                  <a:pt x="11451" y="1007"/>
                  <a:pt x="11608" y="1087"/>
                </a:cubicBezTo>
                <a:cubicBezTo>
                  <a:pt x="11373" y="927"/>
                  <a:pt x="11122" y="766"/>
                  <a:pt x="10856" y="620"/>
                </a:cubicBezTo>
                <a:cubicBezTo>
                  <a:pt x="10895" y="649"/>
                  <a:pt x="10934" y="678"/>
                  <a:pt x="10966" y="708"/>
                </a:cubicBezTo>
                <a:cubicBezTo>
                  <a:pt x="10950" y="766"/>
                  <a:pt x="10692" y="678"/>
                  <a:pt x="10574" y="591"/>
                </a:cubicBezTo>
                <a:cubicBezTo>
                  <a:pt x="10770" y="627"/>
                  <a:pt x="10629" y="525"/>
                  <a:pt x="10582" y="445"/>
                </a:cubicBezTo>
                <a:cubicBezTo>
                  <a:pt x="10449" y="423"/>
                  <a:pt x="10652" y="540"/>
                  <a:pt x="10574" y="547"/>
                </a:cubicBezTo>
                <a:cubicBezTo>
                  <a:pt x="10417" y="510"/>
                  <a:pt x="10089" y="401"/>
                  <a:pt x="10010" y="350"/>
                </a:cubicBezTo>
                <a:lnTo>
                  <a:pt x="10112" y="364"/>
                </a:lnTo>
                <a:cubicBezTo>
                  <a:pt x="10002" y="335"/>
                  <a:pt x="9940" y="284"/>
                  <a:pt x="9861" y="241"/>
                </a:cubicBezTo>
                <a:cubicBezTo>
                  <a:pt x="9822" y="219"/>
                  <a:pt x="9783" y="197"/>
                  <a:pt x="9743" y="175"/>
                </a:cubicBezTo>
                <a:cubicBezTo>
                  <a:pt x="9696" y="153"/>
                  <a:pt x="9641" y="138"/>
                  <a:pt x="9586" y="124"/>
                </a:cubicBezTo>
                <a:cubicBezTo>
                  <a:pt x="9367" y="124"/>
                  <a:pt x="9227" y="58"/>
                  <a:pt x="9250" y="167"/>
                </a:cubicBezTo>
                <a:cubicBezTo>
                  <a:pt x="9101" y="153"/>
                  <a:pt x="9070" y="139"/>
                  <a:pt x="9070" y="109"/>
                </a:cubicBezTo>
                <a:cubicBezTo>
                  <a:pt x="9070" y="87"/>
                  <a:pt x="9094" y="65"/>
                  <a:pt x="9047" y="58"/>
                </a:cubicBezTo>
                <a:cubicBezTo>
                  <a:pt x="9007" y="65"/>
                  <a:pt x="8952" y="66"/>
                  <a:pt x="8890" y="66"/>
                </a:cubicBezTo>
                <a:cubicBezTo>
                  <a:pt x="8835" y="66"/>
                  <a:pt x="8764" y="65"/>
                  <a:pt x="8701" y="58"/>
                </a:cubicBezTo>
                <a:cubicBezTo>
                  <a:pt x="8568" y="43"/>
                  <a:pt x="8451" y="29"/>
                  <a:pt x="8428" y="0"/>
                </a:cubicBezTo>
                <a:close/>
                <a:moveTo>
                  <a:pt x="1019" y="13311"/>
                </a:moveTo>
                <a:cubicBezTo>
                  <a:pt x="1032" y="13327"/>
                  <a:pt x="1040" y="13311"/>
                  <a:pt x="1047" y="13311"/>
                </a:cubicBezTo>
                <a:cubicBezTo>
                  <a:pt x="1040" y="13311"/>
                  <a:pt x="1032" y="13311"/>
                  <a:pt x="1019" y="13311"/>
                </a:cubicBezTo>
                <a:close/>
                <a:moveTo>
                  <a:pt x="16512" y="19614"/>
                </a:moveTo>
                <a:cubicBezTo>
                  <a:pt x="16475" y="19630"/>
                  <a:pt x="16408" y="19654"/>
                  <a:pt x="16312" y="19702"/>
                </a:cubicBezTo>
                <a:cubicBezTo>
                  <a:pt x="16379" y="19670"/>
                  <a:pt x="16445" y="19646"/>
                  <a:pt x="16512" y="19622"/>
                </a:cubicBezTo>
                <a:cubicBezTo>
                  <a:pt x="16512" y="19622"/>
                  <a:pt x="16512" y="19622"/>
                  <a:pt x="16512" y="19614"/>
                </a:cubicBezTo>
                <a:close/>
              </a:path>
            </a:pathLst>
          </a:custGeom>
        </p:spPr>
      </p:pic>
      <p:sp>
        <p:nvSpPr>
          <p:cNvPr id="244" name="CuadroTexto 5"/>
          <p:cNvSpPr txBox="1"/>
          <p:nvPr/>
        </p:nvSpPr>
        <p:spPr>
          <a:xfrm>
            <a:off x="890167" y="580336"/>
            <a:ext cx="13570237" cy="19075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a:lnSpc>
                <a:spcPct val="80000"/>
              </a:lnSpc>
              <a:defRPr b="1" sz="11900">
                <a:solidFill>
                  <a:srgbClr val="FFFFFF"/>
                </a:solidFill>
                <a:latin typeface="Open Sans Medium"/>
                <a:ea typeface="Open Sans Medium"/>
                <a:cs typeface="Open Sans Medium"/>
                <a:sym typeface="Open Sans Medium"/>
              </a:defRPr>
            </a:lvl1pPr>
          </a:lstStyle>
          <a:p>
            <a:pPr/>
            <a:r>
              <a:t>Negotiation</a:t>
            </a:r>
          </a:p>
        </p:txBody>
      </p:sp>
      <p:sp>
        <p:nvSpPr>
          <p:cNvPr id="245" name="6"/>
          <p:cNvSpPr/>
          <p:nvPr/>
        </p:nvSpPr>
        <p:spPr>
          <a:xfrm>
            <a:off x="837691" y="665251"/>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6</a:t>
            </a:r>
          </a:p>
        </p:txBody>
      </p:sp>
      <p:sp>
        <p:nvSpPr>
          <p:cNvPr id="246" name="Freeform 8"/>
          <p:cNvSpPr/>
          <p:nvPr/>
        </p:nvSpPr>
        <p:spPr>
          <a:xfrm>
            <a:off x="19272274" y="321200"/>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247" name="Rectángulo 12"/>
          <p:cNvSpPr/>
          <p:nvPr/>
        </p:nvSpPr>
        <p:spPr>
          <a:xfrm>
            <a:off x="10862651" y="3683076"/>
            <a:ext cx="185877" cy="9537433"/>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
        <p:nvSpPr>
          <p:cNvPr id="248" name="CuadroTexto 6"/>
          <p:cNvSpPr txBox="1"/>
          <p:nvPr/>
        </p:nvSpPr>
        <p:spPr>
          <a:xfrm>
            <a:off x="11526235" y="3766503"/>
            <a:ext cx="14482758" cy="30949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10000"/>
              </a:lnSpc>
              <a:defRPr b="1" sz="4000">
                <a:solidFill>
                  <a:srgbClr val="FFFFFF"/>
                </a:solidFill>
                <a:latin typeface="OpenSansRoman-Bold"/>
                <a:ea typeface="OpenSansRoman-Bold"/>
                <a:cs typeface="OpenSansRoman-Bold"/>
                <a:sym typeface="OpenSansRoman-Bold"/>
              </a:defRPr>
            </a:pPr>
            <a:r>
              <a:t>Striking deals with partners, investors, or other stakeholders in a way that aligns with </a:t>
            </a:r>
          </a:p>
          <a:p>
            <a:pPr>
              <a:lnSpc>
                <a:spcPct val="110000"/>
              </a:lnSpc>
              <a:defRPr b="1" sz="4000">
                <a:solidFill>
                  <a:srgbClr val="FFFFFF"/>
                </a:solidFill>
                <a:latin typeface="OpenSansRoman-Bold"/>
                <a:ea typeface="OpenSansRoman-Bold"/>
                <a:cs typeface="OpenSansRoman-Bold"/>
                <a:sym typeface="OpenSansRoman-Bold"/>
              </a:defRPr>
            </a:pPr>
            <a:r>
              <a:t>the venture's mission and values.</a:t>
            </a:r>
          </a:p>
        </p:txBody>
      </p:sp>
      <p:sp>
        <p:nvSpPr>
          <p:cNvPr id="249" name="CuadroTexto 6"/>
          <p:cNvSpPr txBox="1"/>
          <p:nvPr/>
        </p:nvSpPr>
        <p:spPr>
          <a:xfrm>
            <a:off x="11525823" y="6601661"/>
            <a:ext cx="12288911" cy="65354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3200">
                <a:solidFill>
                  <a:srgbClr val="FFFFFF"/>
                </a:solidFill>
                <a:latin typeface="Open Sans Light"/>
                <a:ea typeface="Open Sans Light"/>
                <a:cs typeface="Open Sans Light"/>
                <a:sym typeface="Open Sans Light"/>
              </a:defRPr>
            </a:lvl1pPr>
          </a:lstStyle>
          <a:p>
            <a:pPr/>
            <a:r>
              <a:t>The Importance of Negotiation for Entrepreneurs and its Relevance in Education: Negotiation holds paramount significance for entrepreneurs, as they often find themselves in situations demanding compromise and harmonising interests. Central to these negotiations is persuasion, recognizing and catering to stakeholder needs, adept conflict resolution, and effective deal-making. Within the educational sphere, negotiation takes on a unique dimension. Here, deliberations could encompass curriculum licensing, forging partnership deals, solidifying funding agreements, or devising student tuition models.</a:t>
            </a:r>
          </a:p>
        </p:txBody>
      </p:sp>
      <p:sp>
        <p:nvSpPr>
          <p:cNvPr id="250" name="Freeform 8"/>
          <p:cNvSpPr/>
          <p:nvPr/>
        </p:nvSpPr>
        <p:spPr>
          <a:xfrm>
            <a:off x="21507474" y="1108600"/>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54" name="Freeform 23"/>
          <p:cNvSpPr/>
          <p:nvPr/>
        </p:nvSpPr>
        <p:spPr>
          <a:xfrm rot="5400000">
            <a:off x="7138777" y="-4456987"/>
            <a:ext cx="11034211" cy="253000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4"/>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255" name="20161021160142-GettyImages-607477465.jpeg" descr="20161021160142-GettyImages-607477465.jpeg"/>
          <p:cNvPicPr>
            <a:picLocks noChangeAspect="1"/>
          </p:cNvPicPr>
          <p:nvPr>
            <p:ph type="pic" idx="21"/>
          </p:nvPr>
        </p:nvPicPr>
        <p:blipFill>
          <a:blip r:embed="rId3">
            <a:extLst/>
          </a:blip>
          <a:srcRect l="26563" t="1636" r="0" b="0"/>
          <a:stretch>
            <a:fillRect/>
          </a:stretch>
        </p:blipFill>
        <p:spPr>
          <a:xfrm>
            <a:off x="12413997" y="1007876"/>
            <a:ext cx="14272257" cy="12750801"/>
          </a:xfrm>
          <a:custGeom>
            <a:avLst/>
            <a:gdLst/>
            <a:ahLst/>
            <a:cxnLst>
              <a:cxn ang="0">
                <a:pos x="wd2" y="hd2"/>
              </a:cxn>
              <a:cxn ang="5400000">
                <a:pos x="wd2" y="hd2"/>
              </a:cxn>
              <a:cxn ang="10800000">
                <a:pos x="wd2" y="hd2"/>
              </a:cxn>
              <a:cxn ang="16200000">
                <a:pos x="wd2" y="hd2"/>
              </a:cxn>
            </a:cxnLst>
            <a:rect l="0" t="0" r="r" b="b"/>
            <a:pathLst>
              <a:path w="21586" h="21600" fill="norm" stroke="1" extrusionOk="0">
                <a:moveTo>
                  <a:pt x="7127" y="0"/>
                </a:moveTo>
                <a:cubicBezTo>
                  <a:pt x="7054" y="74"/>
                  <a:pt x="6882" y="74"/>
                  <a:pt x="6723" y="81"/>
                </a:cubicBezTo>
                <a:cubicBezTo>
                  <a:pt x="6564" y="89"/>
                  <a:pt x="6412" y="104"/>
                  <a:pt x="6405" y="171"/>
                </a:cubicBezTo>
                <a:cubicBezTo>
                  <a:pt x="6332" y="171"/>
                  <a:pt x="6260" y="156"/>
                  <a:pt x="6187" y="156"/>
                </a:cubicBezTo>
                <a:cubicBezTo>
                  <a:pt x="6187" y="193"/>
                  <a:pt x="6167" y="274"/>
                  <a:pt x="6014" y="348"/>
                </a:cubicBezTo>
                <a:cubicBezTo>
                  <a:pt x="5862" y="371"/>
                  <a:pt x="5875" y="304"/>
                  <a:pt x="5816" y="289"/>
                </a:cubicBezTo>
                <a:cubicBezTo>
                  <a:pt x="5796" y="341"/>
                  <a:pt x="5782" y="393"/>
                  <a:pt x="5762" y="445"/>
                </a:cubicBezTo>
                <a:cubicBezTo>
                  <a:pt x="5325" y="564"/>
                  <a:pt x="4868" y="853"/>
                  <a:pt x="4464" y="1246"/>
                </a:cubicBezTo>
                <a:cubicBezTo>
                  <a:pt x="4060" y="1631"/>
                  <a:pt x="3716" y="2121"/>
                  <a:pt x="3451" y="2625"/>
                </a:cubicBezTo>
                <a:cubicBezTo>
                  <a:pt x="3358" y="2863"/>
                  <a:pt x="3285" y="3144"/>
                  <a:pt x="3232" y="3441"/>
                </a:cubicBezTo>
                <a:cubicBezTo>
                  <a:pt x="3218" y="3522"/>
                  <a:pt x="3212" y="3597"/>
                  <a:pt x="3199" y="3678"/>
                </a:cubicBezTo>
                <a:cubicBezTo>
                  <a:pt x="3192" y="3745"/>
                  <a:pt x="3179" y="3827"/>
                  <a:pt x="3179" y="3901"/>
                </a:cubicBezTo>
                <a:cubicBezTo>
                  <a:pt x="3159" y="4049"/>
                  <a:pt x="3153" y="4175"/>
                  <a:pt x="3139" y="4301"/>
                </a:cubicBezTo>
                <a:lnTo>
                  <a:pt x="3126" y="4242"/>
                </a:lnTo>
                <a:cubicBezTo>
                  <a:pt x="3106" y="4405"/>
                  <a:pt x="3087" y="4546"/>
                  <a:pt x="3067" y="4664"/>
                </a:cubicBezTo>
                <a:cubicBezTo>
                  <a:pt x="3093" y="4583"/>
                  <a:pt x="3113" y="4487"/>
                  <a:pt x="3139" y="4375"/>
                </a:cubicBezTo>
                <a:cubicBezTo>
                  <a:pt x="3146" y="4479"/>
                  <a:pt x="3166" y="4546"/>
                  <a:pt x="3152" y="4628"/>
                </a:cubicBezTo>
                <a:cubicBezTo>
                  <a:pt x="3133" y="4739"/>
                  <a:pt x="3106" y="4843"/>
                  <a:pt x="3073" y="4925"/>
                </a:cubicBezTo>
                <a:cubicBezTo>
                  <a:pt x="3040" y="5006"/>
                  <a:pt x="3000" y="5080"/>
                  <a:pt x="2960" y="5162"/>
                </a:cubicBezTo>
                <a:cubicBezTo>
                  <a:pt x="2868" y="5325"/>
                  <a:pt x="2729" y="5510"/>
                  <a:pt x="2576" y="5711"/>
                </a:cubicBezTo>
                <a:cubicBezTo>
                  <a:pt x="2503" y="5881"/>
                  <a:pt x="2437" y="5904"/>
                  <a:pt x="2378" y="5911"/>
                </a:cubicBezTo>
                <a:cubicBezTo>
                  <a:pt x="2344" y="5918"/>
                  <a:pt x="2311" y="5918"/>
                  <a:pt x="2278" y="5941"/>
                </a:cubicBezTo>
                <a:cubicBezTo>
                  <a:pt x="2238" y="5963"/>
                  <a:pt x="2199" y="6007"/>
                  <a:pt x="2146" y="6088"/>
                </a:cubicBezTo>
                <a:cubicBezTo>
                  <a:pt x="2166" y="6059"/>
                  <a:pt x="2159" y="6029"/>
                  <a:pt x="2172" y="6000"/>
                </a:cubicBezTo>
                <a:cubicBezTo>
                  <a:pt x="2113" y="6074"/>
                  <a:pt x="2053" y="6141"/>
                  <a:pt x="1993" y="6207"/>
                </a:cubicBezTo>
                <a:cubicBezTo>
                  <a:pt x="1934" y="6267"/>
                  <a:pt x="1887" y="6326"/>
                  <a:pt x="1834" y="6393"/>
                </a:cubicBezTo>
                <a:cubicBezTo>
                  <a:pt x="1775" y="6452"/>
                  <a:pt x="1722" y="6519"/>
                  <a:pt x="1662" y="6593"/>
                </a:cubicBezTo>
                <a:cubicBezTo>
                  <a:pt x="1636" y="6630"/>
                  <a:pt x="1609" y="6667"/>
                  <a:pt x="1576" y="6712"/>
                </a:cubicBezTo>
                <a:cubicBezTo>
                  <a:pt x="1549" y="6749"/>
                  <a:pt x="1516" y="6794"/>
                  <a:pt x="1477" y="6845"/>
                </a:cubicBezTo>
                <a:cubicBezTo>
                  <a:pt x="1457" y="6771"/>
                  <a:pt x="1404" y="6823"/>
                  <a:pt x="1351" y="6890"/>
                </a:cubicBezTo>
                <a:cubicBezTo>
                  <a:pt x="1311" y="6957"/>
                  <a:pt x="1265" y="7023"/>
                  <a:pt x="1258" y="6979"/>
                </a:cubicBezTo>
                <a:lnTo>
                  <a:pt x="1265" y="7053"/>
                </a:lnTo>
                <a:cubicBezTo>
                  <a:pt x="1218" y="7082"/>
                  <a:pt x="1152" y="7142"/>
                  <a:pt x="1092" y="7194"/>
                </a:cubicBezTo>
                <a:cubicBezTo>
                  <a:pt x="1039" y="7246"/>
                  <a:pt x="999" y="7283"/>
                  <a:pt x="993" y="7253"/>
                </a:cubicBezTo>
                <a:cubicBezTo>
                  <a:pt x="966" y="7327"/>
                  <a:pt x="933" y="7401"/>
                  <a:pt x="914" y="7483"/>
                </a:cubicBezTo>
                <a:lnTo>
                  <a:pt x="860" y="7461"/>
                </a:lnTo>
                <a:cubicBezTo>
                  <a:pt x="820" y="7527"/>
                  <a:pt x="768" y="7602"/>
                  <a:pt x="715" y="7698"/>
                </a:cubicBezTo>
                <a:cubicBezTo>
                  <a:pt x="695" y="7742"/>
                  <a:pt x="668" y="7787"/>
                  <a:pt x="642" y="7839"/>
                </a:cubicBezTo>
                <a:cubicBezTo>
                  <a:pt x="615" y="7891"/>
                  <a:pt x="596" y="7935"/>
                  <a:pt x="569" y="7987"/>
                </a:cubicBezTo>
                <a:cubicBezTo>
                  <a:pt x="470" y="8180"/>
                  <a:pt x="383" y="8358"/>
                  <a:pt x="304" y="8410"/>
                </a:cubicBezTo>
                <a:cubicBezTo>
                  <a:pt x="257" y="8588"/>
                  <a:pt x="205" y="8803"/>
                  <a:pt x="158" y="9026"/>
                </a:cubicBezTo>
                <a:cubicBezTo>
                  <a:pt x="112" y="9256"/>
                  <a:pt x="72" y="9493"/>
                  <a:pt x="46" y="9745"/>
                </a:cubicBezTo>
                <a:cubicBezTo>
                  <a:pt x="-14" y="10242"/>
                  <a:pt x="-14" y="10761"/>
                  <a:pt x="39" y="11228"/>
                </a:cubicBezTo>
                <a:cubicBezTo>
                  <a:pt x="99" y="11347"/>
                  <a:pt x="152" y="11614"/>
                  <a:pt x="205" y="11814"/>
                </a:cubicBezTo>
                <a:cubicBezTo>
                  <a:pt x="198" y="11895"/>
                  <a:pt x="198" y="11970"/>
                  <a:pt x="198" y="12044"/>
                </a:cubicBezTo>
                <a:cubicBezTo>
                  <a:pt x="231" y="12155"/>
                  <a:pt x="298" y="12244"/>
                  <a:pt x="344" y="12340"/>
                </a:cubicBezTo>
                <a:cubicBezTo>
                  <a:pt x="397" y="12437"/>
                  <a:pt x="436" y="12534"/>
                  <a:pt x="456" y="12630"/>
                </a:cubicBezTo>
                <a:cubicBezTo>
                  <a:pt x="456" y="12630"/>
                  <a:pt x="443" y="12630"/>
                  <a:pt x="436" y="12623"/>
                </a:cubicBezTo>
                <a:cubicBezTo>
                  <a:pt x="489" y="12712"/>
                  <a:pt x="516" y="12815"/>
                  <a:pt x="569" y="12912"/>
                </a:cubicBezTo>
                <a:cubicBezTo>
                  <a:pt x="589" y="12956"/>
                  <a:pt x="615" y="13000"/>
                  <a:pt x="642" y="13037"/>
                </a:cubicBezTo>
                <a:cubicBezTo>
                  <a:pt x="668" y="13089"/>
                  <a:pt x="702" y="13119"/>
                  <a:pt x="741" y="13156"/>
                </a:cubicBezTo>
                <a:cubicBezTo>
                  <a:pt x="834" y="13342"/>
                  <a:pt x="927" y="13527"/>
                  <a:pt x="887" y="13557"/>
                </a:cubicBezTo>
                <a:cubicBezTo>
                  <a:pt x="934" y="13565"/>
                  <a:pt x="986" y="13653"/>
                  <a:pt x="1046" y="13749"/>
                </a:cubicBezTo>
                <a:cubicBezTo>
                  <a:pt x="1072" y="13801"/>
                  <a:pt x="1099" y="13861"/>
                  <a:pt x="1125" y="13905"/>
                </a:cubicBezTo>
                <a:cubicBezTo>
                  <a:pt x="1132" y="13920"/>
                  <a:pt x="1139" y="13942"/>
                  <a:pt x="1145" y="13957"/>
                </a:cubicBezTo>
                <a:cubicBezTo>
                  <a:pt x="1159" y="13972"/>
                  <a:pt x="1158" y="13972"/>
                  <a:pt x="1158" y="13972"/>
                </a:cubicBezTo>
                <a:cubicBezTo>
                  <a:pt x="1158" y="13972"/>
                  <a:pt x="1192" y="14009"/>
                  <a:pt x="1245" y="14084"/>
                </a:cubicBezTo>
                <a:cubicBezTo>
                  <a:pt x="1305" y="14150"/>
                  <a:pt x="1397" y="14254"/>
                  <a:pt x="1523" y="14373"/>
                </a:cubicBezTo>
                <a:cubicBezTo>
                  <a:pt x="1549" y="14395"/>
                  <a:pt x="1583" y="14424"/>
                  <a:pt x="1622" y="14461"/>
                </a:cubicBezTo>
                <a:cubicBezTo>
                  <a:pt x="1656" y="14491"/>
                  <a:pt x="1695" y="14529"/>
                  <a:pt x="1728" y="14558"/>
                </a:cubicBezTo>
                <a:cubicBezTo>
                  <a:pt x="1801" y="14618"/>
                  <a:pt x="1888" y="14684"/>
                  <a:pt x="1967" y="14743"/>
                </a:cubicBezTo>
                <a:cubicBezTo>
                  <a:pt x="2126" y="14862"/>
                  <a:pt x="2298" y="14988"/>
                  <a:pt x="2424" y="15107"/>
                </a:cubicBezTo>
                <a:cubicBezTo>
                  <a:pt x="2570" y="15225"/>
                  <a:pt x="2656" y="15322"/>
                  <a:pt x="2742" y="15471"/>
                </a:cubicBezTo>
                <a:cubicBezTo>
                  <a:pt x="2828" y="15611"/>
                  <a:pt x="2901" y="15789"/>
                  <a:pt x="2960" y="16027"/>
                </a:cubicBezTo>
                <a:cubicBezTo>
                  <a:pt x="3020" y="16256"/>
                  <a:pt x="3060" y="16538"/>
                  <a:pt x="3086" y="16849"/>
                </a:cubicBezTo>
                <a:cubicBezTo>
                  <a:pt x="3120" y="17161"/>
                  <a:pt x="3139" y="17510"/>
                  <a:pt x="3166" y="17881"/>
                </a:cubicBezTo>
                <a:cubicBezTo>
                  <a:pt x="3192" y="18259"/>
                  <a:pt x="3225" y="18652"/>
                  <a:pt x="3305" y="19082"/>
                </a:cubicBezTo>
                <a:cubicBezTo>
                  <a:pt x="3378" y="19505"/>
                  <a:pt x="3503" y="19964"/>
                  <a:pt x="3735" y="20402"/>
                </a:cubicBezTo>
                <a:cubicBezTo>
                  <a:pt x="3841" y="20632"/>
                  <a:pt x="3988" y="20832"/>
                  <a:pt x="4147" y="21018"/>
                </a:cubicBezTo>
                <a:cubicBezTo>
                  <a:pt x="4305" y="21203"/>
                  <a:pt x="4484" y="21366"/>
                  <a:pt x="4676" y="21500"/>
                </a:cubicBezTo>
                <a:cubicBezTo>
                  <a:pt x="4727" y="21536"/>
                  <a:pt x="4780" y="21569"/>
                  <a:pt x="4833" y="21600"/>
                </a:cubicBezTo>
                <a:lnTo>
                  <a:pt x="7723" y="21600"/>
                </a:lnTo>
                <a:cubicBezTo>
                  <a:pt x="7738" y="21593"/>
                  <a:pt x="7755" y="21588"/>
                  <a:pt x="7770" y="21581"/>
                </a:cubicBezTo>
                <a:cubicBezTo>
                  <a:pt x="8253" y="21359"/>
                  <a:pt x="8604" y="21106"/>
                  <a:pt x="8843" y="20899"/>
                </a:cubicBezTo>
                <a:cubicBezTo>
                  <a:pt x="8856" y="20877"/>
                  <a:pt x="8896" y="20854"/>
                  <a:pt x="8942" y="20832"/>
                </a:cubicBezTo>
                <a:cubicBezTo>
                  <a:pt x="9108" y="20758"/>
                  <a:pt x="9293" y="20855"/>
                  <a:pt x="9379" y="21025"/>
                </a:cubicBezTo>
                <a:cubicBezTo>
                  <a:pt x="9507" y="21288"/>
                  <a:pt x="9731" y="21481"/>
                  <a:pt x="9994" y="21600"/>
                </a:cubicBezTo>
                <a:lnTo>
                  <a:pt x="11285" y="21600"/>
                </a:lnTo>
                <a:cubicBezTo>
                  <a:pt x="11293" y="21593"/>
                  <a:pt x="11300" y="21588"/>
                  <a:pt x="11307" y="21581"/>
                </a:cubicBezTo>
                <a:cubicBezTo>
                  <a:pt x="11334" y="21574"/>
                  <a:pt x="11354" y="21566"/>
                  <a:pt x="11380" y="21552"/>
                </a:cubicBezTo>
                <a:cubicBezTo>
                  <a:pt x="11422" y="21565"/>
                  <a:pt x="11527" y="21529"/>
                  <a:pt x="11451" y="21600"/>
                </a:cubicBezTo>
                <a:lnTo>
                  <a:pt x="11461" y="21600"/>
                </a:lnTo>
                <a:cubicBezTo>
                  <a:pt x="11564" y="21538"/>
                  <a:pt x="11668" y="21471"/>
                  <a:pt x="11771" y="21396"/>
                </a:cubicBezTo>
                <a:lnTo>
                  <a:pt x="11837" y="21447"/>
                </a:lnTo>
                <a:cubicBezTo>
                  <a:pt x="11910" y="21381"/>
                  <a:pt x="11910" y="21366"/>
                  <a:pt x="11804" y="21418"/>
                </a:cubicBezTo>
                <a:cubicBezTo>
                  <a:pt x="11871" y="21388"/>
                  <a:pt x="11976" y="21269"/>
                  <a:pt x="12069" y="21173"/>
                </a:cubicBezTo>
                <a:cubicBezTo>
                  <a:pt x="12155" y="21084"/>
                  <a:pt x="12235" y="21018"/>
                  <a:pt x="12248" y="21107"/>
                </a:cubicBezTo>
                <a:cubicBezTo>
                  <a:pt x="12453" y="20840"/>
                  <a:pt x="12553" y="20780"/>
                  <a:pt x="12818" y="20491"/>
                </a:cubicBezTo>
                <a:cubicBezTo>
                  <a:pt x="12725" y="20624"/>
                  <a:pt x="12805" y="20588"/>
                  <a:pt x="12878" y="20551"/>
                </a:cubicBezTo>
                <a:cubicBezTo>
                  <a:pt x="12951" y="20513"/>
                  <a:pt x="13017" y="20469"/>
                  <a:pt x="12911" y="20580"/>
                </a:cubicBezTo>
                <a:cubicBezTo>
                  <a:pt x="13070" y="20499"/>
                  <a:pt x="13043" y="20395"/>
                  <a:pt x="13149" y="20298"/>
                </a:cubicBezTo>
                <a:cubicBezTo>
                  <a:pt x="13268" y="20246"/>
                  <a:pt x="13262" y="20350"/>
                  <a:pt x="13175" y="20461"/>
                </a:cubicBezTo>
                <a:cubicBezTo>
                  <a:pt x="13209" y="20424"/>
                  <a:pt x="13248" y="20372"/>
                  <a:pt x="13282" y="20328"/>
                </a:cubicBezTo>
                <a:lnTo>
                  <a:pt x="13288" y="20343"/>
                </a:lnTo>
                <a:cubicBezTo>
                  <a:pt x="13321" y="20298"/>
                  <a:pt x="13348" y="20261"/>
                  <a:pt x="13374" y="20216"/>
                </a:cubicBezTo>
                <a:cubicBezTo>
                  <a:pt x="13520" y="20172"/>
                  <a:pt x="13440" y="20268"/>
                  <a:pt x="13573" y="20194"/>
                </a:cubicBezTo>
                <a:lnTo>
                  <a:pt x="13566" y="20113"/>
                </a:lnTo>
                <a:cubicBezTo>
                  <a:pt x="13606" y="20105"/>
                  <a:pt x="13639" y="20098"/>
                  <a:pt x="13672" y="20098"/>
                </a:cubicBezTo>
                <a:cubicBezTo>
                  <a:pt x="13653" y="20091"/>
                  <a:pt x="13659" y="20076"/>
                  <a:pt x="13679" y="20054"/>
                </a:cubicBezTo>
                <a:cubicBezTo>
                  <a:pt x="13705" y="20031"/>
                  <a:pt x="13745" y="20001"/>
                  <a:pt x="13792" y="19972"/>
                </a:cubicBezTo>
                <a:lnTo>
                  <a:pt x="13798" y="19986"/>
                </a:lnTo>
                <a:cubicBezTo>
                  <a:pt x="13832" y="19964"/>
                  <a:pt x="13871" y="19942"/>
                  <a:pt x="13911" y="19920"/>
                </a:cubicBezTo>
                <a:cubicBezTo>
                  <a:pt x="13805" y="20009"/>
                  <a:pt x="14024" y="19883"/>
                  <a:pt x="13984" y="19957"/>
                </a:cubicBezTo>
                <a:cubicBezTo>
                  <a:pt x="14090" y="19920"/>
                  <a:pt x="14090" y="19913"/>
                  <a:pt x="14268" y="19846"/>
                </a:cubicBezTo>
                <a:cubicBezTo>
                  <a:pt x="14255" y="19831"/>
                  <a:pt x="14242" y="19816"/>
                  <a:pt x="14222" y="19802"/>
                </a:cubicBezTo>
                <a:cubicBezTo>
                  <a:pt x="14348" y="19750"/>
                  <a:pt x="14355" y="19765"/>
                  <a:pt x="14355" y="19794"/>
                </a:cubicBezTo>
                <a:cubicBezTo>
                  <a:pt x="14355" y="19824"/>
                  <a:pt x="14355" y="19853"/>
                  <a:pt x="14447" y="19839"/>
                </a:cubicBezTo>
                <a:lnTo>
                  <a:pt x="14427" y="19779"/>
                </a:lnTo>
                <a:cubicBezTo>
                  <a:pt x="14573" y="19808"/>
                  <a:pt x="14686" y="19794"/>
                  <a:pt x="14798" y="19786"/>
                </a:cubicBezTo>
                <a:cubicBezTo>
                  <a:pt x="14851" y="19786"/>
                  <a:pt x="14898" y="19787"/>
                  <a:pt x="14958" y="19802"/>
                </a:cubicBezTo>
                <a:cubicBezTo>
                  <a:pt x="15004" y="19809"/>
                  <a:pt x="15057" y="19824"/>
                  <a:pt x="15097" y="19861"/>
                </a:cubicBezTo>
                <a:cubicBezTo>
                  <a:pt x="14984" y="19831"/>
                  <a:pt x="14990" y="19913"/>
                  <a:pt x="14997" y="19890"/>
                </a:cubicBezTo>
                <a:cubicBezTo>
                  <a:pt x="15083" y="19905"/>
                  <a:pt x="15189" y="19957"/>
                  <a:pt x="15302" y="20016"/>
                </a:cubicBezTo>
                <a:cubicBezTo>
                  <a:pt x="15421" y="20083"/>
                  <a:pt x="15547" y="20150"/>
                  <a:pt x="15673" y="20172"/>
                </a:cubicBezTo>
                <a:cubicBezTo>
                  <a:pt x="15693" y="20231"/>
                  <a:pt x="15706" y="20269"/>
                  <a:pt x="15746" y="20313"/>
                </a:cubicBezTo>
                <a:cubicBezTo>
                  <a:pt x="15779" y="20358"/>
                  <a:pt x="15839" y="20402"/>
                  <a:pt x="15978" y="20461"/>
                </a:cubicBezTo>
                <a:cubicBezTo>
                  <a:pt x="16177" y="20498"/>
                  <a:pt x="16216" y="20483"/>
                  <a:pt x="16282" y="20439"/>
                </a:cubicBezTo>
                <a:cubicBezTo>
                  <a:pt x="16382" y="20461"/>
                  <a:pt x="16521" y="20439"/>
                  <a:pt x="16633" y="20409"/>
                </a:cubicBezTo>
                <a:cubicBezTo>
                  <a:pt x="16690" y="20395"/>
                  <a:pt x="16740" y="20380"/>
                  <a:pt x="16777" y="20372"/>
                </a:cubicBezTo>
                <a:lnTo>
                  <a:pt x="16841" y="20372"/>
                </a:lnTo>
                <a:lnTo>
                  <a:pt x="16845" y="20372"/>
                </a:lnTo>
                <a:cubicBezTo>
                  <a:pt x="16872" y="20313"/>
                  <a:pt x="17011" y="20313"/>
                  <a:pt x="17078" y="20216"/>
                </a:cubicBezTo>
                <a:lnTo>
                  <a:pt x="17104" y="20231"/>
                </a:lnTo>
                <a:lnTo>
                  <a:pt x="17064" y="20179"/>
                </a:lnTo>
                <a:cubicBezTo>
                  <a:pt x="17237" y="20157"/>
                  <a:pt x="17336" y="20046"/>
                  <a:pt x="17422" y="19942"/>
                </a:cubicBezTo>
                <a:cubicBezTo>
                  <a:pt x="17515" y="19831"/>
                  <a:pt x="17587" y="19712"/>
                  <a:pt x="17733" y="19631"/>
                </a:cubicBezTo>
                <a:lnTo>
                  <a:pt x="17700" y="19690"/>
                </a:lnTo>
                <a:cubicBezTo>
                  <a:pt x="17727" y="19645"/>
                  <a:pt x="17747" y="19616"/>
                  <a:pt x="17773" y="19572"/>
                </a:cubicBezTo>
                <a:cubicBezTo>
                  <a:pt x="17806" y="19572"/>
                  <a:pt x="17780" y="19623"/>
                  <a:pt x="17800" y="19653"/>
                </a:cubicBezTo>
                <a:cubicBezTo>
                  <a:pt x="17939" y="19497"/>
                  <a:pt x="18058" y="19327"/>
                  <a:pt x="18177" y="19156"/>
                </a:cubicBezTo>
                <a:lnTo>
                  <a:pt x="18078" y="19230"/>
                </a:lnTo>
                <a:cubicBezTo>
                  <a:pt x="18144" y="19119"/>
                  <a:pt x="18150" y="19008"/>
                  <a:pt x="18250" y="18904"/>
                </a:cubicBezTo>
                <a:cubicBezTo>
                  <a:pt x="18217" y="19038"/>
                  <a:pt x="18250" y="18993"/>
                  <a:pt x="18289" y="18919"/>
                </a:cubicBezTo>
                <a:cubicBezTo>
                  <a:pt x="18336" y="18845"/>
                  <a:pt x="18396" y="18733"/>
                  <a:pt x="18429" y="18733"/>
                </a:cubicBezTo>
                <a:lnTo>
                  <a:pt x="18382" y="18860"/>
                </a:lnTo>
                <a:cubicBezTo>
                  <a:pt x="18429" y="18778"/>
                  <a:pt x="18442" y="18748"/>
                  <a:pt x="18449" y="18726"/>
                </a:cubicBezTo>
                <a:cubicBezTo>
                  <a:pt x="18449" y="18704"/>
                  <a:pt x="18435" y="18704"/>
                  <a:pt x="18416" y="18689"/>
                </a:cubicBezTo>
                <a:cubicBezTo>
                  <a:pt x="18508" y="18481"/>
                  <a:pt x="18574" y="18622"/>
                  <a:pt x="18627" y="18407"/>
                </a:cubicBezTo>
                <a:lnTo>
                  <a:pt x="18555" y="18526"/>
                </a:lnTo>
                <a:cubicBezTo>
                  <a:pt x="18508" y="18548"/>
                  <a:pt x="18522" y="18429"/>
                  <a:pt x="18575" y="18347"/>
                </a:cubicBezTo>
                <a:cubicBezTo>
                  <a:pt x="18594" y="18333"/>
                  <a:pt x="18647" y="18289"/>
                  <a:pt x="18614" y="18355"/>
                </a:cubicBezTo>
                <a:cubicBezTo>
                  <a:pt x="18687" y="18185"/>
                  <a:pt x="18840" y="17977"/>
                  <a:pt x="18860" y="17896"/>
                </a:cubicBezTo>
                <a:cubicBezTo>
                  <a:pt x="18919" y="17829"/>
                  <a:pt x="18939" y="17873"/>
                  <a:pt x="18926" y="17925"/>
                </a:cubicBezTo>
                <a:cubicBezTo>
                  <a:pt x="19078" y="17577"/>
                  <a:pt x="19018" y="17792"/>
                  <a:pt x="19171" y="17436"/>
                </a:cubicBezTo>
                <a:lnTo>
                  <a:pt x="19190" y="17458"/>
                </a:lnTo>
                <a:lnTo>
                  <a:pt x="19224" y="17324"/>
                </a:lnTo>
                <a:lnTo>
                  <a:pt x="19369" y="17206"/>
                </a:lnTo>
                <a:lnTo>
                  <a:pt x="19303" y="17235"/>
                </a:lnTo>
                <a:cubicBezTo>
                  <a:pt x="19363" y="17124"/>
                  <a:pt x="19383" y="17050"/>
                  <a:pt x="19469" y="16931"/>
                </a:cubicBezTo>
                <a:lnTo>
                  <a:pt x="19476" y="17013"/>
                </a:lnTo>
                <a:cubicBezTo>
                  <a:pt x="19628" y="16694"/>
                  <a:pt x="19740" y="16709"/>
                  <a:pt x="19860" y="16382"/>
                </a:cubicBezTo>
                <a:cubicBezTo>
                  <a:pt x="19873" y="16367"/>
                  <a:pt x="19860" y="16427"/>
                  <a:pt x="19853" y="16449"/>
                </a:cubicBezTo>
                <a:cubicBezTo>
                  <a:pt x="19946" y="16145"/>
                  <a:pt x="20032" y="16294"/>
                  <a:pt x="20118" y="15982"/>
                </a:cubicBezTo>
                <a:cubicBezTo>
                  <a:pt x="20118" y="15993"/>
                  <a:pt x="20126" y="15993"/>
                  <a:pt x="20135" y="15993"/>
                </a:cubicBezTo>
                <a:lnTo>
                  <a:pt x="20148" y="16000"/>
                </a:lnTo>
                <a:lnTo>
                  <a:pt x="20158" y="16004"/>
                </a:lnTo>
                <a:lnTo>
                  <a:pt x="20204" y="15863"/>
                </a:lnTo>
                <a:lnTo>
                  <a:pt x="20250" y="15915"/>
                </a:lnTo>
                <a:lnTo>
                  <a:pt x="20231" y="15760"/>
                </a:lnTo>
                <a:lnTo>
                  <a:pt x="20330" y="15723"/>
                </a:lnTo>
                <a:lnTo>
                  <a:pt x="20330" y="15655"/>
                </a:lnTo>
                <a:cubicBezTo>
                  <a:pt x="20503" y="15596"/>
                  <a:pt x="20536" y="15359"/>
                  <a:pt x="20714" y="15233"/>
                </a:cubicBezTo>
                <a:lnTo>
                  <a:pt x="20628" y="15218"/>
                </a:lnTo>
                <a:cubicBezTo>
                  <a:pt x="20694" y="14943"/>
                  <a:pt x="20867" y="14699"/>
                  <a:pt x="21046" y="14417"/>
                </a:cubicBezTo>
                <a:cubicBezTo>
                  <a:pt x="21132" y="14276"/>
                  <a:pt x="21224" y="14128"/>
                  <a:pt x="21304" y="13965"/>
                </a:cubicBezTo>
                <a:cubicBezTo>
                  <a:pt x="21383" y="13801"/>
                  <a:pt x="21443" y="13624"/>
                  <a:pt x="21483" y="13438"/>
                </a:cubicBezTo>
                <a:lnTo>
                  <a:pt x="21536" y="13475"/>
                </a:lnTo>
                <a:cubicBezTo>
                  <a:pt x="21542" y="13364"/>
                  <a:pt x="21542" y="13253"/>
                  <a:pt x="21542" y="13142"/>
                </a:cubicBezTo>
                <a:cubicBezTo>
                  <a:pt x="21573" y="13081"/>
                  <a:pt x="21582" y="13092"/>
                  <a:pt x="21586" y="13118"/>
                </a:cubicBezTo>
                <a:lnTo>
                  <a:pt x="21586" y="12877"/>
                </a:lnTo>
                <a:cubicBezTo>
                  <a:pt x="21583" y="12833"/>
                  <a:pt x="21582" y="12773"/>
                  <a:pt x="21582" y="12652"/>
                </a:cubicBezTo>
                <a:cubicBezTo>
                  <a:pt x="21584" y="12647"/>
                  <a:pt x="21585" y="12645"/>
                  <a:pt x="21586" y="12640"/>
                </a:cubicBezTo>
                <a:lnTo>
                  <a:pt x="21586" y="11985"/>
                </a:lnTo>
                <a:cubicBezTo>
                  <a:pt x="21582" y="11943"/>
                  <a:pt x="21579" y="11902"/>
                  <a:pt x="21569" y="11866"/>
                </a:cubicBezTo>
                <a:cubicBezTo>
                  <a:pt x="21555" y="11769"/>
                  <a:pt x="21549" y="11688"/>
                  <a:pt x="21536" y="11621"/>
                </a:cubicBezTo>
                <a:cubicBezTo>
                  <a:pt x="21529" y="11613"/>
                  <a:pt x="21516" y="11606"/>
                  <a:pt x="21516" y="11613"/>
                </a:cubicBezTo>
                <a:cubicBezTo>
                  <a:pt x="21436" y="11384"/>
                  <a:pt x="21364" y="11072"/>
                  <a:pt x="21251" y="10842"/>
                </a:cubicBezTo>
                <a:cubicBezTo>
                  <a:pt x="21284" y="10835"/>
                  <a:pt x="21310" y="10887"/>
                  <a:pt x="21337" y="10947"/>
                </a:cubicBezTo>
                <a:lnTo>
                  <a:pt x="21330" y="10926"/>
                </a:lnTo>
                <a:lnTo>
                  <a:pt x="21284" y="10798"/>
                </a:lnTo>
                <a:cubicBezTo>
                  <a:pt x="21264" y="10753"/>
                  <a:pt x="21244" y="10709"/>
                  <a:pt x="21211" y="10680"/>
                </a:cubicBezTo>
                <a:lnTo>
                  <a:pt x="21304" y="10739"/>
                </a:lnTo>
                <a:cubicBezTo>
                  <a:pt x="21284" y="10694"/>
                  <a:pt x="21258" y="10635"/>
                  <a:pt x="21225" y="10583"/>
                </a:cubicBezTo>
                <a:cubicBezTo>
                  <a:pt x="21198" y="10531"/>
                  <a:pt x="21165" y="10471"/>
                  <a:pt x="21138" y="10419"/>
                </a:cubicBezTo>
                <a:cubicBezTo>
                  <a:pt x="21072" y="10316"/>
                  <a:pt x="21026" y="10227"/>
                  <a:pt x="21046" y="10190"/>
                </a:cubicBezTo>
                <a:cubicBezTo>
                  <a:pt x="21039" y="10219"/>
                  <a:pt x="20993" y="10242"/>
                  <a:pt x="20907" y="10101"/>
                </a:cubicBezTo>
                <a:cubicBezTo>
                  <a:pt x="20926" y="10034"/>
                  <a:pt x="20860" y="9945"/>
                  <a:pt x="20780" y="9856"/>
                </a:cubicBezTo>
                <a:cubicBezTo>
                  <a:pt x="20694" y="9760"/>
                  <a:pt x="20595" y="9656"/>
                  <a:pt x="20549" y="9530"/>
                </a:cubicBezTo>
                <a:cubicBezTo>
                  <a:pt x="20582" y="9545"/>
                  <a:pt x="20694" y="9685"/>
                  <a:pt x="20661" y="9641"/>
                </a:cubicBezTo>
                <a:cubicBezTo>
                  <a:pt x="20608" y="9522"/>
                  <a:pt x="20515" y="9470"/>
                  <a:pt x="20429" y="9404"/>
                </a:cubicBezTo>
                <a:lnTo>
                  <a:pt x="20476" y="9404"/>
                </a:lnTo>
                <a:cubicBezTo>
                  <a:pt x="20356" y="9263"/>
                  <a:pt x="20230" y="9130"/>
                  <a:pt x="20111" y="8996"/>
                </a:cubicBezTo>
                <a:cubicBezTo>
                  <a:pt x="20138" y="8863"/>
                  <a:pt x="19807" y="8596"/>
                  <a:pt x="19880" y="8581"/>
                </a:cubicBezTo>
                <a:cubicBezTo>
                  <a:pt x="19774" y="8425"/>
                  <a:pt x="19939" y="8737"/>
                  <a:pt x="19794" y="8551"/>
                </a:cubicBezTo>
                <a:cubicBezTo>
                  <a:pt x="19787" y="8470"/>
                  <a:pt x="19654" y="8388"/>
                  <a:pt x="19707" y="8358"/>
                </a:cubicBezTo>
                <a:lnTo>
                  <a:pt x="19727" y="8366"/>
                </a:lnTo>
                <a:lnTo>
                  <a:pt x="19628" y="8239"/>
                </a:lnTo>
                <a:lnTo>
                  <a:pt x="19734" y="8284"/>
                </a:lnTo>
                <a:cubicBezTo>
                  <a:pt x="19648" y="8180"/>
                  <a:pt x="19542" y="8136"/>
                  <a:pt x="19502" y="8158"/>
                </a:cubicBezTo>
                <a:cubicBezTo>
                  <a:pt x="19482" y="8084"/>
                  <a:pt x="19443" y="8024"/>
                  <a:pt x="19403" y="7957"/>
                </a:cubicBezTo>
                <a:cubicBezTo>
                  <a:pt x="19370" y="7898"/>
                  <a:pt x="19343" y="7847"/>
                  <a:pt x="19356" y="7802"/>
                </a:cubicBezTo>
                <a:lnTo>
                  <a:pt x="19389" y="7832"/>
                </a:lnTo>
                <a:cubicBezTo>
                  <a:pt x="19336" y="7758"/>
                  <a:pt x="19303" y="7683"/>
                  <a:pt x="19277" y="7609"/>
                </a:cubicBezTo>
                <a:cubicBezTo>
                  <a:pt x="19257" y="7535"/>
                  <a:pt x="19237" y="7468"/>
                  <a:pt x="19224" y="7401"/>
                </a:cubicBezTo>
                <a:cubicBezTo>
                  <a:pt x="19191" y="7261"/>
                  <a:pt x="19164" y="7142"/>
                  <a:pt x="19072" y="7045"/>
                </a:cubicBezTo>
                <a:cubicBezTo>
                  <a:pt x="19078" y="7023"/>
                  <a:pt x="19085" y="7023"/>
                  <a:pt x="19105" y="7060"/>
                </a:cubicBezTo>
                <a:lnTo>
                  <a:pt x="19065" y="6964"/>
                </a:lnTo>
                <a:cubicBezTo>
                  <a:pt x="19058" y="6927"/>
                  <a:pt x="19052" y="6897"/>
                  <a:pt x="19039" y="6868"/>
                </a:cubicBezTo>
                <a:lnTo>
                  <a:pt x="19098" y="6897"/>
                </a:lnTo>
                <a:cubicBezTo>
                  <a:pt x="19045" y="6801"/>
                  <a:pt x="18992" y="6712"/>
                  <a:pt x="18939" y="6601"/>
                </a:cubicBezTo>
                <a:lnTo>
                  <a:pt x="18972" y="6593"/>
                </a:lnTo>
                <a:cubicBezTo>
                  <a:pt x="18952" y="6474"/>
                  <a:pt x="18926" y="6326"/>
                  <a:pt x="18893" y="6163"/>
                </a:cubicBezTo>
                <a:cubicBezTo>
                  <a:pt x="18866" y="5978"/>
                  <a:pt x="18833" y="5784"/>
                  <a:pt x="18800" y="5614"/>
                </a:cubicBezTo>
                <a:lnTo>
                  <a:pt x="18826" y="5666"/>
                </a:lnTo>
                <a:cubicBezTo>
                  <a:pt x="18773" y="5473"/>
                  <a:pt x="18760" y="5369"/>
                  <a:pt x="18753" y="5273"/>
                </a:cubicBezTo>
                <a:cubicBezTo>
                  <a:pt x="18747" y="5184"/>
                  <a:pt x="18740" y="5110"/>
                  <a:pt x="18687" y="4954"/>
                </a:cubicBezTo>
                <a:lnTo>
                  <a:pt x="18701" y="4974"/>
                </a:lnTo>
                <a:lnTo>
                  <a:pt x="18707" y="4984"/>
                </a:lnTo>
                <a:cubicBezTo>
                  <a:pt x="18687" y="4887"/>
                  <a:pt x="18660" y="4784"/>
                  <a:pt x="18634" y="4687"/>
                </a:cubicBezTo>
                <a:lnTo>
                  <a:pt x="18681" y="4747"/>
                </a:lnTo>
                <a:cubicBezTo>
                  <a:pt x="18562" y="4546"/>
                  <a:pt x="18528" y="4064"/>
                  <a:pt x="18535" y="4227"/>
                </a:cubicBezTo>
                <a:cubicBezTo>
                  <a:pt x="18449" y="4116"/>
                  <a:pt x="18323" y="3930"/>
                  <a:pt x="18270" y="3923"/>
                </a:cubicBezTo>
                <a:cubicBezTo>
                  <a:pt x="18097" y="3634"/>
                  <a:pt x="18263" y="3827"/>
                  <a:pt x="18177" y="3634"/>
                </a:cubicBezTo>
                <a:cubicBezTo>
                  <a:pt x="18104" y="3530"/>
                  <a:pt x="18051" y="3478"/>
                  <a:pt x="18005" y="3419"/>
                </a:cubicBezTo>
                <a:cubicBezTo>
                  <a:pt x="17972" y="3389"/>
                  <a:pt x="17945" y="3360"/>
                  <a:pt x="17912" y="3323"/>
                </a:cubicBezTo>
                <a:cubicBezTo>
                  <a:pt x="17872" y="3278"/>
                  <a:pt x="17833" y="3226"/>
                  <a:pt x="17793" y="3167"/>
                </a:cubicBezTo>
                <a:lnTo>
                  <a:pt x="17813" y="3144"/>
                </a:lnTo>
                <a:cubicBezTo>
                  <a:pt x="17713" y="3033"/>
                  <a:pt x="17627" y="2996"/>
                  <a:pt x="17482" y="2855"/>
                </a:cubicBezTo>
                <a:lnTo>
                  <a:pt x="17528" y="2885"/>
                </a:lnTo>
                <a:cubicBezTo>
                  <a:pt x="17461" y="2833"/>
                  <a:pt x="17408" y="2796"/>
                  <a:pt x="17362" y="2759"/>
                </a:cubicBezTo>
                <a:cubicBezTo>
                  <a:pt x="17322" y="2715"/>
                  <a:pt x="17290" y="2685"/>
                  <a:pt x="17256" y="2648"/>
                </a:cubicBezTo>
                <a:cubicBezTo>
                  <a:pt x="17243" y="2625"/>
                  <a:pt x="17223" y="2611"/>
                  <a:pt x="17210" y="2596"/>
                </a:cubicBezTo>
                <a:cubicBezTo>
                  <a:pt x="17183" y="2574"/>
                  <a:pt x="17170" y="2566"/>
                  <a:pt x="17144" y="2551"/>
                </a:cubicBezTo>
                <a:cubicBezTo>
                  <a:pt x="17104" y="2529"/>
                  <a:pt x="17051" y="2521"/>
                  <a:pt x="16978" y="2514"/>
                </a:cubicBezTo>
                <a:cubicBezTo>
                  <a:pt x="16958" y="2492"/>
                  <a:pt x="16925" y="2455"/>
                  <a:pt x="16885" y="2440"/>
                </a:cubicBezTo>
                <a:cubicBezTo>
                  <a:pt x="16852" y="2410"/>
                  <a:pt x="16812" y="2396"/>
                  <a:pt x="16779" y="2366"/>
                </a:cubicBezTo>
                <a:cubicBezTo>
                  <a:pt x="16713" y="2321"/>
                  <a:pt x="16667" y="2284"/>
                  <a:pt x="16680" y="2254"/>
                </a:cubicBezTo>
                <a:cubicBezTo>
                  <a:pt x="16634" y="2232"/>
                  <a:pt x="16587" y="2217"/>
                  <a:pt x="16541" y="2202"/>
                </a:cubicBezTo>
                <a:cubicBezTo>
                  <a:pt x="16495" y="2195"/>
                  <a:pt x="16455" y="2180"/>
                  <a:pt x="16408" y="2158"/>
                </a:cubicBezTo>
                <a:cubicBezTo>
                  <a:pt x="16322" y="2128"/>
                  <a:pt x="16236" y="2106"/>
                  <a:pt x="16150" y="2092"/>
                </a:cubicBezTo>
                <a:cubicBezTo>
                  <a:pt x="16104" y="2077"/>
                  <a:pt x="16064" y="2069"/>
                  <a:pt x="16018" y="2062"/>
                </a:cubicBezTo>
                <a:cubicBezTo>
                  <a:pt x="15978" y="2047"/>
                  <a:pt x="15931" y="2047"/>
                  <a:pt x="15885" y="2040"/>
                </a:cubicBezTo>
                <a:cubicBezTo>
                  <a:pt x="15839" y="2025"/>
                  <a:pt x="15799" y="2024"/>
                  <a:pt x="15746" y="2017"/>
                </a:cubicBezTo>
                <a:cubicBezTo>
                  <a:pt x="15726" y="2017"/>
                  <a:pt x="15706" y="2010"/>
                  <a:pt x="15680" y="2002"/>
                </a:cubicBezTo>
                <a:cubicBezTo>
                  <a:pt x="15653" y="2002"/>
                  <a:pt x="15633" y="2002"/>
                  <a:pt x="15607" y="2002"/>
                </a:cubicBezTo>
                <a:cubicBezTo>
                  <a:pt x="15580" y="1943"/>
                  <a:pt x="15560" y="1943"/>
                  <a:pt x="15521" y="1943"/>
                </a:cubicBezTo>
                <a:cubicBezTo>
                  <a:pt x="15494" y="1943"/>
                  <a:pt x="15468" y="1943"/>
                  <a:pt x="15428" y="1943"/>
                </a:cubicBezTo>
                <a:cubicBezTo>
                  <a:pt x="15395" y="1936"/>
                  <a:pt x="15348" y="1928"/>
                  <a:pt x="15289" y="1906"/>
                </a:cubicBezTo>
                <a:lnTo>
                  <a:pt x="15302" y="1973"/>
                </a:lnTo>
                <a:cubicBezTo>
                  <a:pt x="15163" y="1973"/>
                  <a:pt x="15017" y="1958"/>
                  <a:pt x="14865" y="1965"/>
                </a:cubicBezTo>
                <a:cubicBezTo>
                  <a:pt x="14825" y="1965"/>
                  <a:pt x="14792" y="1965"/>
                  <a:pt x="14752" y="1965"/>
                </a:cubicBezTo>
                <a:cubicBezTo>
                  <a:pt x="14712" y="1965"/>
                  <a:pt x="14673" y="1965"/>
                  <a:pt x="14633" y="1973"/>
                </a:cubicBezTo>
                <a:cubicBezTo>
                  <a:pt x="14560" y="1980"/>
                  <a:pt x="14481" y="1987"/>
                  <a:pt x="14401" y="1995"/>
                </a:cubicBezTo>
                <a:cubicBezTo>
                  <a:pt x="14083" y="2039"/>
                  <a:pt x="13798" y="2128"/>
                  <a:pt x="13566" y="2247"/>
                </a:cubicBezTo>
                <a:lnTo>
                  <a:pt x="13527" y="2195"/>
                </a:lnTo>
                <a:lnTo>
                  <a:pt x="13454" y="2299"/>
                </a:lnTo>
                <a:cubicBezTo>
                  <a:pt x="13202" y="2396"/>
                  <a:pt x="12944" y="2492"/>
                  <a:pt x="12745" y="2537"/>
                </a:cubicBezTo>
                <a:cubicBezTo>
                  <a:pt x="12639" y="2551"/>
                  <a:pt x="12553" y="2559"/>
                  <a:pt x="12460" y="2566"/>
                </a:cubicBezTo>
                <a:cubicBezTo>
                  <a:pt x="12380" y="2559"/>
                  <a:pt x="12301" y="2551"/>
                  <a:pt x="12228" y="2544"/>
                </a:cubicBezTo>
                <a:cubicBezTo>
                  <a:pt x="12182" y="2551"/>
                  <a:pt x="12116" y="2566"/>
                  <a:pt x="12043" y="2566"/>
                </a:cubicBezTo>
                <a:cubicBezTo>
                  <a:pt x="11976" y="2566"/>
                  <a:pt x="11897" y="2551"/>
                  <a:pt x="11818" y="2514"/>
                </a:cubicBezTo>
                <a:lnTo>
                  <a:pt x="11837" y="2506"/>
                </a:lnTo>
                <a:cubicBezTo>
                  <a:pt x="11546" y="2440"/>
                  <a:pt x="11221" y="2262"/>
                  <a:pt x="10910" y="1980"/>
                </a:cubicBezTo>
                <a:cubicBezTo>
                  <a:pt x="10937" y="1980"/>
                  <a:pt x="10930" y="1943"/>
                  <a:pt x="10950" y="1943"/>
                </a:cubicBezTo>
                <a:cubicBezTo>
                  <a:pt x="10850" y="1936"/>
                  <a:pt x="10771" y="1809"/>
                  <a:pt x="10705" y="1750"/>
                </a:cubicBezTo>
                <a:lnTo>
                  <a:pt x="10758" y="1854"/>
                </a:lnTo>
                <a:cubicBezTo>
                  <a:pt x="10638" y="1825"/>
                  <a:pt x="10533" y="1669"/>
                  <a:pt x="10506" y="1595"/>
                </a:cubicBezTo>
                <a:lnTo>
                  <a:pt x="10313" y="1520"/>
                </a:lnTo>
                <a:lnTo>
                  <a:pt x="10304" y="1488"/>
                </a:lnTo>
                <a:lnTo>
                  <a:pt x="10315" y="1488"/>
                </a:lnTo>
                <a:lnTo>
                  <a:pt x="10303" y="1484"/>
                </a:lnTo>
                <a:lnTo>
                  <a:pt x="10300" y="1476"/>
                </a:lnTo>
                <a:lnTo>
                  <a:pt x="10261" y="1483"/>
                </a:lnTo>
                <a:lnTo>
                  <a:pt x="10214" y="1350"/>
                </a:lnTo>
                <a:cubicBezTo>
                  <a:pt x="10168" y="1335"/>
                  <a:pt x="9943" y="1179"/>
                  <a:pt x="9837" y="1187"/>
                </a:cubicBezTo>
                <a:cubicBezTo>
                  <a:pt x="9837" y="1157"/>
                  <a:pt x="9685" y="1024"/>
                  <a:pt x="9817" y="1105"/>
                </a:cubicBezTo>
                <a:cubicBezTo>
                  <a:pt x="9618" y="942"/>
                  <a:pt x="9406" y="779"/>
                  <a:pt x="9181" y="631"/>
                </a:cubicBezTo>
                <a:cubicBezTo>
                  <a:pt x="9214" y="660"/>
                  <a:pt x="9247" y="690"/>
                  <a:pt x="9274" y="719"/>
                </a:cubicBezTo>
                <a:cubicBezTo>
                  <a:pt x="9261" y="779"/>
                  <a:pt x="9042" y="690"/>
                  <a:pt x="8942" y="601"/>
                </a:cubicBezTo>
                <a:cubicBezTo>
                  <a:pt x="9108" y="638"/>
                  <a:pt x="8989" y="534"/>
                  <a:pt x="8949" y="452"/>
                </a:cubicBezTo>
                <a:cubicBezTo>
                  <a:pt x="8836" y="430"/>
                  <a:pt x="9009" y="549"/>
                  <a:pt x="8942" y="556"/>
                </a:cubicBezTo>
                <a:cubicBezTo>
                  <a:pt x="8810" y="519"/>
                  <a:pt x="8532" y="408"/>
                  <a:pt x="8465" y="356"/>
                </a:cubicBezTo>
                <a:lnTo>
                  <a:pt x="8552" y="371"/>
                </a:lnTo>
                <a:cubicBezTo>
                  <a:pt x="8459" y="341"/>
                  <a:pt x="8406" y="289"/>
                  <a:pt x="8340" y="245"/>
                </a:cubicBezTo>
                <a:cubicBezTo>
                  <a:pt x="8307" y="222"/>
                  <a:pt x="8273" y="200"/>
                  <a:pt x="8240" y="178"/>
                </a:cubicBezTo>
                <a:cubicBezTo>
                  <a:pt x="8200" y="156"/>
                  <a:pt x="8154" y="141"/>
                  <a:pt x="8108" y="126"/>
                </a:cubicBezTo>
                <a:cubicBezTo>
                  <a:pt x="7922" y="126"/>
                  <a:pt x="7803" y="60"/>
                  <a:pt x="7823" y="171"/>
                </a:cubicBezTo>
                <a:cubicBezTo>
                  <a:pt x="7697" y="156"/>
                  <a:pt x="7671" y="141"/>
                  <a:pt x="7671" y="111"/>
                </a:cubicBezTo>
                <a:cubicBezTo>
                  <a:pt x="7671" y="89"/>
                  <a:pt x="7690" y="67"/>
                  <a:pt x="7651" y="59"/>
                </a:cubicBezTo>
                <a:cubicBezTo>
                  <a:pt x="7618" y="67"/>
                  <a:pt x="7571" y="67"/>
                  <a:pt x="7518" y="67"/>
                </a:cubicBezTo>
                <a:cubicBezTo>
                  <a:pt x="7472" y="67"/>
                  <a:pt x="7412" y="67"/>
                  <a:pt x="7359" y="59"/>
                </a:cubicBezTo>
                <a:cubicBezTo>
                  <a:pt x="7246" y="44"/>
                  <a:pt x="7147" y="30"/>
                  <a:pt x="7127" y="0"/>
                </a:cubicBezTo>
                <a:close/>
                <a:moveTo>
                  <a:pt x="21531" y="11543"/>
                </a:moveTo>
                <a:cubicBezTo>
                  <a:pt x="21531" y="11557"/>
                  <a:pt x="21531" y="11580"/>
                  <a:pt x="21531" y="11601"/>
                </a:cubicBezTo>
                <a:cubicBezTo>
                  <a:pt x="21546" y="11601"/>
                  <a:pt x="21553" y="11594"/>
                  <a:pt x="21531" y="11543"/>
                </a:cubicBezTo>
                <a:close/>
                <a:moveTo>
                  <a:pt x="862" y="13538"/>
                </a:moveTo>
                <a:cubicBezTo>
                  <a:pt x="874" y="13554"/>
                  <a:pt x="880" y="13538"/>
                  <a:pt x="885" y="13538"/>
                </a:cubicBezTo>
                <a:cubicBezTo>
                  <a:pt x="880" y="13538"/>
                  <a:pt x="874" y="13538"/>
                  <a:pt x="862" y="13538"/>
                </a:cubicBezTo>
                <a:close/>
                <a:moveTo>
                  <a:pt x="13964" y="19947"/>
                </a:moveTo>
                <a:cubicBezTo>
                  <a:pt x="13933" y="19963"/>
                  <a:pt x="13876" y="19988"/>
                  <a:pt x="13795" y="20037"/>
                </a:cubicBezTo>
                <a:cubicBezTo>
                  <a:pt x="13851" y="20004"/>
                  <a:pt x="13908" y="19979"/>
                  <a:pt x="13964" y="19955"/>
                </a:cubicBezTo>
                <a:cubicBezTo>
                  <a:pt x="13964" y="19955"/>
                  <a:pt x="13964" y="19955"/>
                  <a:pt x="13964" y="19947"/>
                </a:cubicBezTo>
                <a:close/>
              </a:path>
            </a:pathLst>
          </a:custGeom>
        </p:spPr>
      </p:pic>
      <p:sp>
        <p:nvSpPr>
          <p:cNvPr id="256" name="Rectángulo 8"/>
          <p:cNvSpPr/>
          <p:nvPr/>
        </p:nvSpPr>
        <p:spPr>
          <a:xfrm>
            <a:off x="11952654" y="3110419"/>
            <a:ext cx="144656" cy="10072181"/>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
        <p:nvSpPr>
          <p:cNvPr id="257" name="CuadroTexto 5"/>
          <p:cNvSpPr txBox="1"/>
          <p:nvPr/>
        </p:nvSpPr>
        <p:spPr>
          <a:xfrm>
            <a:off x="2612328" y="441271"/>
            <a:ext cx="12573166" cy="17551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10900">
                <a:solidFill>
                  <a:srgbClr val="FFFFFF"/>
                </a:solidFill>
                <a:latin typeface="Open Sans Medium"/>
                <a:ea typeface="Open Sans Medium"/>
                <a:cs typeface="Open Sans Medium"/>
                <a:sym typeface="Open Sans Medium"/>
              </a:defRPr>
            </a:lvl1pPr>
          </a:lstStyle>
          <a:p>
            <a:pPr/>
            <a:r>
              <a:t>Time Management</a:t>
            </a:r>
          </a:p>
        </p:txBody>
      </p:sp>
      <p:sp>
        <p:nvSpPr>
          <p:cNvPr id="258" name="7"/>
          <p:cNvSpPr/>
          <p:nvPr/>
        </p:nvSpPr>
        <p:spPr>
          <a:xfrm>
            <a:off x="514924" y="449986"/>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7</a:t>
            </a:r>
          </a:p>
        </p:txBody>
      </p:sp>
      <p:sp>
        <p:nvSpPr>
          <p:cNvPr id="259" name="CuadroTexto 6"/>
          <p:cNvSpPr txBox="1"/>
          <p:nvPr/>
        </p:nvSpPr>
        <p:spPr>
          <a:xfrm>
            <a:off x="175568" y="4005518"/>
            <a:ext cx="11460398" cy="13449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10000"/>
              </a:lnSpc>
              <a:defRPr b="1" sz="3500">
                <a:solidFill>
                  <a:srgbClr val="FFFFFF"/>
                </a:solidFill>
                <a:latin typeface="OpenSansRoman-Bold"/>
                <a:ea typeface="OpenSansRoman-Bold"/>
                <a:cs typeface="OpenSansRoman-Bold"/>
                <a:sym typeface="OpenSansRoman-Bold"/>
              </a:defRPr>
            </a:pPr>
            <a:r>
              <a:t>Prioritizing tasks, delegating when necessary, </a:t>
            </a:r>
          </a:p>
          <a:p>
            <a:pPr algn="r">
              <a:defRPr b="1" sz="3500">
                <a:solidFill>
                  <a:srgbClr val="FFFFFF"/>
                </a:solidFill>
                <a:latin typeface="OpenSansRoman-Bold"/>
                <a:ea typeface="OpenSansRoman-Bold"/>
                <a:cs typeface="OpenSansRoman-Bold"/>
                <a:sym typeface="OpenSansRoman-Bold"/>
              </a:defRPr>
            </a:pPr>
            <a:r>
              <a:t>and ensuring timely execution of projects.</a:t>
            </a:r>
          </a:p>
        </p:txBody>
      </p:sp>
      <p:sp>
        <p:nvSpPr>
          <p:cNvPr id="260" name="CuadroTexto 6"/>
          <p:cNvSpPr txBox="1"/>
          <p:nvPr/>
        </p:nvSpPr>
        <p:spPr>
          <a:xfrm>
            <a:off x="260661" y="5928291"/>
            <a:ext cx="11290212"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20000"/>
              </a:lnSpc>
              <a:defRPr sz="3100">
                <a:solidFill>
                  <a:srgbClr val="FFFFFF"/>
                </a:solidFill>
                <a:latin typeface="Open Sans Light"/>
                <a:ea typeface="Open Sans Light"/>
                <a:cs typeface="Open Sans Light"/>
                <a:sym typeface="Open Sans Light"/>
              </a:defRPr>
            </a:pPr>
            <a:r>
              <a:t>The Significance of Time Management in Academia and Beyond. Effective time management is crucial as it guarantees heightened productivity, punctual execution, and a harmonious work-life balance. The art of prioritization, astute task delegation, clear goal setting, and meticulous time tracking </a:t>
            </a:r>
          </a:p>
          <a:p>
            <a:pPr algn="r">
              <a:lnSpc>
                <a:spcPct val="120000"/>
              </a:lnSpc>
              <a:defRPr sz="3100">
                <a:solidFill>
                  <a:srgbClr val="FFFFFF"/>
                </a:solidFill>
                <a:latin typeface="Open Sans Light"/>
                <a:ea typeface="Open Sans Light"/>
                <a:cs typeface="Open Sans Light"/>
                <a:sym typeface="Open Sans Light"/>
              </a:defRPr>
            </a:pPr>
            <a:r>
              <a:t>are central to mastering time management. Within the educational domain, the importance of time management is accentuated. Given the recurring patterns of academic calendars and the pressing timelines associated with educational milestones, such as exams and admissions, </a:t>
            </a:r>
          </a:p>
          <a:p>
            <a:pPr algn="r">
              <a:lnSpc>
                <a:spcPct val="120000"/>
              </a:lnSpc>
              <a:defRPr sz="3100">
                <a:solidFill>
                  <a:srgbClr val="FFFFFF"/>
                </a:solidFill>
                <a:latin typeface="Open Sans Light"/>
                <a:ea typeface="Open Sans Light"/>
                <a:cs typeface="Open Sans Light"/>
                <a:sym typeface="Open Sans Light"/>
              </a:defRPr>
            </a:pPr>
            <a:r>
              <a:t>adept time management emerges as especially vital.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264" name="Freeform 23"/>
          <p:cNvSpPr/>
          <p:nvPr/>
        </p:nvSpPr>
        <p:spPr>
          <a:xfrm flipH="1" rot="5400000">
            <a:off x="-663875" y="-4833570"/>
            <a:ext cx="10189137" cy="16759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rgbClr val="FFFFFF">
              <a:alpha val="20301"/>
            </a:srgbClr>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265" name="Picture Placeholder 9" descr="Picture Placeholder 9"/>
          <p:cNvPicPr>
            <a:picLocks noChangeAspect="1"/>
          </p:cNvPicPr>
          <p:nvPr>
            <p:ph type="pic" idx="21"/>
          </p:nvPr>
        </p:nvPicPr>
        <p:blipFill>
          <a:blip r:embed="rId3">
            <a:extLst/>
          </a:blip>
          <a:srcRect l="9582" t="1884" r="0" b="64"/>
          <a:stretch>
            <a:fillRect/>
          </a:stretch>
        </p:blipFill>
        <p:spPr>
          <a:xfrm flipH="1">
            <a:off x="-744837" y="4227336"/>
            <a:ext cx="12148044" cy="8782448"/>
          </a:xfrm>
          <a:custGeom>
            <a:avLst/>
            <a:gdLst/>
            <a:ahLst/>
            <a:cxnLst>
              <a:cxn ang="0">
                <a:pos x="wd2" y="hd2"/>
              </a:cxn>
              <a:cxn ang="5400000">
                <a:pos x="wd2" y="hd2"/>
              </a:cxn>
              <a:cxn ang="10800000">
                <a:pos x="wd2" y="hd2"/>
              </a:cxn>
              <a:cxn ang="16200000">
                <a:pos x="wd2" y="hd2"/>
              </a:cxn>
            </a:cxnLst>
            <a:rect l="0" t="0" r="r" b="b"/>
            <a:pathLst>
              <a:path w="21547" h="21563" fill="norm" stroke="1" extrusionOk="0">
                <a:moveTo>
                  <a:pt x="17507" y="0"/>
                </a:moveTo>
                <a:cubicBezTo>
                  <a:pt x="17182" y="-1"/>
                  <a:pt x="16856" y="12"/>
                  <a:pt x="16536" y="25"/>
                </a:cubicBezTo>
                <a:cubicBezTo>
                  <a:pt x="13817" y="144"/>
                  <a:pt x="11106" y="382"/>
                  <a:pt x="8394" y="740"/>
                </a:cubicBezTo>
                <a:cubicBezTo>
                  <a:pt x="6290" y="1024"/>
                  <a:pt x="3989" y="1372"/>
                  <a:pt x="2362" y="3140"/>
                </a:cubicBezTo>
                <a:cubicBezTo>
                  <a:pt x="446" y="5219"/>
                  <a:pt x="-53" y="8728"/>
                  <a:pt x="5" y="11925"/>
                </a:cubicBezTo>
                <a:cubicBezTo>
                  <a:pt x="55" y="14518"/>
                  <a:pt x="374" y="17128"/>
                  <a:pt x="251" y="19684"/>
                </a:cubicBezTo>
                <a:cubicBezTo>
                  <a:pt x="215" y="20426"/>
                  <a:pt x="634" y="21077"/>
                  <a:pt x="1206" y="21196"/>
                </a:cubicBezTo>
                <a:cubicBezTo>
                  <a:pt x="2392" y="21443"/>
                  <a:pt x="3686" y="21094"/>
                  <a:pt x="4908" y="20939"/>
                </a:cubicBezTo>
                <a:cubicBezTo>
                  <a:pt x="8213" y="20526"/>
                  <a:pt x="11525" y="21599"/>
                  <a:pt x="14844" y="21562"/>
                </a:cubicBezTo>
                <a:cubicBezTo>
                  <a:pt x="17217" y="21543"/>
                  <a:pt x="19786" y="20726"/>
                  <a:pt x="21547" y="18856"/>
                </a:cubicBezTo>
                <a:lnTo>
                  <a:pt x="21547" y="2041"/>
                </a:lnTo>
                <a:cubicBezTo>
                  <a:pt x="21208" y="1507"/>
                  <a:pt x="20805" y="1050"/>
                  <a:pt x="20312" y="712"/>
                </a:cubicBezTo>
                <a:cubicBezTo>
                  <a:pt x="19460" y="128"/>
                  <a:pt x="18483" y="3"/>
                  <a:pt x="17507" y="0"/>
                </a:cubicBezTo>
                <a:close/>
              </a:path>
            </a:pathLst>
          </a:custGeom>
        </p:spPr>
      </p:pic>
      <p:sp>
        <p:nvSpPr>
          <p:cNvPr id="266" name="CuadroTexto 5"/>
          <p:cNvSpPr txBox="1"/>
          <p:nvPr/>
        </p:nvSpPr>
        <p:spPr>
          <a:xfrm>
            <a:off x="2998367" y="646376"/>
            <a:ext cx="16759604" cy="308610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p>
            <a:pPr>
              <a:lnSpc>
                <a:spcPct val="80000"/>
              </a:lnSpc>
              <a:defRPr b="1" sz="10900">
                <a:solidFill>
                  <a:srgbClr val="FFFFFF"/>
                </a:solidFill>
                <a:latin typeface="Open Sans Medium"/>
                <a:ea typeface="Open Sans Medium"/>
                <a:cs typeface="Open Sans Medium"/>
                <a:sym typeface="Open Sans Medium"/>
              </a:defRPr>
            </a:pPr>
            <a:r>
              <a:t>Continuous </a:t>
            </a:r>
          </a:p>
          <a:p>
            <a:pPr>
              <a:lnSpc>
                <a:spcPct val="80000"/>
              </a:lnSpc>
              <a:defRPr b="1" sz="10900">
                <a:solidFill>
                  <a:srgbClr val="FFFFFF"/>
                </a:solidFill>
                <a:latin typeface="Open Sans Medium"/>
                <a:ea typeface="Open Sans Medium"/>
                <a:cs typeface="Open Sans Medium"/>
                <a:sym typeface="Open Sans Medium"/>
              </a:defRPr>
            </a:pPr>
            <a:r>
              <a:t>Learning</a:t>
            </a:r>
          </a:p>
        </p:txBody>
      </p:sp>
      <p:sp>
        <p:nvSpPr>
          <p:cNvPr id="267" name="8"/>
          <p:cNvSpPr/>
          <p:nvPr/>
        </p:nvSpPr>
        <p:spPr>
          <a:xfrm>
            <a:off x="659891" y="1320571"/>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8</a:t>
            </a:r>
          </a:p>
        </p:txBody>
      </p:sp>
      <p:sp>
        <p:nvSpPr>
          <p:cNvPr id="268" name="CuadroTexto 6"/>
          <p:cNvSpPr txBox="1"/>
          <p:nvPr/>
        </p:nvSpPr>
        <p:spPr>
          <a:xfrm>
            <a:off x="11660447" y="1222767"/>
            <a:ext cx="11970048" cy="27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10000"/>
              </a:lnSpc>
              <a:defRPr b="1">
                <a:solidFill>
                  <a:srgbClr val="FFFFFF"/>
                </a:solidFill>
                <a:latin typeface="OpenSansRoman-Bold"/>
                <a:ea typeface="OpenSansRoman-Bold"/>
                <a:cs typeface="OpenSansRoman-Bold"/>
                <a:sym typeface="OpenSansRoman-Bold"/>
              </a:defRPr>
            </a:pPr>
            <a:r>
              <a:t>The education sector is dynamic. An educational entrepreneur should be committed to lifelong </a:t>
            </a:r>
          </a:p>
          <a:p>
            <a:pPr algn="r">
              <a:lnSpc>
                <a:spcPct val="110000"/>
              </a:lnSpc>
              <a:defRPr b="1">
                <a:solidFill>
                  <a:srgbClr val="FFFFFF"/>
                </a:solidFill>
                <a:latin typeface="OpenSansRoman-Bold"/>
                <a:ea typeface="OpenSansRoman-Bold"/>
                <a:cs typeface="OpenSansRoman-Bold"/>
                <a:sym typeface="OpenSansRoman-Bold"/>
              </a:defRPr>
            </a:pPr>
            <a:r>
              <a:t>learning, staying updated with the latest trends, research, and innovations in the field.</a:t>
            </a:r>
          </a:p>
        </p:txBody>
      </p:sp>
      <p:sp>
        <p:nvSpPr>
          <p:cNvPr id="269" name="CuadroTexto 6"/>
          <p:cNvSpPr txBox="1"/>
          <p:nvPr/>
        </p:nvSpPr>
        <p:spPr>
          <a:xfrm>
            <a:off x="12270047" y="4896351"/>
            <a:ext cx="11381124" cy="7846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20000"/>
              </a:lnSpc>
              <a:defRPr sz="3200">
                <a:solidFill>
                  <a:srgbClr val="FFFFFF"/>
                </a:solidFill>
                <a:latin typeface="Open Sans Light"/>
                <a:ea typeface="Open Sans Light"/>
                <a:cs typeface="Open Sans Light"/>
                <a:sym typeface="Open Sans Light"/>
              </a:defRPr>
            </a:pPr>
            <a:r>
              <a:t>The Imperative of Continuous Learning for Entrepreneurs in the Educational Realm. For entrepreneurs to remain relevant and effective, a commitment to continuous learning and nimble adaptation is needed. This ongoing educational journey is encompassed by dedicated research, participation in workshops and seminars, proactive networking, and a genuine receptivity to feedback. In education, the landscape is in constant flux due to evolving pedagogical research, technological innovations, and societal shifts. Thus, entrepreneurs must stay abreast of these changes to guarantee their contributions maintain</a:t>
            </a:r>
          </a:p>
          <a:p>
            <a:pPr algn="r">
              <a:lnSpc>
                <a:spcPct val="120000"/>
              </a:lnSpc>
              <a:defRPr sz="3200">
                <a:solidFill>
                  <a:srgbClr val="FFFFFF"/>
                </a:solidFill>
                <a:latin typeface="Open Sans Light"/>
                <a:ea typeface="Open Sans Light"/>
                <a:cs typeface="Open Sans Light"/>
                <a:sym typeface="Open Sans Light"/>
              </a:defRPr>
            </a:pPr>
            <a:r>
              <a:t> significance and resonance.</a:t>
            </a:r>
          </a:p>
        </p:txBody>
      </p:sp>
      <p:sp>
        <p:nvSpPr>
          <p:cNvPr id="270" name="Rectángulo 8"/>
          <p:cNvSpPr/>
          <p:nvPr/>
        </p:nvSpPr>
        <p:spPr>
          <a:xfrm>
            <a:off x="11743892" y="4008987"/>
            <a:ext cx="185469" cy="9219146"/>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274" name="Freeform 23"/>
          <p:cNvSpPr/>
          <p:nvPr/>
        </p:nvSpPr>
        <p:spPr>
          <a:xfrm rot="16200000">
            <a:off x="17799547" y="-3439629"/>
            <a:ext cx="3196636" cy="100835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2"/>
          </a:solidFill>
          <a:ln w="12700">
            <a:miter lim="400000"/>
          </a:ln>
        </p:spPr>
        <p:txBody>
          <a:bodyPr lIns="45719" rIns="45719" anchor="ctr"/>
          <a:lstStyle/>
          <a:p>
            <a:pPr>
              <a:defRPr sz="6500">
                <a:latin typeface="Open Sans Light"/>
                <a:ea typeface="Open Sans Light"/>
                <a:cs typeface="Open Sans Light"/>
                <a:sym typeface="Open Sans Light"/>
              </a:defRPr>
            </a:pPr>
          </a:p>
        </p:txBody>
      </p:sp>
      <p:sp>
        <p:nvSpPr>
          <p:cNvPr id="275" name="Freeform 23"/>
          <p:cNvSpPr/>
          <p:nvPr/>
        </p:nvSpPr>
        <p:spPr>
          <a:xfrm rot="5400000">
            <a:off x="-2580152" y="-1521802"/>
            <a:ext cx="13804753" cy="16759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2"/>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276" name="honing-essential-entrepreneurial-skills.png" descr="honing-essential-entrepreneurial-skills.png"/>
          <p:cNvPicPr>
            <a:picLocks noChangeAspect="1"/>
          </p:cNvPicPr>
          <p:nvPr>
            <p:ph type="pic" idx="21"/>
          </p:nvPr>
        </p:nvPicPr>
        <p:blipFill>
          <a:blip r:embed="rId3">
            <a:extLst/>
          </a:blip>
          <a:srcRect l="28661" t="2249" r="8336" b="0"/>
          <a:stretch>
            <a:fillRect/>
          </a:stretch>
        </p:blipFill>
        <p:spPr>
          <a:xfrm>
            <a:off x="-2587086" y="761937"/>
            <a:ext cx="14362620" cy="12479286"/>
          </a:xfrm>
          <a:custGeom>
            <a:avLst/>
            <a:gdLst/>
            <a:ahLst/>
            <a:cxnLst>
              <a:cxn ang="0">
                <a:pos x="wd2" y="hd2"/>
              </a:cxn>
              <a:cxn ang="5400000">
                <a:pos x="wd2" y="hd2"/>
              </a:cxn>
              <a:cxn ang="10800000">
                <a:pos x="wd2" y="hd2"/>
              </a:cxn>
              <a:cxn ang="16200000">
                <a:pos x="wd2" y="hd2"/>
              </a:cxn>
            </a:cxnLst>
            <a:rect l="0" t="0" r="r" b="b"/>
            <a:pathLst>
              <a:path w="20355" h="21592" fill="norm" stroke="1" extrusionOk="0">
                <a:moveTo>
                  <a:pt x="11576" y="0"/>
                </a:moveTo>
                <a:cubicBezTo>
                  <a:pt x="8471" y="17"/>
                  <a:pt x="5472" y="2055"/>
                  <a:pt x="3901" y="5629"/>
                </a:cubicBezTo>
                <a:lnTo>
                  <a:pt x="3699" y="6072"/>
                </a:lnTo>
                <a:lnTo>
                  <a:pt x="7741" y="8732"/>
                </a:lnTo>
                <a:cubicBezTo>
                  <a:pt x="4685" y="8805"/>
                  <a:pt x="1749" y="10836"/>
                  <a:pt x="195" y="14356"/>
                </a:cubicBezTo>
                <a:lnTo>
                  <a:pt x="0" y="14798"/>
                </a:lnTo>
                <a:lnTo>
                  <a:pt x="10342" y="21592"/>
                </a:lnTo>
                <a:lnTo>
                  <a:pt x="16475" y="21592"/>
                </a:lnTo>
                <a:cubicBezTo>
                  <a:pt x="16940" y="18849"/>
                  <a:pt x="16497" y="16010"/>
                  <a:pt x="15294" y="13685"/>
                </a:cubicBezTo>
                <a:lnTo>
                  <a:pt x="19114" y="16198"/>
                </a:lnTo>
                <a:lnTo>
                  <a:pt x="19308" y="15748"/>
                </a:lnTo>
                <a:cubicBezTo>
                  <a:pt x="21600" y="10557"/>
                  <a:pt x="20005" y="4074"/>
                  <a:pt x="15749" y="1274"/>
                </a:cubicBezTo>
                <a:cubicBezTo>
                  <a:pt x="14419" y="401"/>
                  <a:pt x="12987" y="-8"/>
                  <a:pt x="11576" y="0"/>
                </a:cubicBezTo>
                <a:close/>
              </a:path>
            </a:pathLst>
          </a:custGeom>
        </p:spPr>
      </p:pic>
      <p:sp>
        <p:nvSpPr>
          <p:cNvPr id="277" name="CuadroTexto 6"/>
          <p:cNvSpPr txBox="1"/>
          <p:nvPr/>
        </p:nvSpPr>
        <p:spPr>
          <a:xfrm>
            <a:off x="12426208" y="3604259"/>
            <a:ext cx="11358670" cy="7731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20000"/>
              </a:lnSpc>
              <a:defRPr sz="4700">
                <a:solidFill>
                  <a:srgbClr val="FFFFFF"/>
                </a:solidFill>
                <a:latin typeface="Open Sans Light"/>
                <a:ea typeface="Open Sans Light"/>
                <a:cs typeface="Open Sans Light"/>
                <a:sym typeface="Open Sans Light"/>
              </a:defRPr>
            </a:pPr>
            <a:r>
              <a:t>In summary, while there's an overlap between the skills needed for educational entrepreneurship and general entrepreneurship, the former requires a deep understanding and passion for education. This combination ensures that ventures succeed financially and make </a:t>
            </a:r>
          </a:p>
          <a:p>
            <a:pPr algn="ctr">
              <a:lnSpc>
                <a:spcPct val="120000"/>
              </a:lnSpc>
              <a:defRPr sz="4700">
                <a:solidFill>
                  <a:srgbClr val="FFFFFF"/>
                </a:solidFill>
                <a:latin typeface="Open Sans Light"/>
                <a:ea typeface="Open Sans Light"/>
                <a:cs typeface="Open Sans Light"/>
                <a:sym typeface="Open Sans Light"/>
              </a:defRPr>
            </a:pPr>
            <a:r>
              <a:t>a meaningful impact on learners.</a:t>
            </a:r>
          </a:p>
        </p:txBody>
      </p:sp>
      <p:sp>
        <p:nvSpPr>
          <p:cNvPr id="278" name="Freeform 8"/>
          <p:cNvSpPr/>
          <p:nvPr/>
        </p:nvSpPr>
        <p:spPr>
          <a:xfrm>
            <a:off x="21228074" y="11774241"/>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279" name="Freeform 8"/>
          <p:cNvSpPr/>
          <p:nvPr/>
        </p:nvSpPr>
        <p:spPr>
          <a:xfrm>
            <a:off x="22752074" y="10809041"/>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283" name="Freeform 23"/>
          <p:cNvSpPr/>
          <p:nvPr/>
        </p:nvSpPr>
        <p:spPr>
          <a:xfrm flipH="1" rot="5400000">
            <a:off x="-2654959" y="-631098"/>
            <a:ext cx="15657205" cy="167596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rgbClr val="FFFFFF">
              <a:alpha val="20301"/>
            </a:srgbClr>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284" name="businessjobsamerica.jpg" descr="businessjobsamerica.jpg"/>
          <p:cNvPicPr>
            <a:picLocks noChangeAspect="1"/>
          </p:cNvPicPr>
          <p:nvPr>
            <p:ph type="pic" idx="21"/>
          </p:nvPr>
        </p:nvPicPr>
        <p:blipFill>
          <a:blip r:embed="rId3">
            <a:extLst/>
          </a:blip>
          <a:srcRect l="7035" t="0" r="19530" b="0"/>
          <a:stretch>
            <a:fillRect/>
          </a:stretch>
        </p:blipFill>
        <p:spPr>
          <a:xfrm>
            <a:off x="-684985" y="1364037"/>
            <a:ext cx="14077553" cy="10092948"/>
          </a:xfrm>
          <a:custGeom>
            <a:avLst/>
            <a:gdLst/>
            <a:ahLst/>
            <a:cxnLst>
              <a:cxn ang="0">
                <a:pos x="wd2" y="hd2"/>
              </a:cxn>
              <a:cxn ang="5400000">
                <a:pos x="wd2" y="hd2"/>
              </a:cxn>
              <a:cxn ang="10800000">
                <a:pos x="wd2" y="hd2"/>
              </a:cxn>
              <a:cxn ang="16200000">
                <a:pos x="wd2" y="hd2"/>
              </a:cxn>
            </a:cxnLst>
            <a:rect l="0" t="0" r="r" b="b"/>
            <a:pathLst>
              <a:path w="21213" h="21563" fill="norm" stroke="1" extrusionOk="0">
                <a:moveTo>
                  <a:pt x="15636" y="0"/>
                </a:moveTo>
                <a:cubicBezTo>
                  <a:pt x="15346" y="-1"/>
                  <a:pt x="15056" y="12"/>
                  <a:pt x="14770" y="25"/>
                </a:cubicBezTo>
                <a:cubicBezTo>
                  <a:pt x="12341" y="145"/>
                  <a:pt x="9919" y="383"/>
                  <a:pt x="7497" y="740"/>
                </a:cubicBezTo>
                <a:cubicBezTo>
                  <a:pt x="5617" y="1024"/>
                  <a:pt x="3563" y="1372"/>
                  <a:pt x="2109" y="3140"/>
                </a:cubicBezTo>
                <a:cubicBezTo>
                  <a:pt x="398" y="5219"/>
                  <a:pt x="-48" y="8728"/>
                  <a:pt x="4" y="11925"/>
                </a:cubicBezTo>
                <a:cubicBezTo>
                  <a:pt x="49" y="14518"/>
                  <a:pt x="333" y="17128"/>
                  <a:pt x="223" y="19684"/>
                </a:cubicBezTo>
                <a:cubicBezTo>
                  <a:pt x="191" y="20426"/>
                  <a:pt x="566" y="21077"/>
                  <a:pt x="1076" y="21196"/>
                </a:cubicBezTo>
                <a:cubicBezTo>
                  <a:pt x="2135" y="21443"/>
                  <a:pt x="3291" y="21095"/>
                  <a:pt x="4383" y="20939"/>
                </a:cubicBezTo>
                <a:cubicBezTo>
                  <a:pt x="7335" y="20527"/>
                  <a:pt x="10293" y="21599"/>
                  <a:pt x="13258" y="21562"/>
                </a:cubicBezTo>
                <a:cubicBezTo>
                  <a:pt x="16223" y="21535"/>
                  <a:pt x="19530" y="19950"/>
                  <a:pt x="20725" y="16103"/>
                </a:cubicBezTo>
                <a:cubicBezTo>
                  <a:pt x="21552" y="13446"/>
                  <a:pt x="21165" y="10377"/>
                  <a:pt x="20752" y="7537"/>
                </a:cubicBezTo>
                <a:cubicBezTo>
                  <a:pt x="20357" y="4917"/>
                  <a:pt x="19802" y="1986"/>
                  <a:pt x="18142" y="712"/>
                </a:cubicBezTo>
                <a:cubicBezTo>
                  <a:pt x="17381" y="128"/>
                  <a:pt x="16508" y="3"/>
                  <a:pt x="15636" y="0"/>
                </a:cubicBezTo>
                <a:close/>
              </a:path>
            </a:pathLst>
          </a:custGeom>
        </p:spPr>
      </p:pic>
      <p:sp>
        <p:nvSpPr>
          <p:cNvPr id="285" name="TextBox 6"/>
          <p:cNvSpPr txBox="1"/>
          <p:nvPr/>
        </p:nvSpPr>
        <p:spPr>
          <a:xfrm>
            <a:off x="14252029" y="2602229"/>
            <a:ext cx="9086891" cy="917194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20000"/>
              </a:lnSpc>
              <a:defRPr sz="4000">
                <a:solidFill>
                  <a:srgbClr val="FFFFFF"/>
                </a:solidFill>
                <a:latin typeface="Open Sans Light"/>
                <a:ea typeface="Open Sans Light"/>
                <a:cs typeface="Open Sans Light"/>
                <a:sym typeface="Open Sans Light"/>
              </a:defRPr>
            </a:pPr>
            <a:r>
              <a:t>As we conclude our exploration of the Educational Business Entrepreneur's landscape, we carry with us the insight that success lies at the intersection of innate drive and cultivated skill. </a:t>
            </a:r>
          </a:p>
          <a:p>
            <a:pPr algn="ctr">
              <a:lnSpc>
                <a:spcPct val="120000"/>
              </a:lnSpc>
              <a:defRPr sz="4000">
                <a:solidFill>
                  <a:srgbClr val="FFFFFF"/>
                </a:solidFill>
                <a:latin typeface="Open Sans Light"/>
                <a:ea typeface="Open Sans Light"/>
                <a:cs typeface="Open Sans Light"/>
                <a:sym typeface="Open Sans Light"/>
              </a:defRPr>
            </a:pPr>
            <a:r>
              <a:t>The characteristics and skills we've discussed—from the visionary's mindset to the pragmatic abilities in leadership, problem-solving, financial savvy, and beyond—form the compass </a:t>
            </a:r>
          </a:p>
          <a:p>
            <a:pPr algn="ctr">
              <a:lnSpc>
                <a:spcPct val="120000"/>
              </a:lnSpc>
              <a:defRPr sz="4000">
                <a:solidFill>
                  <a:srgbClr val="FFFFFF"/>
                </a:solidFill>
                <a:latin typeface="Open Sans Light"/>
                <a:ea typeface="Open Sans Light"/>
                <a:cs typeface="Open Sans Light"/>
                <a:sym typeface="Open Sans Light"/>
              </a:defRPr>
            </a:pPr>
            <a:r>
              <a:t>for this noble journey.</a:t>
            </a:r>
          </a:p>
        </p:txBody>
      </p:sp>
      <p:sp>
        <p:nvSpPr>
          <p:cNvPr id="286" name="Freeform 8"/>
          <p:cNvSpPr/>
          <p:nvPr/>
        </p:nvSpPr>
        <p:spPr>
          <a:xfrm>
            <a:off x="10433074" y="11063041"/>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287" name="Freeform 8"/>
          <p:cNvSpPr/>
          <p:nvPr/>
        </p:nvSpPr>
        <p:spPr>
          <a:xfrm>
            <a:off x="12719074" y="11774241"/>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110" name="Freeform 19"/>
          <p:cNvSpPr/>
          <p:nvPr/>
        </p:nvSpPr>
        <p:spPr>
          <a:xfrm>
            <a:off x="-2335103" y="-2423470"/>
            <a:ext cx="27993539" cy="22205866"/>
          </a:xfrm>
          <a:custGeom>
            <a:avLst/>
            <a:gdLst/>
            <a:ahLst/>
            <a:cxnLst>
              <a:cxn ang="0">
                <a:pos x="wd2" y="hd2"/>
              </a:cxn>
              <a:cxn ang="5400000">
                <a:pos x="wd2" y="hd2"/>
              </a:cxn>
              <a:cxn ang="10800000">
                <a:pos x="wd2" y="hd2"/>
              </a:cxn>
              <a:cxn ang="16200000">
                <a:pos x="wd2" y="hd2"/>
              </a:cxn>
            </a:cxnLst>
            <a:rect l="0" t="0" r="r" b="b"/>
            <a:pathLst>
              <a:path w="20884" h="21323" fill="norm" stroke="1" extrusionOk="0">
                <a:moveTo>
                  <a:pt x="11843" y="9"/>
                </a:moveTo>
                <a:cubicBezTo>
                  <a:pt x="12229" y="21"/>
                  <a:pt x="12613" y="43"/>
                  <a:pt x="12994" y="76"/>
                </a:cubicBezTo>
                <a:cubicBezTo>
                  <a:pt x="15346" y="284"/>
                  <a:pt x="17810" y="899"/>
                  <a:pt x="19399" y="2528"/>
                </a:cubicBezTo>
                <a:cubicBezTo>
                  <a:pt x="21390" y="4576"/>
                  <a:pt x="21377" y="8040"/>
                  <a:pt x="19367" y="10076"/>
                </a:cubicBezTo>
                <a:cubicBezTo>
                  <a:pt x="17455" y="11997"/>
                  <a:pt x="14190" y="12625"/>
                  <a:pt x="12804" y="14900"/>
                </a:cubicBezTo>
                <a:cubicBezTo>
                  <a:pt x="11897" y="16406"/>
                  <a:pt x="12002" y="18382"/>
                  <a:pt x="10767" y="19680"/>
                </a:cubicBezTo>
                <a:cubicBezTo>
                  <a:pt x="10275" y="20205"/>
                  <a:pt x="9591" y="20565"/>
                  <a:pt x="8889" y="20827"/>
                </a:cubicBezTo>
                <a:cubicBezTo>
                  <a:pt x="7069" y="21498"/>
                  <a:pt x="4934" y="21528"/>
                  <a:pt x="3199" y="20680"/>
                </a:cubicBezTo>
                <a:cubicBezTo>
                  <a:pt x="1472" y="19839"/>
                  <a:pt x="250" y="18046"/>
                  <a:pt x="414" y="16235"/>
                </a:cubicBezTo>
                <a:lnTo>
                  <a:pt x="329" y="16705"/>
                </a:lnTo>
                <a:cubicBezTo>
                  <a:pt x="59" y="14052"/>
                  <a:pt x="-210" y="11375"/>
                  <a:pt x="243" y="8741"/>
                </a:cubicBezTo>
                <a:cubicBezTo>
                  <a:pt x="697" y="6119"/>
                  <a:pt x="1964" y="3515"/>
                  <a:pt x="4251" y="1899"/>
                </a:cubicBezTo>
                <a:cubicBezTo>
                  <a:pt x="6383" y="400"/>
                  <a:pt x="9144" y="-72"/>
                  <a:pt x="11843" y="9"/>
                </a:cubicBezTo>
                <a:close/>
              </a:path>
            </a:pathLst>
          </a:custGeom>
          <a:solidFill>
            <a:schemeClr val="accent4">
              <a:alpha val="70000"/>
            </a:schemeClr>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111" name="40239053511_b97d364443_k.jpg" descr="40239053511_b97d364443_k.jpg"/>
          <p:cNvPicPr>
            <a:picLocks noChangeAspect="1"/>
          </p:cNvPicPr>
          <p:nvPr>
            <p:ph type="pic" idx="21"/>
          </p:nvPr>
        </p:nvPicPr>
        <p:blipFill>
          <a:blip r:embed="rId3">
            <a:extLst/>
          </a:blip>
          <a:srcRect l="11943" t="937" r="53" b="940"/>
          <a:stretch>
            <a:fillRect/>
          </a:stretch>
        </p:blipFill>
        <p:spPr>
          <a:xfrm flipH="1">
            <a:off x="14797844" y="2832611"/>
            <a:ext cx="14940385" cy="11102837"/>
          </a:xfrm>
          <a:custGeom>
            <a:avLst/>
            <a:gdLst/>
            <a:ahLst/>
            <a:cxnLst>
              <a:cxn ang="0">
                <a:pos x="wd2" y="hd2"/>
              </a:cxn>
              <a:cxn ang="5400000">
                <a:pos x="wd2" y="hd2"/>
              </a:cxn>
              <a:cxn ang="10800000">
                <a:pos x="wd2" y="hd2"/>
              </a:cxn>
              <a:cxn ang="16200000">
                <a:pos x="wd2" y="hd2"/>
              </a:cxn>
            </a:cxnLst>
            <a:rect l="0" t="0" r="r" b="b"/>
            <a:pathLst>
              <a:path w="21588" h="19603" fill="norm" stroke="1" extrusionOk="0">
                <a:moveTo>
                  <a:pt x="7093" y="3"/>
                </a:moveTo>
                <a:cubicBezTo>
                  <a:pt x="4989" y="-35"/>
                  <a:pt x="2629" y="283"/>
                  <a:pt x="0" y="1122"/>
                </a:cubicBezTo>
                <a:cubicBezTo>
                  <a:pt x="2521" y="5014"/>
                  <a:pt x="2300" y="14145"/>
                  <a:pt x="0" y="17655"/>
                </a:cubicBezTo>
                <a:cubicBezTo>
                  <a:pt x="8587" y="21565"/>
                  <a:pt x="14192" y="18791"/>
                  <a:pt x="17336" y="16273"/>
                </a:cubicBezTo>
                <a:cubicBezTo>
                  <a:pt x="18612" y="15262"/>
                  <a:pt x="21600" y="12869"/>
                  <a:pt x="21588" y="9784"/>
                </a:cubicBezTo>
                <a:cubicBezTo>
                  <a:pt x="21582" y="9039"/>
                  <a:pt x="21396" y="6654"/>
                  <a:pt x="17438" y="3648"/>
                </a:cubicBezTo>
                <a:cubicBezTo>
                  <a:pt x="15116" y="1893"/>
                  <a:pt x="11722" y="87"/>
                  <a:pt x="7093" y="3"/>
                </a:cubicBezTo>
                <a:close/>
              </a:path>
            </a:pathLst>
          </a:custGeom>
        </p:spPr>
      </p:pic>
      <p:sp>
        <p:nvSpPr>
          <p:cNvPr id="112" name="CuadroTexto 7"/>
          <p:cNvSpPr txBox="1"/>
          <p:nvPr/>
        </p:nvSpPr>
        <p:spPr>
          <a:xfrm>
            <a:off x="2238568" y="465499"/>
            <a:ext cx="19894164" cy="272161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p>
            <a:pPr>
              <a:lnSpc>
                <a:spcPct val="90000"/>
              </a:lnSpc>
              <a:defRPr b="1" sz="9100">
                <a:solidFill>
                  <a:srgbClr val="FFFFFF"/>
                </a:solidFill>
                <a:latin typeface="Open Sans Medium"/>
                <a:ea typeface="Open Sans Medium"/>
                <a:cs typeface="Open Sans Medium"/>
                <a:sym typeface="Open Sans Medium"/>
              </a:defRPr>
            </a:pPr>
            <a:r>
              <a:t>General </a:t>
            </a:r>
          </a:p>
          <a:p>
            <a:pPr>
              <a:lnSpc>
                <a:spcPct val="90000"/>
              </a:lnSpc>
              <a:defRPr b="1" sz="9100">
                <a:solidFill>
                  <a:srgbClr val="FFFFFF"/>
                </a:solidFill>
                <a:latin typeface="Open Sans Medium"/>
                <a:ea typeface="Open Sans Medium"/>
                <a:cs typeface="Open Sans Medium"/>
                <a:sym typeface="Open Sans Medium"/>
              </a:defRPr>
            </a:pPr>
            <a:r>
              <a:t>Entrepreneurial Characteristics</a:t>
            </a:r>
          </a:p>
        </p:txBody>
      </p:sp>
      <p:sp>
        <p:nvSpPr>
          <p:cNvPr id="113" name="CuadroTexto 9"/>
          <p:cNvSpPr txBox="1"/>
          <p:nvPr/>
        </p:nvSpPr>
        <p:spPr>
          <a:xfrm>
            <a:off x="1399059" y="3903521"/>
            <a:ext cx="16585297" cy="89090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10000"/>
              </a:lnSpc>
              <a:defRPr sz="39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1. Visionary: </a:t>
            </a:r>
            <a:r>
              <a:t>Ability to see the bigger picture, anticipate future trends in      </a:t>
            </a:r>
          </a:p>
          <a:p>
            <a:pPr>
              <a:lnSpc>
                <a:spcPct val="110000"/>
              </a:lnSpc>
              <a:defRPr sz="3900">
                <a:solidFill>
                  <a:srgbClr val="FFFFFF"/>
                </a:solidFill>
                <a:latin typeface="Open Sans Light"/>
                <a:ea typeface="Open Sans Light"/>
                <a:cs typeface="Open Sans Light"/>
                <a:sym typeface="Open Sans Light"/>
              </a:defRPr>
            </a:pPr>
            <a:r>
              <a:t>     education, and innovate accordingly.</a:t>
            </a:r>
          </a:p>
          <a:p>
            <a:pPr>
              <a:lnSpc>
                <a:spcPct val="110000"/>
              </a:lnSpc>
              <a:defRPr sz="39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2. Risk-taking: </a:t>
            </a:r>
            <a:r>
              <a:t>Willingness to venture into uncharted territories, </a:t>
            </a:r>
          </a:p>
          <a:p>
            <a:pPr>
              <a:lnSpc>
                <a:spcPct val="110000"/>
              </a:lnSpc>
              <a:defRPr sz="3900">
                <a:solidFill>
                  <a:srgbClr val="FFFFFF"/>
                </a:solidFill>
                <a:latin typeface="Open Sans Light"/>
                <a:ea typeface="Open Sans Light"/>
                <a:cs typeface="Open Sans Light"/>
                <a:sym typeface="Open Sans Light"/>
              </a:defRPr>
            </a:pPr>
            <a:r>
              <a:t>    pilot new educational models, or experiment with </a:t>
            </a:r>
          </a:p>
          <a:p>
            <a:pPr>
              <a:lnSpc>
                <a:spcPct val="110000"/>
              </a:lnSpc>
              <a:defRPr sz="3900">
                <a:solidFill>
                  <a:srgbClr val="FFFFFF"/>
                </a:solidFill>
                <a:latin typeface="Open Sans Light"/>
                <a:ea typeface="Open Sans Light"/>
                <a:cs typeface="Open Sans Light"/>
                <a:sym typeface="Open Sans Light"/>
              </a:defRPr>
            </a:pPr>
            <a:r>
              <a:t>    unconventional pedagogies.</a:t>
            </a:r>
          </a:p>
          <a:p>
            <a:pPr>
              <a:lnSpc>
                <a:spcPct val="110000"/>
              </a:lnSpc>
              <a:defRPr sz="39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3. Resilience: </a:t>
            </a:r>
            <a:r>
              <a:t>Capacity to bounce back from setbacks, </a:t>
            </a:r>
          </a:p>
          <a:p>
            <a:pPr>
              <a:lnSpc>
                <a:spcPct val="110000"/>
              </a:lnSpc>
              <a:defRPr sz="3900">
                <a:solidFill>
                  <a:srgbClr val="FFFFFF"/>
                </a:solidFill>
                <a:latin typeface="Open Sans Light"/>
                <a:ea typeface="Open Sans Light"/>
                <a:cs typeface="Open Sans Light"/>
                <a:sym typeface="Open Sans Light"/>
              </a:defRPr>
            </a:pPr>
            <a:r>
              <a:t>    adapt to changes, and continue in the face of challenges.</a:t>
            </a:r>
          </a:p>
          <a:p>
            <a:pPr>
              <a:lnSpc>
                <a:spcPct val="110000"/>
              </a:lnSpc>
              <a:defRPr sz="39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4. Decision-making: </a:t>
            </a:r>
            <a:r>
              <a:t>Making informed choices quickly, </a:t>
            </a:r>
          </a:p>
          <a:p>
            <a:pPr>
              <a:lnSpc>
                <a:spcPct val="110000"/>
              </a:lnSpc>
              <a:defRPr sz="3900">
                <a:solidFill>
                  <a:srgbClr val="FFFFFF"/>
                </a:solidFill>
                <a:latin typeface="Open Sans Light"/>
                <a:ea typeface="Open Sans Light"/>
                <a:cs typeface="Open Sans Light"/>
                <a:sym typeface="Open Sans Light"/>
              </a:defRPr>
            </a:pPr>
            <a:r>
              <a:t>    even with limited information, and taking responsibility </a:t>
            </a:r>
          </a:p>
          <a:p>
            <a:pPr>
              <a:lnSpc>
                <a:spcPct val="110000"/>
              </a:lnSpc>
              <a:defRPr sz="3900">
                <a:solidFill>
                  <a:srgbClr val="FFFFFF"/>
                </a:solidFill>
                <a:latin typeface="Open Sans Light"/>
                <a:ea typeface="Open Sans Light"/>
                <a:cs typeface="Open Sans Light"/>
                <a:sym typeface="Open Sans Light"/>
              </a:defRPr>
            </a:pPr>
            <a:r>
              <a:t>    for the outcomes.</a:t>
            </a:r>
          </a:p>
          <a:p>
            <a:pPr>
              <a:lnSpc>
                <a:spcPct val="110000"/>
              </a:lnSpc>
              <a:defRPr sz="39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5. Networking Abilities:</a:t>
            </a:r>
            <a:r>
              <a:t> Building relationships with </a:t>
            </a:r>
          </a:p>
          <a:p>
            <a:pPr>
              <a:lnSpc>
                <a:spcPct val="110000"/>
              </a:lnSpc>
              <a:defRPr sz="3900">
                <a:solidFill>
                  <a:srgbClr val="FFFFFF"/>
                </a:solidFill>
                <a:latin typeface="Open Sans Light"/>
                <a:ea typeface="Open Sans Light"/>
                <a:cs typeface="Open Sans Light"/>
                <a:sym typeface="Open Sans Light"/>
              </a:defRPr>
            </a:pPr>
            <a:r>
              <a:t>    educators, investors, policymakers, and other stakeholders.</a:t>
            </a:r>
          </a:p>
        </p:txBody>
      </p:sp>
      <p:sp>
        <p:nvSpPr>
          <p:cNvPr id="114" name="Rectángulo 12"/>
          <p:cNvSpPr/>
          <p:nvPr/>
        </p:nvSpPr>
        <p:spPr>
          <a:xfrm>
            <a:off x="950280" y="3972206"/>
            <a:ext cx="151154" cy="8892332"/>
          </a:xfrm>
          <a:prstGeom prst="rect">
            <a:avLst/>
          </a:prstGeom>
          <a:solidFill>
            <a:srgbClr val="FFFFFF"/>
          </a:solidFill>
          <a:ln w="12700">
            <a:miter lim="400000"/>
          </a:ln>
        </p:spPr>
        <p:txBody>
          <a:bodyPr lIns="45719" rIns="45719" anchor="ctr"/>
          <a:lstStyle/>
          <a:p>
            <a:pPr>
              <a:defRPr sz="3100">
                <a:solidFill>
                  <a:srgbClr val="FFFFFF"/>
                </a:solidFill>
                <a:latin typeface="Open Sans Light"/>
                <a:ea typeface="Open Sans Light"/>
                <a:cs typeface="Open Sans Light"/>
                <a:sym typeface="Open Sans Light"/>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18" name="Freeform 23"/>
          <p:cNvSpPr/>
          <p:nvPr/>
        </p:nvSpPr>
        <p:spPr>
          <a:xfrm flipH="1" flipV="1" rot="5400000">
            <a:off x="16319766" y="-1959848"/>
            <a:ext cx="6090361" cy="10017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2"/>
          </a:solidFill>
          <a:ln w="12700">
            <a:miter lim="400000"/>
          </a:ln>
        </p:spPr>
        <p:txBody>
          <a:bodyPr lIns="45719" rIns="45719" anchor="ctr"/>
          <a:lstStyle/>
          <a:p>
            <a:pPr>
              <a:defRPr sz="6500">
                <a:latin typeface="Open Sans Light"/>
                <a:ea typeface="Open Sans Light"/>
                <a:cs typeface="Open Sans Light"/>
                <a:sym typeface="Open Sans Light"/>
              </a:defRPr>
            </a:pPr>
          </a:p>
        </p:txBody>
      </p:sp>
      <p:sp>
        <p:nvSpPr>
          <p:cNvPr id="119" name="Freeform 23"/>
          <p:cNvSpPr/>
          <p:nvPr/>
        </p:nvSpPr>
        <p:spPr>
          <a:xfrm rot="5400000">
            <a:off x="4487009" y="-1567237"/>
            <a:ext cx="10796230" cy="197585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4"/>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120" name="Picture Placeholder 10" descr="Picture Placeholder 10"/>
          <p:cNvPicPr>
            <a:picLocks noChangeAspect="1"/>
          </p:cNvPicPr>
          <p:nvPr>
            <p:ph type="pic" idx="21"/>
          </p:nvPr>
        </p:nvPicPr>
        <p:blipFill>
          <a:blip r:embed="rId3">
            <a:extLst/>
          </a:blip>
          <a:srcRect l="8777" t="0" r="17645" b="0"/>
          <a:stretch>
            <a:fillRect/>
          </a:stretch>
        </p:blipFill>
        <p:spPr>
          <a:xfrm>
            <a:off x="13517020" y="2392752"/>
            <a:ext cx="11776087" cy="10669986"/>
          </a:xfrm>
          <a:custGeom>
            <a:avLst/>
            <a:gdLst/>
            <a:ahLst/>
            <a:cxnLst>
              <a:cxn ang="0">
                <a:pos x="wd2" y="hd2"/>
              </a:cxn>
              <a:cxn ang="5400000">
                <a:pos x="wd2" y="hd2"/>
              </a:cxn>
              <a:cxn ang="10800000">
                <a:pos x="wd2" y="hd2"/>
              </a:cxn>
              <a:cxn ang="16200000">
                <a:pos x="wd2" y="hd2"/>
              </a:cxn>
            </a:cxnLst>
            <a:rect l="0" t="0" r="r" b="b"/>
            <a:pathLst>
              <a:path w="21582" h="21600" fill="norm" stroke="1" extrusionOk="0">
                <a:moveTo>
                  <a:pt x="7109" y="0"/>
                </a:moveTo>
                <a:cubicBezTo>
                  <a:pt x="7037" y="73"/>
                  <a:pt x="6865" y="73"/>
                  <a:pt x="6707" y="80"/>
                </a:cubicBezTo>
                <a:cubicBezTo>
                  <a:pt x="6548" y="88"/>
                  <a:pt x="6395" y="102"/>
                  <a:pt x="6389" y="168"/>
                </a:cubicBezTo>
                <a:cubicBezTo>
                  <a:pt x="6316" y="168"/>
                  <a:pt x="6244" y="153"/>
                  <a:pt x="6171" y="153"/>
                </a:cubicBezTo>
                <a:cubicBezTo>
                  <a:pt x="6171" y="190"/>
                  <a:pt x="6151" y="270"/>
                  <a:pt x="6000" y="343"/>
                </a:cubicBezTo>
                <a:cubicBezTo>
                  <a:pt x="5848" y="365"/>
                  <a:pt x="5860" y="299"/>
                  <a:pt x="5801" y="284"/>
                </a:cubicBezTo>
                <a:cubicBezTo>
                  <a:pt x="5781" y="335"/>
                  <a:pt x="5768" y="387"/>
                  <a:pt x="5748" y="438"/>
                </a:cubicBezTo>
                <a:cubicBezTo>
                  <a:pt x="5312" y="555"/>
                  <a:pt x="4856" y="839"/>
                  <a:pt x="4453" y="1225"/>
                </a:cubicBezTo>
                <a:cubicBezTo>
                  <a:pt x="4050" y="1605"/>
                  <a:pt x="3706" y="2086"/>
                  <a:pt x="3442" y="2582"/>
                </a:cubicBezTo>
                <a:cubicBezTo>
                  <a:pt x="3350" y="2816"/>
                  <a:pt x="3277" y="3093"/>
                  <a:pt x="3224" y="3385"/>
                </a:cubicBezTo>
                <a:cubicBezTo>
                  <a:pt x="3211" y="3465"/>
                  <a:pt x="3204" y="3538"/>
                  <a:pt x="3191" y="3619"/>
                </a:cubicBezTo>
                <a:cubicBezTo>
                  <a:pt x="3185" y="3684"/>
                  <a:pt x="3171" y="3764"/>
                  <a:pt x="3171" y="3837"/>
                </a:cubicBezTo>
                <a:cubicBezTo>
                  <a:pt x="3151" y="3983"/>
                  <a:pt x="3145" y="4107"/>
                  <a:pt x="3132" y="4231"/>
                </a:cubicBezTo>
                <a:lnTo>
                  <a:pt x="3118" y="4173"/>
                </a:lnTo>
                <a:cubicBezTo>
                  <a:pt x="3099" y="4333"/>
                  <a:pt x="3079" y="4472"/>
                  <a:pt x="3059" y="4588"/>
                </a:cubicBezTo>
                <a:cubicBezTo>
                  <a:pt x="3085" y="4508"/>
                  <a:pt x="3105" y="4413"/>
                  <a:pt x="3132" y="4304"/>
                </a:cubicBezTo>
                <a:cubicBezTo>
                  <a:pt x="3138" y="4406"/>
                  <a:pt x="3158" y="4472"/>
                  <a:pt x="3145" y="4552"/>
                </a:cubicBezTo>
                <a:cubicBezTo>
                  <a:pt x="3125" y="4662"/>
                  <a:pt x="3098" y="4764"/>
                  <a:pt x="3065" y="4844"/>
                </a:cubicBezTo>
                <a:cubicBezTo>
                  <a:pt x="3032" y="4924"/>
                  <a:pt x="2993" y="4997"/>
                  <a:pt x="2953" y="5078"/>
                </a:cubicBezTo>
                <a:cubicBezTo>
                  <a:pt x="2861" y="5238"/>
                  <a:pt x="2722" y="5420"/>
                  <a:pt x="2570" y="5617"/>
                </a:cubicBezTo>
                <a:cubicBezTo>
                  <a:pt x="2497" y="5785"/>
                  <a:pt x="2431" y="5807"/>
                  <a:pt x="2371" y="5814"/>
                </a:cubicBezTo>
                <a:cubicBezTo>
                  <a:pt x="2338" y="5822"/>
                  <a:pt x="2306" y="5821"/>
                  <a:pt x="2273" y="5843"/>
                </a:cubicBezTo>
                <a:cubicBezTo>
                  <a:pt x="2233" y="5865"/>
                  <a:pt x="2193" y="5908"/>
                  <a:pt x="2140" y="5989"/>
                </a:cubicBezTo>
                <a:cubicBezTo>
                  <a:pt x="2160" y="5960"/>
                  <a:pt x="2154" y="5931"/>
                  <a:pt x="2167" y="5902"/>
                </a:cubicBezTo>
                <a:cubicBezTo>
                  <a:pt x="2108" y="5975"/>
                  <a:pt x="2048" y="6040"/>
                  <a:pt x="1988" y="6106"/>
                </a:cubicBezTo>
                <a:cubicBezTo>
                  <a:pt x="1929" y="6164"/>
                  <a:pt x="1882" y="6223"/>
                  <a:pt x="1830" y="6288"/>
                </a:cubicBezTo>
                <a:cubicBezTo>
                  <a:pt x="1770" y="6347"/>
                  <a:pt x="1717" y="6412"/>
                  <a:pt x="1658" y="6485"/>
                </a:cubicBezTo>
                <a:cubicBezTo>
                  <a:pt x="1632" y="6522"/>
                  <a:pt x="1605" y="6558"/>
                  <a:pt x="1572" y="6602"/>
                </a:cubicBezTo>
                <a:cubicBezTo>
                  <a:pt x="1546" y="6638"/>
                  <a:pt x="1513" y="6682"/>
                  <a:pt x="1473" y="6733"/>
                </a:cubicBezTo>
                <a:cubicBezTo>
                  <a:pt x="1453" y="6661"/>
                  <a:pt x="1400" y="6711"/>
                  <a:pt x="1347" y="6777"/>
                </a:cubicBezTo>
                <a:cubicBezTo>
                  <a:pt x="1308" y="6843"/>
                  <a:pt x="1262" y="6908"/>
                  <a:pt x="1255" y="6864"/>
                </a:cubicBezTo>
                <a:lnTo>
                  <a:pt x="1262" y="6938"/>
                </a:lnTo>
                <a:cubicBezTo>
                  <a:pt x="1215" y="6967"/>
                  <a:pt x="1149" y="7025"/>
                  <a:pt x="1090" y="7076"/>
                </a:cubicBezTo>
                <a:cubicBezTo>
                  <a:pt x="1037" y="7127"/>
                  <a:pt x="998" y="7164"/>
                  <a:pt x="991" y="7134"/>
                </a:cubicBezTo>
                <a:cubicBezTo>
                  <a:pt x="965" y="7207"/>
                  <a:pt x="932" y="7281"/>
                  <a:pt x="912" y="7361"/>
                </a:cubicBezTo>
                <a:lnTo>
                  <a:pt x="859" y="7338"/>
                </a:lnTo>
                <a:cubicBezTo>
                  <a:pt x="819" y="7404"/>
                  <a:pt x="766" y="7477"/>
                  <a:pt x="713" y="7572"/>
                </a:cubicBezTo>
                <a:cubicBezTo>
                  <a:pt x="693" y="7616"/>
                  <a:pt x="667" y="7659"/>
                  <a:pt x="640" y="7710"/>
                </a:cubicBezTo>
                <a:cubicBezTo>
                  <a:pt x="614" y="7762"/>
                  <a:pt x="594" y="7806"/>
                  <a:pt x="568" y="7857"/>
                </a:cubicBezTo>
                <a:cubicBezTo>
                  <a:pt x="469" y="8046"/>
                  <a:pt x="383" y="8221"/>
                  <a:pt x="304" y="8272"/>
                </a:cubicBezTo>
                <a:cubicBezTo>
                  <a:pt x="257" y="8447"/>
                  <a:pt x="204" y="8659"/>
                  <a:pt x="158" y="8878"/>
                </a:cubicBezTo>
                <a:cubicBezTo>
                  <a:pt x="112" y="9104"/>
                  <a:pt x="73" y="9338"/>
                  <a:pt x="46" y="9586"/>
                </a:cubicBezTo>
                <a:cubicBezTo>
                  <a:pt x="-13" y="10074"/>
                  <a:pt x="-14" y="10585"/>
                  <a:pt x="39" y="11045"/>
                </a:cubicBezTo>
                <a:cubicBezTo>
                  <a:pt x="98" y="11161"/>
                  <a:pt x="152" y="11424"/>
                  <a:pt x="205" y="11621"/>
                </a:cubicBezTo>
                <a:cubicBezTo>
                  <a:pt x="198" y="11701"/>
                  <a:pt x="197" y="11774"/>
                  <a:pt x="197" y="11847"/>
                </a:cubicBezTo>
                <a:cubicBezTo>
                  <a:pt x="230" y="11957"/>
                  <a:pt x="297" y="12044"/>
                  <a:pt x="343" y="12139"/>
                </a:cubicBezTo>
                <a:cubicBezTo>
                  <a:pt x="396" y="12234"/>
                  <a:pt x="436" y="12328"/>
                  <a:pt x="456" y="12423"/>
                </a:cubicBezTo>
                <a:cubicBezTo>
                  <a:pt x="456" y="12423"/>
                  <a:pt x="442" y="12423"/>
                  <a:pt x="435" y="12416"/>
                </a:cubicBezTo>
                <a:cubicBezTo>
                  <a:pt x="488" y="12504"/>
                  <a:pt x="515" y="12606"/>
                  <a:pt x="568" y="12700"/>
                </a:cubicBezTo>
                <a:cubicBezTo>
                  <a:pt x="587" y="12744"/>
                  <a:pt x="614" y="12788"/>
                  <a:pt x="640" y="12824"/>
                </a:cubicBezTo>
                <a:cubicBezTo>
                  <a:pt x="667" y="12875"/>
                  <a:pt x="700" y="12905"/>
                  <a:pt x="739" y="12942"/>
                </a:cubicBezTo>
                <a:cubicBezTo>
                  <a:pt x="832" y="13124"/>
                  <a:pt x="924" y="13306"/>
                  <a:pt x="885" y="13335"/>
                </a:cubicBezTo>
                <a:cubicBezTo>
                  <a:pt x="931" y="13342"/>
                  <a:pt x="984" y="13430"/>
                  <a:pt x="1043" y="13525"/>
                </a:cubicBezTo>
                <a:cubicBezTo>
                  <a:pt x="1070" y="13576"/>
                  <a:pt x="1096" y="13634"/>
                  <a:pt x="1123" y="13678"/>
                </a:cubicBezTo>
                <a:cubicBezTo>
                  <a:pt x="1129" y="13693"/>
                  <a:pt x="1136" y="13714"/>
                  <a:pt x="1143" y="13729"/>
                </a:cubicBezTo>
                <a:cubicBezTo>
                  <a:pt x="1156" y="13743"/>
                  <a:pt x="1156" y="13743"/>
                  <a:pt x="1156" y="13743"/>
                </a:cubicBezTo>
                <a:cubicBezTo>
                  <a:pt x="1156" y="13743"/>
                  <a:pt x="1189" y="13780"/>
                  <a:pt x="1242" y="13853"/>
                </a:cubicBezTo>
                <a:cubicBezTo>
                  <a:pt x="1301" y="13918"/>
                  <a:pt x="1393" y="14021"/>
                  <a:pt x="1519" y="14138"/>
                </a:cubicBezTo>
                <a:cubicBezTo>
                  <a:pt x="1545" y="14160"/>
                  <a:pt x="1579" y="14189"/>
                  <a:pt x="1619" y="14225"/>
                </a:cubicBezTo>
                <a:cubicBezTo>
                  <a:pt x="1652" y="14255"/>
                  <a:pt x="1691" y="14291"/>
                  <a:pt x="1724" y="14320"/>
                </a:cubicBezTo>
                <a:cubicBezTo>
                  <a:pt x="1797" y="14379"/>
                  <a:pt x="1883" y="14444"/>
                  <a:pt x="1962" y="14503"/>
                </a:cubicBezTo>
                <a:cubicBezTo>
                  <a:pt x="2121" y="14619"/>
                  <a:pt x="2292" y="14743"/>
                  <a:pt x="2418" y="14860"/>
                </a:cubicBezTo>
                <a:cubicBezTo>
                  <a:pt x="2563" y="14977"/>
                  <a:pt x="2649" y="15071"/>
                  <a:pt x="2735" y="15217"/>
                </a:cubicBezTo>
                <a:cubicBezTo>
                  <a:pt x="2821" y="15355"/>
                  <a:pt x="2894" y="15531"/>
                  <a:pt x="2953" y="15764"/>
                </a:cubicBezTo>
                <a:cubicBezTo>
                  <a:pt x="3013" y="15990"/>
                  <a:pt x="3052" y="16267"/>
                  <a:pt x="3078" y="16574"/>
                </a:cubicBezTo>
                <a:cubicBezTo>
                  <a:pt x="3112" y="16880"/>
                  <a:pt x="3131" y="17223"/>
                  <a:pt x="3158" y="17588"/>
                </a:cubicBezTo>
                <a:cubicBezTo>
                  <a:pt x="3184" y="17960"/>
                  <a:pt x="3217" y="18346"/>
                  <a:pt x="3297" y="18770"/>
                </a:cubicBezTo>
                <a:cubicBezTo>
                  <a:pt x="3369" y="19185"/>
                  <a:pt x="3495" y="19637"/>
                  <a:pt x="3726" y="20068"/>
                </a:cubicBezTo>
                <a:cubicBezTo>
                  <a:pt x="3832" y="20294"/>
                  <a:pt x="3977" y="20491"/>
                  <a:pt x="4136" y="20674"/>
                </a:cubicBezTo>
                <a:cubicBezTo>
                  <a:pt x="4295" y="20856"/>
                  <a:pt x="4472" y="21016"/>
                  <a:pt x="4664" y="21148"/>
                </a:cubicBezTo>
                <a:cubicBezTo>
                  <a:pt x="4856" y="21279"/>
                  <a:pt x="5061" y="21382"/>
                  <a:pt x="5266" y="21447"/>
                </a:cubicBezTo>
                <a:cubicBezTo>
                  <a:pt x="5470" y="21520"/>
                  <a:pt x="5676" y="21564"/>
                  <a:pt x="5867" y="21586"/>
                </a:cubicBezTo>
                <a:cubicBezTo>
                  <a:pt x="5963" y="21596"/>
                  <a:pt x="6059" y="21600"/>
                  <a:pt x="6153" y="21600"/>
                </a:cubicBezTo>
                <a:cubicBezTo>
                  <a:pt x="6247" y="21600"/>
                  <a:pt x="6339" y="21596"/>
                  <a:pt x="6429" y="21593"/>
                </a:cubicBezTo>
                <a:cubicBezTo>
                  <a:pt x="6600" y="21571"/>
                  <a:pt x="6772" y="21549"/>
                  <a:pt x="6924" y="21512"/>
                </a:cubicBezTo>
                <a:cubicBezTo>
                  <a:pt x="7235" y="21439"/>
                  <a:pt x="7506" y="21337"/>
                  <a:pt x="7750" y="21228"/>
                </a:cubicBezTo>
                <a:cubicBezTo>
                  <a:pt x="8233" y="21009"/>
                  <a:pt x="8583" y="20761"/>
                  <a:pt x="8821" y="20557"/>
                </a:cubicBezTo>
                <a:cubicBezTo>
                  <a:pt x="8834" y="20535"/>
                  <a:pt x="8874" y="20513"/>
                  <a:pt x="8920" y="20491"/>
                </a:cubicBezTo>
                <a:cubicBezTo>
                  <a:pt x="9085" y="20418"/>
                  <a:pt x="9270" y="20513"/>
                  <a:pt x="9356" y="20681"/>
                </a:cubicBezTo>
                <a:cubicBezTo>
                  <a:pt x="9653" y="21286"/>
                  <a:pt x="10473" y="21520"/>
                  <a:pt x="11107" y="21301"/>
                </a:cubicBezTo>
                <a:cubicBezTo>
                  <a:pt x="11133" y="21287"/>
                  <a:pt x="11153" y="21279"/>
                  <a:pt x="11173" y="21272"/>
                </a:cubicBezTo>
                <a:cubicBezTo>
                  <a:pt x="11153" y="21301"/>
                  <a:pt x="11140" y="21338"/>
                  <a:pt x="11120" y="21360"/>
                </a:cubicBezTo>
                <a:cubicBezTo>
                  <a:pt x="11173" y="21323"/>
                  <a:pt x="11226" y="21279"/>
                  <a:pt x="11279" y="21228"/>
                </a:cubicBezTo>
                <a:cubicBezTo>
                  <a:pt x="11305" y="21221"/>
                  <a:pt x="11325" y="21214"/>
                  <a:pt x="11351" y="21199"/>
                </a:cubicBezTo>
                <a:cubicBezTo>
                  <a:pt x="11398" y="21214"/>
                  <a:pt x="11529" y="21163"/>
                  <a:pt x="11404" y="21265"/>
                </a:cubicBezTo>
                <a:cubicBezTo>
                  <a:pt x="11516" y="21199"/>
                  <a:pt x="11629" y="21126"/>
                  <a:pt x="11741" y="21046"/>
                </a:cubicBezTo>
                <a:lnTo>
                  <a:pt x="11807" y="21097"/>
                </a:lnTo>
                <a:cubicBezTo>
                  <a:pt x="11880" y="21031"/>
                  <a:pt x="11880" y="21016"/>
                  <a:pt x="11774" y="21067"/>
                </a:cubicBezTo>
                <a:cubicBezTo>
                  <a:pt x="11840" y="21038"/>
                  <a:pt x="11946" y="20922"/>
                  <a:pt x="12039" y="20827"/>
                </a:cubicBezTo>
                <a:cubicBezTo>
                  <a:pt x="12125" y="20740"/>
                  <a:pt x="12204" y="20674"/>
                  <a:pt x="12217" y="20761"/>
                </a:cubicBezTo>
                <a:cubicBezTo>
                  <a:pt x="12422" y="20499"/>
                  <a:pt x="12521" y="20440"/>
                  <a:pt x="12785" y="20155"/>
                </a:cubicBezTo>
                <a:cubicBezTo>
                  <a:pt x="12692" y="20287"/>
                  <a:pt x="12772" y="20251"/>
                  <a:pt x="12845" y="20214"/>
                </a:cubicBezTo>
                <a:cubicBezTo>
                  <a:pt x="12917" y="20178"/>
                  <a:pt x="12983" y="20134"/>
                  <a:pt x="12877" y="20243"/>
                </a:cubicBezTo>
                <a:cubicBezTo>
                  <a:pt x="13036" y="20163"/>
                  <a:pt x="13009" y="20061"/>
                  <a:pt x="13115" y="19966"/>
                </a:cubicBezTo>
                <a:cubicBezTo>
                  <a:pt x="13234" y="19915"/>
                  <a:pt x="13228" y="20017"/>
                  <a:pt x="13142" y="20127"/>
                </a:cubicBezTo>
                <a:cubicBezTo>
                  <a:pt x="13175" y="20090"/>
                  <a:pt x="13215" y="20039"/>
                  <a:pt x="13248" y="19996"/>
                </a:cubicBezTo>
                <a:lnTo>
                  <a:pt x="13254" y="20010"/>
                </a:lnTo>
                <a:cubicBezTo>
                  <a:pt x="13287" y="19966"/>
                  <a:pt x="13314" y="19929"/>
                  <a:pt x="13340" y="19885"/>
                </a:cubicBezTo>
                <a:cubicBezTo>
                  <a:pt x="13485" y="19842"/>
                  <a:pt x="13406" y="19937"/>
                  <a:pt x="13539" y="19864"/>
                </a:cubicBezTo>
                <a:lnTo>
                  <a:pt x="13532" y="19783"/>
                </a:lnTo>
                <a:cubicBezTo>
                  <a:pt x="13572" y="19776"/>
                  <a:pt x="13604" y="19769"/>
                  <a:pt x="13637" y="19769"/>
                </a:cubicBezTo>
                <a:cubicBezTo>
                  <a:pt x="13618" y="19762"/>
                  <a:pt x="13624" y="19748"/>
                  <a:pt x="13644" y="19726"/>
                </a:cubicBezTo>
                <a:cubicBezTo>
                  <a:pt x="13670" y="19704"/>
                  <a:pt x="13710" y="19674"/>
                  <a:pt x="13757" y="19645"/>
                </a:cubicBezTo>
                <a:lnTo>
                  <a:pt x="13763" y="19660"/>
                </a:lnTo>
                <a:cubicBezTo>
                  <a:pt x="13796" y="19638"/>
                  <a:pt x="13836" y="19616"/>
                  <a:pt x="13875" y="19594"/>
                </a:cubicBezTo>
                <a:cubicBezTo>
                  <a:pt x="13770" y="19681"/>
                  <a:pt x="13988" y="19558"/>
                  <a:pt x="13948" y="19631"/>
                </a:cubicBezTo>
                <a:cubicBezTo>
                  <a:pt x="14054" y="19594"/>
                  <a:pt x="14054" y="19586"/>
                  <a:pt x="14232" y="19521"/>
                </a:cubicBezTo>
                <a:cubicBezTo>
                  <a:pt x="14219" y="19506"/>
                  <a:pt x="14206" y="19492"/>
                  <a:pt x="14186" y="19477"/>
                </a:cubicBezTo>
                <a:cubicBezTo>
                  <a:pt x="14311" y="19426"/>
                  <a:pt x="14318" y="19441"/>
                  <a:pt x="14318" y="19470"/>
                </a:cubicBezTo>
                <a:cubicBezTo>
                  <a:pt x="14318" y="19499"/>
                  <a:pt x="14318" y="19528"/>
                  <a:pt x="14411" y="19514"/>
                </a:cubicBezTo>
                <a:lnTo>
                  <a:pt x="14391" y="19456"/>
                </a:lnTo>
                <a:cubicBezTo>
                  <a:pt x="14536" y="19485"/>
                  <a:pt x="14648" y="19470"/>
                  <a:pt x="14760" y="19463"/>
                </a:cubicBezTo>
                <a:cubicBezTo>
                  <a:pt x="14813" y="19463"/>
                  <a:pt x="14860" y="19463"/>
                  <a:pt x="14919" y="19477"/>
                </a:cubicBezTo>
                <a:cubicBezTo>
                  <a:pt x="14965" y="19485"/>
                  <a:pt x="15018" y="19500"/>
                  <a:pt x="15058" y="19536"/>
                </a:cubicBezTo>
                <a:cubicBezTo>
                  <a:pt x="14946" y="19507"/>
                  <a:pt x="14952" y="19587"/>
                  <a:pt x="14959" y="19565"/>
                </a:cubicBezTo>
                <a:cubicBezTo>
                  <a:pt x="15045" y="19580"/>
                  <a:pt x="15151" y="19630"/>
                  <a:pt x="15263" y="19689"/>
                </a:cubicBezTo>
                <a:cubicBezTo>
                  <a:pt x="15382" y="19754"/>
                  <a:pt x="15507" y="19820"/>
                  <a:pt x="15633" y="19842"/>
                </a:cubicBezTo>
                <a:cubicBezTo>
                  <a:pt x="15652" y="19900"/>
                  <a:pt x="15666" y="19937"/>
                  <a:pt x="15705" y="19981"/>
                </a:cubicBezTo>
                <a:cubicBezTo>
                  <a:pt x="15738" y="20025"/>
                  <a:pt x="15798" y="20068"/>
                  <a:pt x="15937" y="20127"/>
                </a:cubicBezTo>
                <a:cubicBezTo>
                  <a:pt x="16135" y="20163"/>
                  <a:pt x="16175" y="20149"/>
                  <a:pt x="16241" y="20105"/>
                </a:cubicBezTo>
                <a:cubicBezTo>
                  <a:pt x="16340" y="20127"/>
                  <a:pt x="16479" y="20105"/>
                  <a:pt x="16591" y="20076"/>
                </a:cubicBezTo>
                <a:cubicBezTo>
                  <a:pt x="16647" y="20061"/>
                  <a:pt x="16697" y="20046"/>
                  <a:pt x="16734" y="20038"/>
                </a:cubicBezTo>
                <a:lnTo>
                  <a:pt x="16798" y="20039"/>
                </a:lnTo>
                <a:lnTo>
                  <a:pt x="16802" y="20039"/>
                </a:lnTo>
                <a:cubicBezTo>
                  <a:pt x="16829" y="19981"/>
                  <a:pt x="16967" y="19980"/>
                  <a:pt x="17033" y="19885"/>
                </a:cubicBezTo>
                <a:lnTo>
                  <a:pt x="17060" y="19901"/>
                </a:lnTo>
                <a:lnTo>
                  <a:pt x="17020" y="19849"/>
                </a:lnTo>
                <a:cubicBezTo>
                  <a:pt x="17192" y="19827"/>
                  <a:pt x="17292" y="19718"/>
                  <a:pt x="17377" y="19616"/>
                </a:cubicBezTo>
                <a:cubicBezTo>
                  <a:pt x="17470" y="19507"/>
                  <a:pt x="17543" y="19390"/>
                  <a:pt x="17688" y="19309"/>
                </a:cubicBezTo>
                <a:lnTo>
                  <a:pt x="17655" y="19368"/>
                </a:lnTo>
                <a:cubicBezTo>
                  <a:pt x="17681" y="19324"/>
                  <a:pt x="17701" y="19295"/>
                  <a:pt x="17727" y="19252"/>
                </a:cubicBezTo>
                <a:cubicBezTo>
                  <a:pt x="17760" y="19252"/>
                  <a:pt x="17734" y="19302"/>
                  <a:pt x="17754" y="19331"/>
                </a:cubicBezTo>
                <a:cubicBezTo>
                  <a:pt x="17893" y="19178"/>
                  <a:pt x="18011" y="19010"/>
                  <a:pt x="18130" y="18843"/>
                </a:cubicBezTo>
                <a:lnTo>
                  <a:pt x="18031" y="18916"/>
                </a:lnTo>
                <a:cubicBezTo>
                  <a:pt x="18097" y="18806"/>
                  <a:pt x="18104" y="18697"/>
                  <a:pt x="18203" y="18594"/>
                </a:cubicBezTo>
                <a:cubicBezTo>
                  <a:pt x="18170" y="18726"/>
                  <a:pt x="18203" y="18683"/>
                  <a:pt x="18243" y="18610"/>
                </a:cubicBezTo>
                <a:cubicBezTo>
                  <a:pt x="18289" y="18537"/>
                  <a:pt x="18349" y="18427"/>
                  <a:pt x="18382" y="18427"/>
                </a:cubicBezTo>
                <a:lnTo>
                  <a:pt x="18335" y="18551"/>
                </a:lnTo>
                <a:cubicBezTo>
                  <a:pt x="18382" y="18471"/>
                  <a:pt x="18395" y="18441"/>
                  <a:pt x="18402" y="18419"/>
                </a:cubicBezTo>
                <a:cubicBezTo>
                  <a:pt x="18402" y="18397"/>
                  <a:pt x="18388" y="18398"/>
                  <a:pt x="18368" y="18383"/>
                </a:cubicBezTo>
                <a:cubicBezTo>
                  <a:pt x="18461" y="18179"/>
                  <a:pt x="18527" y="18317"/>
                  <a:pt x="18580" y="18106"/>
                </a:cubicBezTo>
                <a:lnTo>
                  <a:pt x="18507" y="18222"/>
                </a:lnTo>
                <a:cubicBezTo>
                  <a:pt x="18461" y="18244"/>
                  <a:pt x="18474" y="18128"/>
                  <a:pt x="18527" y="18047"/>
                </a:cubicBezTo>
                <a:cubicBezTo>
                  <a:pt x="18547" y="18033"/>
                  <a:pt x="18600" y="17989"/>
                  <a:pt x="18567" y="18054"/>
                </a:cubicBezTo>
                <a:cubicBezTo>
                  <a:pt x="18639" y="17887"/>
                  <a:pt x="18791" y="17683"/>
                  <a:pt x="18811" y="17603"/>
                </a:cubicBezTo>
                <a:cubicBezTo>
                  <a:pt x="18871" y="17537"/>
                  <a:pt x="18891" y="17581"/>
                  <a:pt x="18877" y="17632"/>
                </a:cubicBezTo>
                <a:cubicBezTo>
                  <a:pt x="19029" y="17289"/>
                  <a:pt x="18970" y="17501"/>
                  <a:pt x="19122" y="17151"/>
                </a:cubicBezTo>
                <a:lnTo>
                  <a:pt x="19141" y="17172"/>
                </a:lnTo>
                <a:lnTo>
                  <a:pt x="19175" y="17041"/>
                </a:lnTo>
                <a:lnTo>
                  <a:pt x="19320" y="16924"/>
                </a:lnTo>
                <a:lnTo>
                  <a:pt x="19254" y="16953"/>
                </a:lnTo>
                <a:cubicBezTo>
                  <a:pt x="19314" y="16844"/>
                  <a:pt x="19333" y="16771"/>
                  <a:pt x="19419" y="16654"/>
                </a:cubicBezTo>
                <a:lnTo>
                  <a:pt x="19426" y="16734"/>
                </a:lnTo>
                <a:cubicBezTo>
                  <a:pt x="19578" y="16421"/>
                  <a:pt x="19690" y="16435"/>
                  <a:pt x="19809" y="16114"/>
                </a:cubicBezTo>
                <a:cubicBezTo>
                  <a:pt x="19822" y="16100"/>
                  <a:pt x="19809" y="16158"/>
                  <a:pt x="19802" y="16180"/>
                </a:cubicBezTo>
                <a:cubicBezTo>
                  <a:pt x="19895" y="15881"/>
                  <a:pt x="19981" y="16027"/>
                  <a:pt x="20067" y="15721"/>
                </a:cubicBezTo>
                <a:cubicBezTo>
                  <a:pt x="20067" y="15731"/>
                  <a:pt x="20075" y="15732"/>
                  <a:pt x="20084" y="15732"/>
                </a:cubicBezTo>
                <a:lnTo>
                  <a:pt x="20097" y="15738"/>
                </a:lnTo>
                <a:lnTo>
                  <a:pt x="20107" y="15742"/>
                </a:lnTo>
                <a:lnTo>
                  <a:pt x="20152" y="15604"/>
                </a:lnTo>
                <a:lnTo>
                  <a:pt x="20199" y="15655"/>
                </a:lnTo>
                <a:lnTo>
                  <a:pt x="20179" y="15502"/>
                </a:lnTo>
                <a:lnTo>
                  <a:pt x="20278" y="15465"/>
                </a:lnTo>
                <a:lnTo>
                  <a:pt x="20278" y="15399"/>
                </a:lnTo>
                <a:cubicBezTo>
                  <a:pt x="20450" y="15341"/>
                  <a:pt x="20483" y="15108"/>
                  <a:pt x="20661" y="14984"/>
                </a:cubicBezTo>
                <a:lnTo>
                  <a:pt x="20576" y="14969"/>
                </a:lnTo>
                <a:cubicBezTo>
                  <a:pt x="20642" y="14699"/>
                  <a:pt x="20813" y="14458"/>
                  <a:pt x="20992" y="14181"/>
                </a:cubicBezTo>
                <a:cubicBezTo>
                  <a:pt x="21078" y="14043"/>
                  <a:pt x="21170" y="13897"/>
                  <a:pt x="21249" y="13736"/>
                </a:cubicBezTo>
                <a:cubicBezTo>
                  <a:pt x="21328" y="13576"/>
                  <a:pt x="21388" y="13401"/>
                  <a:pt x="21427" y="13219"/>
                </a:cubicBezTo>
                <a:lnTo>
                  <a:pt x="21480" y="13255"/>
                </a:lnTo>
                <a:cubicBezTo>
                  <a:pt x="21487" y="13145"/>
                  <a:pt x="21487" y="13036"/>
                  <a:pt x="21487" y="12926"/>
                </a:cubicBezTo>
                <a:cubicBezTo>
                  <a:pt x="21566" y="12773"/>
                  <a:pt x="21514" y="13043"/>
                  <a:pt x="21553" y="12999"/>
                </a:cubicBezTo>
                <a:cubicBezTo>
                  <a:pt x="21573" y="12824"/>
                  <a:pt x="21560" y="12780"/>
                  <a:pt x="21540" y="12737"/>
                </a:cubicBezTo>
                <a:cubicBezTo>
                  <a:pt x="21527" y="12693"/>
                  <a:pt x="21527" y="12642"/>
                  <a:pt x="21527" y="12445"/>
                </a:cubicBezTo>
                <a:cubicBezTo>
                  <a:pt x="21553" y="12343"/>
                  <a:pt x="21566" y="12358"/>
                  <a:pt x="21573" y="12416"/>
                </a:cubicBezTo>
                <a:cubicBezTo>
                  <a:pt x="21573" y="12474"/>
                  <a:pt x="21573" y="12569"/>
                  <a:pt x="21579" y="12620"/>
                </a:cubicBezTo>
                <a:cubicBezTo>
                  <a:pt x="21579" y="12525"/>
                  <a:pt x="21586" y="12416"/>
                  <a:pt x="21579" y="12307"/>
                </a:cubicBezTo>
                <a:cubicBezTo>
                  <a:pt x="21573" y="12256"/>
                  <a:pt x="21573" y="12197"/>
                  <a:pt x="21573" y="12139"/>
                </a:cubicBezTo>
                <a:cubicBezTo>
                  <a:pt x="21566" y="12088"/>
                  <a:pt x="21560" y="12029"/>
                  <a:pt x="21553" y="11971"/>
                </a:cubicBezTo>
                <a:cubicBezTo>
                  <a:pt x="21553" y="11920"/>
                  <a:pt x="21540" y="11869"/>
                  <a:pt x="21534" y="11818"/>
                </a:cubicBezTo>
                <a:cubicBezTo>
                  <a:pt x="21527" y="11766"/>
                  <a:pt x="21527" y="11716"/>
                  <a:pt x="21514" y="11672"/>
                </a:cubicBezTo>
                <a:cubicBezTo>
                  <a:pt x="21501" y="11577"/>
                  <a:pt x="21494" y="11497"/>
                  <a:pt x="21480" y="11431"/>
                </a:cubicBezTo>
                <a:cubicBezTo>
                  <a:pt x="21474" y="11424"/>
                  <a:pt x="21461" y="11417"/>
                  <a:pt x="21461" y="11424"/>
                </a:cubicBezTo>
                <a:cubicBezTo>
                  <a:pt x="21382" y="11198"/>
                  <a:pt x="21309" y="10892"/>
                  <a:pt x="21197" y="10665"/>
                </a:cubicBezTo>
                <a:cubicBezTo>
                  <a:pt x="21230" y="10658"/>
                  <a:pt x="21256" y="10709"/>
                  <a:pt x="21283" y="10767"/>
                </a:cubicBezTo>
                <a:lnTo>
                  <a:pt x="21275" y="10747"/>
                </a:lnTo>
                <a:lnTo>
                  <a:pt x="21230" y="10621"/>
                </a:lnTo>
                <a:cubicBezTo>
                  <a:pt x="21210" y="10577"/>
                  <a:pt x="21190" y="10534"/>
                  <a:pt x="21157" y="10505"/>
                </a:cubicBezTo>
                <a:lnTo>
                  <a:pt x="21249" y="10563"/>
                </a:lnTo>
                <a:cubicBezTo>
                  <a:pt x="21229" y="10520"/>
                  <a:pt x="21203" y="10461"/>
                  <a:pt x="21170" y="10410"/>
                </a:cubicBezTo>
                <a:cubicBezTo>
                  <a:pt x="21143" y="10359"/>
                  <a:pt x="21111" y="10300"/>
                  <a:pt x="21084" y="10249"/>
                </a:cubicBezTo>
                <a:cubicBezTo>
                  <a:pt x="21018" y="10147"/>
                  <a:pt x="20972" y="10060"/>
                  <a:pt x="20992" y="10023"/>
                </a:cubicBezTo>
                <a:cubicBezTo>
                  <a:pt x="20985" y="10053"/>
                  <a:pt x="20939" y="10075"/>
                  <a:pt x="20853" y="9936"/>
                </a:cubicBezTo>
                <a:cubicBezTo>
                  <a:pt x="20873" y="9870"/>
                  <a:pt x="20807" y="9782"/>
                  <a:pt x="20728" y="9695"/>
                </a:cubicBezTo>
                <a:cubicBezTo>
                  <a:pt x="20642" y="9600"/>
                  <a:pt x="20543" y="9498"/>
                  <a:pt x="20496" y="9374"/>
                </a:cubicBezTo>
                <a:cubicBezTo>
                  <a:pt x="20529" y="9389"/>
                  <a:pt x="20641" y="9527"/>
                  <a:pt x="20608" y="9484"/>
                </a:cubicBezTo>
                <a:cubicBezTo>
                  <a:pt x="20556" y="9367"/>
                  <a:pt x="20463" y="9315"/>
                  <a:pt x="20377" y="9250"/>
                </a:cubicBezTo>
                <a:lnTo>
                  <a:pt x="20424" y="9250"/>
                </a:lnTo>
                <a:cubicBezTo>
                  <a:pt x="20305" y="9111"/>
                  <a:pt x="20179" y="8980"/>
                  <a:pt x="20060" y="8849"/>
                </a:cubicBezTo>
                <a:cubicBezTo>
                  <a:pt x="20086" y="8718"/>
                  <a:pt x="19756" y="8455"/>
                  <a:pt x="19829" y="8440"/>
                </a:cubicBezTo>
                <a:cubicBezTo>
                  <a:pt x="19723" y="8287"/>
                  <a:pt x="19888" y="8593"/>
                  <a:pt x="19743" y="8411"/>
                </a:cubicBezTo>
                <a:cubicBezTo>
                  <a:pt x="19736" y="8331"/>
                  <a:pt x="19604" y="8251"/>
                  <a:pt x="19657" y="8221"/>
                </a:cubicBezTo>
                <a:lnTo>
                  <a:pt x="19677" y="8229"/>
                </a:lnTo>
                <a:lnTo>
                  <a:pt x="19578" y="8105"/>
                </a:lnTo>
                <a:lnTo>
                  <a:pt x="19683" y="8148"/>
                </a:lnTo>
                <a:cubicBezTo>
                  <a:pt x="19597" y="8046"/>
                  <a:pt x="19492" y="8003"/>
                  <a:pt x="19452" y="8025"/>
                </a:cubicBezTo>
                <a:cubicBezTo>
                  <a:pt x="19432" y="7952"/>
                  <a:pt x="19393" y="7893"/>
                  <a:pt x="19353" y="7828"/>
                </a:cubicBezTo>
                <a:cubicBezTo>
                  <a:pt x="19320" y="7769"/>
                  <a:pt x="19293" y="7718"/>
                  <a:pt x="19306" y="7674"/>
                </a:cubicBezTo>
                <a:lnTo>
                  <a:pt x="19340" y="7703"/>
                </a:lnTo>
                <a:cubicBezTo>
                  <a:pt x="19287" y="7630"/>
                  <a:pt x="19254" y="7558"/>
                  <a:pt x="19227" y="7485"/>
                </a:cubicBezTo>
                <a:cubicBezTo>
                  <a:pt x="19207" y="7412"/>
                  <a:pt x="19188" y="7346"/>
                  <a:pt x="19175" y="7281"/>
                </a:cubicBezTo>
                <a:cubicBezTo>
                  <a:pt x="19142" y="7142"/>
                  <a:pt x="19115" y="7025"/>
                  <a:pt x="19023" y="6930"/>
                </a:cubicBezTo>
                <a:cubicBezTo>
                  <a:pt x="19029" y="6908"/>
                  <a:pt x="19036" y="6908"/>
                  <a:pt x="19055" y="6945"/>
                </a:cubicBezTo>
                <a:lnTo>
                  <a:pt x="19016" y="6850"/>
                </a:lnTo>
                <a:cubicBezTo>
                  <a:pt x="19010" y="6814"/>
                  <a:pt x="19003" y="6784"/>
                  <a:pt x="18989" y="6755"/>
                </a:cubicBezTo>
                <a:lnTo>
                  <a:pt x="19049" y="6784"/>
                </a:lnTo>
                <a:cubicBezTo>
                  <a:pt x="18996" y="6689"/>
                  <a:pt x="18943" y="6602"/>
                  <a:pt x="18890" y="6492"/>
                </a:cubicBezTo>
                <a:lnTo>
                  <a:pt x="18923" y="6485"/>
                </a:lnTo>
                <a:cubicBezTo>
                  <a:pt x="18903" y="6369"/>
                  <a:pt x="18877" y="6222"/>
                  <a:pt x="18844" y="6062"/>
                </a:cubicBezTo>
                <a:cubicBezTo>
                  <a:pt x="18817" y="5879"/>
                  <a:pt x="18784" y="5690"/>
                  <a:pt x="18751" y="5522"/>
                </a:cubicBezTo>
                <a:lnTo>
                  <a:pt x="18778" y="5573"/>
                </a:lnTo>
                <a:cubicBezTo>
                  <a:pt x="18726" y="5384"/>
                  <a:pt x="18712" y="5282"/>
                  <a:pt x="18706" y="5187"/>
                </a:cubicBezTo>
                <a:cubicBezTo>
                  <a:pt x="18699" y="5099"/>
                  <a:pt x="18692" y="5026"/>
                  <a:pt x="18639" y="4873"/>
                </a:cubicBezTo>
                <a:lnTo>
                  <a:pt x="18653" y="4893"/>
                </a:lnTo>
                <a:lnTo>
                  <a:pt x="18659" y="4902"/>
                </a:lnTo>
                <a:cubicBezTo>
                  <a:pt x="18639" y="4808"/>
                  <a:pt x="18613" y="4705"/>
                  <a:pt x="18586" y="4610"/>
                </a:cubicBezTo>
                <a:lnTo>
                  <a:pt x="18633" y="4669"/>
                </a:lnTo>
                <a:cubicBezTo>
                  <a:pt x="18514" y="4472"/>
                  <a:pt x="18481" y="3997"/>
                  <a:pt x="18487" y="4158"/>
                </a:cubicBezTo>
                <a:cubicBezTo>
                  <a:pt x="18402" y="4048"/>
                  <a:pt x="18276" y="3866"/>
                  <a:pt x="18223" y="3859"/>
                </a:cubicBezTo>
                <a:cubicBezTo>
                  <a:pt x="18052" y="3574"/>
                  <a:pt x="18216" y="3764"/>
                  <a:pt x="18130" y="3574"/>
                </a:cubicBezTo>
                <a:cubicBezTo>
                  <a:pt x="18058" y="3472"/>
                  <a:pt x="18005" y="3421"/>
                  <a:pt x="17959" y="3363"/>
                </a:cubicBezTo>
                <a:cubicBezTo>
                  <a:pt x="17926" y="3334"/>
                  <a:pt x="17899" y="3305"/>
                  <a:pt x="17866" y="3268"/>
                </a:cubicBezTo>
                <a:cubicBezTo>
                  <a:pt x="17827" y="3225"/>
                  <a:pt x="17787" y="3173"/>
                  <a:pt x="17747" y="3115"/>
                </a:cubicBezTo>
                <a:lnTo>
                  <a:pt x="17767" y="3093"/>
                </a:lnTo>
                <a:cubicBezTo>
                  <a:pt x="17668" y="2984"/>
                  <a:pt x="17582" y="2947"/>
                  <a:pt x="17437" y="2809"/>
                </a:cubicBezTo>
                <a:lnTo>
                  <a:pt x="17483" y="2838"/>
                </a:lnTo>
                <a:cubicBezTo>
                  <a:pt x="17417" y="2787"/>
                  <a:pt x="17364" y="2750"/>
                  <a:pt x="17318" y="2714"/>
                </a:cubicBezTo>
                <a:cubicBezTo>
                  <a:pt x="17278" y="2670"/>
                  <a:pt x="17245" y="2640"/>
                  <a:pt x="17212" y="2604"/>
                </a:cubicBezTo>
                <a:cubicBezTo>
                  <a:pt x="17199" y="2582"/>
                  <a:pt x="17179" y="2568"/>
                  <a:pt x="17166" y="2553"/>
                </a:cubicBezTo>
                <a:cubicBezTo>
                  <a:pt x="17139" y="2531"/>
                  <a:pt x="17126" y="2524"/>
                  <a:pt x="17100" y="2509"/>
                </a:cubicBezTo>
                <a:cubicBezTo>
                  <a:pt x="17060" y="2487"/>
                  <a:pt x="17007" y="2480"/>
                  <a:pt x="16935" y="2473"/>
                </a:cubicBezTo>
                <a:cubicBezTo>
                  <a:pt x="16915" y="2451"/>
                  <a:pt x="16882" y="2414"/>
                  <a:pt x="16842" y="2400"/>
                </a:cubicBezTo>
                <a:cubicBezTo>
                  <a:pt x="16809" y="2371"/>
                  <a:pt x="16770" y="2356"/>
                  <a:pt x="16737" y="2327"/>
                </a:cubicBezTo>
                <a:cubicBezTo>
                  <a:pt x="16671" y="2283"/>
                  <a:pt x="16624" y="2247"/>
                  <a:pt x="16637" y="2217"/>
                </a:cubicBezTo>
                <a:cubicBezTo>
                  <a:pt x="16591" y="2196"/>
                  <a:pt x="16545" y="2181"/>
                  <a:pt x="16499" y="2167"/>
                </a:cubicBezTo>
                <a:cubicBezTo>
                  <a:pt x="16453" y="2160"/>
                  <a:pt x="16413" y="2145"/>
                  <a:pt x="16366" y="2123"/>
                </a:cubicBezTo>
                <a:cubicBezTo>
                  <a:pt x="16281" y="2093"/>
                  <a:pt x="16195" y="2071"/>
                  <a:pt x="16109" y="2057"/>
                </a:cubicBezTo>
                <a:cubicBezTo>
                  <a:pt x="16063" y="2042"/>
                  <a:pt x="16023" y="2035"/>
                  <a:pt x="15977" y="2028"/>
                </a:cubicBezTo>
                <a:cubicBezTo>
                  <a:pt x="15937" y="2013"/>
                  <a:pt x="15890" y="2013"/>
                  <a:pt x="15844" y="2006"/>
                </a:cubicBezTo>
                <a:cubicBezTo>
                  <a:pt x="15798" y="1992"/>
                  <a:pt x="15758" y="1992"/>
                  <a:pt x="15705" y="1984"/>
                </a:cubicBezTo>
                <a:cubicBezTo>
                  <a:pt x="15685" y="1984"/>
                  <a:pt x="15666" y="1977"/>
                  <a:pt x="15640" y="1970"/>
                </a:cubicBezTo>
                <a:cubicBezTo>
                  <a:pt x="15613" y="1970"/>
                  <a:pt x="15594" y="1970"/>
                  <a:pt x="15567" y="1970"/>
                </a:cubicBezTo>
                <a:cubicBezTo>
                  <a:pt x="15541" y="1912"/>
                  <a:pt x="15521" y="1911"/>
                  <a:pt x="15481" y="1911"/>
                </a:cubicBezTo>
                <a:cubicBezTo>
                  <a:pt x="15455" y="1911"/>
                  <a:pt x="15428" y="1911"/>
                  <a:pt x="15388" y="1911"/>
                </a:cubicBezTo>
                <a:cubicBezTo>
                  <a:pt x="15355" y="1904"/>
                  <a:pt x="15309" y="1897"/>
                  <a:pt x="15250" y="1875"/>
                </a:cubicBezTo>
                <a:lnTo>
                  <a:pt x="15263" y="1940"/>
                </a:lnTo>
                <a:cubicBezTo>
                  <a:pt x="15124" y="1940"/>
                  <a:pt x="14979" y="1926"/>
                  <a:pt x="14827" y="1933"/>
                </a:cubicBezTo>
                <a:cubicBezTo>
                  <a:pt x="14787" y="1933"/>
                  <a:pt x="14754" y="1933"/>
                  <a:pt x="14715" y="1933"/>
                </a:cubicBezTo>
                <a:cubicBezTo>
                  <a:pt x="14675" y="1933"/>
                  <a:pt x="14635" y="1933"/>
                  <a:pt x="14595" y="1940"/>
                </a:cubicBezTo>
                <a:cubicBezTo>
                  <a:pt x="14523" y="1948"/>
                  <a:pt x="14443" y="1955"/>
                  <a:pt x="14364" y="1962"/>
                </a:cubicBezTo>
                <a:cubicBezTo>
                  <a:pt x="14047" y="2006"/>
                  <a:pt x="13763" y="2093"/>
                  <a:pt x="13532" y="2210"/>
                </a:cubicBezTo>
                <a:lnTo>
                  <a:pt x="13492" y="2160"/>
                </a:lnTo>
                <a:lnTo>
                  <a:pt x="13419" y="2262"/>
                </a:lnTo>
                <a:cubicBezTo>
                  <a:pt x="13168" y="2356"/>
                  <a:pt x="12910" y="2451"/>
                  <a:pt x="12712" y="2495"/>
                </a:cubicBezTo>
                <a:cubicBezTo>
                  <a:pt x="12607" y="2509"/>
                  <a:pt x="12521" y="2517"/>
                  <a:pt x="12429" y="2524"/>
                </a:cubicBezTo>
                <a:cubicBezTo>
                  <a:pt x="12349" y="2517"/>
                  <a:pt x="12270" y="2509"/>
                  <a:pt x="12197" y="2502"/>
                </a:cubicBezTo>
                <a:cubicBezTo>
                  <a:pt x="12151" y="2509"/>
                  <a:pt x="12084" y="2524"/>
                  <a:pt x="12012" y="2524"/>
                </a:cubicBezTo>
                <a:cubicBezTo>
                  <a:pt x="11946" y="2524"/>
                  <a:pt x="11866" y="2509"/>
                  <a:pt x="11787" y="2473"/>
                </a:cubicBezTo>
                <a:lnTo>
                  <a:pt x="11807" y="2466"/>
                </a:lnTo>
                <a:cubicBezTo>
                  <a:pt x="11517" y="2400"/>
                  <a:pt x="11193" y="2225"/>
                  <a:pt x="10882" y="1947"/>
                </a:cubicBezTo>
                <a:cubicBezTo>
                  <a:pt x="10909" y="1947"/>
                  <a:pt x="10902" y="1911"/>
                  <a:pt x="10922" y="1911"/>
                </a:cubicBezTo>
                <a:cubicBezTo>
                  <a:pt x="10822" y="1904"/>
                  <a:pt x="10743" y="1780"/>
                  <a:pt x="10677" y="1722"/>
                </a:cubicBezTo>
                <a:lnTo>
                  <a:pt x="10730" y="1824"/>
                </a:lnTo>
                <a:cubicBezTo>
                  <a:pt x="10611" y="1795"/>
                  <a:pt x="10506" y="1641"/>
                  <a:pt x="10479" y="1568"/>
                </a:cubicBezTo>
                <a:lnTo>
                  <a:pt x="10287" y="1495"/>
                </a:lnTo>
                <a:lnTo>
                  <a:pt x="10278" y="1464"/>
                </a:lnTo>
                <a:lnTo>
                  <a:pt x="10289" y="1464"/>
                </a:lnTo>
                <a:lnTo>
                  <a:pt x="10276" y="1460"/>
                </a:lnTo>
                <a:lnTo>
                  <a:pt x="10274" y="1452"/>
                </a:lnTo>
                <a:lnTo>
                  <a:pt x="10235" y="1459"/>
                </a:lnTo>
                <a:lnTo>
                  <a:pt x="10188" y="1328"/>
                </a:lnTo>
                <a:cubicBezTo>
                  <a:pt x="10142" y="1313"/>
                  <a:pt x="9917" y="1160"/>
                  <a:pt x="9812" y="1167"/>
                </a:cubicBezTo>
                <a:cubicBezTo>
                  <a:pt x="9812" y="1138"/>
                  <a:pt x="9660" y="1007"/>
                  <a:pt x="9792" y="1087"/>
                </a:cubicBezTo>
                <a:cubicBezTo>
                  <a:pt x="9594" y="927"/>
                  <a:pt x="9382" y="766"/>
                  <a:pt x="9158" y="620"/>
                </a:cubicBezTo>
                <a:cubicBezTo>
                  <a:pt x="9191" y="649"/>
                  <a:pt x="9224" y="679"/>
                  <a:pt x="9250" y="708"/>
                </a:cubicBezTo>
                <a:cubicBezTo>
                  <a:pt x="9237" y="766"/>
                  <a:pt x="9019" y="678"/>
                  <a:pt x="8920" y="591"/>
                </a:cubicBezTo>
                <a:cubicBezTo>
                  <a:pt x="9085" y="627"/>
                  <a:pt x="8966" y="525"/>
                  <a:pt x="8926" y="445"/>
                </a:cubicBezTo>
                <a:cubicBezTo>
                  <a:pt x="8814" y="423"/>
                  <a:pt x="8986" y="540"/>
                  <a:pt x="8920" y="547"/>
                </a:cubicBezTo>
                <a:cubicBezTo>
                  <a:pt x="8788" y="511"/>
                  <a:pt x="8510" y="401"/>
                  <a:pt x="8444" y="350"/>
                </a:cubicBezTo>
                <a:lnTo>
                  <a:pt x="8530" y="365"/>
                </a:lnTo>
                <a:cubicBezTo>
                  <a:pt x="8437" y="336"/>
                  <a:pt x="8384" y="285"/>
                  <a:pt x="8318" y="241"/>
                </a:cubicBezTo>
                <a:cubicBezTo>
                  <a:pt x="8285" y="219"/>
                  <a:pt x="8252" y="197"/>
                  <a:pt x="8219" y="175"/>
                </a:cubicBezTo>
                <a:cubicBezTo>
                  <a:pt x="8180" y="153"/>
                  <a:pt x="8133" y="138"/>
                  <a:pt x="8087" y="124"/>
                </a:cubicBezTo>
                <a:cubicBezTo>
                  <a:pt x="7902" y="124"/>
                  <a:pt x="7784" y="58"/>
                  <a:pt x="7803" y="168"/>
                </a:cubicBezTo>
                <a:cubicBezTo>
                  <a:pt x="7678" y="153"/>
                  <a:pt x="7651" y="138"/>
                  <a:pt x="7651" y="109"/>
                </a:cubicBezTo>
                <a:cubicBezTo>
                  <a:pt x="7651" y="87"/>
                  <a:pt x="7671" y="66"/>
                  <a:pt x="7631" y="59"/>
                </a:cubicBezTo>
                <a:cubicBezTo>
                  <a:pt x="7598" y="66"/>
                  <a:pt x="7552" y="66"/>
                  <a:pt x="7499" y="66"/>
                </a:cubicBezTo>
                <a:cubicBezTo>
                  <a:pt x="7453" y="66"/>
                  <a:pt x="7394" y="66"/>
                  <a:pt x="7341" y="59"/>
                </a:cubicBezTo>
                <a:cubicBezTo>
                  <a:pt x="7228" y="44"/>
                  <a:pt x="7129" y="29"/>
                  <a:pt x="7109" y="0"/>
                </a:cubicBezTo>
                <a:close/>
                <a:moveTo>
                  <a:pt x="21476" y="11354"/>
                </a:moveTo>
                <a:cubicBezTo>
                  <a:pt x="21476" y="11368"/>
                  <a:pt x="21476" y="11390"/>
                  <a:pt x="21476" y="11411"/>
                </a:cubicBezTo>
                <a:cubicBezTo>
                  <a:pt x="21491" y="11411"/>
                  <a:pt x="21498" y="11404"/>
                  <a:pt x="21476" y="11354"/>
                </a:cubicBezTo>
                <a:close/>
                <a:moveTo>
                  <a:pt x="860" y="13316"/>
                </a:moveTo>
                <a:cubicBezTo>
                  <a:pt x="872" y="13332"/>
                  <a:pt x="877" y="13316"/>
                  <a:pt x="883" y="13316"/>
                </a:cubicBezTo>
                <a:cubicBezTo>
                  <a:pt x="877" y="13316"/>
                  <a:pt x="872" y="13316"/>
                  <a:pt x="860" y="13316"/>
                </a:cubicBezTo>
                <a:close/>
                <a:moveTo>
                  <a:pt x="13928" y="19620"/>
                </a:moveTo>
                <a:cubicBezTo>
                  <a:pt x="13897" y="19636"/>
                  <a:pt x="13841" y="19660"/>
                  <a:pt x="13760" y="19709"/>
                </a:cubicBezTo>
                <a:cubicBezTo>
                  <a:pt x="13816" y="19677"/>
                  <a:pt x="13872" y="19653"/>
                  <a:pt x="13928" y="19628"/>
                </a:cubicBezTo>
                <a:cubicBezTo>
                  <a:pt x="13928" y="19628"/>
                  <a:pt x="13928" y="19628"/>
                  <a:pt x="13928" y="19620"/>
                </a:cubicBezTo>
                <a:close/>
              </a:path>
            </a:pathLst>
          </a:custGeom>
        </p:spPr>
      </p:pic>
      <p:sp>
        <p:nvSpPr>
          <p:cNvPr id="121" name="CuadroTexto 5"/>
          <p:cNvSpPr txBox="1"/>
          <p:nvPr/>
        </p:nvSpPr>
        <p:spPr>
          <a:xfrm>
            <a:off x="923521" y="669236"/>
            <a:ext cx="23654046" cy="14757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9100">
                <a:solidFill>
                  <a:srgbClr val="FFFFFF"/>
                </a:solidFill>
                <a:latin typeface="Open Sans Medium"/>
                <a:ea typeface="Open Sans Medium"/>
                <a:cs typeface="Open Sans Medium"/>
                <a:sym typeface="Open Sans Medium"/>
              </a:defRPr>
            </a:lvl1pPr>
          </a:lstStyle>
          <a:p>
            <a:pPr/>
            <a:r>
              <a:t>Specific to Educational Entrepreneurship</a:t>
            </a:r>
          </a:p>
        </p:txBody>
      </p:sp>
      <p:sp>
        <p:nvSpPr>
          <p:cNvPr id="122" name="CuadroTexto 6"/>
          <p:cNvSpPr txBox="1"/>
          <p:nvPr/>
        </p:nvSpPr>
        <p:spPr>
          <a:xfrm>
            <a:off x="1343042" y="3724271"/>
            <a:ext cx="14416534" cy="9585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31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1. Pedagogical Knowledge: </a:t>
            </a:r>
            <a:r>
              <a:t>Understanding of effective </a:t>
            </a:r>
          </a:p>
          <a:p>
            <a:pPr>
              <a:lnSpc>
                <a:spcPct val="120000"/>
              </a:lnSpc>
              <a:defRPr sz="3100">
                <a:solidFill>
                  <a:srgbClr val="FFFFFF"/>
                </a:solidFill>
                <a:latin typeface="Open Sans Light"/>
                <a:ea typeface="Open Sans Light"/>
                <a:cs typeface="Open Sans Light"/>
                <a:sym typeface="Open Sans Light"/>
              </a:defRPr>
            </a:pPr>
            <a:r>
              <a:t>    teaching and learning methods, curriculum design, and assessment  </a:t>
            </a:r>
          </a:p>
          <a:p>
            <a:pPr>
              <a:lnSpc>
                <a:spcPct val="120000"/>
              </a:lnSpc>
              <a:defRPr sz="3100">
                <a:solidFill>
                  <a:srgbClr val="FFFFFF"/>
                </a:solidFill>
                <a:latin typeface="Open Sans Light"/>
                <a:ea typeface="Open Sans Light"/>
                <a:cs typeface="Open Sans Light"/>
                <a:sym typeface="Open Sans Light"/>
              </a:defRPr>
            </a:pPr>
            <a:r>
              <a:t>    strategies.</a:t>
            </a:r>
          </a:p>
          <a:p>
            <a:pPr>
              <a:lnSpc>
                <a:spcPct val="120000"/>
              </a:lnSpc>
              <a:defRPr sz="31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2. Awareness of Educational Policies:</a:t>
            </a:r>
            <a:r>
              <a:t> Familiarity with </a:t>
            </a:r>
          </a:p>
          <a:p>
            <a:pPr>
              <a:lnSpc>
                <a:spcPct val="120000"/>
              </a:lnSpc>
              <a:defRPr sz="3100">
                <a:solidFill>
                  <a:srgbClr val="FFFFFF"/>
                </a:solidFill>
                <a:latin typeface="Open Sans Light"/>
                <a:ea typeface="Open Sans Light"/>
                <a:cs typeface="Open Sans Light"/>
                <a:sym typeface="Open Sans Light"/>
              </a:defRPr>
            </a:pPr>
            <a:r>
              <a:t>    regulations, accreditation standards, and policies that affect </a:t>
            </a:r>
          </a:p>
          <a:p>
            <a:pPr>
              <a:lnSpc>
                <a:spcPct val="120000"/>
              </a:lnSpc>
              <a:defRPr sz="3100">
                <a:solidFill>
                  <a:srgbClr val="FFFFFF"/>
                </a:solidFill>
                <a:latin typeface="Open Sans Light"/>
                <a:ea typeface="Open Sans Light"/>
                <a:cs typeface="Open Sans Light"/>
                <a:sym typeface="Open Sans Light"/>
              </a:defRPr>
            </a:pPr>
            <a:r>
              <a:t>    educational ventures.</a:t>
            </a:r>
          </a:p>
          <a:p>
            <a:pPr>
              <a:lnSpc>
                <a:spcPct val="120000"/>
              </a:lnSpc>
              <a:defRPr sz="31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3. Cultural Sensitivity: </a:t>
            </a:r>
            <a:r>
              <a:t>Especially for global ventures, it's crucial </a:t>
            </a:r>
          </a:p>
          <a:p>
            <a:pPr>
              <a:lnSpc>
                <a:spcPct val="120000"/>
              </a:lnSpc>
              <a:defRPr sz="3100">
                <a:solidFill>
                  <a:srgbClr val="FFFFFF"/>
                </a:solidFill>
                <a:latin typeface="Open Sans Light"/>
                <a:ea typeface="Open Sans Light"/>
                <a:cs typeface="Open Sans Light"/>
                <a:sym typeface="Open Sans Light"/>
              </a:defRPr>
            </a:pPr>
            <a:r>
              <a:t>     to be aware of and respectful towards the cultural nuances of </a:t>
            </a:r>
          </a:p>
          <a:p>
            <a:pPr>
              <a:lnSpc>
                <a:spcPct val="120000"/>
              </a:lnSpc>
              <a:defRPr sz="3100">
                <a:solidFill>
                  <a:srgbClr val="FFFFFF"/>
                </a:solidFill>
                <a:latin typeface="Open Sans Light"/>
                <a:ea typeface="Open Sans Light"/>
                <a:cs typeface="Open Sans Light"/>
                <a:sym typeface="Open Sans Light"/>
              </a:defRPr>
            </a:pPr>
            <a:r>
              <a:t>     education in different regions.</a:t>
            </a:r>
          </a:p>
          <a:p>
            <a:pPr>
              <a:lnSpc>
                <a:spcPct val="120000"/>
              </a:lnSpc>
              <a:defRPr sz="31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4. Stakeholder Engagement:</a:t>
            </a:r>
            <a:r>
              <a:t> Ability to effectively engage with students, </a:t>
            </a:r>
          </a:p>
          <a:p>
            <a:pPr>
              <a:lnSpc>
                <a:spcPct val="120000"/>
              </a:lnSpc>
              <a:defRPr sz="3100">
                <a:solidFill>
                  <a:srgbClr val="FFFFFF"/>
                </a:solidFill>
                <a:latin typeface="Open Sans Light"/>
                <a:ea typeface="Open Sans Light"/>
                <a:cs typeface="Open Sans Light"/>
                <a:sym typeface="Open Sans Light"/>
              </a:defRPr>
            </a:pPr>
            <a:r>
              <a:t>    parents, educators, and community members to gather feedback and </a:t>
            </a:r>
          </a:p>
          <a:p>
            <a:pPr>
              <a:lnSpc>
                <a:spcPct val="120000"/>
              </a:lnSpc>
              <a:defRPr sz="3100">
                <a:solidFill>
                  <a:srgbClr val="FFFFFF"/>
                </a:solidFill>
                <a:latin typeface="Open Sans Light"/>
                <a:ea typeface="Open Sans Light"/>
                <a:cs typeface="Open Sans Light"/>
                <a:sym typeface="Open Sans Light"/>
              </a:defRPr>
            </a:pPr>
            <a:r>
              <a:t>    build trust.</a:t>
            </a:r>
          </a:p>
          <a:p>
            <a:pPr>
              <a:lnSpc>
                <a:spcPct val="120000"/>
              </a:lnSpc>
              <a:defRPr sz="3100">
                <a:solidFill>
                  <a:srgbClr val="FFFFFF"/>
                </a:solidFill>
                <a:latin typeface="Open Sans Light"/>
                <a:ea typeface="Open Sans Light"/>
                <a:cs typeface="Open Sans Light"/>
                <a:sym typeface="Open Sans Light"/>
              </a:defRPr>
            </a:pPr>
            <a:r>
              <a:rPr b="1">
                <a:latin typeface="OpenSansRoman-Bold"/>
                <a:ea typeface="OpenSansRoman-Bold"/>
                <a:cs typeface="OpenSansRoman-Bold"/>
                <a:sym typeface="OpenSansRoman-Bold"/>
              </a:rPr>
              <a:t>5. Ethical Considerations: </a:t>
            </a:r>
            <a:r>
              <a:t>Recognizing the responsibility that comes with </a:t>
            </a:r>
          </a:p>
          <a:p>
            <a:pPr>
              <a:lnSpc>
                <a:spcPct val="120000"/>
              </a:lnSpc>
              <a:defRPr sz="3100">
                <a:solidFill>
                  <a:srgbClr val="FFFFFF"/>
                </a:solidFill>
                <a:latin typeface="Open Sans Light"/>
                <a:ea typeface="Open Sans Light"/>
                <a:cs typeface="Open Sans Light"/>
                <a:sym typeface="Open Sans Light"/>
              </a:defRPr>
            </a:pPr>
            <a:r>
              <a:t>    shaping minds and ensuring that profit motives don't compromise </a:t>
            </a:r>
          </a:p>
          <a:p>
            <a:pPr>
              <a:lnSpc>
                <a:spcPct val="120000"/>
              </a:lnSpc>
              <a:defRPr sz="3100">
                <a:solidFill>
                  <a:srgbClr val="FFFFFF"/>
                </a:solidFill>
                <a:latin typeface="Open Sans Light"/>
                <a:ea typeface="Open Sans Light"/>
                <a:cs typeface="Open Sans Light"/>
                <a:sym typeface="Open Sans Light"/>
              </a:defRPr>
            </a:pPr>
            <a:r>
              <a:t>    educational quality.</a:t>
            </a:r>
          </a:p>
        </p:txBody>
      </p:sp>
      <p:sp>
        <p:nvSpPr>
          <p:cNvPr id="123" name="Rectángulo 8"/>
          <p:cNvSpPr/>
          <p:nvPr/>
        </p:nvSpPr>
        <p:spPr>
          <a:xfrm>
            <a:off x="878254" y="3782324"/>
            <a:ext cx="104816" cy="9469855"/>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CCB7AD"/>
        </a:solidFill>
      </p:bgPr>
    </p:bg>
    <p:spTree>
      <p:nvGrpSpPr>
        <p:cNvPr id="1" name=""/>
        <p:cNvGrpSpPr/>
        <p:nvPr/>
      </p:nvGrpSpPr>
      <p:grpSpPr>
        <a:xfrm>
          <a:off x="0" y="0"/>
          <a:ext cx="0" cy="0"/>
          <a:chOff x="0" y="0"/>
          <a:chExt cx="0" cy="0"/>
        </a:xfrm>
      </p:grpSpPr>
      <p:grpSp>
        <p:nvGrpSpPr>
          <p:cNvPr id="129" name="Group"/>
          <p:cNvGrpSpPr/>
          <p:nvPr/>
        </p:nvGrpSpPr>
        <p:grpSpPr>
          <a:xfrm>
            <a:off x="-2214401" y="-41748"/>
            <a:ext cx="20707331" cy="13799496"/>
            <a:chOff x="-1756027" y="0"/>
            <a:chExt cx="20707329" cy="13799494"/>
          </a:xfrm>
        </p:grpSpPr>
        <p:pic>
          <p:nvPicPr>
            <p:cNvPr id="127" name="entrepreneur-3425200_1280.jpg" descr="entrepreneur-3425200_1280.jpg"/>
            <p:cNvPicPr>
              <a:picLocks noChangeAspect="1"/>
            </p:cNvPicPr>
            <p:nvPr/>
          </p:nvPicPr>
          <p:blipFill>
            <a:blip r:embed="rId3">
              <a:extLst/>
            </a:blip>
            <a:stretch>
              <a:fillRect/>
            </a:stretch>
          </p:blipFill>
          <p:spPr>
            <a:xfrm>
              <a:off x="-1756028" y="-1"/>
              <a:ext cx="20707331" cy="13799496"/>
            </a:xfrm>
            <a:prstGeom prst="rect">
              <a:avLst/>
            </a:prstGeom>
            <a:ln w="12700" cap="flat">
              <a:noFill/>
              <a:miter lim="400000"/>
            </a:ln>
            <a:effectLst/>
          </p:spPr>
        </p:pic>
        <p:sp>
          <p:nvSpPr>
            <p:cNvPr id="128" name="Necessary Skills…"/>
            <p:cNvSpPr txBox="1"/>
            <p:nvPr/>
          </p:nvSpPr>
          <p:spPr>
            <a:xfrm rot="21347340">
              <a:off x="4005272" y="8588530"/>
              <a:ext cx="5144093" cy="282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defTabSz="914216">
                <a:lnSpc>
                  <a:spcPct val="110000"/>
                </a:lnSpc>
                <a:defRPr sz="4200">
                  <a:solidFill>
                    <a:srgbClr val="941100"/>
                  </a:solidFill>
                  <a:latin typeface="Broadway BT"/>
                  <a:ea typeface="Broadway BT"/>
                  <a:cs typeface="Broadway BT"/>
                  <a:sym typeface="Broadway BT"/>
                </a:defRPr>
              </a:pPr>
              <a:r>
                <a:t>Necessary Skills </a:t>
              </a:r>
            </a:p>
            <a:p>
              <a:pPr algn="ctr" defTabSz="914216">
                <a:lnSpc>
                  <a:spcPct val="110000"/>
                </a:lnSpc>
                <a:defRPr sz="4200">
                  <a:solidFill>
                    <a:srgbClr val="941100"/>
                  </a:solidFill>
                  <a:latin typeface="Broadway BT"/>
                  <a:ea typeface="Broadway BT"/>
                  <a:cs typeface="Broadway BT"/>
                  <a:sym typeface="Broadway BT"/>
                </a:defRPr>
              </a:pPr>
              <a:r>
                <a:t>for </a:t>
              </a:r>
            </a:p>
            <a:p>
              <a:pPr algn="ctr" defTabSz="914216">
                <a:lnSpc>
                  <a:spcPct val="110000"/>
                </a:lnSpc>
                <a:defRPr sz="4200">
                  <a:solidFill>
                    <a:srgbClr val="941100"/>
                  </a:solidFill>
                  <a:latin typeface="Broadway BT"/>
                  <a:ea typeface="Broadway BT"/>
                  <a:cs typeface="Broadway BT"/>
                  <a:sym typeface="Broadway BT"/>
                </a:defRPr>
              </a:pPr>
              <a:r>
                <a:t>Educational </a:t>
              </a:r>
            </a:p>
            <a:p>
              <a:pPr algn="ctr" defTabSz="914216">
                <a:lnSpc>
                  <a:spcPct val="110000"/>
                </a:lnSpc>
                <a:defRPr sz="4200">
                  <a:solidFill>
                    <a:srgbClr val="941100"/>
                  </a:solidFill>
                  <a:latin typeface="Broadway BT"/>
                  <a:ea typeface="Broadway BT"/>
                  <a:cs typeface="Broadway BT"/>
                  <a:sym typeface="Broadway BT"/>
                </a:defRPr>
              </a:pPr>
              <a:r>
                <a:t>Entrepreneurs</a:t>
              </a:r>
            </a:p>
          </p:txBody>
        </p:sp>
      </p:grpSp>
      <p:sp>
        <p:nvSpPr>
          <p:cNvPr id="130" name="Rectangle"/>
          <p:cNvSpPr/>
          <p:nvPr/>
        </p:nvSpPr>
        <p:spPr>
          <a:xfrm>
            <a:off x="10806710" y="-41748"/>
            <a:ext cx="15461138" cy="13799496"/>
          </a:xfrm>
          <a:prstGeom prst="rect">
            <a:avLst/>
          </a:prstGeom>
          <a:solidFill>
            <a:schemeClr val="accent4"/>
          </a:solidFill>
          <a:ln w="12700">
            <a:miter lim="400000"/>
          </a:ln>
        </p:spPr>
        <p:txBody>
          <a:bodyPr lIns="45719" rIns="45719" anchor="ctr"/>
          <a:lstStyle/>
          <a:p>
            <a:pPr/>
          </a:p>
        </p:txBody>
      </p:sp>
      <p:sp>
        <p:nvSpPr>
          <p:cNvPr id="131" name="Freeform 225"/>
          <p:cNvSpPr/>
          <p:nvPr/>
        </p:nvSpPr>
        <p:spPr>
          <a:xfrm>
            <a:off x="12910257" y="1133606"/>
            <a:ext cx="182794" cy="12031742"/>
          </a:xfrm>
          <a:prstGeom prst="rect">
            <a:avLst/>
          </a:prstGeom>
          <a:solidFill>
            <a:srgbClr val="FFFFFF"/>
          </a:solidFill>
          <a:ln w="12700">
            <a:miter lim="400000"/>
          </a:ln>
        </p:spPr>
        <p:txBody>
          <a:bodyPr lIns="45719" rIns="45719" anchor="ctr"/>
          <a:lstStyle/>
          <a:p>
            <a:pPr>
              <a:defRPr sz="3500">
                <a:latin typeface="Open Sans Light"/>
                <a:ea typeface="Open Sans Light"/>
                <a:cs typeface="Open Sans Light"/>
                <a:sym typeface="Open Sans Light"/>
              </a:defRPr>
            </a:pPr>
          </a:p>
        </p:txBody>
      </p:sp>
      <p:grpSp>
        <p:nvGrpSpPr>
          <p:cNvPr id="135" name="Group"/>
          <p:cNvGrpSpPr/>
          <p:nvPr/>
        </p:nvGrpSpPr>
        <p:grpSpPr>
          <a:xfrm>
            <a:off x="12543073" y="1462483"/>
            <a:ext cx="13249577" cy="1016227"/>
            <a:chOff x="0" y="-116613"/>
            <a:chExt cx="13249574" cy="1016225"/>
          </a:xfrm>
        </p:grpSpPr>
        <p:sp>
          <p:nvSpPr>
            <p:cNvPr id="132" name="TextBox 17"/>
            <p:cNvSpPr txBox="1"/>
            <p:nvPr/>
          </p:nvSpPr>
          <p:spPr>
            <a:xfrm>
              <a:off x="1287497" y="-116614"/>
              <a:ext cx="11962078"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Leadership</a:t>
              </a:r>
            </a:p>
          </p:txBody>
        </p:sp>
        <p:sp>
          <p:nvSpPr>
            <p:cNvPr id="133"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34"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1</a:t>
              </a:r>
            </a:p>
          </p:txBody>
        </p:sp>
      </p:grpSp>
      <p:grpSp>
        <p:nvGrpSpPr>
          <p:cNvPr id="140" name="Group"/>
          <p:cNvGrpSpPr/>
          <p:nvPr/>
        </p:nvGrpSpPr>
        <p:grpSpPr>
          <a:xfrm>
            <a:off x="12543073" y="2920189"/>
            <a:ext cx="13249576" cy="1016227"/>
            <a:chOff x="0" y="-116613"/>
            <a:chExt cx="13249574" cy="1016225"/>
          </a:xfrm>
        </p:grpSpPr>
        <p:sp>
          <p:nvSpPr>
            <p:cNvPr id="136" name="TextBox 17"/>
            <p:cNvSpPr txBox="1"/>
            <p:nvPr/>
          </p:nvSpPr>
          <p:spPr>
            <a:xfrm>
              <a:off x="1287496" y="-116614"/>
              <a:ext cx="11962079"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Problem-solving</a:t>
              </a:r>
            </a:p>
          </p:txBody>
        </p:sp>
        <p:grpSp>
          <p:nvGrpSpPr>
            <p:cNvPr id="139" name="Group"/>
            <p:cNvGrpSpPr/>
            <p:nvPr/>
          </p:nvGrpSpPr>
          <p:grpSpPr>
            <a:xfrm>
              <a:off x="0" y="0"/>
              <a:ext cx="899614" cy="899613"/>
              <a:chOff x="0" y="0"/>
              <a:chExt cx="899613" cy="899612"/>
            </a:xfrm>
          </p:grpSpPr>
          <p:sp>
            <p:nvSpPr>
              <p:cNvPr id="137"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38"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2</a:t>
                </a:r>
              </a:p>
            </p:txBody>
          </p:sp>
        </p:grpSp>
      </p:grpSp>
      <p:grpSp>
        <p:nvGrpSpPr>
          <p:cNvPr id="145" name="Group"/>
          <p:cNvGrpSpPr/>
          <p:nvPr/>
        </p:nvGrpSpPr>
        <p:grpSpPr>
          <a:xfrm>
            <a:off x="12543073" y="4377896"/>
            <a:ext cx="13249576" cy="1016227"/>
            <a:chOff x="0" y="-116613"/>
            <a:chExt cx="13249574" cy="1016225"/>
          </a:xfrm>
        </p:grpSpPr>
        <p:sp>
          <p:nvSpPr>
            <p:cNvPr id="141" name="TextBox 17"/>
            <p:cNvSpPr txBox="1"/>
            <p:nvPr/>
          </p:nvSpPr>
          <p:spPr>
            <a:xfrm>
              <a:off x="1287496" y="-116614"/>
              <a:ext cx="11962079"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Financial Acumen</a:t>
              </a:r>
            </a:p>
          </p:txBody>
        </p:sp>
        <p:grpSp>
          <p:nvGrpSpPr>
            <p:cNvPr id="144" name="Group"/>
            <p:cNvGrpSpPr/>
            <p:nvPr/>
          </p:nvGrpSpPr>
          <p:grpSpPr>
            <a:xfrm>
              <a:off x="0" y="0"/>
              <a:ext cx="899614" cy="899613"/>
              <a:chOff x="0" y="0"/>
              <a:chExt cx="899613" cy="899612"/>
            </a:xfrm>
          </p:grpSpPr>
          <p:sp>
            <p:nvSpPr>
              <p:cNvPr id="142"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43"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3</a:t>
                </a:r>
              </a:p>
            </p:txBody>
          </p:sp>
        </p:grpSp>
      </p:grpSp>
      <p:grpSp>
        <p:nvGrpSpPr>
          <p:cNvPr id="150" name="Group"/>
          <p:cNvGrpSpPr/>
          <p:nvPr/>
        </p:nvGrpSpPr>
        <p:grpSpPr>
          <a:xfrm>
            <a:off x="12543073" y="5835602"/>
            <a:ext cx="13249576" cy="1016227"/>
            <a:chOff x="0" y="-116613"/>
            <a:chExt cx="13249574" cy="1016225"/>
          </a:xfrm>
        </p:grpSpPr>
        <p:sp>
          <p:nvSpPr>
            <p:cNvPr id="146" name="TextBox 17"/>
            <p:cNvSpPr txBox="1"/>
            <p:nvPr/>
          </p:nvSpPr>
          <p:spPr>
            <a:xfrm>
              <a:off x="1287496" y="-116614"/>
              <a:ext cx="11962079"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Tech-savviness</a:t>
              </a:r>
            </a:p>
          </p:txBody>
        </p:sp>
        <p:grpSp>
          <p:nvGrpSpPr>
            <p:cNvPr id="149" name="Group"/>
            <p:cNvGrpSpPr/>
            <p:nvPr/>
          </p:nvGrpSpPr>
          <p:grpSpPr>
            <a:xfrm>
              <a:off x="0" y="0"/>
              <a:ext cx="899614" cy="899613"/>
              <a:chOff x="0" y="0"/>
              <a:chExt cx="899613" cy="899612"/>
            </a:xfrm>
          </p:grpSpPr>
          <p:sp>
            <p:nvSpPr>
              <p:cNvPr id="147"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48"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4</a:t>
                </a:r>
              </a:p>
            </p:txBody>
          </p:sp>
        </p:grpSp>
      </p:grpSp>
      <p:grpSp>
        <p:nvGrpSpPr>
          <p:cNvPr id="155" name="Group"/>
          <p:cNvGrpSpPr/>
          <p:nvPr/>
        </p:nvGrpSpPr>
        <p:grpSpPr>
          <a:xfrm>
            <a:off x="12543073" y="7293309"/>
            <a:ext cx="13249576" cy="1016227"/>
            <a:chOff x="0" y="-116613"/>
            <a:chExt cx="13249574" cy="1016225"/>
          </a:xfrm>
        </p:grpSpPr>
        <p:sp>
          <p:nvSpPr>
            <p:cNvPr id="151" name="TextBox 17"/>
            <p:cNvSpPr txBox="1"/>
            <p:nvPr/>
          </p:nvSpPr>
          <p:spPr>
            <a:xfrm>
              <a:off x="1287496" y="-116614"/>
              <a:ext cx="11962079"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Communication</a:t>
              </a:r>
            </a:p>
          </p:txBody>
        </p:sp>
        <p:grpSp>
          <p:nvGrpSpPr>
            <p:cNvPr id="154" name="Group"/>
            <p:cNvGrpSpPr/>
            <p:nvPr/>
          </p:nvGrpSpPr>
          <p:grpSpPr>
            <a:xfrm>
              <a:off x="0" y="0"/>
              <a:ext cx="899614" cy="899613"/>
              <a:chOff x="0" y="0"/>
              <a:chExt cx="899613" cy="899612"/>
            </a:xfrm>
          </p:grpSpPr>
          <p:sp>
            <p:nvSpPr>
              <p:cNvPr id="152"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53"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5</a:t>
                </a:r>
              </a:p>
            </p:txBody>
          </p:sp>
        </p:grpSp>
      </p:grpSp>
      <p:grpSp>
        <p:nvGrpSpPr>
          <p:cNvPr id="160" name="Group"/>
          <p:cNvGrpSpPr/>
          <p:nvPr/>
        </p:nvGrpSpPr>
        <p:grpSpPr>
          <a:xfrm>
            <a:off x="12543073" y="8751015"/>
            <a:ext cx="13249576" cy="1016227"/>
            <a:chOff x="0" y="-116613"/>
            <a:chExt cx="13249574" cy="1016225"/>
          </a:xfrm>
        </p:grpSpPr>
        <p:sp>
          <p:nvSpPr>
            <p:cNvPr id="156" name="TextBox 17"/>
            <p:cNvSpPr txBox="1"/>
            <p:nvPr/>
          </p:nvSpPr>
          <p:spPr>
            <a:xfrm>
              <a:off x="1287496" y="-116614"/>
              <a:ext cx="11962079"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Negotiation</a:t>
              </a:r>
            </a:p>
          </p:txBody>
        </p:sp>
        <p:grpSp>
          <p:nvGrpSpPr>
            <p:cNvPr id="159" name="Group"/>
            <p:cNvGrpSpPr/>
            <p:nvPr/>
          </p:nvGrpSpPr>
          <p:grpSpPr>
            <a:xfrm>
              <a:off x="0" y="0"/>
              <a:ext cx="899614" cy="899613"/>
              <a:chOff x="0" y="0"/>
              <a:chExt cx="899613" cy="899612"/>
            </a:xfrm>
          </p:grpSpPr>
          <p:sp>
            <p:nvSpPr>
              <p:cNvPr id="157"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58"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6</a:t>
                </a:r>
              </a:p>
            </p:txBody>
          </p:sp>
        </p:grpSp>
      </p:grpSp>
      <p:grpSp>
        <p:nvGrpSpPr>
          <p:cNvPr id="165" name="Group"/>
          <p:cNvGrpSpPr/>
          <p:nvPr/>
        </p:nvGrpSpPr>
        <p:grpSpPr>
          <a:xfrm>
            <a:off x="12543073" y="10208721"/>
            <a:ext cx="13249576" cy="1016227"/>
            <a:chOff x="0" y="-116613"/>
            <a:chExt cx="13249574" cy="1016225"/>
          </a:xfrm>
        </p:grpSpPr>
        <p:sp>
          <p:nvSpPr>
            <p:cNvPr id="161" name="TextBox 17"/>
            <p:cNvSpPr txBox="1"/>
            <p:nvPr/>
          </p:nvSpPr>
          <p:spPr>
            <a:xfrm>
              <a:off x="1287496" y="-116614"/>
              <a:ext cx="11962079"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Time Management</a:t>
              </a:r>
            </a:p>
          </p:txBody>
        </p:sp>
        <p:grpSp>
          <p:nvGrpSpPr>
            <p:cNvPr id="164" name="Group"/>
            <p:cNvGrpSpPr/>
            <p:nvPr/>
          </p:nvGrpSpPr>
          <p:grpSpPr>
            <a:xfrm>
              <a:off x="0" y="0"/>
              <a:ext cx="899614" cy="899613"/>
              <a:chOff x="0" y="0"/>
              <a:chExt cx="899613" cy="899612"/>
            </a:xfrm>
          </p:grpSpPr>
          <p:sp>
            <p:nvSpPr>
              <p:cNvPr id="162"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63"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7</a:t>
                </a:r>
              </a:p>
            </p:txBody>
          </p:sp>
        </p:grpSp>
      </p:grpSp>
      <p:grpSp>
        <p:nvGrpSpPr>
          <p:cNvPr id="170" name="Group"/>
          <p:cNvGrpSpPr/>
          <p:nvPr/>
        </p:nvGrpSpPr>
        <p:grpSpPr>
          <a:xfrm>
            <a:off x="12543073" y="11666428"/>
            <a:ext cx="13249576" cy="1016227"/>
            <a:chOff x="0" y="-116613"/>
            <a:chExt cx="13249574" cy="1016225"/>
          </a:xfrm>
        </p:grpSpPr>
        <p:sp>
          <p:nvSpPr>
            <p:cNvPr id="166" name="TextBox 17"/>
            <p:cNvSpPr txBox="1"/>
            <p:nvPr/>
          </p:nvSpPr>
          <p:spPr>
            <a:xfrm>
              <a:off x="1287496" y="-116614"/>
              <a:ext cx="11962079" cy="98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lvl1pPr>
                <a:defRPr b="1" spc="-43" sz="5800">
                  <a:solidFill>
                    <a:srgbClr val="FFFFFF"/>
                  </a:solidFill>
                  <a:latin typeface="Newsreader SemiBold"/>
                  <a:ea typeface="Newsreader SemiBold"/>
                  <a:cs typeface="Newsreader SemiBold"/>
                  <a:sym typeface="Newsreader SemiBold"/>
                </a:defRPr>
              </a:lvl1pPr>
            </a:lstStyle>
            <a:p>
              <a:pPr/>
              <a:r>
                <a:t>Continuous Learning</a:t>
              </a:r>
            </a:p>
          </p:txBody>
        </p:sp>
        <p:grpSp>
          <p:nvGrpSpPr>
            <p:cNvPr id="169" name="Group"/>
            <p:cNvGrpSpPr/>
            <p:nvPr/>
          </p:nvGrpSpPr>
          <p:grpSpPr>
            <a:xfrm>
              <a:off x="0" y="0"/>
              <a:ext cx="899614" cy="899613"/>
              <a:chOff x="0" y="0"/>
              <a:chExt cx="899613" cy="899612"/>
            </a:xfrm>
          </p:grpSpPr>
          <p:sp>
            <p:nvSpPr>
              <p:cNvPr id="167" name="Freeform 362"/>
              <p:cNvSpPr/>
              <p:nvPr/>
            </p:nvSpPr>
            <p:spPr>
              <a:xfrm>
                <a:off x="0" y="0"/>
                <a:ext cx="899614" cy="899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785"/>
                    </a:moveTo>
                    <a:cubicBezTo>
                      <a:pt x="0" y="16747"/>
                      <a:pt x="4847" y="21600"/>
                      <a:pt x="10800" y="21600"/>
                    </a:cubicBezTo>
                    <a:cubicBezTo>
                      <a:pt x="16753" y="21600"/>
                      <a:pt x="21600" y="16747"/>
                      <a:pt x="21600" y="10785"/>
                    </a:cubicBezTo>
                    <a:cubicBezTo>
                      <a:pt x="21600" y="4853"/>
                      <a:pt x="16753" y="0"/>
                      <a:pt x="10800" y="0"/>
                    </a:cubicBezTo>
                    <a:cubicBezTo>
                      <a:pt x="4847" y="0"/>
                      <a:pt x="0" y="4853"/>
                      <a:pt x="0" y="10785"/>
                    </a:cubicBezTo>
                  </a:path>
                </a:pathLst>
              </a:custGeom>
              <a:solidFill>
                <a:srgbClr val="FFFFFF"/>
              </a:solidFill>
              <a:ln w="12700" cap="flat">
                <a:noFill/>
                <a:miter lim="400000"/>
              </a:ln>
              <a:effectLst/>
            </p:spPr>
            <p:txBody>
              <a:bodyPr wrap="square" lIns="45719" tIns="45719" rIns="45719" bIns="45719" numCol="1" anchor="ctr">
                <a:noAutofit/>
              </a:bodyPr>
              <a:lstStyle/>
              <a:p>
                <a:pPr>
                  <a:defRPr sz="3500">
                    <a:latin typeface="Open Sans Light"/>
                    <a:ea typeface="Open Sans Light"/>
                    <a:cs typeface="Open Sans Light"/>
                    <a:sym typeface="Open Sans Light"/>
                  </a:defRPr>
                </a:pPr>
              </a:p>
            </p:txBody>
          </p:sp>
          <p:sp>
            <p:nvSpPr>
              <p:cNvPr id="168" name="TextBox 19"/>
              <p:cNvSpPr txBox="1"/>
              <p:nvPr/>
            </p:nvSpPr>
            <p:spPr>
              <a:xfrm>
                <a:off x="80559" y="78078"/>
                <a:ext cx="739743"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pc="-30" sz="4000">
                    <a:solidFill>
                      <a:srgbClr val="000000"/>
                    </a:solidFill>
                    <a:latin typeface="Newsreader SemiBold"/>
                    <a:ea typeface="Newsreader SemiBold"/>
                    <a:cs typeface="Newsreader SemiBold"/>
                    <a:sym typeface="Newsreader SemiBold"/>
                  </a:defRPr>
                </a:lvl1pPr>
              </a:lstStyle>
              <a:p>
                <a:pPr/>
                <a:r>
                  <a:t>8</a:t>
                </a:r>
              </a:p>
            </p:txBody>
          </p:sp>
        </p:gr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74" name="Freeform 23"/>
          <p:cNvSpPr/>
          <p:nvPr/>
        </p:nvSpPr>
        <p:spPr>
          <a:xfrm rot="5400000">
            <a:off x="7389676" y="-4293550"/>
            <a:ext cx="10619876" cy="253875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4"/>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175" name="ame-100114716-20221007-annual-council-etm-20-mpr-1536x1024-1-1024x683.jpeg" descr="ame-100114716-20221007-annual-council-etm-20-mpr-1536x1024-1-1024x683.jpeg"/>
          <p:cNvPicPr>
            <a:picLocks noChangeAspect="1"/>
          </p:cNvPicPr>
          <p:nvPr>
            <p:ph type="pic" idx="21"/>
          </p:nvPr>
        </p:nvPicPr>
        <p:blipFill>
          <a:blip r:embed="rId3">
            <a:extLst/>
          </a:blip>
          <a:srcRect l="7012" t="0" r="19287" b="7145"/>
          <a:stretch>
            <a:fillRect/>
          </a:stretch>
        </p:blipFill>
        <p:spPr>
          <a:xfrm>
            <a:off x="12939363" y="1403061"/>
            <a:ext cx="12982717" cy="10909887"/>
          </a:xfrm>
          <a:custGeom>
            <a:avLst/>
            <a:gdLst/>
            <a:ahLst/>
            <a:cxnLst>
              <a:cxn ang="0">
                <a:pos x="wd2" y="hd2"/>
              </a:cxn>
              <a:cxn ang="5400000">
                <a:pos x="wd2" y="hd2"/>
              </a:cxn>
              <a:cxn ang="10800000">
                <a:pos x="wd2" y="hd2"/>
              </a:cxn>
              <a:cxn ang="16200000">
                <a:pos x="wd2" y="hd2"/>
              </a:cxn>
            </a:cxnLst>
            <a:rect l="0" t="0" r="r" b="b"/>
            <a:pathLst>
              <a:path w="21582" h="21553" fill="norm" stroke="1" extrusionOk="0">
                <a:moveTo>
                  <a:pt x="6544" y="0"/>
                </a:moveTo>
                <a:cubicBezTo>
                  <a:pt x="6460" y="12"/>
                  <a:pt x="6393" y="30"/>
                  <a:pt x="6388" y="71"/>
                </a:cubicBezTo>
                <a:cubicBezTo>
                  <a:pt x="6316" y="71"/>
                  <a:pt x="6243" y="57"/>
                  <a:pt x="6171" y="57"/>
                </a:cubicBezTo>
                <a:cubicBezTo>
                  <a:pt x="6171" y="93"/>
                  <a:pt x="6151" y="173"/>
                  <a:pt x="5999" y="246"/>
                </a:cubicBezTo>
                <a:cubicBezTo>
                  <a:pt x="5847" y="268"/>
                  <a:pt x="5860" y="203"/>
                  <a:pt x="5801" y="188"/>
                </a:cubicBezTo>
                <a:cubicBezTo>
                  <a:pt x="5781" y="239"/>
                  <a:pt x="5768" y="291"/>
                  <a:pt x="5748" y="342"/>
                </a:cubicBezTo>
                <a:cubicBezTo>
                  <a:pt x="5312" y="459"/>
                  <a:pt x="4856" y="744"/>
                  <a:pt x="4453" y="1132"/>
                </a:cubicBezTo>
                <a:cubicBezTo>
                  <a:pt x="4050" y="1512"/>
                  <a:pt x="3706" y="1994"/>
                  <a:pt x="3442" y="2491"/>
                </a:cubicBezTo>
                <a:cubicBezTo>
                  <a:pt x="3349" y="2725"/>
                  <a:pt x="3276" y="3003"/>
                  <a:pt x="3224" y="3296"/>
                </a:cubicBezTo>
                <a:cubicBezTo>
                  <a:pt x="3210" y="3376"/>
                  <a:pt x="3204" y="3450"/>
                  <a:pt x="3191" y="3530"/>
                </a:cubicBezTo>
                <a:cubicBezTo>
                  <a:pt x="3184" y="3596"/>
                  <a:pt x="3171" y="3676"/>
                  <a:pt x="3171" y="3749"/>
                </a:cubicBezTo>
                <a:cubicBezTo>
                  <a:pt x="3151" y="3895"/>
                  <a:pt x="3144" y="4020"/>
                  <a:pt x="3131" y="4144"/>
                </a:cubicBezTo>
                <a:lnTo>
                  <a:pt x="3118" y="4085"/>
                </a:lnTo>
                <a:cubicBezTo>
                  <a:pt x="3098" y="4246"/>
                  <a:pt x="3078" y="4385"/>
                  <a:pt x="3059" y="4502"/>
                </a:cubicBezTo>
                <a:cubicBezTo>
                  <a:pt x="3085" y="4422"/>
                  <a:pt x="3105" y="4326"/>
                  <a:pt x="3131" y="4217"/>
                </a:cubicBezTo>
                <a:cubicBezTo>
                  <a:pt x="3138" y="4319"/>
                  <a:pt x="3158" y="4385"/>
                  <a:pt x="3144" y="4465"/>
                </a:cubicBezTo>
                <a:cubicBezTo>
                  <a:pt x="3125" y="4575"/>
                  <a:pt x="3098" y="4677"/>
                  <a:pt x="3065" y="4758"/>
                </a:cubicBezTo>
                <a:cubicBezTo>
                  <a:pt x="3032" y="4838"/>
                  <a:pt x="2993" y="4912"/>
                  <a:pt x="2953" y="4992"/>
                </a:cubicBezTo>
                <a:cubicBezTo>
                  <a:pt x="2861" y="5153"/>
                  <a:pt x="2722" y="5336"/>
                  <a:pt x="2570" y="5533"/>
                </a:cubicBezTo>
                <a:cubicBezTo>
                  <a:pt x="2497" y="5701"/>
                  <a:pt x="2431" y="5724"/>
                  <a:pt x="2371" y="5731"/>
                </a:cubicBezTo>
                <a:cubicBezTo>
                  <a:pt x="2338" y="5738"/>
                  <a:pt x="2305" y="5738"/>
                  <a:pt x="2272" y="5760"/>
                </a:cubicBezTo>
                <a:cubicBezTo>
                  <a:pt x="2233" y="5782"/>
                  <a:pt x="2193" y="5825"/>
                  <a:pt x="2140" y="5906"/>
                </a:cubicBezTo>
                <a:cubicBezTo>
                  <a:pt x="2160" y="5876"/>
                  <a:pt x="2153" y="5847"/>
                  <a:pt x="2167" y="5818"/>
                </a:cubicBezTo>
                <a:cubicBezTo>
                  <a:pt x="2107" y="5891"/>
                  <a:pt x="2047" y="5957"/>
                  <a:pt x="1988" y="6023"/>
                </a:cubicBezTo>
                <a:cubicBezTo>
                  <a:pt x="1928" y="6082"/>
                  <a:pt x="1882" y="6140"/>
                  <a:pt x="1829" y="6206"/>
                </a:cubicBezTo>
                <a:cubicBezTo>
                  <a:pt x="1770" y="6264"/>
                  <a:pt x="1717" y="6330"/>
                  <a:pt x="1658" y="6404"/>
                </a:cubicBezTo>
                <a:cubicBezTo>
                  <a:pt x="1631" y="6440"/>
                  <a:pt x="1605" y="6476"/>
                  <a:pt x="1572" y="6520"/>
                </a:cubicBezTo>
                <a:cubicBezTo>
                  <a:pt x="1545" y="6557"/>
                  <a:pt x="1512" y="6601"/>
                  <a:pt x="1473" y="6652"/>
                </a:cubicBezTo>
                <a:cubicBezTo>
                  <a:pt x="1453" y="6579"/>
                  <a:pt x="1400" y="6630"/>
                  <a:pt x="1347" y="6696"/>
                </a:cubicBezTo>
                <a:cubicBezTo>
                  <a:pt x="1308" y="6762"/>
                  <a:pt x="1261" y="6827"/>
                  <a:pt x="1255" y="6783"/>
                </a:cubicBezTo>
                <a:lnTo>
                  <a:pt x="1261" y="6857"/>
                </a:lnTo>
                <a:cubicBezTo>
                  <a:pt x="1215" y="6886"/>
                  <a:pt x="1149" y="6944"/>
                  <a:pt x="1089" y="6996"/>
                </a:cubicBezTo>
                <a:cubicBezTo>
                  <a:pt x="1036" y="7047"/>
                  <a:pt x="997" y="7084"/>
                  <a:pt x="990" y="7054"/>
                </a:cubicBezTo>
                <a:cubicBezTo>
                  <a:pt x="964" y="7127"/>
                  <a:pt x="931" y="7200"/>
                  <a:pt x="911" y="7281"/>
                </a:cubicBezTo>
                <a:lnTo>
                  <a:pt x="858" y="7259"/>
                </a:lnTo>
                <a:cubicBezTo>
                  <a:pt x="819" y="7325"/>
                  <a:pt x="765" y="7398"/>
                  <a:pt x="712" y="7493"/>
                </a:cubicBezTo>
                <a:cubicBezTo>
                  <a:pt x="693" y="7536"/>
                  <a:pt x="666" y="7580"/>
                  <a:pt x="640" y="7631"/>
                </a:cubicBezTo>
                <a:cubicBezTo>
                  <a:pt x="613" y="7683"/>
                  <a:pt x="594" y="7727"/>
                  <a:pt x="567" y="7778"/>
                </a:cubicBezTo>
                <a:cubicBezTo>
                  <a:pt x="468" y="7968"/>
                  <a:pt x="383" y="8143"/>
                  <a:pt x="303" y="8194"/>
                </a:cubicBezTo>
                <a:cubicBezTo>
                  <a:pt x="257" y="8370"/>
                  <a:pt x="204" y="8582"/>
                  <a:pt x="158" y="8801"/>
                </a:cubicBezTo>
                <a:cubicBezTo>
                  <a:pt x="111" y="9028"/>
                  <a:pt x="72" y="9262"/>
                  <a:pt x="45" y="9511"/>
                </a:cubicBezTo>
                <a:cubicBezTo>
                  <a:pt x="-14" y="10001"/>
                  <a:pt x="-14" y="10512"/>
                  <a:pt x="39" y="10973"/>
                </a:cubicBezTo>
                <a:cubicBezTo>
                  <a:pt x="98" y="11090"/>
                  <a:pt x="151" y="11353"/>
                  <a:pt x="204" y="11551"/>
                </a:cubicBezTo>
                <a:cubicBezTo>
                  <a:pt x="197" y="11631"/>
                  <a:pt x="197" y="11704"/>
                  <a:pt x="197" y="11777"/>
                </a:cubicBezTo>
                <a:cubicBezTo>
                  <a:pt x="230" y="11887"/>
                  <a:pt x="297" y="11975"/>
                  <a:pt x="343" y="12070"/>
                </a:cubicBezTo>
                <a:cubicBezTo>
                  <a:pt x="396" y="12165"/>
                  <a:pt x="435" y="12260"/>
                  <a:pt x="455" y="12355"/>
                </a:cubicBezTo>
                <a:cubicBezTo>
                  <a:pt x="455" y="12355"/>
                  <a:pt x="442" y="12355"/>
                  <a:pt x="435" y="12348"/>
                </a:cubicBezTo>
                <a:cubicBezTo>
                  <a:pt x="488" y="12435"/>
                  <a:pt x="514" y="12538"/>
                  <a:pt x="567" y="12633"/>
                </a:cubicBezTo>
                <a:cubicBezTo>
                  <a:pt x="587" y="12677"/>
                  <a:pt x="613" y="12721"/>
                  <a:pt x="640" y="12758"/>
                </a:cubicBezTo>
                <a:cubicBezTo>
                  <a:pt x="666" y="12809"/>
                  <a:pt x="700" y="12838"/>
                  <a:pt x="740" y="12874"/>
                </a:cubicBezTo>
                <a:cubicBezTo>
                  <a:pt x="832" y="13057"/>
                  <a:pt x="924" y="13240"/>
                  <a:pt x="885" y="13269"/>
                </a:cubicBezTo>
                <a:cubicBezTo>
                  <a:pt x="931" y="13276"/>
                  <a:pt x="984" y="13364"/>
                  <a:pt x="1043" y="13459"/>
                </a:cubicBezTo>
                <a:cubicBezTo>
                  <a:pt x="1069" y="13510"/>
                  <a:pt x="1096" y="13569"/>
                  <a:pt x="1122" y="13613"/>
                </a:cubicBezTo>
                <a:cubicBezTo>
                  <a:pt x="1129" y="13628"/>
                  <a:pt x="1135" y="13649"/>
                  <a:pt x="1142" y="13664"/>
                </a:cubicBezTo>
                <a:cubicBezTo>
                  <a:pt x="1155" y="13679"/>
                  <a:pt x="1155" y="13679"/>
                  <a:pt x="1155" y="13679"/>
                </a:cubicBezTo>
                <a:cubicBezTo>
                  <a:pt x="1155" y="13679"/>
                  <a:pt x="1189" y="13715"/>
                  <a:pt x="1242" y="13788"/>
                </a:cubicBezTo>
                <a:cubicBezTo>
                  <a:pt x="1301" y="13854"/>
                  <a:pt x="1393" y="13956"/>
                  <a:pt x="1519" y="14073"/>
                </a:cubicBezTo>
                <a:cubicBezTo>
                  <a:pt x="1545" y="14095"/>
                  <a:pt x="1579" y="14124"/>
                  <a:pt x="1618" y="14161"/>
                </a:cubicBezTo>
                <a:cubicBezTo>
                  <a:pt x="1651" y="14190"/>
                  <a:pt x="1691" y="14227"/>
                  <a:pt x="1724" y="14256"/>
                </a:cubicBezTo>
                <a:cubicBezTo>
                  <a:pt x="1797" y="14314"/>
                  <a:pt x="1882" y="14380"/>
                  <a:pt x="1961" y="14439"/>
                </a:cubicBezTo>
                <a:cubicBezTo>
                  <a:pt x="2120" y="14556"/>
                  <a:pt x="2292" y="14680"/>
                  <a:pt x="2417" y="14797"/>
                </a:cubicBezTo>
                <a:cubicBezTo>
                  <a:pt x="2563" y="14914"/>
                  <a:pt x="2649" y="15009"/>
                  <a:pt x="2735" y="15155"/>
                </a:cubicBezTo>
                <a:cubicBezTo>
                  <a:pt x="2821" y="15294"/>
                  <a:pt x="2894" y="15470"/>
                  <a:pt x="2953" y="15704"/>
                </a:cubicBezTo>
                <a:cubicBezTo>
                  <a:pt x="3013" y="15931"/>
                  <a:pt x="3052" y="16208"/>
                  <a:pt x="3078" y="16516"/>
                </a:cubicBezTo>
                <a:cubicBezTo>
                  <a:pt x="3111" y="16823"/>
                  <a:pt x="3131" y="17166"/>
                  <a:pt x="3158" y="17532"/>
                </a:cubicBezTo>
                <a:cubicBezTo>
                  <a:pt x="3184" y="17905"/>
                  <a:pt x="3217" y="18292"/>
                  <a:pt x="3296" y="18716"/>
                </a:cubicBezTo>
                <a:cubicBezTo>
                  <a:pt x="3369" y="19133"/>
                  <a:pt x="3494" y="19587"/>
                  <a:pt x="3726" y="20018"/>
                </a:cubicBezTo>
                <a:cubicBezTo>
                  <a:pt x="3831" y="20245"/>
                  <a:pt x="3977" y="20442"/>
                  <a:pt x="4135" y="20625"/>
                </a:cubicBezTo>
                <a:cubicBezTo>
                  <a:pt x="4294" y="20808"/>
                  <a:pt x="4473" y="20968"/>
                  <a:pt x="4664" y="21100"/>
                </a:cubicBezTo>
                <a:cubicBezTo>
                  <a:pt x="4856" y="21232"/>
                  <a:pt x="5061" y="21334"/>
                  <a:pt x="5266" y="21399"/>
                </a:cubicBezTo>
                <a:cubicBezTo>
                  <a:pt x="5470" y="21473"/>
                  <a:pt x="5675" y="21517"/>
                  <a:pt x="5867" y="21539"/>
                </a:cubicBezTo>
                <a:cubicBezTo>
                  <a:pt x="6058" y="21561"/>
                  <a:pt x="6250" y="21553"/>
                  <a:pt x="6429" y="21546"/>
                </a:cubicBezTo>
                <a:cubicBezTo>
                  <a:pt x="6600" y="21524"/>
                  <a:pt x="6772" y="21502"/>
                  <a:pt x="6924" y="21465"/>
                </a:cubicBezTo>
                <a:cubicBezTo>
                  <a:pt x="7235" y="21392"/>
                  <a:pt x="7506" y="21290"/>
                  <a:pt x="7750" y="21181"/>
                </a:cubicBezTo>
                <a:cubicBezTo>
                  <a:pt x="8233" y="20961"/>
                  <a:pt x="8582" y="20713"/>
                  <a:pt x="8820" y="20508"/>
                </a:cubicBezTo>
                <a:cubicBezTo>
                  <a:pt x="8834" y="20486"/>
                  <a:pt x="8873" y="20464"/>
                  <a:pt x="8919" y="20442"/>
                </a:cubicBezTo>
                <a:cubicBezTo>
                  <a:pt x="9084" y="20369"/>
                  <a:pt x="9269" y="20464"/>
                  <a:pt x="9355" y="20632"/>
                </a:cubicBezTo>
                <a:cubicBezTo>
                  <a:pt x="9653" y="21239"/>
                  <a:pt x="10472" y="21473"/>
                  <a:pt x="11106" y="21254"/>
                </a:cubicBezTo>
                <a:cubicBezTo>
                  <a:pt x="11133" y="21239"/>
                  <a:pt x="11153" y="21232"/>
                  <a:pt x="11172" y="21225"/>
                </a:cubicBezTo>
                <a:cubicBezTo>
                  <a:pt x="11153" y="21254"/>
                  <a:pt x="11139" y="21291"/>
                  <a:pt x="11120" y="21312"/>
                </a:cubicBezTo>
                <a:cubicBezTo>
                  <a:pt x="11172" y="21276"/>
                  <a:pt x="11226" y="21232"/>
                  <a:pt x="11279" y="21181"/>
                </a:cubicBezTo>
                <a:cubicBezTo>
                  <a:pt x="11305" y="21173"/>
                  <a:pt x="11325" y="21166"/>
                  <a:pt x="11351" y="21151"/>
                </a:cubicBezTo>
                <a:cubicBezTo>
                  <a:pt x="11397" y="21166"/>
                  <a:pt x="11529" y="21114"/>
                  <a:pt x="11404" y="21217"/>
                </a:cubicBezTo>
                <a:cubicBezTo>
                  <a:pt x="11516" y="21151"/>
                  <a:pt x="11629" y="21078"/>
                  <a:pt x="11741" y="20998"/>
                </a:cubicBezTo>
                <a:lnTo>
                  <a:pt x="11807" y="21049"/>
                </a:lnTo>
                <a:cubicBezTo>
                  <a:pt x="11880" y="20983"/>
                  <a:pt x="11880" y="20969"/>
                  <a:pt x="11774" y="21020"/>
                </a:cubicBezTo>
                <a:cubicBezTo>
                  <a:pt x="11840" y="20991"/>
                  <a:pt x="11945" y="20874"/>
                  <a:pt x="12038" y="20779"/>
                </a:cubicBezTo>
                <a:cubicBezTo>
                  <a:pt x="12124" y="20691"/>
                  <a:pt x="12204" y="20625"/>
                  <a:pt x="12217" y="20713"/>
                </a:cubicBezTo>
                <a:cubicBezTo>
                  <a:pt x="12422" y="20449"/>
                  <a:pt x="12520" y="20391"/>
                  <a:pt x="12785" y="20106"/>
                </a:cubicBezTo>
                <a:cubicBezTo>
                  <a:pt x="12692" y="20237"/>
                  <a:pt x="12771" y="20200"/>
                  <a:pt x="12844" y="20164"/>
                </a:cubicBezTo>
                <a:cubicBezTo>
                  <a:pt x="12917" y="20127"/>
                  <a:pt x="12983" y="20084"/>
                  <a:pt x="12877" y="20194"/>
                </a:cubicBezTo>
                <a:cubicBezTo>
                  <a:pt x="13036" y="20113"/>
                  <a:pt x="13010" y="20010"/>
                  <a:pt x="13115" y="19915"/>
                </a:cubicBezTo>
                <a:cubicBezTo>
                  <a:pt x="13234" y="19864"/>
                  <a:pt x="13228" y="19967"/>
                  <a:pt x="13142" y="20077"/>
                </a:cubicBezTo>
                <a:cubicBezTo>
                  <a:pt x="13175" y="20040"/>
                  <a:pt x="13214" y="19989"/>
                  <a:pt x="13247" y="19945"/>
                </a:cubicBezTo>
                <a:lnTo>
                  <a:pt x="13254" y="19959"/>
                </a:lnTo>
                <a:cubicBezTo>
                  <a:pt x="13287" y="19915"/>
                  <a:pt x="13313" y="19879"/>
                  <a:pt x="13340" y="19835"/>
                </a:cubicBezTo>
                <a:cubicBezTo>
                  <a:pt x="13485" y="19791"/>
                  <a:pt x="13406" y="19886"/>
                  <a:pt x="13538" y="19813"/>
                </a:cubicBezTo>
                <a:lnTo>
                  <a:pt x="13532" y="19733"/>
                </a:lnTo>
                <a:cubicBezTo>
                  <a:pt x="13571" y="19725"/>
                  <a:pt x="13604" y="19718"/>
                  <a:pt x="13637" y="19718"/>
                </a:cubicBezTo>
                <a:cubicBezTo>
                  <a:pt x="13617" y="19711"/>
                  <a:pt x="13624" y="19696"/>
                  <a:pt x="13644" y="19675"/>
                </a:cubicBezTo>
                <a:cubicBezTo>
                  <a:pt x="13670" y="19653"/>
                  <a:pt x="13710" y="19623"/>
                  <a:pt x="13756" y="19594"/>
                </a:cubicBezTo>
                <a:lnTo>
                  <a:pt x="13763" y="19609"/>
                </a:lnTo>
                <a:cubicBezTo>
                  <a:pt x="13796" y="19587"/>
                  <a:pt x="13836" y="19565"/>
                  <a:pt x="13875" y="19543"/>
                </a:cubicBezTo>
                <a:cubicBezTo>
                  <a:pt x="13770" y="19631"/>
                  <a:pt x="13988" y="19506"/>
                  <a:pt x="13948" y="19579"/>
                </a:cubicBezTo>
                <a:cubicBezTo>
                  <a:pt x="14054" y="19542"/>
                  <a:pt x="14053" y="19536"/>
                  <a:pt x="14232" y="19470"/>
                </a:cubicBezTo>
                <a:cubicBezTo>
                  <a:pt x="14218" y="19455"/>
                  <a:pt x="14205" y="19441"/>
                  <a:pt x="14185" y="19426"/>
                </a:cubicBezTo>
                <a:cubicBezTo>
                  <a:pt x="14311" y="19375"/>
                  <a:pt x="14318" y="19389"/>
                  <a:pt x="14318" y="19418"/>
                </a:cubicBezTo>
                <a:cubicBezTo>
                  <a:pt x="14318" y="19447"/>
                  <a:pt x="14318" y="19477"/>
                  <a:pt x="14410" y="19462"/>
                </a:cubicBezTo>
                <a:lnTo>
                  <a:pt x="14391" y="19404"/>
                </a:lnTo>
                <a:cubicBezTo>
                  <a:pt x="14536" y="19433"/>
                  <a:pt x="14648" y="19418"/>
                  <a:pt x="14761" y="19411"/>
                </a:cubicBezTo>
                <a:cubicBezTo>
                  <a:pt x="14814" y="19411"/>
                  <a:pt x="14860" y="19411"/>
                  <a:pt x="14919" y="19426"/>
                </a:cubicBezTo>
                <a:cubicBezTo>
                  <a:pt x="14965" y="19433"/>
                  <a:pt x="15018" y="19447"/>
                  <a:pt x="15058" y="19484"/>
                </a:cubicBezTo>
                <a:cubicBezTo>
                  <a:pt x="14945" y="19455"/>
                  <a:pt x="14952" y="19535"/>
                  <a:pt x="14959" y="19513"/>
                </a:cubicBezTo>
                <a:cubicBezTo>
                  <a:pt x="15045" y="19528"/>
                  <a:pt x="15151" y="19579"/>
                  <a:pt x="15263" y="19638"/>
                </a:cubicBezTo>
                <a:cubicBezTo>
                  <a:pt x="15382" y="19704"/>
                  <a:pt x="15507" y="19769"/>
                  <a:pt x="15633" y="19791"/>
                </a:cubicBezTo>
                <a:cubicBezTo>
                  <a:pt x="15653" y="19850"/>
                  <a:pt x="15666" y="19886"/>
                  <a:pt x="15706" y="19930"/>
                </a:cubicBezTo>
                <a:cubicBezTo>
                  <a:pt x="15739" y="19974"/>
                  <a:pt x="15798" y="20018"/>
                  <a:pt x="15936" y="20077"/>
                </a:cubicBezTo>
                <a:cubicBezTo>
                  <a:pt x="16135" y="20113"/>
                  <a:pt x="16175" y="20099"/>
                  <a:pt x="16241" y="20055"/>
                </a:cubicBezTo>
                <a:cubicBezTo>
                  <a:pt x="16340" y="20077"/>
                  <a:pt x="16479" y="20054"/>
                  <a:pt x="16591" y="20025"/>
                </a:cubicBezTo>
                <a:cubicBezTo>
                  <a:pt x="16647" y="20010"/>
                  <a:pt x="16696" y="19996"/>
                  <a:pt x="16733" y="19987"/>
                </a:cubicBezTo>
                <a:lnTo>
                  <a:pt x="16797" y="19989"/>
                </a:lnTo>
                <a:lnTo>
                  <a:pt x="16802" y="19989"/>
                </a:lnTo>
                <a:cubicBezTo>
                  <a:pt x="16829" y="19930"/>
                  <a:pt x="16968" y="19930"/>
                  <a:pt x="17034" y="19835"/>
                </a:cubicBezTo>
                <a:lnTo>
                  <a:pt x="17060" y="19849"/>
                </a:lnTo>
                <a:lnTo>
                  <a:pt x="17020" y="19798"/>
                </a:lnTo>
                <a:cubicBezTo>
                  <a:pt x="17192" y="19777"/>
                  <a:pt x="17291" y="19667"/>
                  <a:pt x="17377" y="19565"/>
                </a:cubicBezTo>
                <a:cubicBezTo>
                  <a:pt x="17470" y="19455"/>
                  <a:pt x="17542" y="19338"/>
                  <a:pt x="17687" y="19257"/>
                </a:cubicBezTo>
                <a:lnTo>
                  <a:pt x="17654" y="19316"/>
                </a:lnTo>
                <a:cubicBezTo>
                  <a:pt x="17681" y="19272"/>
                  <a:pt x="17701" y="19243"/>
                  <a:pt x="17727" y="19199"/>
                </a:cubicBezTo>
                <a:cubicBezTo>
                  <a:pt x="17760" y="19199"/>
                  <a:pt x="17734" y="19250"/>
                  <a:pt x="17754" y="19279"/>
                </a:cubicBezTo>
                <a:cubicBezTo>
                  <a:pt x="17893" y="19126"/>
                  <a:pt x="18011" y="18958"/>
                  <a:pt x="18130" y="18789"/>
                </a:cubicBezTo>
                <a:lnTo>
                  <a:pt x="18031" y="18862"/>
                </a:lnTo>
                <a:cubicBezTo>
                  <a:pt x="18097" y="18753"/>
                  <a:pt x="18104" y="18643"/>
                  <a:pt x="18203" y="18541"/>
                </a:cubicBezTo>
                <a:cubicBezTo>
                  <a:pt x="18170" y="18672"/>
                  <a:pt x="18203" y="18629"/>
                  <a:pt x="18243" y="18556"/>
                </a:cubicBezTo>
                <a:cubicBezTo>
                  <a:pt x="18289" y="18483"/>
                  <a:pt x="18348" y="18373"/>
                  <a:pt x="18382" y="18373"/>
                </a:cubicBezTo>
                <a:lnTo>
                  <a:pt x="18335" y="18497"/>
                </a:lnTo>
                <a:cubicBezTo>
                  <a:pt x="18382" y="18416"/>
                  <a:pt x="18395" y="18387"/>
                  <a:pt x="18401" y="18365"/>
                </a:cubicBezTo>
                <a:cubicBezTo>
                  <a:pt x="18401" y="18343"/>
                  <a:pt x="18388" y="18344"/>
                  <a:pt x="18368" y="18329"/>
                </a:cubicBezTo>
                <a:cubicBezTo>
                  <a:pt x="18461" y="18124"/>
                  <a:pt x="18527" y="18263"/>
                  <a:pt x="18579" y="18051"/>
                </a:cubicBezTo>
                <a:lnTo>
                  <a:pt x="18507" y="18168"/>
                </a:lnTo>
                <a:cubicBezTo>
                  <a:pt x="18461" y="18190"/>
                  <a:pt x="18474" y="18073"/>
                  <a:pt x="18527" y="17993"/>
                </a:cubicBezTo>
                <a:cubicBezTo>
                  <a:pt x="18547" y="17978"/>
                  <a:pt x="18599" y="17934"/>
                  <a:pt x="18566" y="18000"/>
                </a:cubicBezTo>
                <a:cubicBezTo>
                  <a:pt x="18639" y="17832"/>
                  <a:pt x="18791" y="17627"/>
                  <a:pt x="18811" y="17547"/>
                </a:cubicBezTo>
                <a:cubicBezTo>
                  <a:pt x="18871" y="17481"/>
                  <a:pt x="18890" y="17524"/>
                  <a:pt x="18877" y="17576"/>
                </a:cubicBezTo>
                <a:cubicBezTo>
                  <a:pt x="19029" y="17232"/>
                  <a:pt x="18970" y="17444"/>
                  <a:pt x="19122" y="17093"/>
                </a:cubicBezTo>
                <a:lnTo>
                  <a:pt x="19142" y="17115"/>
                </a:lnTo>
                <a:lnTo>
                  <a:pt x="19175" y="16984"/>
                </a:lnTo>
                <a:lnTo>
                  <a:pt x="19320" y="16867"/>
                </a:lnTo>
                <a:lnTo>
                  <a:pt x="19254" y="16896"/>
                </a:lnTo>
                <a:cubicBezTo>
                  <a:pt x="19313" y="16786"/>
                  <a:pt x="19333" y="16713"/>
                  <a:pt x="19419" y="16596"/>
                </a:cubicBezTo>
                <a:lnTo>
                  <a:pt x="19425" y="16676"/>
                </a:lnTo>
                <a:cubicBezTo>
                  <a:pt x="19577" y="16362"/>
                  <a:pt x="19690" y="16376"/>
                  <a:pt x="19809" y="16055"/>
                </a:cubicBezTo>
                <a:cubicBezTo>
                  <a:pt x="19822" y="16040"/>
                  <a:pt x="19809" y="16098"/>
                  <a:pt x="19802" y="16120"/>
                </a:cubicBezTo>
                <a:cubicBezTo>
                  <a:pt x="19895" y="15821"/>
                  <a:pt x="19981" y="15967"/>
                  <a:pt x="20067" y="15660"/>
                </a:cubicBezTo>
                <a:cubicBezTo>
                  <a:pt x="20067" y="15671"/>
                  <a:pt x="20075" y="15671"/>
                  <a:pt x="20084" y="15671"/>
                </a:cubicBezTo>
                <a:lnTo>
                  <a:pt x="20097" y="15677"/>
                </a:lnTo>
                <a:lnTo>
                  <a:pt x="20106" y="15682"/>
                </a:lnTo>
                <a:lnTo>
                  <a:pt x="20152" y="15543"/>
                </a:lnTo>
                <a:lnTo>
                  <a:pt x="20199" y="15594"/>
                </a:lnTo>
                <a:lnTo>
                  <a:pt x="20179" y="15441"/>
                </a:lnTo>
                <a:lnTo>
                  <a:pt x="20278" y="15404"/>
                </a:lnTo>
                <a:lnTo>
                  <a:pt x="20278" y="15339"/>
                </a:lnTo>
                <a:cubicBezTo>
                  <a:pt x="20449" y="15280"/>
                  <a:pt x="20483" y="15046"/>
                  <a:pt x="20661" y="14922"/>
                </a:cubicBezTo>
                <a:lnTo>
                  <a:pt x="20575" y="14907"/>
                </a:lnTo>
                <a:cubicBezTo>
                  <a:pt x="20641" y="14636"/>
                  <a:pt x="20813" y="14395"/>
                  <a:pt x="20992" y="14117"/>
                </a:cubicBezTo>
                <a:cubicBezTo>
                  <a:pt x="21077" y="13978"/>
                  <a:pt x="21170" y="13832"/>
                  <a:pt x="21250" y="13671"/>
                </a:cubicBezTo>
                <a:cubicBezTo>
                  <a:pt x="21329" y="13510"/>
                  <a:pt x="21388" y="13335"/>
                  <a:pt x="21428" y="13152"/>
                </a:cubicBezTo>
                <a:lnTo>
                  <a:pt x="21480" y="13189"/>
                </a:lnTo>
                <a:cubicBezTo>
                  <a:pt x="21487" y="13079"/>
                  <a:pt x="21487" y="12969"/>
                  <a:pt x="21487" y="12859"/>
                </a:cubicBezTo>
                <a:cubicBezTo>
                  <a:pt x="21566" y="12706"/>
                  <a:pt x="21513" y="12976"/>
                  <a:pt x="21553" y="12932"/>
                </a:cubicBezTo>
                <a:cubicBezTo>
                  <a:pt x="21573" y="12757"/>
                  <a:pt x="21560" y="12714"/>
                  <a:pt x="21540" y="12670"/>
                </a:cubicBezTo>
                <a:cubicBezTo>
                  <a:pt x="21527" y="12626"/>
                  <a:pt x="21527" y="12575"/>
                  <a:pt x="21527" y="12377"/>
                </a:cubicBezTo>
                <a:cubicBezTo>
                  <a:pt x="21553" y="12275"/>
                  <a:pt x="21566" y="12289"/>
                  <a:pt x="21573" y="12348"/>
                </a:cubicBezTo>
                <a:cubicBezTo>
                  <a:pt x="21573" y="12406"/>
                  <a:pt x="21573" y="12501"/>
                  <a:pt x="21579" y="12552"/>
                </a:cubicBezTo>
                <a:cubicBezTo>
                  <a:pt x="21579" y="12457"/>
                  <a:pt x="21586" y="12347"/>
                  <a:pt x="21579" y="12238"/>
                </a:cubicBezTo>
                <a:cubicBezTo>
                  <a:pt x="21573" y="12187"/>
                  <a:pt x="21573" y="12128"/>
                  <a:pt x="21573" y="12070"/>
                </a:cubicBezTo>
                <a:cubicBezTo>
                  <a:pt x="21566" y="12019"/>
                  <a:pt x="21560" y="11960"/>
                  <a:pt x="21553" y="11901"/>
                </a:cubicBezTo>
                <a:cubicBezTo>
                  <a:pt x="21553" y="11850"/>
                  <a:pt x="21540" y="11800"/>
                  <a:pt x="21533" y="11748"/>
                </a:cubicBezTo>
                <a:cubicBezTo>
                  <a:pt x="21527" y="11697"/>
                  <a:pt x="21527" y="11646"/>
                  <a:pt x="21513" y="11602"/>
                </a:cubicBezTo>
                <a:cubicBezTo>
                  <a:pt x="21500" y="11507"/>
                  <a:pt x="21494" y="11426"/>
                  <a:pt x="21480" y="11360"/>
                </a:cubicBezTo>
                <a:cubicBezTo>
                  <a:pt x="21474" y="11353"/>
                  <a:pt x="21461" y="11346"/>
                  <a:pt x="21461" y="11353"/>
                </a:cubicBezTo>
                <a:cubicBezTo>
                  <a:pt x="21381" y="11127"/>
                  <a:pt x="21308" y="10819"/>
                  <a:pt x="21196" y="10593"/>
                </a:cubicBezTo>
                <a:cubicBezTo>
                  <a:pt x="21229" y="10585"/>
                  <a:pt x="21256" y="10637"/>
                  <a:pt x="21283" y="10695"/>
                </a:cubicBezTo>
                <a:lnTo>
                  <a:pt x="21275" y="10676"/>
                </a:lnTo>
                <a:lnTo>
                  <a:pt x="21229" y="10549"/>
                </a:lnTo>
                <a:cubicBezTo>
                  <a:pt x="21209" y="10505"/>
                  <a:pt x="21190" y="10461"/>
                  <a:pt x="21156" y="10432"/>
                </a:cubicBezTo>
                <a:lnTo>
                  <a:pt x="21250" y="10491"/>
                </a:lnTo>
                <a:cubicBezTo>
                  <a:pt x="21230" y="10447"/>
                  <a:pt x="21203" y="10388"/>
                  <a:pt x="21170" y="10337"/>
                </a:cubicBezTo>
                <a:cubicBezTo>
                  <a:pt x="21143" y="10286"/>
                  <a:pt x="21110" y="10228"/>
                  <a:pt x="21084" y="10176"/>
                </a:cubicBezTo>
                <a:cubicBezTo>
                  <a:pt x="21018" y="10074"/>
                  <a:pt x="20972" y="9986"/>
                  <a:pt x="20992" y="9949"/>
                </a:cubicBezTo>
                <a:cubicBezTo>
                  <a:pt x="20985" y="9978"/>
                  <a:pt x="20939" y="10001"/>
                  <a:pt x="20853" y="9862"/>
                </a:cubicBezTo>
                <a:cubicBezTo>
                  <a:pt x="20873" y="9796"/>
                  <a:pt x="20806" y="9708"/>
                  <a:pt x="20727" y="9621"/>
                </a:cubicBezTo>
                <a:cubicBezTo>
                  <a:pt x="20641" y="9525"/>
                  <a:pt x="20542" y="9423"/>
                  <a:pt x="20496" y="9298"/>
                </a:cubicBezTo>
                <a:cubicBezTo>
                  <a:pt x="20529" y="9313"/>
                  <a:pt x="20641" y="9452"/>
                  <a:pt x="20608" y="9408"/>
                </a:cubicBezTo>
                <a:cubicBezTo>
                  <a:pt x="20555" y="9291"/>
                  <a:pt x="20463" y="9240"/>
                  <a:pt x="20377" y="9174"/>
                </a:cubicBezTo>
                <a:lnTo>
                  <a:pt x="20423" y="9174"/>
                </a:lnTo>
                <a:cubicBezTo>
                  <a:pt x="20305" y="9035"/>
                  <a:pt x="20179" y="8904"/>
                  <a:pt x="20060" y="8772"/>
                </a:cubicBezTo>
                <a:cubicBezTo>
                  <a:pt x="20086" y="8641"/>
                  <a:pt x="19756" y="8378"/>
                  <a:pt x="19828" y="8363"/>
                </a:cubicBezTo>
                <a:cubicBezTo>
                  <a:pt x="19723" y="8209"/>
                  <a:pt x="19888" y="8517"/>
                  <a:pt x="19743" y="8334"/>
                </a:cubicBezTo>
                <a:cubicBezTo>
                  <a:pt x="19736" y="8253"/>
                  <a:pt x="19604" y="8173"/>
                  <a:pt x="19657" y="8143"/>
                </a:cubicBezTo>
                <a:lnTo>
                  <a:pt x="19677" y="8150"/>
                </a:lnTo>
                <a:lnTo>
                  <a:pt x="19578" y="8027"/>
                </a:lnTo>
                <a:lnTo>
                  <a:pt x="19683" y="8070"/>
                </a:lnTo>
                <a:cubicBezTo>
                  <a:pt x="19597" y="7968"/>
                  <a:pt x="19491" y="7924"/>
                  <a:pt x="19452" y="7946"/>
                </a:cubicBezTo>
                <a:cubicBezTo>
                  <a:pt x="19432" y="7873"/>
                  <a:pt x="19392" y="7814"/>
                  <a:pt x="19353" y="7748"/>
                </a:cubicBezTo>
                <a:cubicBezTo>
                  <a:pt x="19320" y="7690"/>
                  <a:pt x="19293" y="7639"/>
                  <a:pt x="19307" y="7595"/>
                </a:cubicBezTo>
                <a:lnTo>
                  <a:pt x="19340" y="7624"/>
                </a:lnTo>
                <a:cubicBezTo>
                  <a:pt x="19287" y="7551"/>
                  <a:pt x="19254" y="7478"/>
                  <a:pt x="19227" y="7405"/>
                </a:cubicBezTo>
                <a:cubicBezTo>
                  <a:pt x="19208" y="7332"/>
                  <a:pt x="19188" y="7266"/>
                  <a:pt x="19175" y="7200"/>
                </a:cubicBezTo>
                <a:cubicBezTo>
                  <a:pt x="19142" y="7061"/>
                  <a:pt x="19115" y="6944"/>
                  <a:pt x="19022" y="6849"/>
                </a:cubicBezTo>
                <a:cubicBezTo>
                  <a:pt x="19029" y="6827"/>
                  <a:pt x="19035" y="6827"/>
                  <a:pt x="19055" y="6864"/>
                </a:cubicBezTo>
                <a:lnTo>
                  <a:pt x="19016" y="6769"/>
                </a:lnTo>
                <a:cubicBezTo>
                  <a:pt x="19009" y="6732"/>
                  <a:pt x="19002" y="6703"/>
                  <a:pt x="18989" y="6674"/>
                </a:cubicBezTo>
                <a:lnTo>
                  <a:pt x="19049" y="6703"/>
                </a:lnTo>
                <a:cubicBezTo>
                  <a:pt x="18996" y="6608"/>
                  <a:pt x="18943" y="6520"/>
                  <a:pt x="18890" y="6411"/>
                </a:cubicBezTo>
                <a:lnTo>
                  <a:pt x="18923" y="6404"/>
                </a:lnTo>
                <a:cubicBezTo>
                  <a:pt x="18903" y="6287"/>
                  <a:pt x="18877" y="6140"/>
                  <a:pt x="18844" y="5979"/>
                </a:cubicBezTo>
                <a:cubicBezTo>
                  <a:pt x="18818" y="5797"/>
                  <a:pt x="18785" y="5607"/>
                  <a:pt x="18752" y="5438"/>
                </a:cubicBezTo>
                <a:lnTo>
                  <a:pt x="18778" y="5489"/>
                </a:lnTo>
                <a:cubicBezTo>
                  <a:pt x="18725" y="5299"/>
                  <a:pt x="18712" y="5197"/>
                  <a:pt x="18705" y="5102"/>
                </a:cubicBezTo>
                <a:cubicBezTo>
                  <a:pt x="18699" y="5014"/>
                  <a:pt x="18692" y="4941"/>
                  <a:pt x="18640" y="4788"/>
                </a:cubicBezTo>
                <a:lnTo>
                  <a:pt x="18653" y="4807"/>
                </a:lnTo>
                <a:lnTo>
                  <a:pt x="18659" y="4817"/>
                </a:lnTo>
                <a:cubicBezTo>
                  <a:pt x="18639" y="4722"/>
                  <a:pt x="18612" y="4619"/>
                  <a:pt x="18586" y="4524"/>
                </a:cubicBezTo>
                <a:lnTo>
                  <a:pt x="18633" y="4582"/>
                </a:lnTo>
                <a:cubicBezTo>
                  <a:pt x="18514" y="4385"/>
                  <a:pt x="18480" y="3910"/>
                  <a:pt x="18487" y="4071"/>
                </a:cubicBezTo>
                <a:cubicBezTo>
                  <a:pt x="18401" y="3961"/>
                  <a:pt x="18276" y="3778"/>
                  <a:pt x="18223" y="3771"/>
                </a:cubicBezTo>
                <a:cubicBezTo>
                  <a:pt x="18051" y="3485"/>
                  <a:pt x="18216" y="3676"/>
                  <a:pt x="18130" y="3486"/>
                </a:cubicBezTo>
                <a:cubicBezTo>
                  <a:pt x="18057" y="3384"/>
                  <a:pt x="18005" y="3332"/>
                  <a:pt x="17959" y="3274"/>
                </a:cubicBezTo>
                <a:cubicBezTo>
                  <a:pt x="17926" y="3244"/>
                  <a:pt x="17899" y="3215"/>
                  <a:pt x="17866" y="3179"/>
                </a:cubicBezTo>
                <a:cubicBezTo>
                  <a:pt x="17827" y="3135"/>
                  <a:pt x="17786" y="3084"/>
                  <a:pt x="17747" y="3025"/>
                </a:cubicBezTo>
                <a:lnTo>
                  <a:pt x="17767" y="3003"/>
                </a:lnTo>
                <a:cubicBezTo>
                  <a:pt x="17668" y="2893"/>
                  <a:pt x="17582" y="2857"/>
                  <a:pt x="17437" y="2718"/>
                </a:cubicBezTo>
                <a:lnTo>
                  <a:pt x="17483" y="2747"/>
                </a:lnTo>
                <a:cubicBezTo>
                  <a:pt x="17417" y="2696"/>
                  <a:pt x="17364" y="2659"/>
                  <a:pt x="17318" y="2623"/>
                </a:cubicBezTo>
                <a:cubicBezTo>
                  <a:pt x="17278" y="2579"/>
                  <a:pt x="17245" y="2550"/>
                  <a:pt x="17212" y="2513"/>
                </a:cubicBezTo>
                <a:cubicBezTo>
                  <a:pt x="17199" y="2491"/>
                  <a:pt x="17179" y="2477"/>
                  <a:pt x="17166" y="2462"/>
                </a:cubicBezTo>
                <a:cubicBezTo>
                  <a:pt x="17139" y="2440"/>
                  <a:pt x="17126" y="2433"/>
                  <a:pt x="17100" y="2418"/>
                </a:cubicBezTo>
                <a:cubicBezTo>
                  <a:pt x="17060" y="2396"/>
                  <a:pt x="17007" y="2389"/>
                  <a:pt x="16935" y="2381"/>
                </a:cubicBezTo>
                <a:cubicBezTo>
                  <a:pt x="16915" y="2359"/>
                  <a:pt x="16881" y="2323"/>
                  <a:pt x="16842" y="2308"/>
                </a:cubicBezTo>
                <a:cubicBezTo>
                  <a:pt x="16809" y="2279"/>
                  <a:pt x="16769" y="2265"/>
                  <a:pt x="16736" y="2235"/>
                </a:cubicBezTo>
                <a:cubicBezTo>
                  <a:pt x="16670" y="2192"/>
                  <a:pt x="16624" y="2155"/>
                  <a:pt x="16637" y="2126"/>
                </a:cubicBezTo>
                <a:cubicBezTo>
                  <a:pt x="16591" y="2104"/>
                  <a:pt x="16545" y="2089"/>
                  <a:pt x="16499" y="2075"/>
                </a:cubicBezTo>
                <a:cubicBezTo>
                  <a:pt x="16452" y="2067"/>
                  <a:pt x="16412" y="2053"/>
                  <a:pt x="16366" y="2031"/>
                </a:cubicBezTo>
                <a:cubicBezTo>
                  <a:pt x="16280" y="2002"/>
                  <a:pt x="16195" y="1980"/>
                  <a:pt x="16109" y="1965"/>
                </a:cubicBezTo>
                <a:cubicBezTo>
                  <a:pt x="16062" y="1950"/>
                  <a:pt x="16022" y="1943"/>
                  <a:pt x="15976" y="1936"/>
                </a:cubicBezTo>
                <a:cubicBezTo>
                  <a:pt x="15936" y="1921"/>
                  <a:pt x="15890" y="1921"/>
                  <a:pt x="15844" y="1914"/>
                </a:cubicBezTo>
                <a:cubicBezTo>
                  <a:pt x="15798" y="1899"/>
                  <a:pt x="15758" y="1899"/>
                  <a:pt x="15706" y="1892"/>
                </a:cubicBezTo>
                <a:cubicBezTo>
                  <a:pt x="15686" y="1892"/>
                  <a:pt x="15666" y="1884"/>
                  <a:pt x="15640" y="1877"/>
                </a:cubicBezTo>
                <a:cubicBezTo>
                  <a:pt x="15613" y="1877"/>
                  <a:pt x="15593" y="1877"/>
                  <a:pt x="15566" y="1877"/>
                </a:cubicBezTo>
                <a:cubicBezTo>
                  <a:pt x="15540" y="1819"/>
                  <a:pt x="15520" y="1818"/>
                  <a:pt x="15481" y="1818"/>
                </a:cubicBezTo>
                <a:cubicBezTo>
                  <a:pt x="15454" y="1818"/>
                  <a:pt x="15428" y="1818"/>
                  <a:pt x="15388" y="1818"/>
                </a:cubicBezTo>
                <a:cubicBezTo>
                  <a:pt x="15355" y="1811"/>
                  <a:pt x="15309" y="1804"/>
                  <a:pt x="15250" y="1782"/>
                </a:cubicBezTo>
                <a:lnTo>
                  <a:pt x="15263" y="1848"/>
                </a:lnTo>
                <a:cubicBezTo>
                  <a:pt x="15124" y="1848"/>
                  <a:pt x="14979" y="1833"/>
                  <a:pt x="14827" y="1840"/>
                </a:cubicBezTo>
                <a:cubicBezTo>
                  <a:pt x="14787" y="1840"/>
                  <a:pt x="14754" y="1840"/>
                  <a:pt x="14715" y="1840"/>
                </a:cubicBezTo>
                <a:cubicBezTo>
                  <a:pt x="14675" y="1840"/>
                  <a:pt x="14635" y="1841"/>
                  <a:pt x="14595" y="1848"/>
                </a:cubicBezTo>
                <a:cubicBezTo>
                  <a:pt x="14522" y="1855"/>
                  <a:pt x="14444" y="1863"/>
                  <a:pt x="14364" y="1870"/>
                </a:cubicBezTo>
                <a:cubicBezTo>
                  <a:pt x="14047" y="1914"/>
                  <a:pt x="13763" y="2002"/>
                  <a:pt x="13532" y="2119"/>
                </a:cubicBezTo>
                <a:lnTo>
                  <a:pt x="13492" y="2067"/>
                </a:lnTo>
                <a:lnTo>
                  <a:pt x="13419" y="2170"/>
                </a:lnTo>
                <a:cubicBezTo>
                  <a:pt x="13168" y="2265"/>
                  <a:pt x="12910" y="2359"/>
                  <a:pt x="12712" y="2403"/>
                </a:cubicBezTo>
                <a:cubicBezTo>
                  <a:pt x="12606" y="2418"/>
                  <a:pt x="12520" y="2426"/>
                  <a:pt x="12428" y="2433"/>
                </a:cubicBezTo>
                <a:cubicBezTo>
                  <a:pt x="12349" y="2426"/>
                  <a:pt x="12270" y="2418"/>
                  <a:pt x="12197" y="2411"/>
                </a:cubicBezTo>
                <a:cubicBezTo>
                  <a:pt x="12151" y="2418"/>
                  <a:pt x="12084" y="2433"/>
                  <a:pt x="12012" y="2433"/>
                </a:cubicBezTo>
                <a:cubicBezTo>
                  <a:pt x="11945" y="2433"/>
                  <a:pt x="11867" y="2418"/>
                  <a:pt x="11787" y="2381"/>
                </a:cubicBezTo>
                <a:lnTo>
                  <a:pt x="11807" y="2374"/>
                </a:lnTo>
                <a:cubicBezTo>
                  <a:pt x="11516" y="2308"/>
                  <a:pt x="11193" y="2133"/>
                  <a:pt x="10882" y="1855"/>
                </a:cubicBezTo>
                <a:cubicBezTo>
                  <a:pt x="10908" y="1855"/>
                  <a:pt x="10902" y="1818"/>
                  <a:pt x="10922" y="1818"/>
                </a:cubicBezTo>
                <a:cubicBezTo>
                  <a:pt x="10823" y="1811"/>
                  <a:pt x="10743" y="1687"/>
                  <a:pt x="10677" y="1629"/>
                </a:cubicBezTo>
                <a:lnTo>
                  <a:pt x="10730" y="1731"/>
                </a:lnTo>
                <a:cubicBezTo>
                  <a:pt x="10611" y="1701"/>
                  <a:pt x="10505" y="1548"/>
                  <a:pt x="10479" y="1475"/>
                </a:cubicBezTo>
                <a:lnTo>
                  <a:pt x="10287" y="1402"/>
                </a:lnTo>
                <a:lnTo>
                  <a:pt x="10278" y="1370"/>
                </a:lnTo>
                <a:lnTo>
                  <a:pt x="10288" y="1370"/>
                </a:lnTo>
                <a:lnTo>
                  <a:pt x="10276" y="1366"/>
                </a:lnTo>
                <a:lnTo>
                  <a:pt x="10274" y="1358"/>
                </a:lnTo>
                <a:lnTo>
                  <a:pt x="10234" y="1365"/>
                </a:lnTo>
                <a:lnTo>
                  <a:pt x="10188" y="1233"/>
                </a:lnTo>
                <a:cubicBezTo>
                  <a:pt x="10142" y="1219"/>
                  <a:pt x="9917" y="1065"/>
                  <a:pt x="9811" y="1073"/>
                </a:cubicBezTo>
                <a:cubicBezTo>
                  <a:pt x="9811" y="1043"/>
                  <a:pt x="9659" y="912"/>
                  <a:pt x="9791" y="993"/>
                </a:cubicBezTo>
                <a:cubicBezTo>
                  <a:pt x="9593" y="832"/>
                  <a:pt x="9382" y="671"/>
                  <a:pt x="9157" y="525"/>
                </a:cubicBezTo>
                <a:cubicBezTo>
                  <a:pt x="9190" y="554"/>
                  <a:pt x="9223" y="583"/>
                  <a:pt x="9250" y="612"/>
                </a:cubicBezTo>
                <a:cubicBezTo>
                  <a:pt x="9237" y="671"/>
                  <a:pt x="9018" y="583"/>
                  <a:pt x="8919" y="495"/>
                </a:cubicBezTo>
                <a:cubicBezTo>
                  <a:pt x="9084" y="531"/>
                  <a:pt x="8965" y="429"/>
                  <a:pt x="8926" y="349"/>
                </a:cubicBezTo>
                <a:cubicBezTo>
                  <a:pt x="8814" y="327"/>
                  <a:pt x="8985" y="444"/>
                  <a:pt x="8919" y="451"/>
                </a:cubicBezTo>
                <a:cubicBezTo>
                  <a:pt x="8787" y="414"/>
                  <a:pt x="8510" y="305"/>
                  <a:pt x="8444" y="254"/>
                </a:cubicBezTo>
                <a:lnTo>
                  <a:pt x="8529" y="268"/>
                </a:lnTo>
                <a:cubicBezTo>
                  <a:pt x="8437" y="239"/>
                  <a:pt x="8384" y="188"/>
                  <a:pt x="8318" y="144"/>
                </a:cubicBezTo>
                <a:cubicBezTo>
                  <a:pt x="8285" y="122"/>
                  <a:pt x="8252" y="100"/>
                  <a:pt x="8219" y="79"/>
                </a:cubicBezTo>
                <a:cubicBezTo>
                  <a:pt x="8180" y="57"/>
                  <a:pt x="8133" y="42"/>
                  <a:pt x="8087" y="28"/>
                </a:cubicBezTo>
                <a:cubicBezTo>
                  <a:pt x="7902" y="28"/>
                  <a:pt x="7783" y="-39"/>
                  <a:pt x="7803" y="71"/>
                </a:cubicBezTo>
                <a:cubicBezTo>
                  <a:pt x="7677" y="56"/>
                  <a:pt x="7651" y="42"/>
                  <a:pt x="7651" y="13"/>
                </a:cubicBezTo>
                <a:cubicBezTo>
                  <a:pt x="7651" y="8"/>
                  <a:pt x="7652" y="4"/>
                  <a:pt x="7653" y="0"/>
                </a:cubicBezTo>
                <a:lnTo>
                  <a:pt x="6544" y="0"/>
                </a:lnTo>
                <a:close/>
                <a:moveTo>
                  <a:pt x="21476" y="11284"/>
                </a:moveTo>
                <a:cubicBezTo>
                  <a:pt x="21476" y="11298"/>
                  <a:pt x="21476" y="11319"/>
                  <a:pt x="21476" y="11341"/>
                </a:cubicBezTo>
                <a:cubicBezTo>
                  <a:pt x="21491" y="11341"/>
                  <a:pt x="21498" y="11334"/>
                  <a:pt x="21476" y="11284"/>
                </a:cubicBezTo>
                <a:close/>
                <a:moveTo>
                  <a:pt x="860" y="13250"/>
                </a:moveTo>
                <a:cubicBezTo>
                  <a:pt x="871" y="13266"/>
                  <a:pt x="877" y="13250"/>
                  <a:pt x="883" y="13250"/>
                </a:cubicBezTo>
                <a:cubicBezTo>
                  <a:pt x="877" y="13250"/>
                  <a:pt x="871" y="13250"/>
                  <a:pt x="860" y="13250"/>
                </a:cubicBezTo>
                <a:close/>
                <a:moveTo>
                  <a:pt x="13928" y="19569"/>
                </a:moveTo>
                <a:cubicBezTo>
                  <a:pt x="13897" y="19586"/>
                  <a:pt x="13840" y="19610"/>
                  <a:pt x="13759" y="19658"/>
                </a:cubicBezTo>
                <a:cubicBezTo>
                  <a:pt x="13815" y="19626"/>
                  <a:pt x="13872" y="19602"/>
                  <a:pt x="13928" y="19577"/>
                </a:cubicBezTo>
                <a:cubicBezTo>
                  <a:pt x="13928" y="19577"/>
                  <a:pt x="13928" y="19578"/>
                  <a:pt x="13928" y="19569"/>
                </a:cubicBezTo>
                <a:close/>
              </a:path>
            </a:pathLst>
          </a:custGeom>
        </p:spPr>
      </p:pic>
      <p:sp>
        <p:nvSpPr>
          <p:cNvPr id="176" name="CuadroTexto 5"/>
          <p:cNvSpPr txBox="1"/>
          <p:nvPr/>
        </p:nvSpPr>
        <p:spPr>
          <a:xfrm>
            <a:off x="2919109" y="497786"/>
            <a:ext cx="9670803" cy="20726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a:lnSpc>
                <a:spcPct val="80000"/>
              </a:lnSpc>
              <a:defRPr b="1" sz="13000">
                <a:solidFill>
                  <a:srgbClr val="FFFFFF"/>
                </a:solidFill>
                <a:latin typeface="Open Sans Medium"/>
                <a:ea typeface="Open Sans Medium"/>
                <a:cs typeface="Open Sans Medium"/>
                <a:sym typeface="Open Sans Medium"/>
              </a:defRPr>
            </a:lvl1pPr>
          </a:lstStyle>
          <a:p>
            <a:pPr/>
            <a:r>
              <a:t>Leadership</a:t>
            </a:r>
          </a:p>
        </p:txBody>
      </p:sp>
      <p:sp>
        <p:nvSpPr>
          <p:cNvPr id="177" name="CuadroTexto 6"/>
          <p:cNvSpPr txBox="1"/>
          <p:nvPr/>
        </p:nvSpPr>
        <p:spPr>
          <a:xfrm>
            <a:off x="220477" y="3972491"/>
            <a:ext cx="11716915" cy="1398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10000"/>
              </a:lnSpc>
              <a:defRPr b="1">
                <a:solidFill>
                  <a:srgbClr val="FFFFFF"/>
                </a:solidFill>
                <a:latin typeface="OpenSansRoman-Bold"/>
                <a:ea typeface="OpenSansRoman-Bold"/>
                <a:cs typeface="OpenSansRoman-Bold"/>
                <a:sym typeface="OpenSansRoman-Bold"/>
              </a:defRPr>
            </a:pPr>
            <a:r>
              <a:t>Guiding teams, inspiring a shared vision, </a:t>
            </a:r>
          </a:p>
          <a:p>
            <a:pPr algn="r">
              <a:lnSpc>
                <a:spcPct val="110000"/>
              </a:lnSpc>
              <a:defRPr b="1">
                <a:solidFill>
                  <a:srgbClr val="FFFFFF"/>
                </a:solidFill>
                <a:latin typeface="OpenSansRoman-Bold"/>
                <a:ea typeface="OpenSansRoman-Bold"/>
                <a:cs typeface="OpenSansRoman-Bold"/>
                <a:sym typeface="OpenSansRoman-Bold"/>
              </a:defRPr>
            </a:pPr>
            <a:r>
              <a:t>and fostering a positive organizational culture.</a:t>
            </a:r>
          </a:p>
        </p:txBody>
      </p:sp>
      <p:sp>
        <p:nvSpPr>
          <p:cNvPr id="178" name="CuadroTexto 6"/>
          <p:cNvSpPr txBox="1"/>
          <p:nvPr/>
        </p:nvSpPr>
        <p:spPr>
          <a:xfrm>
            <a:off x="225442" y="6029892"/>
            <a:ext cx="11706986" cy="719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20000"/>
              </a:lnSpc>
              <a:defRPr sz="3200">
                <a:solidFill>
                  <a:srgbClr val="FFFFFF"/>
                </a:solidFill>
                <a:latin typeface="Open Sans Light"/>
                <a:ea typeface="Open Sans Light"/>
                <a:cs typeface="Open Sans Light"/>
                <a:sym typeface="Open Sans Light"/>
              </a:defRPr>
            </a:lvl1pPr>
          </a:lstStyle>
          <a:p>
            <a:pPr/>
            <a:r>
              <a:t>Leadership in the Educational Context: The significance of leadership for entrepreneurs is manifold, playing a critical role in guiding an organization towards its objectives, positively influencing and energizing team members, and fostering a productive culture. Essential aspects of leadership encompass setting a clear vision, motivating the team, making informed decisions, providing ethical guidance, and executing strategic planning. Within the realm of education, leaders must strike a balance between business objectives and a fervent commitment to quality education. Such leaders prioritize student welfare and champion holistic growth.</a:t>
            </a:r>
          </a:p>
        </p:txBody>
      </p:sp>
      <p:sp>
        <p:nvSpPr>
          <p:cNvPr id="179" name="1"/>
          <p:cNvSpPr/>
          <p:nvPr/>
        </p:nvSpPr>
        <p:spPr>
          <a:xfrm>
            <a:off x="837691" y="665251"/>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1</a:t>
            </a:r>
          </a:p>
        </p:txBody>
      </p:sp>
      <p:sp>
        <p:nvSpPr>
          <p:cNvPr id="180" name="Freeform 8"/>
          <p:cNvSpPr/>
          <p:nvPr/>
        </p:nvSpPr>
        <p:spPr>
          <a:xfrm>
            <a:off x="19424674" y="-62159"/>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181" name="Freeform 8"/>
          <p:cNvSpPr/>
          <p:nvPr/>
        </p:nvSpPr>
        <p:spPr>
          <a:xfrm>
            <a:off x="22091674" y="191841"/>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sp>
        <p:nvSpPr>
          <p:cNvPr id="182" name="Rectángulo 12"/>
          <p:cNvSpPr/>
          <p:nvPr/>
        </p:nvSpPr>
        <p:spPr>
          <a:xfrm>
            <a:off x="12404035" y="3631514"/>
            <a:ext cx="185877" cy="9537433"/>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186" name="Freeform 19"/>
          <p:cNvSpPr/>
          <p:nvPr/>
        </p:nvSpPr>
        <p:spPr>
          <a:xfrm flipH="1">
            <a:off x="4729382" y="-1098781"/>
            <a:ext cx="21294342" cy="17691562"/>
          </a:xfrm>
          <a:custGeom>
            <a:avLst/>
            <a:gdLst/>
            <a:ahLst/>
            <a:cxnLst>
              <a:cxn ang="0">
                <a:pos x="wd2" y="hd2"/>
              </a:cxn>
              <a:cxn ang="5400000">
                <a:pos x="wd2" y="hd2"/>
              </a:cxn>
              <a:cxn ang="10800000">
                <a:pos x="wd2" y="hd2"/>
              </a:cxn>
              <a:cxn ang="16200000">
                <a:pos x="wd2" y="hd2"/>
              </a:cxn>
            </a:cxnLst>
            <a:rect l="0" t="0" r="r" b="b"/>
            <a:pathLst>
              <a:path w="20884" h="21323" fill="norm" stroke="1" extrusionOk="0">
                <a:moveTo>
                  <a:pt x="11843" y="9"/>
                </a:moveTo>
                <a:cubicBezTo>
                  <a:pt x="12229" y="21"/>
                  <a:pt x="12613" y="43"/>
                  <a:pt x="12994" y="76"/>
                </a:cubicBezTo>
                <a:cubicBezTo>
                  <a:pt x="15346" y="284"/>
                  <a:pt x="17810" y="899"/>
                  <a:pt x="19399" y="2528"/>
                </a:cubicBezTo>
                <a:cubicBezTo>
                  <a:pt x="21390" y="4576"/>
                  <a:pt x="21377" y="8040"/>
                  <a:pt x="19367" y="10076"/>
                </a:cubicBezTo>
                <a:cubicBezTo>
                  <a:pt x="17455" y="11997"/>
                  <a:pt x="14190" y="12625"/>
                  <a:pt x="12804" y="14900"/>
                </a:cubicBezTo>
                <a:cubicBezTo>
                  <a:pt x="11897" y="16406"/>
                  <a:pt x="12002" y="18382"/>
                  <a:pt x="10767" y="19680"/>
                </a:cubicBezTo>
                <a:cubicBezTo>
                  <a:pt x="10275" y="20205"/>
                  <a:pt x="9591" y="20565"/>
                  <a:pt x="8889" y="20827"/>
                </a:cubicBezTo>
                <a:cubicBezTo>
                  <a:pt x="7069" y="21498"/>
                  <a:pt x="4934" y="21528"/>
                  <a:pt x="3199" y="20680"/>
                </a:cubicBezTo>
                <a:cubicBezTo>
                  <a:pt x="1472" y="19839"/>
                  <a:pt x="250" y="18046"/>
                  <a:pt x="414" y="16235"/>
                </a:cubicBezTo>
                <a:lnTo>
                  <a:pt x="329" y="16705"/>
                </a:lnTo>
                <a:cubicBezTo>
                  <a:pt x="59" y="14052"/>
                  <a:pt x="-210" y="11375"/>
                  <a:pt x="243" y="8741"/>
                </a:cubicBezTo>
                <a:cubicBezTo>
                  <a:pt x="697" y="6119"/>
                  <a:pt x="1964" y="3515"/>
                  <a:pt x="4251" y="1899"/>
                </a:cubicBezTo>
                <a:cubicBezTo>
                  <a:pt x="6383" y="400"/>
                  <a:pt x="9144" y="-72"/>
                  <a:pt x="11843" y="9"/>
                </a:cubicBezTo>
                <a:close/>
              </a:path>
            </a:pathLst>
          </a:custGeom>
          <a:solidFill>
            <a:schemeClr val="accent4">
              <a:alpha val="70000"/>
            </a:schemeClr>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187" name="Picture Placeholder 2" descr="Picture Placeholder 2"/>
          <p:cNvPicPr>
            <a:picLocks noChangeAspect="1"/>
          </p:cNvPicPr>
          <p:nvPr>
            <p:ph type="pic" idx="21"/>
          </p:nvPr>
        </p:nvPicPr>
        <p:blipFill>
          <a:blip r:embed="rId3">
            <a:extLst/>
          </a:blip>
          <a:srcRect l="0" t="25936" r="0" b="33154"/>
          <a:stretch>
            <a:fillRect/>
          </a:stretch>
        </p:blipFill>
        <p:spPr>
          <a:xfrm>
            <a:off x="-3716973" y="3470379"/>
            <a:ext cx="15155836" cy="9300097"/>
          </a:xfrm>
          <a:custGeom>
            <a:avLst/>
            <a:gdLst/>
            <a:ahLst/>
            <a:cxnLst>
              <a:cxn ang="0">
                <a:pos x="wd2" y="hd2"/>
              </a:cxn>
              <a:cxn ang="5400000">
                <a:pos x="wd2" y="hd2"/>
              </a:cxn>
              <a:cxn ang="10800000">
                <a:pos x="wd2" y="hd2"/>
              </a:cxn>
              <a:cxn ang="16200000">
                <a:pos x="wd2" y="hd2"/>
              </a:cxn>
            </a:cxnLst>
            <a:rect l="0" t="0" r="r" b="b"/>
            <a:pathLst>
              <a:path w="21588" h="19602" fill="norm" stroke="1" extrusionOk="0">
                <a:moveTo>
                  <a:pt x="7092" y="3"/>
                </a:moveTo>
                <a:cubicBezTo>
                  <a:pt x="4988" y="-35"/>
                  <a:pt x="2629" y="282"/>
                  <a:pt x="0" y="1122"/>
                </a:cubicBezTo>
                <a:cubicBezTo>
                  <a:pt x="2521" y="5014"/>
                  <a:pt x="2300" y="14145"/>
                  <a:pt x="0" y="17655"/>
                </a:cubicBezTo>
                <a:cubicBezTo>
                  <a:pt x="8587" y="21565"/>
                  <a:pt x="14192" y="18790"/>
                  <a:pt x="17336" y="16272"/>
                </a:cubicBezTo>
                <a:cubicBezTo>
                  <a:pt x="18612" y="15261"/>
                  <a:pt x="21600" y="12868"/>
                  <a:pt x="21588" y="9783"/>
                </a:cubicBezTo>
                <a:cubicBezTo>
                  <a:pt x="21582" y="9038"/>
                  <a:pt x="21396" y="6653"/>
                  <a:pt x="17438" y="3648"/>
                </a:cubicBezTo>
                <a:cubicBezTo>
                  <a:pt x="15116" y="1893"/>
                  <a:pt x="11721" y="87"/>
                  <a:pt x="7092" y="3"/>
                </a:cubicBezTo>
                <a:close/>
              </a:path>
            </a:pathLst>
          </a:custGeom>
        </p:spPr>
      </p:pic>
      <p:sp>
        <p:nvSpPr>
          <p:cNvPr id="188" name="Rectángulo 12"/>
          <p:cNvSpPr/>
          <p:nvPr/>
        </p:nvSpPr>
        <p:spPr>
          <a:xfrm>
            <a:off x="23334051" y="3351711"/>
            <a:ext cx="185877" cy="9537433"/>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
        <p:nvSpPr>
          <p:cNvPr id="189" name="CuadroTexto 5"/>
          <p:cNvSpPr txBox="1"/>
          <p:nvPr/>
        </p:nvSpPr>
        <p:spPr>
          <a:xfrm>
            <a:off x="1547509" y="497785"/>
            <a:ext cx="16081090" cy="20726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a:lnSpc>
                <a:spcPct val="80000"/>
              </a:lnSpc>
              <a:defRPr b="1" sz="13000">
                <a:solidFill>
                  <a:srgbClr val="FFFFFF"/>
                </a:solidFill>
                <a:latin typeface="Open Sans Medium"/>
                <a:ea typeface="Open Sans Medium"/>
                <a:cs typeface="Open Sans Medium"/>
                <a:sym typeface="Open Sans Medium"/>
              </a:defRPr>
            </a:lvl1pPr>
          </a:lstStyle>
          <a:p>
            <a:pPr/>
            <a:r>
              <a:t> Problem-solving</a:t>
            </a:r>
          </a:p>
        </p:txBody>
      </p:sp>
      <p:sp>
        <p:nvSpPr>
          <p:cNvPr id="190" name="2"/>
          <p:cNvSpPr/>
          <p:nvPr/>
        </p:nvSpPr>
        <p:spPr>
          <a:xfrm>
            <a:off x="837691" y="665251"/>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2</a:t>
            </a:r>
          </a:p>
        </p:txBody>
      </p:sp>
      <p:sp>
        <p:nvSpPr>
          <p:cNvPr id="191" name="CuadroTexto 6"/>
          <p:cNvSpPr txBox="1"/>
          <p:nvPr/>
        </p:nvSpPr>
        <p:spPr>
          <a:xfrm>
            <a:off x="8351235" y="3027095"/>
            <a:ext cx="14482758" cy="1611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10000"/>
              </a:lnSpc>
              <a:defRPr b="1" sz="4200">
                <a:solidFill>
                  <a:srgbClr val="FFFFFF"/>
                </a:solidFill>
                <a:latin typeface="OpenSansRoman-Bold"/>
                <a:ea typeface="OpenSansRoman-Bold"/>
                <a:cs typeface="OpenSansRoman-Bold"/>
                <a:sym typeface="OpenSansRoman-Bold"/>
              </a:defRPr>
            </a:lvl1pPr>
          </a:lstStyle>
          <a:p>
            <a:pPr/>
            <a:r>
              <a:t>Identifying challenges and bottlenecks in the educational model and devising solutions.</a:t>
            </a:r>
          </a:p>
        </p:txBody>
      </p:sp>
      <p:sp>
        <p:nvSpPr>
          <p:cNvPr id="192" name="CuadroTexto 6"/>
          <p:cNvSpPr txBox="1"/>
          <p:nvPr/>
        </p:nvSpPr>
        <p:spPr>
          <a:xfrm>
            <a:off x="11093867" y="4922453"/>
            <a:ext cx="11692005" cy="820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20000"/>
              </a:lnSpc>
              <a:defRPr sz="3300">
                <a:solidFill>
                  <a:srgbClr val="FFFFFF"/>
                </a:solidFill>
                <a:latin typeface="Open Sans Light"/>
                <a:ea typeface="Open Sans Light"/>
                <a:cs typeface="Open Sans Light"/>
                <a:sym typeface="Open Sans Light"/>
              </a:defRPr>
            </a:pPr>
            <a:r>
              <a:t>Problem-solving in the Educational Context: Entrepreneurs inevitably face challenges in any venture. Their capacity to discern and tackle these issues often determines the venture's success trajectory. This necessitates a blend of analytical thinking, a solution-focused approach, adaptability, and resilience. Within education, unique problems emerge, such as accommodating diverse learning styles, refining curriculum development, and guaranteeing equitable access for all students. Addressing these concerns demands </a:t>
            </a:r>
          </a:p>
          <a:p>
            <a:pPr algn="r">
              <a:lnSpc>
                <a:spcPct val="120000"/>
              </a:lnSpc>
              <a:defRPr sz="3300">
                <a:solidFill>
                  <a:srgbClr val="FFFFFF"/>
                </a:solidFill>
                <a:latin typeface="Open Sans Light"/>
                <a:ea typeface="Open Sans Light"/>
                <a:cs typeface="Open Sans Light"/>
                <a:sym typeface="Open Sans Light"/>
              </a:defRPr>
            </a:pPr>
            <a:r>
              <a:t>not only innovative strategies but also solutions </a:t>
            </a:r>
          </a:p>
          <a:p>
            <a:pPr algn="r">
              <a:lnSpc>
                <a:spcPct val="120000"/>
              </a:lnSpc>
              <a:defRPr sz="3300">
                <a:solidFill>
                  <a:srgbClr val="FFFFFF"/>
                </a:solidFill>
                <a:latin typeface="Open Sans Light"/>
                <a:ea typeface="Open Sans Light"/>
                <a:cs typeface="Open Sans Light"/>
                <a:sym typeface="Open Sans Light"/>
              </a:defRPr>
            </a:pPr>
            <a:r>
              <a:t>that are sensitive to the specific </a:t>
            </a:r>
          </a:p>
          <a:p>
            <a:pPr algn="r">
              <a:lnSpc>
                <a:spcPct val="120000"/>
              </a:lnSpc>
              <a:defRPr sz="3300">
                <a:solidFill>
                  <a:srgbClr val="FFFFFF"/>
                </a:solidFill>
                <a:latin typeface="Open Sans Light"/>
                <a:ea typeface="Open Sans Light"/>
                <a:cs typeface="Open Sans Light"/>
                <a:sym typeface="Open Sans Light"/>
              </a:defRPr>
            </a:pPr>
            <a:r>
              <a:t>educational context.</a:t>
            </a:r>
          </a:p>
        </p:txBody>
      </p:sp>
      <p:sp>
        <p:nvSpPr>
          <p:cNvPr id="193" name="Freeform 8"/>
          <p:cNvSpPr/>
          <p:nvPr/>
        </p:nvSpPr>
        <p:spPr>
          <a:xfrm>
            <a:off x="18992874" y="471241"/>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194" name="Freeform 8"/>
          <p:cNvSpPr/>
          <p:nvPr/>
        </p:nvSpPr>
        <p:spPr>
          <a:xfrm>
            <a:off x="21659874" y="725241"/>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198" name="Freeform 23"/>
          <p:cNvSpPr/>
          <p:nvPr/>
        </p:nvSpPr>
        <p:spPr>
          <a:xfrm rot="5400000">
            <a:off x="-1820383" y="733985"/>
            <a:ext cx="10535202" cy="155185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2">
              <a:lumOff val="14313"/>
            </a:schemeClr>
          </a:solidFill>
          <a:ln w="12700">
            <a:miter lim="400000"/>
          </a:ln>
        </p:spPr>
        <p:txBody>
          <a:bodyPr lIns="45719" rIns="45719" anchor="ctr"/>
          <a:lstStyle/>
          <a:p>
            <a:pPr>
              <a:defRPr sz="6500">
                <a:latin typeface="Open Sans Light"/>
                <a:ea typeface="Open Sans Light"/>
                <a:cs typeface="Open Sans Light"/>
                <a:sym typeface="Open Sans Light"/>
              </a:defRPr>
            </a:pPr>
          </a:p>
        </p:txBody>
      </p:sp>
      <p:sp>
        <p:nvSpPr>
          <p:cNvPr id="199" name="Freeform 23"/>
          <p:cNvSpPr/>
          <p:nvPr/>
        </p:nvSpPr>
        <p:spPr>
          <a:xfrm rot="5400000">
            <a:off x="-1820383" y="733985"/>
            <a:ext cx="10535202" cy="155185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3"/>
          </a:solidFill>
          <a:ln w="12700">
            <a:miter lim="400000"/>
          </a:ln>
        </p:spPr>
        <p:txBody>
          <a:bodyPr lIns="45719" rIns="45719" anchor="ctr"/>
          <a:lstStyle/>
          <a:p>
            <a:pPr>
              <a:defRPr sz="6500">
                <a:latin typeface="Open Sans Light"/>
                <a:ea typeface="Open Sans Light"/>
                <a:cs typeface="Open Sans Light"/>
                <a:sym typeface="Open Sans Light"/>
              </a:defRPr>
            </a:pPr>
          </a:p>
        </p:txBody>
      </p:sp>
      <p:sp>
        <p:nvSpPr>
          <p:cNvPr id="200" name="CuadroTexto 7"/>
          <p:cNvSpPr txBox="1"/>
          <p:nvPr/>
        </p:nvSpPr>
        <p:spPr>
          <a:xfrm>
            <a:off x="11030077" y="5518022"/>
            <a:ext cx="11899549" cy="725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10000"/>
              </a:lnSpc>
              <a:defRPr sz="3500">
                <a:solidFill>
                  <a:srgbClr val="FFFFFF"/>
                </a:solidFill>
                <a:latin typeface="Open Sans Light"/>
                <a:ea typeface="Open Sans Light"/>
                <a:cs typeface="Open Sans Light"/>
                <a:sym typeface="Open Sans Light"/>
              </a:defRPr>
            </a:pPr>
            <a:r>
              <a:t>Financial Acumen in the Educational Context: </a:t>
            </a:r>
          </a:p>
          <a:p>
            <a:pPr algn="r">
              <a:lnSpc>
                <a:spcPct val="110000"/>
              </a:lnSpc>
              <a:defRPr sz="3500">
                <a:solidFill>
                  <a:srgbClr val="FFFFFF"/>
                </a:solidFill>
                <a:latin typeface="Open Sans Light"/>
                <a:ea typeface="Open Sans Light"/>
                <a:cs typeface="Open Sans Light"/>
                <a:sym typeface="Open Sans Light"/>
              </a:defRPr>
            </a:pPr>
            <a:r>
              <a:t>The importance of ensuring financial stability cannot be overstated as it is paramount for the sustainability and scalability of any venture. Financial acumen's key aspects include budgeting, forecasting, analyzing profit and loss, and devising effective investment strategies. Especially in educational settings and social ventures, there lies a significant challenge in balancing affordability and profitability. Financial strategies must be crafted </a:t>
            </a:r>
          </a:p>
          <a:p>
            <a:pPr algn="r">
              <a:lnSpc>
                <a:spcPct val="110000"/>
              </a:lnSpc>
              <a:defRPr sz="3500">
                <a:solidFill>
                  <a:srgbClr val="FFFFFF"/>
                </a:solidFill>
                <a:latin typeface="Open Sans Light"/>
                <a:ea typeface="Open Sans Light"/>
                <a:cs typeface="Open Sans Light"/>
                <a:sym typeface="Open Sans Light"/>
              </a:defRPr>
            </a:pPr>
            <a:r>
              <a:t>to resonate with and support the </a:t>
            </a:r>
          </a:p>
          <a:p>
            <a:pPr algn="r">
              <a:lnSpc>
                <a:spcPct val="110000"/>
              </a:lnSpc>
              <a:defRPr sz="3500">
                <a:solidFill>
                  <a:srgbClr val="FFFFFF"/>
                </a:solidFill>
                <a:latin typeface="Open Sans Light"/>
                <a:ea typeface="Open Sans Light"/>
                <a:cs typeface="Open Sans Light"/>
                <a:sym typeface="Open Sans Light"/>
              </a:defRPr>
            </a:pPr>
            <a:r>
              <a:t>overarching educational goals.</a:t>
            </a:r>
          </a:p>
        </p:txBody>
      </p:sp>
      <p:sp>
        <p:nvSpPr>
          <p:cNvPr id="201" name="CuadroTexto 7"/>
          <p:cNvSpPr txBox="1"/>
          <p:nvPr/>
        </p:nvSpPr>
        <p:spPr>
          <a:xfrm>
            <a:off x="2853025" y="405358"/>
            <a:ext cx="15966992" cy="20726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a:lnSpc>
                <a:spcPct val="80000"/>
              </a:lnSpc>
              <a:defRPr b="1" sz="13000">
                <a:solidFill>
                  <a:srgbClr val="FFFFFF"/>
                </a:solidFill>
                <a:latin typeface="Open Sans Medium"/>
                <a:ea typeface="Open Sans Medium"/>
                <a:cs typeface="Open Sans Medium"/>
                <a:sym typeface="Open Sans Medium"/>
              </a:defRPr>
            </a:lvl1pPr>
          </a:lstStyle>
          <a:p>
            <a:pPr/>
            <a:r>
              <a:t>Financial Acumen</a:t>
            </a:r>
          </a:p>
        </p:txBody>
      </p:sp>
      <p:sp>
        <p:nvSpPr>
          <p:cNvPr id="202" name="CuadroTexto 6"/>
          <p:cNvSpPr txBox="1"/>
          <p:nvPr/>
        </p:nvSpPr>
        <p:spPr>
          <a:xfrm>
            <a:off x="8478235" y="3192195"/>
            <a:ext cx="14482758" cy="1611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10000"/>
              </a:lnSpc>
              <a:defRPr b="1" sz="4200">
                <a:solidFill>
                  <a:srgbClr val="FFFFFF"/>
                </a:solidFill>
                <a:latin typeface="OpenSansRoman-Bold"/>
                <a:ea typeface="OpenSansRoman-Bold"/>
                <a:cs typeface="OpenSansRoman-Bold"/>
                <a:sym typeface="OpenSansRoman-Bold"/>
              </a:defRPr>
            </a:lvl1pPr>
          </a:lstStyle>
          <a:p>
            <a:pPr/>
            <a:r>
              <a:t>Understanding and managing budgets, forecasting, and ensuring the venture's sustainability.</a:t>
            </a:r>
          </a:p>
        </p:txBody>
      </p:sp>
      <p:grpSp>
        <p:nvGrpSpPr>
          <p:cNvPr id="209" name="Group 2"/>
          <p:cNvGrpSpPr/>
          <p:nvPr/>
        </p:nvGrpSpPr>
        <p:grpSpPr>
          <a:xfrm>
            <a:off x="488288" y="4902476"/>
            <a:ext cx="9373009" cy="7418534"/>
            <a:chOff x="0" y="0"/>
            <a:chExt cx="9373008" cy="7418532"/>
          </a:xfrm>
        </p:grpSpPr>
        <p:sp>
          <p:nvSpPr>
            <p:cNvPr id="203" name="Freeform 9"/>
            <p:cNvSpPr/>
            <p:nvPr/>
          </p:nvSpPr>
          <p:spPr>
            <a:xfrm>
              <a:off x="0" y="0"/>
              <a:ext cx="9373009" cy="5606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09" y="0"/>
                  </a:moveTo>
                  <a:lnTo>
                    <a:pt x="628" y="0"/>
                  </a:lnTo>
                  <a:cubicBezTo>
                    <a:pt x="282" y="0"/>
                    <a:pt x="0" y="480"/>
                    <a:pt x="0" y="1049"/>
                  </a:cubicBezTo>
                  <a:lnTo>
                    <a:pt x="0" y="21600"/>
                  </a:lnTo>
                  <a:lnTo>
                    <a:pt x="21600" y="21600"/>
                  </a:lnTo>
                  <a:lnTo>
                    <a:pt x="21600" y="987"/>
                  </a:lnTo>
                  <a:cubicBezTo>
                    <a:pt x="21600" y="445"/>
                    <a:pt x="21334" y="0"/>
                    <a:pt x="21009" y="0"/>
                  </a:cubicBezTo>
                </a:path>
              </a:pathLst>
            </a:custGeom>
            <a:solidFill>
              <a:srgbClr val="020202"/>
            </a:solidFill>
            <a:ln w="12700" cap="flat">
              <a:noFill/>
              <a:miter lim="400000"/>
            </a:ln>
            <a:effectLst/>
          </p:spPr>
          <p:txBody>
            <a:bodyPr wrap="square" lIns="45719" tIns="45719" rIns="45719" bIns="45719" numCol="1" anchor="ctr">
              <a:noAutofit/>
            </a:bodyPr>
            <a:lstStyle/>
            <a:p>
              <a:pPr>
                <a:defRPr sz="6500">
                  <a:latin typeface="Open Sans Light"/>
                  <a:ea typeface="Open Sans Light"/>
                  <a:cs typeface="Open Sans Light"/>
                  <a:sym typeface="Open Sans Light"/>
                </a:defRPr>
              </a:pPr>
            </a:p>
          </p:txBody>
        </p:sp>
        <p:sp>
          <p:nvSpPr>
            <p:cNvPr id="204" name="Freeform 10"/>
            <p:cNvSpPr/>
            <p:nvPr/>
          </p:nvSpPr>
          <p:spPr>
            <a:xfrm>
              <a:off x="366466" y="335926"/>
              <a:ext cx="8650261" cy="4741338"/>
            </a:xfrm>
            <a:prstGeom prst="rect">
              <a:avLst/>
            </a:prstGeom>
            <a:solidFill>
              <a:srgbClr val="EBDDFF"/>
            </a:solidFill>
            <a:ln w="12700" cap="flat">
              <a:noFill/>
              <a:miter lim="400000"/>
            </a:ln>
            <a:effectLst/>
          </p:spPr>
          <p:txBody>
            <a:bodyPr wrap="square" lIns="45719" tIns="45719" rIns="45719" bIns="45719" numCol="1" anchor="ctr">
              <a:noAutofit/>
            </a:bodyPr>
            <a:lstStyle/>
            <a:p>
              <a:pPr>
                <a:defRPr sz="6500">
                  <a:latin typeface="Open Sans Light"/>
                  <a:ea typeface="Open Sans Light"/>
                  <a:cs typeface="Open Sans Light"/>
                  <a:sym typeface="Open Sans Light"/>
                </a:defRPr>
              </a:pPr>
            </a:p>
          </p:txBody>
        </p:sp>
        <p:sp>
          <p:nvSpPr>
            <p:cNvPr id="205" name="Freeform 11"/>
            <p:cNvSpPr/>
            <p:nvPr/>
          </p:nvSpPr>
          <p:spPr>
            <a:xfrm>
              <a:off x="0" y="5608900"/>
              <a:ext cx="9373009" cy="8527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5529"/>
                  </a:lnTo>
                  <a:cubicBezTo>
                    <a:pt x="0" y="18915"/>
                    <a:pt x="250" y="21600"/>
                    <a:pt x="553" y="21600"/>
                  </a:cubicBezTo>
                  <a:lnTo>
                    <a:pt x="21031" y="21600"/>
                  </a:lnTo>
                  <a:cubicBezTo>
                    <a:pt x="21345" y="21600"/>
                    <a:pt x="21600" y="18856"/>
                    <a:pt x="21600" y="15354"/>
                  </a:cubicBezTo>
                  <a:lnTo>
                    <a:pt x="21600" y="0"/>
                  </a:lnTo>
                  <a:lnTo>
                    <a:pt x="0" y="0"/>
                  </a:lnTo>
                </a:path>
              </a:pathLst>
            </a:custGeom>
            <a:solidFill>
              <a:srgbClr val="ACAFB5"/>
            </a:solidFill>
            <a:ln w="12700" cap="flat">
              <a:noFill/>
              <a:miter lim="400000"/>
            </a:ln>
            <a:effectLst/>
          </p:spPr>
          <p:txBody>
            <a:bodyPr wrap="square" lIns="45719" tIns="45719" rIns="45719" bIns="45719" numCol="1" anchor="ctr">
              <a:noAutofit/>
            </a:bodyPr>
            <a:lstStyle/>
            <a:p>
              <a:pPr>
                <a:defRPr sz="6500">
                  <a:latin typeface="Open Sans Light"/>
                  <a:ea typeface="Open Sans Light"/>
                  <a:cs typeface="Open Sans Light"/>
                  <a:sym typeface="Open Sans Light"/>
                </a:defRPr>
              </a:pPr>
            </a:p>
          </p:txBody>
        </p:sp>
        <p:sp>
          <p:nvSpPr>
            <p:cNvPr id="206" name="Freeform 12"/>
            <p:cNvSpPr/>
            <p:nvPr/>
          </p:nvSpPr>
          <p:spPr>
            <a:xfrm>
              <a:off x="4560414" y="5914285"/>
              <a:ext cx="252156" cy="2420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00" y="0"/>
                  </a:moveTo>
                  <a:cubicBezTo>
                    <a:pt x="4800" y="0"/>
                    <a:pt x="0" y="4845"/>
                    <a:pt x="0" y="10901"/>
                  </a:cubicBezTo>
                  <a:cubicBezTo>
                    <a:pt x="0" y="16755"/>
                    <a:pt x="4800" y="21600"/>
                    <a:pt x="11000" y="21600"/>
                  </a:cubicBezTo>
                  <a:cubicBezTo>
                    <a:pt x="16800" y="21600"/>
                    <a:pt x="21600" y="16755"/>
                    <a:pt x="21600" y="10901"/>
                  </a:cubicBezTo>
                  <a:cubicBezTo>
                    <a:pt x="21600" y="4845"/>
                    <a:pt x="16800" y="0"/>
                    <a:pt x="11000" y="0"/>
                  </a:cubicBezTo>
                </a:path>
              </a:pathLst>
            </a:custGeom>
            <a:solidFill>
              <a:srgbClr val="020202"/>
            </a:solidFill>
            <a:ln w="12700" cap="flat">
              <a:noFill/>
              <a:miter lim="400000"/>
            </a:ln>
            <a:effectLst/>
          </p:spPr>
          <p:txBody>
            <a:bodyPr wrap="square" lIns="45719" tIns="45719" rIns="45719" bIns="45719" numCol="1" anchor="ctr">
              <a:noAutofit/>
            </a:bodyPr>
            <a:lstStyle/>
            <a:p>
              <a:pPr>
                <a:defRPr sz="6500">
                  <a:latin typeface="Open Sans Light"/>
                  <a:ea typeface="Open Sans Light"/>
                  <a:cs typeface="Open Sans Light"/>
                  <a:sym typeface="Open Sans Light"/>
                </a:defRPr>
              </a:pPr>
            </a:p>
          </p:txBody>
        </p:sp>
        <p:sp>
          <p:nvSpPr>
            <p:cNvPr id="207" name="Freeform 13"/>
            <p:cNvSpPr/>
            <p:nvPr/>
          </p:nvSpPr>
          <p:spPr>
            <a:xfrm>
              <a:off x="3114927" y="6463979"/>
              <a:ext cx="3122801" cy="9545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22" y="21548"/>
                  </a:moveTo>
                  <a:lnTo>
                    <a:pt x="21600" y="21495"/>
                  </a:lnTo>
                  <a:cubicBezTo>
                    <a:pt x="21584" y="20499"/>
                    <a:pt x="21361" y="19713"/>
                    <a:pt x="21073" y="19450"/>
                  </a:cubicBezTo>
                  <a:cubicBezTo>
                    <a:pt x="20738" y="19241"/>
                    <a:pt x="20291" y="19031"/>
                    <a:pt x="19908" y="18926"/>
                  </a:cubicBezTo>
                  <a:cubicBezTo>
                    <a:pt x="19732" y="18874"/>
                    <a:pt x="19588" y="18821"/>
                    <a:pt x="19445" y="18769"/>
                  </a:cubicBezTo>
                  <a:cubicBezTo>
                    <a:pt x="19269" y="18769"/>
                    <a:pt x="19110" y="18245"/>
                    <a:pt x="19078" y="17668"/>
                  </a:cubicBezTo>
                  <a:lnTo>
                    <a:pt x="18200" y="0"/>
                  </a:lnTo>
                  <a:lnTo>
                    <a:pt x="3384" y="0"/>
                  </a:lnTo>
                  <a:lnTo>
                    <a:pt x="2522" y="17668"/>
                  </a:lnTo>
                  <a:cubicBezTo>
                    <a:pt x="2490" y="18245"/>
                    <a:pt x="2331" y="18769"/>
                    <a:pt x="2139" y="18769"/>
                  </a:cubicBezTo>
                  <a:cubicBezTo>
                    <a:pt x="2012" y="18821"/>
                    <a:pt x="1852" y="18874"/>
                    <a:pt x="1676" y="18926"/>
                  </a:cubicBezTo>
                  <a:cubicBezTo>
                    <a:pt x="1293" y="19031"/>
                    <a:pt x="862" y="19241"/>
                    <a:pt x="527" y="19450"/>
                  </a:cubicBezTo>
                  <a:cubicBezTo>
                    <a:pt x="239" y="19713"/>
                    <a:pt x="16" y="20499"/>
                    <a:pt x="0" y="21495"/>
                  </a:cubicBezTo>
                  <a:lnTo>
                    <a:pt x="9978" y="21548"/>
                  </a:lnTo>
                  <a:lnTo>
                    <a:pt x="9978" y="21600"/>
                  </a:lnTo>
                  <a:lnTo>
                    <a:pt x="10792" y="21548"/>
                  </a:lnTo>
                  <a:lnTo>
                    <a:pt x="11622" y="21600"/>
                  </a:lnTo>
                  <a:lnTo>
                    <a:pt x="11622" y="21548"/>
                  </a:lnTo>
                </a:path>
              </a:pathLst>
            </a:custGeom>
            <a:solidFill>
              <a:srgbClr val="ACAFB5"/>
            </a:solidFill>
            <a:ln w="12700" cap="flat">
              <a:noFill/>
              <a:miter lim="400000"/>
            </a:ln>
            <a:effectLst/>
          </p:spPr>
          <p:txBody>
            <a:bodyPr wrap="square" lIns="45719" tIns="45719" rIns="45719" bIns="45719" numCol="1" anchor="ctr">
              <a:noAutofit/>
            </a:bodyPr>
            <a:lstStyle/>
            <a:p>
              <a:pPr>
                <a:defRPr sz="6500">
                  <a:latin typeface="Open Sans Light"/>
                  <a:ea typeface="Open Sans Light"/>
                  <a:cs typeface="Open Sans Light"/>
                  <a:sym typeface="Open Sans Light"/>
                </a:defRPr>
              </a:pPr>
            </a:p>
          </p:txBody>
        </p:sp>
        <p:sp>
          <p:nvSpPr>
            <p:cNvPr id="208" name="Freeform 14"/>
            <p:cNvSpPr/>
            <p:nvPr/>
          </p:nvSpPr>
          <p:spPr>
            <a:xfrm>
              <a:off x="3603544" y="6463979"/>
              <a:ext cx="2267718" cy="740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55" y="0"/>
                  </a:moveTo>
                  <a:lnTo>
                    <a:pt x="22" y="0"/>
                  </a:lnTo>
                  <a:lnTo>
                    <a:pt x="0" y="470"/>
                  </a:lnTo>
                  <a:lnTo>
                    <a:pt x="21600" y="21600"/>
                  </a:lnTo>
                  <a:lnTo>
                    <a:pt x="20455" y="0"/>
                  </a:lnTo>
                </a:path>
              </a:pathLst>
            </a:custGeom>
            <a:solidFill>
              <a:srgbClr val="5C5B62"/>
            </a:solidFill>
            <a:ln w="12700" cap="flat">
              <a:noFill/>
              <a:miter lim="400000"/>
            </a:ln>
            <a:effectLst/>
          </p:spPr>
          <p:txBody>
            <a:bodyPr wrap="square" lIns="45719" tIns="45719" rIns="45719" bIns="45719" numCol="1" anchor="ctr">
              <a:noAutofit/>
            </a:bodyPr>
            <a:lstStyle/>
            <a:p>
              <a:pPr>
                <a:defRPr sz="6500">
                  <a:latin typeface="Open Sans Light"/>
                  <a:ea typeface="Open Sans Light"/>
                  <a:cs typeface="Open Sans Light"/>
                  <a:sym typeface="Open Sans Light"/>
                </a:defRPr>
              </a:pPr>
            </a:p>
          </p:txBody>
        </p:sp>
      </p:grpSp>
      <p:pic>
        <p:nvPicPr>
          <p:cNvPr id="210" name="Picture Placeholder 14" descr="Picture Placeholder 14"/>
          <p:cNvPicPr>
            <a:picLocks noChangeAspect="1"/>
          </p:cNvPicPr>
          <p:nvPr>
            <p:ph type="pic" idx="21"/>
          </p:nvPr>
        </p:nvPicPr>
        <p:blipFill>
          <a:blip r:embed="rId3">
            <a:extLst/>
          </a:blip>
          <a:srcRect l="0" t="1373" r="209" b="21936"/>
          <a:stretch>
            <a:fillRect/>
          </a:stretch>
        </p:blipFill>
        <p:spPr>
          <a:xfrm>
            <a:off x="720067" y="5163305"/>
            <a:ext cx="8909747" cy="4893841"/>
          </a:xfrm>
          <a:prstGeom prst="rect">
            <a:avLst/>
          </a:prstGeom>
        </p:spPr>
      </p:pic>
      <p:sp>
        <p:nvSpPr>
          <p:cNvPr id="211" name="Freeform 8"/>
          <p:cNvSpPr/>
          <p:nvPr/>
        </p:nvSpPr>
        <p:spPr>
          <a:xfrm>
            <a:off x="19424674" y="-62159"/>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212" name="Freeform 8"/>
          <p:cNvSpPr/>
          <p:nvPr/>
        </p:nvSpPr>
        <p:spPr>
          <a:xfrm>
            <a:off x="22091674" y="191841"/>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pic>
        <p:nvPicPr>
          <p:cNvPr id="213" name="images-3.jpeg" descr="images-3.jpeg"/>
          <p:cNvPicPr>
            <a:picLocks noChangeAspect="1"/>
          </p:cNvPicPr>
          <p:nvPr/>
        </p:nvPicPr>
        <p:blipFill>
          <a:blip r:embed="rId4">
            <a:extLst/>
          </a:blip>
          <a:srcRect l="0" t="7970" r="0" b="5105"/>
          <a:stretch>
            <a:fillRect/>
          </a:stretch>
        </p:blipFill>
        <p:spPr>
          <a:xfrm>
            <a:off x="684945" y="5116278"/>
            <a:ext cx="8979576" cy="5194150"/>
          </a:xfrm>
          <a:prstGeom prst="rect">
            <a:avLst/>
          </a:prstGeom>
          <a:ln w="12700">
            <a:miter lim="400000"/>
          </a:ln>
        </p:spPr>
      </p:pic>
      <p:sp>
        <p:nvSpPr>
          <p:cNvPr id="214" name="3"/>
          <p:cNvSpPr/>
          <p:nvPr/>
        </p:nvSpPr>
        <p:spPr>
          <a:xfrm>
            <a:off x="1205850" y="740289"/>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218" name="Freeform 19"/>
          <p:cNvSpPr/>
          <p:nvPr/>
        </p:nvSpPr>
        <p:spPr>
          <a:xfrm flipH="1">
            <a:off x="4729382" y="-1098781"/>
            <a:ext cx="21294342" cy="21879064"/>
          </a:xfrm>
          <a:custGeom>
            <a:avLst/>
            <a:gdLst/>
            <a:ahLst/>
            <a:cxnLst>
              <a:cxn ang="0">
                <a:pos x="wd2" y="hd2"/>
              </a:cxn>
              <a:cxn ang="5400000">
                <a:pos x="wd2" y="hd2"/>
              </a:cxn>
              <a:cxn ang="10800000">
                <a:pos x="wd2" y="hd2"/>
              </a:cxn>
              <a:cxn ang="16200000">
                <a:pos x="wd2" y="hd2"/>
              </a:cxn>
            </a:cxnLst>
            <a:rect l="0" t="0" r="r" b="b"/>
            <a:pathLst>
              <a:path w="20884" h="21323" fill="norm" stroke="1" extrusionOk="0">
                <a:moveTo>
                  <a:pt x="11843" y="9"/>
                </a:moveTo>
                <a:cubicBezTo>
                  <a:pt x="12229" y="21"/>
                  <a:pt x="12613" y="43"/>
                  <a:pt x="12994" y="76"/>
                </a:cubicBezTo>
                <a:cubicBezTo>
                  <a:pt x="15346" y="284"/>
                  <a:pt x="17810" y="899"/>
                  <a:pt x="19399" y="2528"/>
                </a:cubicBezTo>
                <a:cubicBezTo>
                  <a:pt x="21390" y="4576"/>
                  <a:pt x="21377" y="8040"/>
                  <a:pt x="19367" y="10076"/>
                </a:cubicBezTo>
                <a:cubicBezTo>
                  <a:pt x="17455" y="11997"/>
                  <a:pt x="14190" y="12625"/>
                  <a:pt x="12804" y="14900"/>
                </a:cubicBezTo>
                <a:cubicBezTo>
                  <a:pt x="11897" y="16406"/>
                  <a:pt x="12002" y="18382"/>
                  <a:pt x="10767" y="19680"/>
                </a:cubicBezTo>
                <a:cubicBezTo>
                  <a:pt x="10275" y="20205"/>
                  <a:pt x="9591" y="20565"/>
                  <a:pt x="8889" y="20827"/>
                </a:cubicBezTo>
                <a:cubicBezTo>
                  <a:pt x="7069" y="21498"/>
                  <a:pt x="4934" y="21528"/>
                  <a:pt x="3199" y="20680"/>
                </a:cubicBezTo>
                <a:cubicBezTo>
                  <a:pt x="1472" y="19839"/>
                  <a:pt x="250" y="18046"/>
                  <a:pt x="414" y="16235"/>
                </a:cubicBezTo>
                <a:lnTo>
                  <a:pt x="329" y="16705"/>
                </a:lnTo>
                <a:cubicBezTo>
                  <a:pt x="59" y="14052"/>
                  <a:pt x="-210" y="11375"/>
                  <a:pt x="243" y="8741"/>
                </a:cubicBezTo>
                <a:cubicBezTo>
                  <a:pt x="697" y="6119"/>
                  <a:pt x="1964" y="3515"/>
                  <a:pt x="4251" y="1899"/>
                </a:cubicBezTo>
                <a:cubicBezTo>
                  <a:pt x="6383" y="400"/>
                  <a:pt x="9144" y="-72"/>
                  <a:pt x="11843" y="9"/>
                </a:cubicBezTo>
                <a:close/>
              </a:path>
            </a:pathLst>
          </a:custGeom>
          <a:solidFill>
            <a:schemeClr val="accent4"/>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219" name="862752-tech-savvy-istock.jpg.avif" descr="862752-tech-savvy-istock.jpg.avif"/>
          <p:cNvPicPr>
            <a:picLocks noChangeAspect="1"/>
          </p:cNvPicPr>
          <p:nvPr>
            <p:ph type="pic" idx="21"/>
          </p:nvPr>
        </p:nvPicPr>
        <p:blipFill>
          <a:blip r:embed="rId3">
            <a:extLst/>
          </a:blip>
          <a:srcRect l="2309" t="3015" r="11549" b="3014"/>
          <a:stretch>
            <a:fillRect/>
          </a:stretch>
        </p:blipFill>
        <p:spPr>
          <a:xfrm>
            <a:off x="-3716973" y="3470379"/>
            <a:ext cx="15155889" cy="9300097"/>
          </a:xfrm>
          <a:custGeom>
            <a:avLst/>
            <a:gdLst/>
            <a:ahLst/>
            <a:cxnLst>
              <a:cxn ang="0">
                <a:pos x="wd2" y="hd2"/>
              </a:cxn>
              <a:cxn ang="5400000">
                <a:pos x="wd2" y="hd2"/>
              </a:cxn>
              <a:cxn ang="10800000">
                <a:pos x="wd2" y="hd2"/>
              </a:cxn>
              <a:cxn ang="16200000">
                <a:pos x="wd2" y="hd2"/>
              </a:cxn>
            </a:cxnLst>
            <a:rect l="0" t="0" r="r" b="b"/>
            <a:pathLst>
              <a:path w="21588" h="19602" fill="norm" stroke="1" extrusionOk="0">
                <a:moveTo>
                  <a:pt x="7092" y="3"/>
                </a:moveTo>
                <a:cubicBezTo>
                  <a:pt x="4988" y="-35"/>
                  <a:pt x="2629" y="282"/>
                  <a:pt x="0" y="1122"/>
                </a:cubicBezTo>
                <a:cubicBezTo>
                  <a:pt x="2521" y="5014"/>
                  <a:pt x="2300" y="14145"/>
                  <a:pt x="0" y="17655"/>
                </a:cubicBezTo>
                <a:cubicBezTo>
                  <a:pt x="8587" y="21565"/>
                  <a:pt x="14192" y="18790"/>
                  <a:pt x="17336" y="16272"/>
                </a:cubicBezTo>
                <a:cubicBezTo>
                  <a:pt x="18612" y="15261"/>
                  <a:pt x="21600" y="12868"/>
                  <a:pt x="21588" y="9783"/>
                </a:cubicBezTo>
                <a:cubicBezTo>
                  <a:pt x="21582" y="9038"/>
                  <a:pt x="21396" y="6653"/>
                  <a:pt x="17438" y="3648"/>
                </a:cubicBezTo>
                <a:cubicBezTo>
                  <a:pt x="15116" y="1893"/>
                  <a:pt x="11721" y="87"/>
                  <a:pt x="7092" y="3"/>
                </a:cubicBezTo>
                <a:close/>
              </a:path>
            </a:pathLst>
          </a:custGeom>
        </p:spPr>
      </p:pic>
      <p:sp>
        <p:nvSpPr>
          <p:cNvPr id="220" name="Rectángulo 12"/>
          <p:cNvSpPr/>
          <p:nvPr/>
        </p:nvSpPr>
        <p:spPr>
          <a:xfrm>
            <a:off x="23334051" y="3351711"/>
            <a:ext cx="185877" cy="9537433"/>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
        <p:nvSpPr>
          <p:cNvPr id="221" name="CuadroTexto 5"/>
          <p:cNvSpPr txBox="1"/>
          <p:nvPr/>
        </p:nvSpPr>
        <p:spPr>
          <a:xfrm>
            <a:off x="1547509" y="497785"/>
            <a:ext cx="16081090" cy="20726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a:lnSpc>
                <a:spcPct val="80000"/>
              </a:lnSpc>
              <a:defRPr b="1" sz="13000">
                <a:solidFill>
                  <a:srgbClr val="FFFFFF"/>
                </a:solidFill>
                <a:latin typeface="Open Sans Medium"/>
                <a:ea typeface="Open Sans Medium"/>
                <a:cs typeface="Open Sans Medium"/>
                <a:sym typeface="Open Sans Medium"/>
              </a:defRPr>
            </a:lvl1pPr>
          </a:lstStyle>
          <a:p>
            <a:pPr/>
            <a:r>
              <a:t> Tech-savviness</a:t>
            </a:r>
          </a:p>
        </p:txBody>
      </p:sp>
      <p:sp>
        <p:nvSpPr>
          <p:cNvPr id="222" name="4"/>
          <p:cNvSpPr/>
          <p:nvPr/>
        </p:nvSpPr>
        <p:spPr>
          <a:xfrm>
            <a:off x="837691" y="665251"/>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4</a:t>
            </a:r>
          </a:p>
        </p:txBody>
      </p:sp>
      <p:sp>
        <p:nvSpPr>
          <p:cNvPr id="223" name="CuadroTexto 6"/>
          <p:cNvSpPr txBox="1"/>
          <p:nvPr/>
        </p:nvSpPr>
        <p:spPr>
          <a:xfrm>
            <a:off x="5801943" y="3027095"/>
            <a:ext cx="17032050" cy="2407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10000"/>
              </a:lnSpc>
              <a:defRPr b="1" sz="4200">
                <a:solidFill>
                  <a:srgbClr val="FFFFFF"/>
                </a:solidFill>
                <a:latin typeface="OpenSansRoman-Bold"/>
                <a:ea typeface="OpenSansRoman-Bold"/>
                <a:cs typeface="OpenSansRoman-Bold"/>
                <a:sym typeface="OpenSansRoman-Bold"/>
              </a:defRPr>
            </a:lvl1pPr>
          </a:lstStyle>
          <a:p>
            <a:pPr/>
            <a:r>
              <a:t>In the digital age, integrating technology into education is often vital. An educational entrepreneur should be familiar with educational technology tools and platforms.</a:t>
            </a:r>
          </a:p>
        </p:txBody>
      </p:sp>
      <p:sp>
        <p:nvSpPr>
          <p:cNvPr id="224" name="CuadroTexto 6"/>
          <p:cNvSpPr txBox="1"/>
          <p:nvPr/>
        </p:nvSpPr>
        <p:spPr>
          <a:xfrm>
            <a:off x="10891511" y="5891685"/>
            <a:ext cx="11980955" cy="683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lnSpc>
                <a:spcPct val="120000"/>
              </a:lnSpc>
              <a:defRPr sz="3300">
                <a:solidFill>
                  <a:srgbClr val="FFFFFF"/>
                </a:solidFill>
                <a:latin typeface="Open Sans Light"/>
                <a:ea typeface="Open Sans Light"/>
                <a:cs typeface="Open Sans Light"/>
                <a:sym typeface="Open Sans Light"/>
              </a:defRPr>
            </a:pPr>
            <a:r>
              <a:t>Tech-savviness in the Educational Context: The infusion of technology into education has taken centre stage, presenting avenues for scalable, tailored, and pioneering instructional techniques. This requires a strong grounding in e-learning platforms, tools for digital content generation, data analytics, and educational applications. For entrepreneurs navigating this landscape, it's pivotal to recognize the potential pitfalls of the digital divide. It is essential to ensure that technological implementations don't unintentionally marginalize </a:t>
            </a:r>
          </a:p>
          <a:p>
            <a:pPr algn="r">
              <a:lnSpc>
                <a:spcPct val="120000"/>
              </a:lnSpc>
              <a:defRPr sz="3300">
                <a:solidFill>
                  <a:srgbClr val="FFFFFF"/>
                </a:solidFill>
                <a:latin typeface="Open Sans Light"/>
                <a:ea typeface="Open Sans Light"/>
                <a:cs typeface="Open Sans Light"/>
                <a:sym typeface="Open Sans Light"/>
              </a:defRPr>
            </a:pPr>
            <a:r>
              <a:t>or overlook specific segments of the student.</a:t>
            </a:r>
          </a:p>
        </p:txBody>
      </p:sp>
      <p:sp>
        <p:nvSpPr>
          <p:cNvPr id="225" name="Freeform 8"/>
          <p:cNvSpPr/>
          <p:nvPr/>
        </p:nvSpPr>
        <p:spPr>
          <a:xfrm>
            <a:off x="18992874" y="471241"/>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226" name="Freeform 8"/>
          <p:cNvSpPr/>
          <p:nvPr/>
        </p:nvSpPr>
        <p:spPr>
          <a:xfrm>
            <a:off x="21659874" y="725241"/>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30" name="Freeform 23"/>
          <p:cNvSpPr/>
          <p:nvPr/>
        </p:nvSpPr>
        <p:spPr>
          <a:xfrm rot="5400000">
            <a:off x="5433024" y="-2336897"/>
            <a:ext cx="10619875" cy="214742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83" y="0"/>
                  <a:pt x="0" y="5880"/>
                  <a:pt x="0" y="13136"/>
                </a:cubicBezTo>
                <a:lnTo>
                  <a:pt x="0" y="21600"/>
                </a:lnTo>
                <a:lnTo>
                  <a:pt x="21600" y="21600"/>
                </a:lnTo>
                <a:lnTo>
                  <a:pt x="21600" y="0"/>
                </a:lnTo>
              </a:path>
            </a:pathLst>
          </a:custGeom>
          <a:solidFill>
            <a:schemeClr val="accent4"/>
          </a:solidFill>
          <a:ln w="12700">
            <a:miter lim="400000"/>
          </a:ln>
        </p:spPr>
        <p:txBody>
          <a:bodyPr lIns="45719" rIns="45719" anchor="ctr"/>
          <a:lstStyle/>
          <a:p>
            <a:pPr>
              <a:defRPr sz="6500">
                <a:latin typeface="Open Sans Light"/>
                <a:ea typeface="Open Sans Light"/>
                <a:cs typeface="Open Sans Light"/>
                <a:sym typeface="Open Sans Light"/>
              </a:defRPr>
            </a:pPr>
          </a:p>
        </p:txBody>
      </p:sp>
      <p:pic>
        <p:nvPicPr>
          <p:cNvPr id="231" name="business-students.jpg" descr="business-students.jpg"/>
          <p:cNvPicPr>
            <a:picLocks noChangeAspect="1"/>
          </p:cNvPicPr>
          <p:nvPr>
            <p:ph type="pic" idx="21"/>
          </p:nvPr>
        </p:nvPicPr>
        <p:blipFill>
          <a:blip r:embed="rId3">
            <a:extLst/>
          </a:blip>
          <a:srcRect l="6430" t="309" r="29542" b="17811"/>
          <a:stretch>
            <a:fillRect/>
          </a:stretch>
        </p:blipFill>
        <p:spPr>
          <a:xfrm>
            <a:off x="14624050" y="2759034"/>
            <a:ext cx="12599331" cy="9259818"/>
          </a:xfrm>
          <a:custGeom>
            <a:avLst/>
            <a:gdLst/>
            <a:ahLst/>
            <a:cxnLst>
              <a:cxn ang="0">
                <a:pos x="wd2" y="hd2"/>
              </a:cxn>
              <a:cxn ang="5400000">
                <a:pos x="wd2" y="hd2"/>
              </a:cxn>
              <a:cxn ang="10800000">
                <a:pos x="wd2" y="hd2"/>
              </a:cxn>
              <a:cxn ang="16200000">
                <a:pos x="wd2" y="hd2"/>
              </a:cxn>
            </a:cxnLst>
            <a:rect l="0" t="0" r="r" b="b"/>
            <a:pathLst>
              <a:path w="21582" h="21593" fill="norm" stroke="1" extrusionOk="0">
                <a:moveTo>
                  <a:pt x="7109" y="0"/>
                </a:moveTo>
                <a:cubicBezTo>
                  <a:pt x="7036" y="73"/>
                  <a:pt x="6865" y="73"/>
                  <a:pt x="6706" y="81"/>
                </a:cubicBezTo>
                <a:cubicBezTo>
                  <a:pt x="6547" y="88"/>
                  <a:pt x="6395" y="102"/>
                  <a:pt x="6389" y="168"/>
                </a:cubicBezTo>
                <a:cubicBezTo>
                  <a:pt x="6316" y="168"/>
                  <a:pt x="6244" y="153"/>
                  <a:pt x="6171" y="153"/>
                </a:cubicBezTo>
                <a:cubicBezTo>
                  <a:pt x="6171" y="189"/>
                  <a:pt x="6151" y="269"/>
                  <a:pt x="5999" y="342"/>
                </a:cubicBezTo>
                <a:cubicBezTo>
                  <a:pt x="5847" y="364"/>
                  <a:pt x="5860" y="299"/>
                  <a:pt x="5800" y="284"/>
                </a:cubicBezTo>
                <a:cubicBezTo>
                  <a:pt x="5781" y="335"/>
                  <a:pt x="5768" y="387"/>
                  <a:pt x="5748" y="438"/>
                </a:cubicBezTo>
                <a:cubicBezTo>
                  <a:pt x="5312" y="554"/>
                  <a:pt x="4856" y="839"/>
                  <a:pt x="4453" y="1225"/>
                </a:cubicBezTo>
                <a:cubicBezTo>
                  <a:pt x="4050" y="1605"/>
                  <a:pt x="3706" y="2085"/>
                  <a:pt x="3442" y="2581"/>
                </a:cubicBezTo>
                <a:cubicBezTo>
                  <a:pt x="3350" y="2814"/>
                  <a:pt x="3277" y="3092"/>
                  <a:pt x="3224" y="3383"/>
                </a:cubicBezTo>
                <a:cubicBezTo>
                  <a:pt x="3211" y="3464"/>
                  <a:pt x="3204" y="3536"/>
                  <a:pt x="3191" y="3617"/>
                </a:cubicBezTo>
                <a:cubicBezTo>
                  <a:pt x="3184" y="3682"/>
                  <a:pt x="3171" y="3763"/>
                  <a:pt x="3171" y="3836"/>
                </a:cubicBezTo>
                <a:cubicBezTo>
                  <a:pt x="3151" y="3982"/>
                  <a:pt x="3145" y="4105"/>
                  <a:pt x="3131" y="4229"/>
                </a:cubicBezTo>
                <a:lnTo>
                  <a:pt x="3118" y="4171"/>
                </a:lnTo>
                <a:cubicBezTo>
                  <a:pt x="3098" y="4332"/>
                  <a:pt x="3079" y="4470"/>
                  <a:pt x="3059" y="4587"/>
                </a:cubicBezTo>
                <a:cubicBezTo>
                  <a:pt x="3085" y="4506"/>
                  <a:pt x="3105" y="4412"/>
                  <a:pt x="3131" y="4302"/>
                </a:cubicBezTo>
                <a:cubicBezTo>
                  <a:pt x="3138" y="4405"/>
                  <a:pt x="3158" y="4470"/>
                  <a:pt x="3144" y="4551"/>
                </a:cubicBezTo>
                <a:cubicBezTo>
                  <a:pt x="3125" y="4660"/>
                  <a:pt x="3099" y="4762"/>
                  <a:pt x="3065" y="4842"/>
                </a:cubicBezTo>
                <a:cubicBezTo>
                  <a:pt x="3032" y="4922"/>
                  <a:pt x="2992" y="4995"/>
                  <a:pt x="2953" y="5075"/>
                </a:cubicBezTo>
                <a:cubicBezTo>
                  <a:pt x="2860" y="5236"/>
                  <a:pt x="2722" y="5418"/>
                  <a:pt x="2570" y="5615"/>
                </a:cubicBezTo>
                <a:cubicBezTo>
                  <a:pt x="2497" y="5783"/>
                  <a:pt x="2431" y="5805"/>
                  <a:pt x="2371" y="5812"/>
                </a:cubicBezTo>
                <a:cubicBezTo>
                  <a:pt x="2338" y="5819"/>
                  <a:pt x="2305" y="5820"/>
                  <a:pt x="2272" y="5842"/>
                </a:cubicBezTo>
                <a:cubicBezTo>
                  <a:pt x="2232" y="5863"/>
                  <a:pt x="2193" y="5907"/>
                  <a:pt x="2140" y="5987"/>
                </a:cubicBezTo>
                <a:cubicBezTo>
                  <a:pt x="2160" y="5958"/>
                  <a:pt x="2154" y="5929"/>
                  <a:pt x="2167" y="5900"/>
                </a:cubicBezTo>
                <a:cubicBezTo>
                  <a:pt x="2107" y="5973"/>
                  <a:pt x="2047" y="6038"/>
                  <a:pt x="1988" y="6103"/>
                </a:cubicBezTo>
                <a:cubicBezTo>
                  <a:pt x="1928" y="6162"/>
                  <a:pt x="1882" y="6220"/>
                  <a:pt x="1830" y="6286"/>
                </a:cubicBezTo>
                <a:cubicBezTo>
                  <a:pt x="1770" y="6344"/>
                  <a:pt x="1717" y="6410"/>
                  <a:pt x="1658" y="6483"/>
                </a:cubicBezTo>
                <a:cubicBezTo>
                  <a:pt x="1631" y="6519"/>
                  <a:pt x="1605" y="6556"/>
                  <a:pt x="1572" y="6599"/>
                </a:cubicBezTo>
                <a:cubicBezTo>
                  <a:pt x="1545" y="6636"/>
                  <a:pt x="1512" y="6680"/>
                  <a:pt x="1473" y="6731"/>
                </a:cubicBezTo>
                <a:cubicBezTo>
                  <a:pt x="1453" y="6658"/>
                  <a:pt x="1400" y="6709"/>
                  <a:pt x="1348" y="6774"/>
                </a:cubicBezTo>
                <a:cubicBezTo>
                  <a:pt x="1308" y="6840"/>
                  <a:pt x="1261" y="6906"/>
                  <a:pt x="1254" y="6862"/>
                </a:cubicBezTo>
                <a:lnTo>
                  <a:pt x="1261" y="6935"/>
                </a:lnTo>
                <a:cubicBezTo>
                  <a:pt x="1215" y="6965"/>
                  <a:pt x="1149" y="7022"/>
                  <a:pt x="1090" y="7073"/>
                </a:cubicBezTo>
                <a:cubicBezTo>
                  <a:pt x="1037" y="7124"/>
                  <a:pt x="997" y="7161"/>
                  <a:pt x="991" y="7132"/>
                </a:cubicBezTo>
                <a:cubicBezTo>
                  <a:pt x="964" y="7205"/>
                  <a:pt x="931" y="7278"/>
                  <a:pt x="911" y="7358"/>
                </a:cubicBezTo>
                <a:lnTo>
                  <a:pt x="858" y="7336"/>
                </a:lnTo>
                <a:cubicBezTo>
                  <a:pt x="818" y="7402"/>
                  <a:pt x="766" y="7475"/>
                  <a:pt x="713" y="7569"/>
                </a:cubicBezTo>
                <a:cubicBezTo>
                  <a:pt x="693" y="7613"/>
                  <a:pt x="667" y="7657"/>
                  <a:pt x="641" y="7708"/>
                </a:cubicBezTo>
                <a:cubicBezTo>
                  <a:pt x="614" y="7759"/>
                  <a:pt x="594" y="7802"/>
                  <a:pt x="568" y="7853"/>
                </a:cubicBezTo>
                <a:cubicBezTo>
                  <a:pt x="469" y="8043"/>
                  <a:pt x="383" y="8218"/>
                  <a:pt x="303" y="8269"/>
                </a:cubicBezTo>
                <a:cubicBezTo>
                  <a:pt x="257" y="8444"/>
                  <a:pt x="204" y="8656"/>
                  <a:pt x="158" y="8874"/>
                </a:cubicBezTo>
                <a:cubicBezTo>
                  <a:pt x="112" y="9100"/>
                  <a:pt x="72" y="9334"/>
                  <a:pt x="46" y="9582"/>
                </a:cubicBezTo>
                <a:cubicBezTo>
                  <a:pt x="-14" y="10071"/>
                  <a:pt x="-14" y="10581"/>
                  <a:pt x="39" y="11041"/>
                </a:cubicBezTo>
                <a:cubicBezTo>
                  <a:pt x="98" y="11157"/>
                  <a:pt x="151" y="11420"/>
                  <a:pt x="204" y="11616"/>
                </a:cubicBezTo>
                <a:cubicBezTo>
                  <a:pt x="197" y="11697"/>
                  <a:pt x="197" y="11769"/>
                  <a:pt x="197" y="11842"/>
                </a:cubicBezTo>
                <a:cubicBezTo>
                  <a:pt x="230" y="11952"/>
                  <a:pt x="296" y="12040"/>
                  <a:pt x="343" y="12135"/>
                </a:cubicBezTo>
                <a:cubicBezTo>
                  <a:pt x="396" y="12229"/>
                  <a:pt x="435" y="12324"/>
                  <a:pt x="455" y="12419"/>
                </a:cubicBezTo>
                <a:cubicBezTo>
                  <a:pt x="455" y="12419"/>
                  <a:pt x="442" y="12419"/>
                  <a:pt x="435" y="12411"/>
                </a:cubicBezTo>
                <a:cubicBezTo>
                  <a:pt x="488" y="12499"/>
                  <a:pt x="515" y="12601"/>
                  <a:pt x="568" y="12696"/>
                </a:cubicBezTo>
                <a:cubicBezTo>
                  <a:pt x="588" y="12739"/>
                  <a:pt x="614" y="12783"/>
                  <a:pt x="641" y="12820"/>
                </a:cubicBezTo>
                <a:cubicBezTo>
                  <a:pt x="667" y="12871"/>
                  <a:pt x="699" y="12900"/>
                  <a:pt x="739" y="12936"/>
                </a:cubicBezTo>
                <a:cubicBezTo>
                  <a:pt x="832" y="13118"/>
                  <a:pt x="924" y="13301"/>
                  <a:pt x="885" y="13330"/>
                </a:cubicBezTo>
                <a:cubicBezTo>
                  <a:pt x="931" y="13338"/>
                  <a:pt x="984" y="13425"/>
                  <a:pt x="1043" y="13520"/>
                </a:cubicBezTo>
                <a:cubicBezTo>
                  <a:pt x="1069" y="13571"/>
                  <a:pt x="1096" y="13629"/>
                  <a:pt x="1123" y="13673"/>
                </a:cubicBezTo>
                <a:cubicBezTo>
                  <a:pt x="1129" y="13687"/>
                  <a:pt x="1136" y="13709"/>
                  <a:pt x="1142" y="13724"/>
                </a:cubicBezTo>
                <a:cubicBezTo>
                  <a:pt x="1155" y="13738"/>
                  <a:pt x="1156" y="13739"/>
                  <a:pt x="1156" y="13739"/>
                </a:cubicBezTo>
                <a:cubicBezTo>
                  <a:pt x="1156" y="13739"/>
                  <a:pt x="1189" y="13775"/>
                  <a:pt x="1241" y="13848"/>
                </a:cubicBezTo>
                <a:cubicBezTo>
                  <a:pt x="1301" y="13913"/>
                  <a:pt x="1393" y="14016"/>
                  <a:pt x="1519" y="14133"/>
                </a:cubicBezTo>
                <a:cubicBezTo>
                  <a:pt x="1545" y="14155"/>
                  <a:pt x="1578" y="14183"/>
                  <a:pt x="1618" y="14220"/>
                </a:cubicBezTo>
                <a:cubicBezTo>
                  <a:pt x="1651" y="14249"/>
                  <a:pt x="1691" y="14286"/>
                  <a:pt x="1724" y="14315"/>
                </a:cubicBezTo>
                <a:cubicBezTo>
                  <a:pt x="1797" y="14373"/>
                  <a:pt x="1882" y="14439"/>
                  <a:pt x="1961" y="14497"/>
                </a:cubicBezTo>
                <a:cubicBezTo>
                  <a:pt x="2120" y="14614"/>
                  <a:pt x="2292" y="14738"/>
                  <a:pt x="2418" y="14855"/>
                </a:cubicBezTo>
                <a:cubicBezTo>
                  <a:pt x="2563" y="14971"/>
                  <a:pt x="2649" y="15066"/>
                  <a:pt x="2735" y="15212"/>
                </a:cubicBezTo>
                <a:cubicBezTo>
                  <a:pt x="2821" y="15350"/>
                  <a:pt x="2893" y="15525"/>
                  <a:pt x="2953" y="15759"/>
                </a:cubicBezTo>
                <a:cubicBezTo>
                  <a:pt x="3012" y="15985"/>
                  <a:pt x="3052" y="16261"/>
                  <a:pt x="3078" y="16568"/>
                </a:cubicBezTo>
                <a:cubicBezTo>
                  <a:pt x="3111" y="16874"/>
                  <a:pt x="3132" y="17217"/>
                  <a:pt x="3158" y="17582"/>
                </a:cubicBezTo>
                <a:cubicBezTo>
                  <a:pt x="3184" y="17954"/>
                  <a:pt x="3217" y="18340"/>
                  <a:pt x="3297" y="18763"/>
                </a:cubicBezTo>
                <a:cubicBezTo>
                  <a:pt x="3369" y="19179"/>
                  <a:pt x="3494" y="19631"/>
                  <a:pt x="3726" y="20061"/>
                </a:cubicBezTo>
                <a:cubicBezTo>
                  <a:pt x="3831" y="20287"/>
                  <a:pt x="3977" y="20484"/>
                  <a:pt x="4136" y="20667"/>
                </a:cubicBezTo>
                <a:cubicBezTo>
                  <a:pt x="4294" y="20849"/>
                  <a:pt x="4473" y="21009"/>
                  <a:pt x="4664" y="21140"/>
                </a:cubicBezTo>
                <a:cubicBezTo>
                  <a:pt x="4856" y="21272"/>
                  <a:pt x="5061" y="21374"/>
                  <a:pt x="5265" y="21439"/>
                </a:cubicBezTo>
                <a:cubicBezTo>
                  <a:pt x="5470" y="21512"/>
                  <a:pt x="5675" y="21556"/>
                  <a:pt x="5867" y="21578"/>
                </a:cubicBezTo>
                <a:cubicBezTo>
                  <a:pt x="6059" y="21600"/>
                  <a:pt x="6250" y="21593"/>
                  <a:pt x="6429" y="21586"/>
                </a:cubicBezTo>
                <a:cubicBezTo>
                  <a:pt x="6600" y="21564"/>
                  <a:pt x="6772" y="21541"/>
                  <a:pt x="6924" y="21505"/>
                </a:cubicBezTo>
                <a:cubicBezTo>
                  <a:pt x="7235" y="21432"/>
                  <a:pt x="7506" y="21330"/>
                  <a:pt x="7750" y="21221"/>
                </a:cubicBezTo>
                <a:cubicBezTo>
                  <a:pt x="8233" y="21002"/>
                  <a:pt x="8582" y="20754"/>
                  <a:pt x="8820" y="20550"/>
                </a:cubicBezTo>
                <a:cubicBezTo>
                  <a:pt x="8833" y="20528"/>
                  <a:pt x="8873" y="20506"/>
                  <a:pt x="8920" y="20484"/>
                </a:cubicBezTo>
                <a:cubicBezTo>
                  <a:pt x="9085" y="20411"/>
                  <a:pt x="9269" y="20506"/>
                  <a:pt x="9355" y="20674"/>
                </a:cubicBezTo>
                <a:cubicBezTo>
                  <a:pt x="9653" y="21279"/>
                  <a:pt x="10472" y="21512"/>
                  <a:pt x="11107" y="21293"/>
                </a:cubicBezTo>
                <a:cubicBezTo>
                  <a:pt x="11133" y="21278"/>
                  <a:pt x="11153" y="21272"/>
                  <a:pt x="11173" y="21264"/>
                </a:cubicBezTo>
                <a:cubicBezTo>
                  <a:pt x="11153" y="21294"/>
                  <a:pt x="11139" y="21330"/>
                  <a:pt x="11119" y="21352"/>
                </a:cubicBezTo>
                <a:cubicBezTo>
                  <a:pt x="11172" y="21316"/>
                  <a:pt x="11226" y="21272"/>
                  <a:pt x="11279" y="21221"/>
                </a:cubicBezTo>
                <a:cubicBezTo>
                  <a:pt x="11305" y="21214"/>
                  <a:pt x="11324" y="21206"/>
                  <a:pt x="11351" y="21191"/>
                </a:cubicBezTo>
                <a:cubicBezTo>
                  <a:pt x="11397" y="21206"/>
                  <a:pt x="11529" y="21155"/>
                  <a:pt x="11404" y="21257"/>
                </a:cubicBezTo>
                <a:cubicBezTo>
                  <a:pt x="11516" y="21191"/>
                  <a:pt x="11629" y="21119"/>
                  <a:pt x="11741" y="21039"/>
                </a:cubicBezTo>
                <a:lnTo>
                  <a:pt x="11807" y="21089"/>
                </a:lnTo>
                <a:cubicBezTo>
                  <a:pt x="11879" y="21024"/>
                  <a:pt x="11880" y="21009"/>
                  <a:pt x="11774" y="21060"/>
                </a:cubicBezTo>
                <a:cubicBezTo>
                  <a:pt x="11840" y="21031"/>
                  <a:pt x="11945" y="20914"/>
                  <a:pt x="12038" y="20819"/>
                </a:cubicBezTo>
                <a:cubicBezTo>
                  <a:pt x="12124" y="20732"/>
                  <a:pt x="12204" y="20666"/>
                  <a:pt x="12217" y="20754"/>
                </a:cubicBezTo>
                <a:cubicBezTo>
                  <a:pt x="12422" y="20491"/>
                  <a:pt x="12521" y="20433"/>
                  <a:pt x="12785" y="20148"/>
                </a:cubicBezTo>
                <a:cubicBezTo>
                  <a:pt x="12693" y="20280"/>
                  <a:pt x="12772" y="20243"/>
                  <a:pt x="12844" y="20207"/>
                </a:cubicBezTo>
                <a:cubicBezTo>
                  <a:pt x="12917" y="20170"/>
                  <a:pt x="12983" y="20127"/>
                  <a:pt x="12878" y="20236"/>
                </a:cubicBezTo>
                <a:cubicBezTo>
                  <a:pt x="13036" y="20156"/>
                  <a:pt x="13010" y="20054"/>
                  <a:pt x="13115" y="19959"/>
                </a:cubicBezTo>
                <a:cubicBezTo>
                  <a:pt x="13234" y="19908"/>
                  <a:pt x="13227" y="20010"/>
                  <a:pt x="13141" y="20120"/>
                </a:cubicBezTo>
                <a:cubicBezTo>
                  <a:pt x="13174" y="20083"/>
                  <a:pt x="13214" y="20032"/>
                  <a:pt x="13247" y="19988"/>
                </a:cubicBezTo>
                <a:lnTo>
                  <a:pt x="13254" y="20003"/>
                </a:lnTo>
                <a:cubicBezTo>
                  <a:pt x="13287" y="19959"/>
                  <a:pt x="13313" y="19923"/>
                  <a:pt x="13340" y="19879"/>
                </a:cubicBezTo>
                <a:cubicBezTo>
                  <a:pt x="13485" y="19835"/>
                  <a:pt x="13406" y="19930"/>
                  <a:pt x="13538" y="19857"/>
                </a:cubicBezTo>
                <a:lnTo>
                  <a:pt x="13532" y="19777"/>
                </a:lnTo>
                <a:cubicBezTo>
                  <a:pt x="13571" y="19770"/>
                  <a:pt x="13604" y="19762"/>
                  <a:pt x="13637" y="19762"/>
                </a:cubicBezTo>
                <a:cubicBezTo>
                  <a:pt x="13617" y="19755"/>
                  <a:pt x="13624" y="19740"/>
                  <a:pt x="13644" y="19718"/>
                </a:cubicBezTo>
                <a:cubicBezTo>
                  <a:pt x="13670" y="19696"/>
                  <a:pt x="13710" y="19668"/>
                  <a:pt x="13756" y="19638"/>
                </a:cubicBezTo>
                <a:lnTo>
                  <a:pt x="13763" y="19653"/>
                </a:lnTo>
                <a:cubicBezTo>
                  <a:pt x="13796" y="19631"/>
                  <a:pt x="13835" y="19609"/>
                  <a:pt x="13875" y="19587"/>
                </a:cubicBezTo>
                <a:cubicBezTo>
                  <a:pt x="13769" y="19675"/>
                  <a:pt x="13987" y="19551"/>
                  <a:pt x="13948" y="19624"/>
                </a:cubicBezTo>
                <a:cubicBezTo>
                  <a:pt x="14053" y="19587"/>
                  <a:pt x="14053" y="19580"/>
                  <a:pt x="14232" y="19514"/>
                </a:cubicBezTo>
                <a:cubicBezTo>
                  <a:pt x="14219" y="19500"/>
                  <a:pt x="14205" y="19485"/>
                  <a:pt x="14186" y="19471"/>
                </a:cubicBezTo>
                <a:cubicBezTo>
                  <a:pt x="14311" y="19420"/>
                  <a:pt x="14317" y="19434"/>
                  <a:pt x="14317" y="19463"/>
                </a:cubicBezTo>
                <a:cubicBezTo>
                  <a:pt x="14317" y="19493"/>
                  <a:pt x="14317" y="19522"/>
                  <a:pt x="14410" y="19507"/>
                </a:cubicBezTo>
                <a:lnTo>
                  <a:pt x="14390" y="19449"/>
                </a:lnTo>
                <a:cubicBezTo>
                  <a:pt x="14536" y="19478"/>
                  <a:pt x="14648" y="19463"/>
                  <a:pt x="14761" y="19456"/>
                </a:cubicBezTo>
                <a:cubicBezTo>
                  <a:pt x="14814" y="19456"/>
                  <a:pt x="14860" y="19456"/>
                  <a:pt x="14919" y="19471"/>
                </a:cubicBezTo>
                <a:cubicBezTo>
                  <a:pt x="14965" y="19478"/>
                  <a:pt x="15018" y="19493"/>
                  <a:pt x="15058" y="19529"/>
                </a:cubicBezTo>
                <a:cubicBezTo>
                  <a:pt x="14945" y="19500"/>
                  <a:pt x="14952" y="19580"/>
                  <a:pt x="14958" y="19558"/>
                </a:cubicBezTo>
                <a:cubicBezTo>
                  <a:pt x="15044" y="19572"/>
                  <a:pt x="15150" y="19624"/>
                  <a:pt x="15262" y="19682"/>
                </a:cubicBezTo>
                <a:cubicBezTo>
                  <a:pt x="15381" y="19747"/>
                  <a:pt x="15507" y="19814"/>
                  <a:pt x="15633" y="19835"/>
                </a:cubicBezTo>
                <a:cubicBezTo>
                  <a:pt x="15653" y="19894"/>
                  <a:pt x="15665" y="19930"/>
                  <a:pt x="15705" y="19973"/>
                </a:cubicBezTo>
                <a:cubicBezTo>
                  <a:pt x="15738" y="20017"/>
                  <a:pt x="15798" y="20061"/>
                  <a:pt x="15937" y="20120"/>
                </a:cubicBezTo>
                <a:cubicBezTo>
                  <a:pt x="16135" y="20156"/>
                  <a:pt x="16175" y="20141"/>
                  <a:pt x="16241" y="20097"/>
                </a:cubicBezTo>
                <a:cubicBezTo>
                  <a:pt x="16340" y="20119"/>
                  <a:pt x="16478" y="20098"/>
                  <a:pt x="16591" y="20069"/>
                </a:cubicBezTo>
                <a:cubicBezTo>
                  <a:pt x="16647" y="20054"/>
                  <a:pt x="16696" y="20039"/>
                  <a:pt x="16734" y="20031"/>
                </a:cubicBezTo>
                <a:lnTo>
                  <a:pt x="16797" y="20032"/>
                </a:lnTo>
                <a:lnTo>
                  <a:pt x="16802" y="20032"/>
                </a:lnTo>
                <a:cubicBezTo>
                  <a:pt x="16829" y="19973"/>
                  <a:pt x="16967" y="19974"/>
                  <a:pt x="17033" y="19879"/>
                </a:cubicBezTo>
                <a:lnTo>
                  <a:pt x="17060" y="19894"/>
                </a:lnTo>
                <a:lnTo>
                  <a:pt x="17020" y="19842"/>
                </a:lnTo>
                <a:cubicBezTo>
                  <a:pt x="17192" y="19820"/>
                  <a:pt x="17291" y="19711"/>
                  <a:pt x="17377" y="19609"/>
                </a:cubicBezTo>
                <a:cubicBezTo>
                  <a:pt x="17469" y="19499"/>
                  <a:pt x="17542" y="19383"/>
                  <a:pt x="17687" y="19302"/>
                </a:cubicBezTo>
                <a:lnTo>
                  <a:pt x="17655" y="19361"/>
                </a:lnTo>
                <a:cubicBezTo>
                  <a:pt x="17681" y="19317"/>
                  <a:pt x="17701" y="19288"/>
                  <a:pt x="17727" y="19244"/>
                </a:cubicBezTo>
                <a:cubicBezTo>
                  <a:pt x="17760" y="19244"/>
                  <a:pt x="17733" y="19295"/>
                  <a:pt x="17753" y="19325"/>
                </a:cubicBezTo>
                <a:cubicBezTo>
                  <a:pt x="17892" y="19171"/>
                  <a:pt x="18011" y="19004"/>
                  <a:pt x="18130" y="18836"/>
                </a:cubicBezTo>
                <a:lnTo>
                  <a:pt x="18031" y="18909"/>
                </a:lnTo>
                <a:cubicBezTo>
                  <a:pt x="18097" y="18800"/>
                  <a:pt x="18104" y="18690"/>
                  <a:pt x="18203" y="18588"/>
                </a:cubicBezTo>
                <a:cubicBezTo>
                  <a:pt x="18170" y="18719"/>
                  <a:pt x="18203" y="18676"/>
                  <a:pt x="18243" y="18603"/>
                </a:cubicBezTo>
                <a:cubicBezTo>
                  <a:pt x="18289" y="18530"/>
                  <a:pt x="18348" y="18420"/>
                  <a:pt x="18381" y="18420"/>
                </a:cubicBezTo>
                <a:lnTo>
                  <a:pt x="18335" y="18544"/>
                </a:lnTo>
                <a:cubicBezTo>
                  <a:pt x="18381" y="18464"/>
                  <a:pt x="18395" y="18435"/>
                  <a:pt x="18401" y="18413"/>
                </a:cubicBezTo>
                <a:cubicBezTo>
                  <a:pt x="18401" y="18391"/>
                  <a:pt x="18388" y="18392"/>
                  <a:pt x="18368" y="18377"/>
                </a:cubicBezTo>
                <a:cubicBezTo>
                  <a:pt x="18460" y="18173"/>
                  <a:pt x="18526" y="18311"/>
                  <a:pt x="18579" y="18099"/>
                </a:cubicBezTo>
                <a:lnTo>
                  <a:pt x="18507" y="18216"/>
                </a:lnTo>
                <a:cubicBezTo>
                  <a:pt x="18460" y="18238"/>
                  <a:pt x="18474" y="18121"/>
                  <a:pt x="18527" y="18041"/>
                </a:cubicBezTo>
                <a:cubicBezTo>
                  <a:pt x="18547" y="18026"/>
                  <a:pt x="18599" y="17983"/>
                  <a:pt x="18566" y="18048"/>
                </a:cubicBezTo>
                <a:cubicBezTo>
                  <a:pt x="18639" y="17881"/>
                  <a:pt x="18791" y="17677"/>
                  <a:pt x="18810" y="17597"/>
                </a:cubicBezTo>
                <a:cubicBezTo>
                  <a:pt x="18870" y="17531"/>
                  <a:pt x="18890" y="17574"/>
                  <a:pt x="18877" y="17625"/>
                </a:cubicBezTo>
                <a:cubicBezTo>
                  <a:pt x="19029" y="17283"/>
                  <a:pt x="18969" y="17494"/>
                  <a:pt x="19121" y="17144"/>
                </a:cubicBezTo>
                <a:lnTo>
                  <a:pt x="19141" y="17166"/>
                </a:lnTo>
                <a:lnTo>
                  <a:pt x="19174" y="17035"/>
                </a:lnTo>
                <a:lnTo>
                  <a:pt x="19320" y="16918"/>
                </a:lnTo>
                <a:lnTo>
                  <a:pt x="19254" y="16947"/>
                </a:lnTo>
                <a:cubicBezTo>
                  <a:pt x="19313" y="16838"/>
                  <a:pt x="19333" y="16765"/>
                  <a:pt x="19419" y="16648"/>
                </a:cubicBezTo>
                <a:lnTo>
                  <a:pt x="19425" y="16729"/>
                </a:lnTo>
                <a:cubicBezTo>
                  <a:pt x="19577" y="16415"/>
                  <a:pt x="19689" y="16429"/>
                  <a:pt x="19808" y="16109"/>
                </a:cubicBezTo>
                <a:cubicBezTo>
                  <a:pt x="19822" y="16094"/>
                  <a:pt x="19808" y="16152"/>
                  <a:pt x="19802" y="16174"/>
                </a:cubicBezTo>
                <a:cubicBezTo>
                  <a:pt x="19894" y="15875"/>
                  <a:pt x="19980" y="16022"/>
                  <a:pt x="20066" y="15715"/>
                </a:cubicBezTo>
                <a:cubicBezTo>
                  <a:pt x="20066" y="15726"/>
                  <a:pt x="20075" y="15725"/>
                  <a:pt x="20084" y="15725"/>
                </a:cubicBezTo>
                <a:lnTo>
                  <a:pt x="20097" y="15732"/>
                </a:lnTo>
                <a:lnTo>
                  <a:pt x="20106" y="15737"/>
                </a:lnTo>
                <a:lnTo>
                  <a:pt x="20152" y="15599"/>
                </a:lnTo>
                <a:lnTo>
                  <a:pt x="20199" y="15650"/>
                </a:lnTo>
                <a:lnTo>
                  <a:pt x="20178" y="15496"/>
                </a:lnTo>
                <a:lnTo>
                  <a:pt x="20278" y="15460"/>
                </a:lnTo>
                <a:lnTo>
                  <a:pt x="20278" y="15394"/>
                </a:lnTo>
                <a:cubicBezTo>
                  <a:pt x="20449" y="15336"/>
                  <a:pt x="20483" y="15103"/>
                  <a:pt x="20661" y="14979"/>
                </a:cubicBezTo>
                <a:lnTo>
                  <a:pt x="20575" y="14964"/>
                </a:lnTo>
                <a:cubicBezTo>
                  <a:pt x="20641" y="14694"/>
                  <a:pt x="20813" y="14453"/>
                  <a:pt x="20991" y="14176"/>
                </a:cubicBezTo>
                <a:cubicBezTo>
                  <a:pt x="21077" y="14038"/>
                  <a:pt x="21170" y="13892"/>
                  <a:pt x="21249" y="13731"/>
                </a:cubicBezTo>
                <a:cubicBezTo>
                  <a:pt x="21328" y="13571"/>
                  <a:pt x="21387" y="13396"/>
                  <a:pt x="21427" y="13214"/>
                </a:cubicBezTo>
                <a:lnTo>
                  <a:pt x="21480" y="13250"/>
                </a:lnTo>
                <a:cubicBezTo>
                  <a:pt x="21487" y="13140"/>
                  <a:pt x="21487" y="13032"/>
                  <a:pt x="21487" y="12922"/>
                </a:cubicBezTo>
                <a:cubicBezTo>
                  <a:pt x="21566" y="12769"/>
                  <a:pt x="21513" y="13038"/>
                  <a:pt x="21553" y="12994"/>
                </a:cubicBezTo>
                <a:cubicBezTo>
                  <a:pt x="21573" y="12819"/>
                  <a:pt x="21560" y="12776"/>
                  <a:pt x="21540" y="12733"/>
                </a:cubicBezTo>
                <a:cubicBezTo>
                  <a:pt x="21527" y="12689"/>
                  <a:pt x="21526" y="12638"/>
                  <a:pt x="21526" y="12441"/>
                </a:cubicBezTo>
                <a:cubicBezTo>
                  <a:pt x="21553" y="12339"/>
                  <a:pt x="21566" y="12353"/>
                  <a:pt x="21573" y="12411"/>
                </a:cubicBezTo>
                <a:cubicBezTo>
                  <a:pt x="21573" y="12470"/>
                  <a:pt x="21573" y="12565"/>
                  <a:pt x="21579" y="12616"/>
                </a:cubicBezTo>
                <a:cubicBezTo>
                  <a:pt x="21579" y="12521"/>
                  <a:pt x="21586" y="12412"/>
                  <a:pt x="21579" y="12302"/>
                </a:cubicBezTo>
                <a:cubicBezTo>
                  <a:pt x="21573" y="12251"/>
                  <a:pt x="21573" y="12193"/>
                  <a:pt x="21573" y="12135"/>
                </a:cubicBezTo>
                <a:cubicBezTo>
                  <a:pt x="21566" y="12084"/>
                  <a:pt x="21559" y="12025"/>
                  <a:pt x="21553" y="11966"/>
                </a:cubicBezTo>
                <a:cubicBezTo>
                  <a:pt x="21553" y="11915"/>
                  <a:pt x="21540" y="11865"/>
                  <a:pt x="21533" y="11814"/>
                </a:cubicBezTo>
                <a:cubicBezTo>
                  <a:pt x="21527" y="11763"/>
                  <a:pt x="21527" y="11711"/>
                  <a:pt x="21513" y="11667"/>
                </a:cubicBezTo>
                <a:cubicBezTo>
                  <a:pt x="21500" y="11573"/>
                  <a:pt x="21493" y="11492"/>
                  <a:pt x="21480" y="11427"/>
                </a:cubicBezTo>
                <a:cubicBezTo>
                  <a:pt x="21474" y="11419"/>
                  <a:pt x="21460" y="11412"/>
                  <a:pt x="21460" y="11419"/>
                </a:cubicBezTo>
                <a:cubicBezTo>
                  <a:pt x="21381" y="11193"/>
                  <a:pt x="21308" y="10887"/>
                  <a:pt x="21196" y="10661"/>
                </a:cubicBezTo>
                <a:cubicBezTo>
                  <a:pt x="21229" y="10654"/>
                  <a:pt x="21255" y="10705"/>
                  <a:pt x="21282" y="10763"/>
                </a:cubicBezTo>
                <a:lnTo>
                  <a:pt x="21275" y="10744"/>
                </a:lnTo>
                <a:lnTo>
                  <a:pt x="21229" y="10618"/>
                </a:lnTo>
                <a:cubicBezTo>
                  <a:pt x="21209" y="10574"/>
                  <a:pt x="21190" y="10530"/>
                  <a:pt x="21157" y="10501"/>
                </a:cubicBezTo>
                <a:lnTo>
                  <a:pt x="21249" y="10560"/>
                </a:lnTo>
                <a:cubicBezTo>
                  <a:pt x="21229" y="10516"/>
                  <a:pt x="21202" y="10457"/>
                  <a:pt x="21169" y="10406"/>
                </a:cubicBezTo>
                <a:cubicBezTo>
                  <a:pt x="21143" y="10355"/>
                  <a:pt x="21110" y="10297"/>
                  <a:pt x="21084" y="10246"/>
                </a:cubicBezTo>
                <a:cubicBezTo>
                  <a:pt x="21018" y="10144"/>
                  <a:pt x="20972" y="10056"/>
                  <a:pt x="20991" y="10020"/>
                </a:cubicBezTo>
                <a:cubicBezTo>
                  <a:pt x="20985" y="10049"/>
                  <a:pt x="20939" y="10071"/>
                  <a:pt x="20853" y="9932"/>
                </a:cubicBezTo>
                <a:cubicBezTo>
                  <a:pt x="20872" y="9866"/>
                  <a:pt x="20806" y="9779"/>
                  <a:pt x="20727" y="9691"/>
                </a:cubicBezTo>
                <a:cubicBezTo>
                  <a:pt x="20641" y="9597"/>
                  <a:pt x="20542" y="9494"/>
                  <a:pt x="20496" y="9370"/>
                </a:cubicBezTo>
                <a:cubicBezTo>
                  <a:pt x="20529" y="9385"/>
                  <a:pt x="20641" y="9524"/>
                  <a:pt x="20608" y="9480"/>
                </a:cubicBezTo>
                <a:cubicBezTo>
                  <a:pt x="20555" y="9364"/>
                  <a:pt x="20463" y="9312"/>
                  <a:pt x="20377" y="9246"/>
                </a:cubicBezTo>
                <a:lnTo>
                  <a:pt x="20423" y="9246"/>
                </a:lnTo>
                <a:cubicBezTo>
                  <a:pt x="20304" y="9108"/>
                  <a:pt x="20178" y="8977"/>
                  <a:pt x="20059" y="8846"/>
                </a:cubicBezTo>
                <a:cubicBezTo>
                  <a:pt x="20086" y="8714"/>
                  <a:pt x="19755" y="8452"/>
                  <a:pt x="19828" y="8437"/>
                </a:cubicBezTo>
                <a:cubicBezTo>
                  <a:pt x="19722" y="8284"/>
                  <a:pt x="19888" y="8590"/>
                  <a:pt x="19742" y="8408"/>
                </a:cubicBezTo>
                <a:cubicBezTo>
                  <a:pt x="19736" y="8328"/>
                  <a:pt x="19604" y="8247"/>
                  <a:pt x="19657" y="8218"/>
                </a:cubicBezTo>
                <a:lnTo>
                  <a:pt x="19677" y="8226"/>
                </a:lnTo>
                <a:lnTo>
                  <a:pt x="19577" y="8102"/>
                </a:lnTo>
                <a:lnTo>
                  <a:pt x="19683" y="8146"/>
                </a:lnTo>
                <a:cubicBezTo>
                  <a:pt x="19597" y="8044"/>
                  <a:pt x="19491" y="8000"/>
                  <a:pt x="19452" y="8022"/>
                </a:cubicBezTo>
                <a:cubicBezTo>
                  <a:pt x="19432" y="7949"/>
                  <a:pt x="19392" y="7890"/>
                  <a:pt x="19352" y="7825"/>
                </a:cubicBezTo>
                <a:cubicBezTo>
                  <a:pt x="19319" y="7766"/>
                  <a:pt x="19293" y="7715"/>
                  <a:pt x="19306" y="7671"/>
                </a:cubicBezTo>
                <a:lnTo>
                  <a:pt x="19339" y="7701"/>
                </a:lnTo>
                <a:cubicBezTo>
                  <a:pt x="19286" y="7628"/>
                  <a:pt x="19254" y="7554"/>
                  <a:pt x="19227" y="7481"/>
                </a:cubicBezTo>
                <a:cubicBezTo>
                  <a:pt x="19207" y="7409"/>
                  <a:pt x="19187" y="7343"/>
                  <a:pt x="19174" y="7278"/>
                </a:cubicBezTo>
                <a:cubicBezTo>
                  <a:pt x="19141" y="7139"/>
                  <a:pt x="19114" y="7023"/>
                  <a:pt x="19022" y="6928"/>
                </a:cubicBezTo>
                <a:cubicBezTo>
                  <a:pt x="19028" y="6906"/>
                  <a:pt x="19035" y="6905"/>
                  <a:pt x="19055" y="6942"/>
                </a:cubicBezTo>
                <a:lnTo>
                  <a:pt x="19016" y="6848"/>
                </a:lnTo>
                <a:cubicBezTo>
                  <a:pt x="19009" y="6811"/>
                  <a:pt x="19002" y="6782"/>
                  <a:pt x="18989" y="6753"/>
                </a:cubicBezTo>
                <a:lnTo>
                  <a:pt x="19048" y="6782"/>
                </a:lnTo>
                <a:cubicBezTo>
                  <a:pt x="18996" y="6687"/>
                  <a:pt x="18943" y="6600"/>
                  <a:pt x="18890" y="6490"/>
                </a:cubicBezTo>
                <a:lnTo>
                  <a:pt x="18923" y="6483"/>
                </a:lnTo>
                <a:cubicBezTo>
                  <a:pt x="18903" y="6366"/>
                  <a:pt x="18877" y="6220"/>
                  <a:pt x="18844" y="6060"/>
                </a:cubicBezTo>
                <a:cubicBezTo>
                  <a:pt x="18817" y="5878"/>
                  <a:pt x="18784" y="5688"/>
                  <a:pt x="18751" y="5520"/>
                </a:cubicBezTo>
                <a:lnTo>
                  <a:pt x="18778" y="5571"/>
                </a:lnTo>
                <a:cubicBezTo>
                  <a:pt x="18725" y="5382"/>
                  <a:pt x="18712" y="5279"/>
                  <a:pt x="18705" y="5184"/>
                </a:cubicBezTo>
                <a:cubicBezTo>
                  <a:pt x="18698" y="5097"/>
                  <a:pt x="18692" y="5025"/>
                  <a:pt x="18639" y="4872"/>
                </a:cubicBezTo>
                <a:lnTo>
                  <a:pt x="18653" y="4891"/>
                </a:lnTo>
                <a:lnTo>
                  <a:pt x="18659" y="4900"/>
                </a:lnTo>
                <a:cubicBezTo>
                  <a:pt x="18639" y="4806"/>
                  <a:pt x="18613" y="4704"/>
                  <a:pt x="18586" y="4609"/>
                </a:cubicBezTo>
                <a:lnTo>
                  <a:pt x="18632" y="4667"/>
                </a:lnTo>
                <a:cubicBezTo>
                  <a:pt x="18513" y="4470"/>
                  <a:pt x="18480" y="3996"/>
                  <a:pt x="18487" y="4156"/>
                </a:cubicBezTo>
                <a:cubicBezTo>
                  <a:pt x="18401" y="4047"/>
                  <a:pt x="18275" y="3865"/>
                  <a:pt x="18222" y="3857"/>
                </a:cubicBezTo>
                <a:cubicBezTo>
                  <a:pt x="18051" y="3573"/>
                  <a:pt x="18216" y="3763"/>
                  <a:pt x="18130" y="3573"/>
                </a:cubicBezTo>
                <a:cubicBezTo>
                  <a:pt x="18057" y="3471"/>
                  <a:pt x="18005" y="3421"/>
                  <a:pt x="17959" y="3362"/>
                </a:cubicBezTo>
                <a:cubicBezTo>
                  <a:pt x="17926" y="3333"/>
                  <a:pt x="17899" y="3303"/>
                  <a:pt x="17866" y="3267"/>
                </a:cubicBezTo>
                <a:cubicBezTo>
                  <a:pt x="17827" y="3223"/>
                  <a:pt x="17787" y="3173"/>
                  <a:pt x="17747" y="3114"/>
                </a:cubicBezTo>
                <a:lnTo>
                  <a:pt x="17767" y="3092"/>
                </a:lnTo>
                <a:cubicBezTo>
                  <a:pt x="17668" y="2983"/>
                  <a:pt x="17582" y="2946"/>
                  <a:pt x="17436" y="2808"/>
                </a:cubicBezTo>
                <a:lnTo>
                  <a:pt x="17483" y="2837"/>
                </a:lnTo>
                <a:cubicBezTo>
                  <a:pt x="17417" y="2786"/>
                  <a:pt x="17364" y="2749"/>
                  <a:pt x="17318" y="2713"/>
                </a:cubicBezTo>
                <a:cubicBezTo>
                  <a:pt x="17278" y="2669"/>
                  <a:pt x="17245" y="2640"/>
                  <a:pt x="17211" y="2603"/>
                </a:cubicBezTo>
                <a:cubicBezTo>
                  <a:pt x="17198" y="2581"/>
                  <a:pt x="17178" y="2567"/>
                  <a:pt x="17165" y="2552"/>
                </a:cubicBezTo>
                <a:cubicBezTo>
                  <a:pt x="17139" y="2531"/>
                  <a:pt x="17126" y="2524"/>
                  <a:pt x="17099" y="2509"/>
                </a:cubicBezTo>
                <a:cubicBezTo>
                  <a:pt x="17060" y="2487"/>
                  <a:pt x="17007" y="2479"/>
                  <a:pt x="16934" y="2472"/>
                </a:cubicBezTo>
                <a:cubicBezTo>
                  <a:pt x="16914" y="2450"/>
                  <a:pt x="16881" y="2413"/>
                  <a:pt x="16842" y="2399"/>
                </a:cubicBezTo>
                <a:cubicBezTo>
                  <a:pt x="16809" y="2370"/>
                  <a:pt x="16769" y="2356"/>
                  <a:pt x="16736" y="2327"/>
                </a:cubicBezTo>
                <a:cubicBezTo>
                  <a:pt x="16670" y="2283"/>
                  <a:pt x="16624" y="2246"/>
                  <a:pt x="16637" y="2216"/>
                </a:cubicBezTo>
                <a:cubicBezTo>
                  <a:pt x="16591" y="2195"/>
                  <a:pt x="16545" y="2180"/>
                  <a:pt x="16498" y="2166"/>
                </a:cubicBezTo>
                <a:cubicBezTo>
                  <a:pt x="16452" y="2158"/>
                  <a:pt x="16412" y="2144"/>
                  <a:pt x="16366" y="2122"/>
                </a:cubicBezTo>
                <a:cubicBezTo>
                  <a:pt x="16280" y="2093"/>
                  <a:pt x="16194" y="2071"/>
                  <a:pt x="16108" y="2056"/>
                </a:cubicBezTo>
                <a:cubicBezTo>
                  <a:pt x="16062" y="2042"/>
                  <a:pt x="16022" y="2035"/>
                  <a:pt x="15976" y="2028"/>
                </a:cubicBezTo>
                <a:cubicBezTo>
                  <a:pt x="15937" y="2013"/>
                  <a:pt x="15891" y="2013"/>
                  <a:pt x="15844" y="2005"/>
                </a:cubicBezTo>
                <a:cubicBezTo>
                  <a:pt x="15798" y="1991"/>
                  <a:pt x="15758" y="1991"/>
                  <a:pt x="15705" y="1983"/>
                </a:cubicBezTo>
                <a:cubicBezTo>
                  <a:pt x="15685" y="1983"/>
                  <a:pt x="15665" y="1977"/>
                  <a:pt x="15639" y="1969"/>
                </a:cubicBezTo>
                <a:cubicBezTo>
                  <a:pt x="15613" y="1969"/>
                  <a:pt x="15593" y="1969"/>
                  <a:pt x="15566" y="1969"/>
                </a:cubicBezTo>
                <a:cubicBezTo>
                  <a:pt x="15540" y="1911"/>
                  <a:pt x="15520" y="1910"/>
                  <a:pt x="15481" y="1910"/>
                </a:cubicBezTo>
                <a:cubicBezTo>
                  <a:pt x="15454" y="1910"/>
                  <a:pt x="15428" y="1910"/>
                  <a:pt x="15388" y="1910"/>
                </a:cubicBezTo>
                <a:cubicBezTo>
                  <a:pt x="15355" y="1903"/>
                  <a:pt x="15309" y="1896"/>
                  <a:pt x="15249" y="1874"/>
                </a:cubicBezTo>
                <a:lnTo>
                  <a:pt x="15262" y="1940"/>
                </a:lnTo>
                <a:cubicBezTo>
                  <a:pt x="15124" y="1940"/>
                  <a:pt x="14979" y="1925"/>
                  <a:pt x="14827" y="1932"/>
                </a:cubicBezTo>
                <a:cubicBezTo>
                  <a:pt x="14787" y="1932"/>
                  <a:pt x="14754" y="1932"/>
                  <a:pt x="14714" y="1932"/>
                </a:cubicBezTo>
                <a:cubicBezTo>
                  <a:pt x="14675" y="1932"/>
                  <a:pt x="14635" y="1932"/>
                  <a:pt x="14595" y="1940"/>
                </a:cubicBezTo>
                <a:cubicBezTo>
                  <a:pt x="14523" y="1947"/>
                  <a:pt x="14443" y="1955"/>
                  <a:pt x="14364" y="1962"/>
                </a:cubicBezTo>
                <a:cubicBezTo>
                  <a:pt x="14046" y="2006"/>
                  <a:pt x="13763" y="2093"/>
                  <a:pt x="13532" y="2210"/>
                </a:cubicBezTo>
                <a:lnTo>
                  <a:pt x="13492" y="2158"/>
                </a:lnTo>
                <a:lnTo>
                  <a:pt x="13419" y="2261"/>
                </a:lnTo>
                <a:cubicBezTo>
                  <a:pt x="13168" y="2356"/>
                  <a:pt x="12911" y="2450"/>
                  <a:pt x="12712" y="2494"/>
                </a:cubicBezTo>
                <a:cubicBezTo>
                  <a:pt x="12607" y="2509"/>
                  <a:pt x="12521" y="2516"/>
                  <a:pt x="12428" y="2523"/>
                </a:cubicBezTo>
                <a:cubicBezTo>
                  <a:pt x="12349" y="2516"/>
                  <a:pt x="12270" y="2509"/>
                  <a:pt x="12197" y="2502"/>
                </a:cubicBezTo>
                <a:cubicBezTo>
                  <a:pt x="12151" y="2509"/>
                  <a:pt x="12084" y="2523"/>
                  <a:pt x="12011" y="2523"/>
                </a:cubicBezTo>
                <a:cubicBezTo>
                  <a:pt x="11945" y="2523"/>
                  <a:pt x="11866" y="2508"/>
                  <a:pt x="11787" y="2472"/>
                </a:cubicBezTo>
                <a:lnTo>
                  <a:pt x="11807" y="2465"/>
                </a:lnTo>
                <a:cubicBezTo>
                  <a:pt x="11516" y="2399"/>
                  <a:pt x="11192" y="2224"/>
                  <a:pt x="10882" y="1947"/>
                </a:cubicBezTo>
                <a:cubicBezTo>
                  <a:pt x="10908" y="1947"/>
                  <a:pt x="10902" y="1910"/>
                  <a:pt x="10922" y="1910"/>
                </a:cubicBezTo>
                <a:cubicBezTo>
                  <a:pt x="10823" y="1903"/>
                  <a:pt x="10743" y="1780"/>
                  <a:pt x="10677" y="1721"/>
                </a:cubicBezTo>
                <a:lnTo>
                  <a:pt x="10730" y="1823"/>
                </a:lnTo>
                <a:cubicBezTo>
                  <a:pt x="10611" y="1794"/>
                  <a:pt x="10506" y="1641"/>
                  <a:pt x="10479" y="1568"/>
                </a:cubicBezTo>
                <a:lnTo>
                  <a:pt x="10287" y="1495"/>
                </a:lnTo>
                <a:lnTo>
                  <a:pt x="10278" y="1463"/>
                </a:lnTo>
                <a:lnTo>
                  <a:pt x="10289" y="1463"/>
                </a:lnTo>
                <a:lnTo>
                  <a:pt x="10276" y="1459"/>
                </a:lnTo>
                <a:lnTo>
                  <a:pt x="10274" y="1451"/>
                </a:lnTo>
                <a:lnTo>
                  <a:pt x="10234" y="1459"/>
                </a:lnTo>
                <a:lnTo>
                  <a:pt x="10188" y="1327"/>
                </a:lnTo>
                <a:cubicBezTo>
                  <a:pt x="10142" y="1313"/>
                  <a:pt x="9917" y="1160"/>
                  <a:pt x="9811" y="1167"/>
                </a:cubicBezTo>
                <a:cubicBezTo>
                  <a:pt x="9811" y="1138"/>
                  <a:pt x="9660" y="1006"/>
                  <a:pt x="9792" y="1086"/>
                </a:cubicBezTo>
                <a:cubicBezTo>
                  <a:pt x="9594" y="926"/>
                  <a:pt x="9382" y="766"/>
                  <a:pt x="9157" y="620"/>
                </a:cubicBezTo>
                <a:cubicBezTo>
                  <a:pt x="9191" y="649"/>
                  <a:pt x="9223" y="678"/>
                  <a:pt x="9250" y="707"/>
                </a:cubicBezTo>
                <a:cubicBezTo>
                  <a:pt x="9237" y="765"/>
                  <a:pt x="9019" y="678"/>
                  <a:pt x="8920" y="590"/>
                </a:cubicBezTo>
                <a:cubicBezTo>
                  <a:pt x="9085" y="627"/>
                  <a:pt x="8966" y="525"/>
                  <a:pt x="8926" y="445"/>
                </a:cubicBezTo>
                <a:cubicBezTo>
                  <a:pt x="8814" y="423"/>
                  <a:pt x="8986" y="540"/>
                  <a:pt x="8920" y="547"/>
                </a:cubicBezTo>
                <a:cubicBezTo>
                  <a:pt x="8787" y="510"/>
                  <a:pt x="8510" y="401"/>
                  <a:pt x="8444" y="350"/>
                </a:cubicBezTo>
                <a:lnTo>
                  <a:pt x="8529" y="365"/>
                </a:lnTo>
                <a:cubicBezTo>
                  <a:pt x="8437" y="335"/>
                  <a:pt x="8384" y="284"/>
                  <a:pt x="8318" y="241"/>
                </a:cubicBezTo>
                <a:cubicBezTo>
                  <a:pt x="8285" y="219"/>
                  <a:pt x="8252" y="197"/>
                  <a:pt x="8219" y="175"/>
                </a:cubicBezTo>
                <a:cubicBezTo>
                  <a:pt x="8180" y="153"/>
                  <a:pt x="8133" y="139"/>
                  <a:pt x="8087" y="124"/>
                </a:cubicBezTo>
                <a:cubicBezTo>
                  <a:pt x="7902" y="124"/>
                  <a:pt x="7783" y="58"/>
                  <a:pt x="7803" y="168"/>
                </a:cubicBezTo>
                <a:cubicBezTo>
                  <a:pt x="7677" y="153"/>
                  <a:pt x="7651" y="138"/>
                  <a:pt x="7651" y="109"/>
                </a:cubicBezTo>
                <a:cubicBezTo>
                  <a:pt x="7651" y="87"/>
                  <a:pt x="7671" y="66"/>
                  <a:pt x="7631" y="58"/>
                </a:cubicBezTo>
                <a:cubicBezTo>
                  <a:pt x="7598" y="66"/>
                  <a:pt x="7552" y="66"/>
                  <a:pt x="7499" y="66"/>
                </a:cubicBezTo>
                <a:cubicBezTo>
                  <a:pt x="7452" y="66"/>
                  <a:pt x="7393" y="66"/>
                  <a:pt x="7340" y="58"/>
                </a:cubicBezTo>
                <a:cubicBezTo>
                  <a:pt x="7228" y="44"/>
                  <a:pt x="7129" y="29"/>
                  <a:pt x="7109" y="0"/>
                </a:cubicBezTo>
                <a:close/>
                <a:moveTo>
                  <a:pt x="21476" y="11350"/>
                </a:moveTo>
                <a:cubicBezTo>
                  <a:pt x="21476" y="11364"/>
                  <a:pt x="21476" y="11386"/>
                  <a:pt x="21476" y="11407"/>
                </a:cubicBezTo>
                <a:cubicBezTo>
                  <a:pt x="21491" y="11407"/>
                  <a:pt x="21498" y="11400"/>
                  <a:pt x="21476" y="11350"/>
                </a:cubicBezTo>
                <a:close/>
                <a:moveTo>
                  <a:pt x="859" y="13312"/>
                </a:moveTo>
                <a:cubicBezTo>
                  <a:pt x="871" y="13328"/>
                  <a:pt x="877" y="13312"/>
                  <a:pt x="883" y="13312"/>
                </a:cubicBezTo>
                <a:cubicBezTo>
                  <a:pt x="877" y="13312"/>
                  <a:pt x="871" y="13312"/>
                  <a:pt x="859" y="13312"/>
                </a:cubicBezTo>
                <a:close/>
                <a:moveTo>
                  <a:pt x="13928" y="19613"/>
                </a:moveTo>
                <a:cubicBezTo>
                  <a:pt x="13897" y="19629"/>
                  <a:pt x="13840" y="19654"/>
                  <a:pt x="13759" y="19702"/>
                </a:cubicBezTo>
                <a:cubicBezTo>
                  <a:pt x="13815" y="19670"/>
                  <a:pt x="13872" y="19646"/>
                  <a:pt x="13928" y="19622"/>
                </a:cubicBezTo>
                <a:cubicBezTo>
                  <a:pt x="13928" y="19622"/>
                  <a:pt x="13928" y="19621"/>
                  <a:pt x="13928" y="19613"/>
                </a:cubicBezTo>
                <a:close/>
              </a:path>
            </a:pathLst>
          </a:custGeom>
        </p:spPr>
      </p:pic>
      <p:sp>
        <p:nvSpPr>
          <p:cNvPr id="232" name="CuadroTexto 5"/>
          <p:cNvSpPr txBox="1"/>
          <p:nvPr/>
        </p:nvSpPr>
        <p:spPr>
          <a:xfrm>
            <a:off x="2083967" y="580336"/>
            <a:ext cx="13570237" cy="1907541"/>
          </a:xfrm>
          <a:prstGeom prst="rect">
            <a:avLst/>
          </a:prstGeom>
          <a:ln w="12700">
            <a:miter lim="400000"/>
          </a:ln>
          <a:effectLst>
            <a:outerShdw sx="100000" sy="100000" kx="0" ky="0" algn="b" rotWithShape="0" blurRad="101600" dist="25400" dir="5400000">
              <a:srgbClr val="000000">
                <a:alpha val="75000"/>
              </a:srgbClr>
            </a:outerShdw>
          </a:effectLst>
          <a:extLst>
            <a:ext uri="{C572A759-6A51-4108-AA02-DFA0A04FC94B}">
              <ma14:wrappingTextBoxFlag xmlns:ma14="http://schemas.microsoft.com/office/mac/drawingml/2011/main" val="1"/>
            </a:ext>
          </a:extLst>
        </p:spPr>
        <p:txBody>
          <a:bodyPr lIns="45719" rIns="45719" anchor="b">
            <a:spAutoFit/>
          </a:bodyPr>
          <a:lstStyle>
            <a:lvl1pPr algn="ctr">
              <a:lnSpc>
                <a:spcPct val="80000"/>
              </a:lnSpc>
              <a:defRPr b="1" sz="11900">
                <a:solidFill>
                  <a:srgbClr val="FFFFFF"/>
                </a:solidFill>
                <a:latin typeface="Open Sans Medium"/>
                <a:ea typeface="Open Sans Medium"/>
                <a:cs typeface="Open Sans Medium"/>
                <a:sym typeface="Open Sans Medium"/>
              </a:defRPr>
            </a:lvl1pPr>
          </a:lstStyle>
          <a:p>
            <a:pPr/>
            <a:r>
              <a:t>Communication</a:t>
            </a:r>
          </a:p>
        </p:txBody>
      </p:sp>
      <p:sp>
        <p:nvSpPr>
          <p:cNvPr id="233" name="CuadroTexto 6"/>
          <p:cNvSpPr txBox="1"/>
          <p:nvPr/>
        </p:nvSpPr>
        <p:spPr>
          <a:xfrm>
            <a:off x="1795277" y="3997891"/>
            <a:ext cx="11460398" cy="27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10000"/>
              </a:lnSpc>
              <a:defRPr b="1">
                <a:solidFill>
                  <a:srgbClr val="FFFFFF"/>
                </a:solidFill>
                <a:latin typeface="OpenSansRoman-Bold"/>
                <a:ea typeface="OpenSansRoman-Bold"/>
                <a:cs typeface="OpenSansRoman-Bold"/>
                <a:sym typeface="OpenSansRoman-Bold"/>
              </a:defRPr>
            </a:lvl1pPr>
          </a:lstStyle>
          <a:p>
            <a:pPr/>
            <a:r>
              <a:t>Clearly conveying ideas to teams, stakeholders, and potential investors. This also includes active listening to gather feedback and understand the community's needs.</a:t>
            </a:r>
          </a:p>
        </p:txBody>
      </p:sp>
      <p:sp>
        <p:nvSpPr>
          <p:cNvPr id="234" name="CuadroTexto 6"/>
          <p:cNvSpPr txBox="1"/>
          <p:nvPr/>
        </p:nvSpPr>
        <p:spPr>
          <a:xfrm>
            <a:off x="1313576" y="7096691"/>
            <a:ext cx="11954111" cy="58801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20000"/>
              </a:lnSpc>
              <a:defRPr sz="3200">
                <a:solidFill>
                  <a:srgbClr val="FFFFFF"/>
                </a:solidFill>
                <a:latin typeface="Open Sans Light"/>
                <a:ea typeface="Open Sans Light"/>
                <a:cs typeface="Open Sans Light"/>
                <a:sym typeface="Open Sans Light"/>
              </a:defRPr>
            </a:lvl1pPr>
          </a:lstStyle>
          <a:p>
            <a:pPr/>
            <a:r>
              <a:t>Communication in the Educational Context: Effective communication is a cornerstone for internal alignment and fruitful engagement with external stakeholders. It encompasses clear articulation, refined presentation skills, active listening, and the nuanced interpretation of feedback. Within the educational sphere, the need to converse with diverse stakeholders, including students, parents, educators, and policymakers, demands customized communication approaches, ensuring that messages resonate appropriately across varied audiences.</a:t>
            </a:r>
          </a:p>
        </p:txBody>
      </p:sp>
      <p:sp>
        <p:nvSpPr>
          <p:cNvPr id="235" name="5"/>
          <p:cNvSpPr/>
          <p:nvPr/>
        </p:nvSpPr>
        <p:spPr>
          <a:xfrm>
            <a:off x="837691" y="665251"/>
            <a:ext cx="1731966" cy="1737710"/>
          </a:xfrm>
          <a:prstGeom prst="ellipse">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lstStyle>
            <a:lvl1pPr algn="ctr">
              <a:defRPr b="1" sz="6000">
                <a:latin typeface="Open Sans Medium"/>
                <a:ea typeface="Open Sans Medium"/>
                <a:cs typeface="Open Sans Medium"/>
                <a:sym typeface="Open Sans Medium"/>
              </a:defRPr>
            </a:lvl1pPr>
          </a:lstStyle>
          <a:p>
            <a:pPr/>
            <a:r>
              <a:t>5</a:t>
            </a:r>
          </a:p>
        </p:txBody>
      </p:sp>
      <p:sp>
        <p:nvSpPr>
          <p:cNvPr id="236" name="Rectángulo 12"/>
          <p:cNvSpPr/>
          <p:nvPr/>
        </p:nvSpPr>
        <p:spPr>
          <a:xfrm>
            <a:off x="14284731" y="3453714"/>
            <a:ext cx="185877" cy="9537433"/>
          </a:xfrm>
          <a:prstGeom prst="rect">
            <a:avLst/>
          </a:prstGeom>
          <a:solidFill>
            <a:srgbClr val="FFFFFF"/>
          </a:solidFill>
          <a:ln w="12700">
            <a:miter lim="400000"/>
          </a:ln>
        </p:spPr>
        <p:txBody>
          <a:bodyPr lIns="45719" rIns="45719" anchor="ctr"/>
          <a:lstStyle/>
          <a:p>
            <a:pPr algn="ctr">
              <a:defRPr>
                <a:solidFill>
                  <a:srgbClr val="FFFFFF"/>
                </a:solidFill>
                <a:latin typeface="Open Sans Light"/>
                <a:ea typeface="Open Sans Light"/>
                <a:cs typeface="Open Sans Light"/>
                <a:sym typeface="Open Sans Light"/>
              </a:defRPr>
            </a:pPr>
          </a:p>
        </p:txBody>
      </p:sp>
      <p:sp>
        <p:nvSpPr>
          <p:cNvPr id="237" name="Freeform 8"/>
          <p:cNvSpPr/>
          <p:nvPr/>
        </p:nvSpPr>
        <p:spPr>
          <a:xfrm>
            <a:off x="19653274" y="674441"/>
            <a:ext cx="2497890" cy="22721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gradFill>
            <a:gsLst>
              <a:gs pos="0">
                <a:schemeClr val="accent4">
                  <a:hueOff val="-73372"/>
                  <a:satOff val="-2221"/>
                  <a:lumOff val="20699"/>
                  <a:alpha val="71944"/>
                </a:schemeClr>
              </a:gs>
              <a:gs pos="50000">
                <a:srgbClr val="CBB3AD">
                  <a:alpha val="71944"/>
                </a:srgbClr>
              </a:gs>
              <a:gs pos="100000">
                <a:schemeClr val="accent4">
                  <a:hueOff val="-64392"/>
                  <a:lumOff val="13018"/>
                  <a:alpha val="71944"/>
                </a:schemeClr>
              </a:gs>
            </a:gsLst>
            <a:lin ang="5400000"/>
          </a:gradFill>
          <a:ln w="12700">
            <a:miter lim="400000"/>
          </a:ln>
        </p:spPr>
        <p:txBody>
          <a:bodyPr lIns="45719" rIns="45719" anchor="ctr"/>
          <a:lstStyle/>
          <a:p>
            <a:pPr/>
          </a:p>
        </p:txBody>
      </p:sp>
      <p:sp>
        <p:nvSpPr>
          <p:cNvPr id="238" name="Freeform 8"/>
          <p:cNvSpPr/>
          <p:nvPr/>
        </p:nvSpPr>
        <p:spPr>
          <a:xfrm>
            <a:off x="22320274" y="928441"/>
            <a:ext cx="1663070" cy="1638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623"/>
                </a:moveTo>
                <a:lnTo>
                  <a:pt x="16047" y="8623"/>
                </a:lnTo>
                <a:lnTo>
                  <a:pt x="19970" y="4709"/>
                </a:lnTo>
                <a:lnTo>
                  <a:pt x="16899" y="1630"/>
                </a:lnTo>
                <a:lnTo>
                  <a:pt x="12977" y="5553"/>
                </a:lnTo>
                <a:lnTo>
                  <a:pt x="12977" y="0"/>
                </a:lnTo>
                <a:lnTo>
                  <a:pt x="8623" y="0"/>
                </a:lnTo>
                <a:lnTo>
                  <a:pt x="8623" y="5553"/>
                </a:lnTo>
                <a:lnTo>
                  <a:pt x="4701" y="1630"/>
                </a:lnTo>
                <a:lnTo>
                  <a:pt x="1630" y="4709"/>
                </a:lnTo>
                <a:lnTo>
                  <a:pt x="5553" y="8623"/>
                </a:lnTo>
                <a:lnTo>
                  <a:pt x="0" y="8623"/>
                </a:lnTo>
                <a:lnTo>
                  <a:pt x="0" y="12977"/>
                </a:lnTo>
                <a:lnTo>
                  <a:pt x="5553" y="12977"/>
                </a:lnTo>
                <a:lnTo>
                  <a:pt x="1630" y="16899"/>
                </a:lnTo>
                <a:lnTo>
                  <a:pt x="4701" y="19970"/>
                </a:lnTo>
                <a:lnTo>
                  <a:pt x="8623" y="16047"/>
                </a:lnTo>
                <a:lnTo>
                  <a:pt x="8623" y="21600"/>
                </a:lnTo>
                <a:lnTo>
                  <a:pt x="12977" y="21600"/>
                </a:lnTo>
                <a:lnTo>
                  <a:pt x="12977" y="16047"/>
                </a:lnTo>
                <a:lnTo>
                  <a:pt x="16899" y="19970"/>
                </a:lnTo>
                <a:lnTo>
                  <a:pt x="19970" y="16899"/>
                </a:lnTo>
                <a:lnTo>
                  <a:pt x="16047" y="12977"/>
                </a:lnTo>
                <a:lnTo>
                  <a:pt x="21600" y="12977"/>
                </a:lnTo>
                <a:lnTo>
                  <a:pt x="21600" y="8623"/>
                </a:lnTo>
              </a:path>
            </a:pathLst>
          </a:custGeom>
          <a:solidFill>
            <a:schemeClr val="accent2">
              <a:alpha val="68838"/>
            </a:schemeClr>
          </a:solidFill>
          <a:ln w="12700">
            <a:miter lim="400000"/>
          </a:ln>
        </p:spPr>
        <p:txBody>
          <a:bodyPr lIns="45719" rIns="45719" anchor="ctr"/>
          <a:lstStyle/>
          <a:p>
            <a:pPr>
              <a:defRPr>
                <a:solidFill>
                  <a:srgbClr val="FFFFFF"/>
                </a:solidFil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Theme">
  <a:themeElements>
    <a:clrScheme name="Default Theme">
      <a:dk1>
        <a:srgbClr val="68686E"/>
      </a:dk1>
      <a:lt1>
        <a:srgbClr val="FFFFFF"/>
      </a:lt1>
      <a:dk2>
        <a:srgbClr val="A7A7A7"/>
      </a:dk2>
      <a:lt2>
        <a:srgbClr val="535353"/>
      </a:lt2>
      <a:accent1>
        <a:srgbClr val="CDC6C3"/>
      </a:accent1>
      <a:accent2>
        <a:srgbClr val="C0B3AC"/>
      </a:accent2>
      <a:accent3>
        <a:srgbClr val="D0B6AC"/>
      </a:accent3>
      <a:accent4>
        <a:srgbClr val="AD8376"/>
      </a:accent4>
      <a:accent5>
        <a:srgbClr val="414045"/>
      </a:accent5>
      <a:accent6>
        <a:srgbClr val="C8C8C8"/>
      </a:accent6>
      <a:hlink>
        <a:srgbClr val="0000FF"/>
      </a:hlink>
      <a:folHlink>
        <a:srgbClr val="FF00FF"/>
      </a:folHlink>
    </a:clrScheme>
    <a:fontScheme name="Default Theme">
      <a:majorFont>
        <a:latin typeface="TH Sarabun New"/>
        <a:ea typeface="TH Sarabun New"/>
        <a:cs typeface="TH Sarabun New"/>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Theme">
  <a:themeElements>
    <a:clrScheme name="Default Theme">
      <a:dk1>
        <a:srgbClr val="000000"/>
      </a:dk1>
      <a:lt1>
        <a:srgbClr val="FFFFFF"/>
      </a:lt1>
      <a:dk2>
        <a:srgbClr val="A7A7A7"/>
      </a:dk2>
      <a:lt2>
        <a:srgbClr val="535353"/>
      </a:lt2>
      <a:accent1>
        <a:srgbClr val="CDC6C3"/>
      </a:accent1>
      <a:accent2>
        <a:srgbClr val="C0B3AC"/>
      </a:accent2>
      <a:accent3>
        <a:srgbClr val="D0B6AC"/>
      </a:accent3>
      <a:accent4>
        <a:srgbClr val="AD8376"/>
      </a:accent4>
      <a:accent5>
        <a:srgbClr val="414045"/>
      </a:accent5>
      <a:accent6>
        <a:srgbClr val="C8C8C8"/>
      </a:accent6>
      <a:hlink>
        <a:srgbClr val="0000FF"/>
      </a:hlink>
      <a:folHlink>
        <a:srgbClr val="FF00FF"/>
      </a:folHlink>
    </a:clrScheme>
    <a:fontScheme name="Default Theme">
      <a:majorFont>
        <a:latin typeface="TH Sarabun New"/>
        <a:ea typeface="TH Sarabun New"/>
        <a:cs typeface="TH Sarabun New"/>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8686E"/>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