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4.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6.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7.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8.jpe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9.jpe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10.jpe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7" name="Shape 197"/>
          <p:cNvSpPr/>
          <p:nvPr>
            <p:ph type="sldImg"/>
          </p:nvPr>
        </p:nvSpPr>
        <p:spPr>
          <a:xfrm>
            <a:off x="1143000" y="685800"/>
            <a:ext cx="4572000" cy="3429000"/>
          </a:xfrm>
          <a:prstGeom prst="rect">
            <a:avLst/>
          </a:prstGeom>
        </p:spPr>
        <p:txBody>
          <a:bodyPr/>
          <a:lstStyle/>
          <a:p>
            <a:pPr/>
          </a:p>
        </p:txBody>
      </p:sp>
      <p:sp>
        <p:nvSpPr>
          <p:cNvPr id="198" name="Shape 19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914216" latinLnBrk="0">
      <a:lnSpc>
        <a:spcPct val="90000"/>
      </a:lnSpc>
      <a:defRPr sz="2500">
        <a:latin typeface="TH Sarabun New"/>
        <a:ea typeface="TH Sarabun New"/>
        <a:cs typeface="TH Sarabun New"/>
        <a:sym typeface="TH Sarabun New"/>
      </a:defRPr>
    </a:lvl1pPr>
    <a:lvl2pPr indent="228600" defTabSz="914216" latinLnBrk="0">
      <a:lnSpc>
        <a:spcPct val="90000"/>
      </a:lnSpc>
      <a:defRPr sz="2500">
        <a:latin typeface="TH Sarabun New"/>
        <a:ea typeface="TH Sarabun New"/>
        <a:cs typeface="TH Sarabun New"/>
        <a:sym typeface="TH Sarabun New"/>
      </a:defRPr>
    </a:lvl2pPr>
    <a:lvl3pPr indent="457200" defTabSz="914216" latinLnBrk="0">
      <a:lnSpc>
        <a:spcPct val="90000"/>
      </a:lnSpc>
      <a:defRPr sz="2500">
        <a:latin typeface="TH Sarabun New"/>
        <a:ea typeface="TH Sarabun New"/>
        <a:cs typeface="TH Sarabun New"/>
        <a:sym typeface="TH Sarabun New"/>
      </a:defRPr>
    </a:lvl3pPr>
    <a:lvl4pPr indent="685800" defTabSz="914216" latinLnBrk="0">
      <a:lnSpc>
        <a:spcPct val="90000"/>
      </a:lnSpc>
      <a:defRPr sz="2500">
        <a:latin typeface="TH Sarabun New"/>
        <a:ea typeface="TH Sarabun New"/>
        <a:cs typeface="TH Sarabun New"/>
        <a:sym typeface="TH Sarabun New"/>
      </a:defRPr>
    </a:lvl4pPr>
    <a:lvl5pPr indent="914400" defTabSz="914216" latinLnBrk="0">
      <a:lnSpc>
        <a:spcPct val="90000"/>
      </a:lnSpc>
      <a:defRPr sz="2500">
        <a:latin typeface="TH Sarabun New"/>
        <a:ea typeface="TH Sarabun New"/>
        <a:cs typeface="TH Sarabun New"/>
        <a:sym typeface="TH Sarabun New"/>
      </a:defRPr>
    </a:lvl5pPr>
    <a:lvl6pPr indent="1143000" defTabSz="914216" latinLnBrk="0">
      <a:lnSpc>
        <a:spcPct val="90000"/>
      </a:lnSpc>
      <a:defRPr sz="2500">
        <a:latin typeface="TH Sarabun New"/>
        <a:ea typeface="TH Sarabun New"/>
        <a:cs typeface="TH Sarabun New"/>
        <a:sym typeface="TH Sarabun New"/>
      </a:defRPr>
    </a:lvl6pPr>
    <a:lvl7pPr indent="1371600" defTabSz="914216" latinLnBrk="0">
      <a:lnSpc>
        <a:spcPct val="90000"/>
      </a:lnSpc>
      <a:defRPr sz="2500">
        <a:latin typeface="TH Sarabun New"/>
        <a:ea typeface="TH Sarabun New"/>
        <a:cs typeface="TH Sarabun New"/>
        <a:sym typeface="TH Sarabun New"/>
      </a:defRPr>
    </a:lvl7pPr>
    <a:lvl8pPr indent="1600200" defTabSz="914216" latinLnBrk="0">
      <a:lnSpc>
        <a:spcPct val="90000"/>
      </a:lnSpc>
      <a:defRPr sz="2500">
        <a:latin typeface="TH Sarabun New"/>
        <a:ea typeface="TH Sarabun New"/>
        <a:cs typeface="TH Sarabun New"/>
        <a:sym typeface="TH Sarabun New"/>
      </a:defRPr>
    </a:lvl8pPr>
    <a:lvl9pPr indent="1828800" defTabSz="914216" latinLnBrk="0">
      <a:lnSpc>
        <a:spcPct val="90000"/>
      </a:lnSpc>
      <a:defRPr sz="2500">
        <a:latin typeface="TH Sarabun New"/>
        <a:ea typeface="TH Sarabun New"/>
        <a:cs typeface="TH Sarabun New"/>
        <a:sym typeface="TH Sarabun New"/>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Assessing educational business development opportunities is a vital process for entrepreneurs, investors, and stakeholders in the education sector. This assessment ensures that a new venture or expansion has the potential for success and can navigate the challenges inherent in the educational market. </a:t>
            </a:r>
          </a:p>
          <a:p>
            <a:pPr/>
          </a:p>
          <a:p>
            <a:pPr>
              <a:defRPr>
                <a:solidFill>
                  <a:schemeClr val="accent4">
                    <a:hueOff val="-476017"/>
                    <a:lumOff val="-10042"/>
                  </a:schemeClr>
                </a:solidFill>
              </a:defRPr>
            </a:pPr>
            <a:r>
              <a:t>评估教育业务发展机会对教育部门的企业家、投资者和利益相关者来说是一个至关重要的过程。这项评估确保了新的企业或扩张具有成功的潜力，并且可以应对教育市场固有的挑战。</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Shape 838"/>
          <p:cNvSpPr/>
          <p:nvPr>
            <p:ph type="sldImg"/>
          </p:nvPr>
        </p:nvSpPr>
        <p:spPr>
          <a:prstGeom prst="rect">
            <a:avLst/>
          </a:prstGeom>
        </p:spPr>
        <p:txBody>
          <a:bodyPr/>
          <a:lstStyle/>
          <a:p>
            <a:pPr/>
          </a:p>
        </p:txBody>
      </p:sp>
      <p:sp>
        <p:nvSpPr>
          <p:cNvPr id="839" name="Shape 839"/>
          <p:cNvSpPr/>
          <p:nvPr>
            <p:ph type="body" sz="quarter" idx="1"/>
          </p:nvPr>
        </p:nvSpPr>
        <p:spPr>
          <a:prstGeom prst="rect">
            <a:avLst/>
          </a:prstGeom>
        </p:spPr>
        <p:txBody>
          <a:bodyPr/>
          <a:lstStyle/>
          <a:p>
            <a:pPr>
              <a:defRPr b="1"/>
            </a:pPr>
            <a:r>
              <a:t>Continue to key areas of Data Privacy.</a:t>
            </a:r>
          </a:p>
          <a:p>
            <a:pPr>
              <a:defRPr b="1"/>
            </a:pPr>
            <a:r>
              <a:t>To be made up of</a:t>
            </a:r>
          </a:p>
          <a:p>
            <a:pPr marL="317500" indent="-317500">
              <a:buSzPct val="123000"/>
              <a:buChar char="•"/>
            </a:pPr>
            <a:r>
              <a:rPr b="1"/>
              <a:t>Online Education Considerations</a:t>
            </a:r>
            <a:r>
              <a:t>: With the rise of digital learning platforms, adhering to data protection and privacy laws is paramount. This includes how student information is collected, stored, used, and shared.</a:t>
            </a:r>
          </a:p>
          <a:p>
            <a:pPr marL="317500" indent="-317500">
              <a:buSzPct val="123000"/>
              <a:buChar char="•"/>
            </a:pPr>
            <a:r>
              <a:rPr b="1"/>
              <a:t>Compliance with Regulations</a:t>
            </a:r>
            <a:r>
              <a:t>: Familiarize yourself with relevant data protection laws like GDPR in Europe, FERPA in the United States, or other local data privacy laws. Compliance is not just a legal obligation but also helps build user trust.</a:t>
            </a:r>
          </a:p>
          <a:p>
            <a:pPr marL="317500" indent="-317500">
              <a:buSzPct val="123000"/>
              <a:buChar char="•"/>
            </a:pPr>
            <a:r>
              <a:rPr b="1"/>
              <a:t>Security Measures</a:t>
            </a:r>
            <a:r>
              <a:t>: Implement robust security measures to protect sensitive data from breaches. This is critical not just for compliance but also for maintaining the reputation and integrity of your educational service.</a:t>
            </a:r>
          </a:p>
          <a:p>
            <a:pPr/>
          </a:p>
          <a:p>
            <a:pPr>
              <a:defRPr>
                <a:solidFill>
                  <a:schemeClr val="accent4">
                    <a:hueOff val="-476017"/>
                    <a:lumOff val="-10042"/>
                  </a:schemeClr>
                </a:solidFill>
              </a:defRPr>
            </a:pPr>
            <a:r>
              <a:t>继续进入数据隐私的关键领域。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在线教育注意事项：随着数字学习平台的兴起，遵守数据保护和隐私法至关重要。这包括如何收集、存储、使用和共享学生信息。</a:t>
            </a:r>
          </a:p>
          <a:p>
            <a:pPr>
              <a:defRPr>
                <a:solidFill>
                  <a:schemeClr val="accent4">
                    <a:hueOff val="-476017"/>
                    <a:lumOff val="-10042"/>
                  </a:schemeClr>
                </a:solidFill>
              </a:defRPr>
            </a:pPr>
            <a:r>
              <a:t>遵守法规：熟悉相关的数据保护法律，如欧洲的GDPR、美国的FERPA或其他当地数据隐私法。合规不仅是一项法律义务，还有助于建立用户信任。</a:t>
            </a:r>
          </a:p>
          <a:p>
            <a:pPr>
              <a:defRPr>
                <a:solidFill>
                  <a:schemeClr val="accent4">
                    <a:hueOff val="-476017"/>
                    <a:lumOff val="-10042"/>
                  </a:schemeClr>
                </a:solidFill>
              </a:defRPr>
            </a:pPr>
            <a:r>
              <a:t>安全措施：实施强大的安全措施，保护敏感数据免受泄露。这不仅对合规性至关重要，而且对维护您的教育服务的声誉和完整性也至关重要。</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6" name="Shape 936"/>
          <p:cNvSpPr/>
          <p:nvPr>
            <p:ph type="sldImg"/>
          </p:nvPr>
        </p:nvSpPr>
        <p:spPr>
          <a:prstGeom prst="rect">
            <a:avLst/>
          </a:prstGeom>
        </p:spPr>
        <p:txBody>
          <a:bodyPr/>
          <a:lstStyle/>
          <a:p>
            <a:pPr/>
          </a:p>
        </p:txBody>
      </p:sp>
      <p:sp>
        <p:nvSpPr>
          <p:cNvPr id="937" name="Shape 937"/>
          <p:cNvSpPr/>
          <p:nvPr>
            <p:ph type="body" sz="quarter" idx="1"/>
          </p:nvPr>
        </p:nvSpPr>
        <p:spPr>
          <a:prstGeom prst="rect">
            <a:avLst/>
          </a:prstGeom>
        </p:spPr>
        <p:txBody>
          <a:bodyPr/>
          <a:lstStyle/>
          <a:p>
            <a:pPr>
              <a:defRPr b="1"/>
            </a:pPr>
            <a:r>
              <a:t>And the key areas of Quality Assurance. </a:t>
            </a:r>
          </a:p>
          <a:p>
            <a:pPr>
              <a:defRPr b="1"/>
            </a:pPr>
            <a:r>
              <a:t>To be made up of</a:t>
            </a:r>
          </a:p>
          <a:p>
            <a:pPr marL="317500" indent="-317500">
              <a:buSzPct val="123000"/>
              <a:buChar char="•"/>
            </a:pPr>
            <a:r>
              <a:rPr b="1"/>
              <a:t>Setting Standards</a:t>
            </a:r>
            <a:r>
              <a:t>: Quality assurance in education involves setting and maintaining high standards in teaching, learning materials, and student outcomes. This can include curriculum design, faculty qualifications, learning resources, and assessment methods.</a:t>
            </a:r>
          </a:p>
          <a:p>
            <a:pPr marL="317500" indent="-317500">
              <a:buSzPct val="123000"/>
              <a:buChar char="•"/>
            </a:pPr>
            <a:r>
              <a:rPr b="1"/>
              <a:t>Continuous Improvement:</a:t>
            </a:r>
            <a:r>
              <a:t> Regularly review and update your educational offerings to meet learners' evolving academic standards and needs</a:t>
            </a:r>
          </a:p>
          <a:p>
            <a:pPr marL="317500" indent="-317500">
              <a:buSzPct val="123000"/>
              <a:buChar char="•"/>
            </a:pPr>
            <a:r>
              <a:rPr b="1"/>
              <a:t>External Review and Feedback:</a:t>
            </a:r>
            <a:r>
              <a:t> Engaging in external reviews by accrediting bodies or gathering feedback from educational experts can provide insights into areas for improvement and validation of the quality of education offered.</a:t>
            </a:r>
          </a:p>
          <a:p>
            <a:pPr/>
          </a:p>
          <a:p>
            <a:pPr>
              <a:defRPr>
                <a:solidFill>
                  <a:schemeClr val="accent4">
                    <a:hueOff val="-476017"/>
                    <a:lumOff val="-10042"/>
                  </a:schemeClr>
                </a:solidFill>
              </a:defRPr>
            </a:pPr>
            <a:r>
              <a:t>以及质量保证的关键领域。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设定标准：教育的质量保证涉及在教学、学习材料和学生成果方面设定和保持高标准。这可以包括课程设计、教师资格、学习资源和评估方法。</a:t>
            </a:r>
          </a:p>
          <a:p>
            <a:pPr>
              <a:defRPr>
                <a:solidFill>
                  <a:schemeClr val="accent4">
                    <a:hueOff val="-476017"/>
                    <a:lumOff val="-10042"/>
                  </a:schemeClr>
                </a:solidFill>
              </a:defRPr>
            </a:pPr>
            <a:r>
              <a:t>持续改进：定期审查和更新您的教育产品，以满足学习者不断变化的学术标准和需求</a:t>
            </a:r>
          </a:p>
          <a:p>
            <a:pPr>
              <a:defRPr>
                <a:solidFill>
                  <a:schemeClr val="accent4">
                    <a:hueOff val="-476017"/>
                    <a:lumOff val="-10042"/>
                  </a:schemeClr>
                </a:solidFill>
              </a:defRPr>
            </a:pPr>
            <a:r>
              <a:t>外部审查和反馈：通过认证机构进行外部审查或收集教育专家的反馈，可以为改进和验证所提供的教育质量的领域提供见解。</a:t>
            </a:r>
          </a:p>
          <a:p>
            <a:pPr>
              <a:defRPr b="1"/>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Shape 969"/>
          <p:cNvSpPr/>
          <p:nvPr>
            <p:ph type="sldImg"/>
          </p:nvPr>
        </p:nvSpPr>
        <p:spPr>
          <a:prstGeom prst="rect">
            <a:avLst/>
          </a:prstGeom>
        </p:spPr>
        <p:txBody>
          <a:bodyPr/>
          <a:lstStyle/>
          <a:p>
            <a:pPr/>
          </a:p>
        </p:txBody>
      </p:sp>
      <p:sp>
        <p:nvSpPr>
          <p:cNvPr id="970" name="Shape 970"/>
          <p:cNvSpPr/>
          <p:nvPr>
            <p:ph type="body" sz="quarter" idx="1"/>
          </p:nvPr>
        </p:nvSpPr>
        <p:spPr>
          <a:prstGeom prst="rect">
            <a:avLst/>
          </a:prstGeom>
        </p:spPr>
        <p:txBody>
          <a:bodyPr/>
          <a:lstStyle/>
          <a:p>
            <a:pPr/>
            <a:r>
              <a:t>Addressing these regulatory and compliance aspects thoroughly ensures that your educational venture operates within legal boundaries and enhances its credibility and quality. It's essential to stay updated with the changing regulations and standards in the education sector to maintain compliance and offer the best possible educational experience.</a:t>
            </a:r>
          </a:p>
          <a:p>
            <a:pPr/>
          </a:p>
          <a:p>
            <a:pPr>
              <a:defRPr>
                <a:solidFill>
                  <a:schemeClr val="accent4">
                    <a:hueOff val="-476017"/>
                    <a:lumOff val="-10042"/>
                  </a:schemeClr>
                </a:solidFill>
              </a:defRPr>
            </a:pPr>
            <a:r>
              <a:t>解决这些监管和合规方面，彻底确保您的教育企业在法律范围内运营，并提高其可信度和质量。必须随时了解教育部门不断变化的法规和标准，以保持合规性并提供尽可能最好的教育体验。</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Shape 978"/>
          <p:cNvSpPr/>
          <p:nvPr>
            <p:ph type="sldImg"/>
          </p:nvPr>
        </p:nvSpPr>
        <p:spPr>
          <a:prstGeom prst="rect">
            <a:avLst/>
          </a:prstGeom>
        </p:spPr>
        <p:txBody>
          <a:bodyPr/>
          <a:lstStyle/>
          <a:p>
            <a:pPr/>
          </a:p>
        </p:txBody>
      </p:sp>
      <p:sp>
        <p:nvSpPr>
          <p:cNvPr id="979" name="Shape 979"/>
          <p:cNvSpPr/>
          <p:nvPr>
            <p:ph type="body" sz="quarter" idx="1"/>
          </p:nvPr>
        </p:nvSpPr>
        <p:spPr>
          <a:prstGeom prst="rect">
            <a:avLst/>
          </a:prstGeom>
        </p:spPr>
        <p:txBody>
          <a:bodyPr/>
          <a:lstStyle/>
          <a:p>
            <a:pPr>
              <a:defRPr b="1"/>
            </a:pPr>
            <a:r>
              <a:t>Third, A detailed framework to assess educational business development opportunities. In terms of Financial Viability, to be made up of.</a:t>
            </a:r>
          </a:p>
          <a:p>
            <a:pPr marL="317500" indent="-317500">
              <a:buSzPct val="123000"/>
              <a:buChar char="•"/>
            </a:pPr>
            <a:r>
              <a:rPr b="1"/>
              <a:t>Revenue Models:</a:t>
            </a:r>
            <a:r>
              <a:t> Identify potential revenue streams — tuition fees, subscription models, freemium models, licensing, etc.</a:t>
            </a:r>
          </a:p>
          <a:p>
            <a:pPr marL="317500" indent="-317500">
              <a:buSzPct val="123000"/>
              <a:buChar char="•"/>
            </a:pPr>
            <a:r>
              <a:rPr b="1"/>
              <a:t>Cost Analysis: </a:t>
            </a:r>
            <a:r>
              <a:t>Determine the costs of starting, running, and scaling the venture.</a:t>
            </a:r>
          </a:p>
          <a:p>
            <a:pPr marL="317500" indent="-317500">
              <a:buSzPct val="123000"/>
              <a:buChar char="•"/>
            </a:pPr>
            <a:r>
              <a:rPr b="1"/>
              <a:t>Break-even Analysis: </a:t>
            </a:r>
            <a:r>
              <a:t>Understand when the venture is expected to break even and start making profits.</a:t>
            </a:r>
          </a:p>
          <a:p>
            <a:pPr marL="317500" indent="-317500">
              <a:buSzPct val="123000"/>
              <a:buChar char="•"/>
            </a:pPr>
            <a:r>
              <a:rPr b="1"/>
              <a:t>Return on Investment (ROI):</a:t>
            </a:r>
            <a:r>
              <a:t> Calculate the potential ROI, especially for investors.</a:t>
            </a:r>
          </a:p>
          <a:p>
            <a:pPr/>
          </a:p>
          <a:p>
            <a:pPr>
              <a:defRPr>
                <a:solidFill>
                  <a:schemeClr val="accent4">
                    <a:hueOff val="-476017"/>
                    <a:lumOff val="-10042"/>
                  </a:schemeClr>
                </a:solidFill>
              </a:defRPr>
            </a:pPr>
            <a:r>
              <a:t>第三，评估教育业务发展机会的详细框架。在财务可行性方面，由组成。</a:t>
            </a:r>
          </a:p>
          <a:p>
            <a:pPr>
              <a:defRPr>
                <a:solidFill>
                  <a:schemeClr val="accent4">
                    <a:hueOff val="-476017"/>
                    <a:lumOff val="-10042"/>
                  </a:schemeClr>
                </a:solidFill>
              </a:defRPr>
            </a:pPr>
            <a:r>
              <a:t>收入模式：确定潜在的收入来源——学费、订阅模式、免费增值模式、许可等。</a:t>
            </a:r>
          </a:p>
          <a:p>
            <a:pPr>
              <a:defRPr>
                <a:solidFill>
                  <a:schemeClr val="accent4">
                    <a:hueOff val="-476017"/>
                    <a:lumOff val="-10042"/>
                  </a:schemeClr>
                </a:solidFill>
              </a:defRPr>
            </a:pPr>
            <a:r>
              <a:t>成本分析：确定创业、运营和扩大企业规模的成本。</a:t>
            </a:r>
          </a:p>
          <a:p>
            <a:pPr>
              <a:defRPr>
                <a:solidFill>
                  <a:schemeClr val="accent4">
                    <a:hueOff val="-476017"/>
                    <a:lumOff val="-10042"/>
                  </a:schemeClr>
                </a:solidFill>
              </a:defRPr>
            </a:pPr>
            <a:r>
              <a:t>收支平衡分析：了解合资企业预计何时实现收支平衡并开始盈利。</a:t>
            </a:r>
          </a:p>
          <a:p>
            <a:pPr>
              <a:defRPr>
                <a:solidFill>
                  <a:schemeClr val="accent4">
                    <a:hueOff val="-476017"/>
                    <a:lumOff val="-10042"/>
                  </a:schemeClr>
                </a:solidFill>
              </a:defRPr>
            </a:pPr>
            <a:r>
              <a:t>投资回报率（ROI）：计算潜在的投资回报率，特别是对投资者来说。</a:t>
            </a:r>
          </a:p>
          <a:p>
            <a:pP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Shape 1139"/>
          <p:cNvSpPr/>
          <p:nvPr>
            <p:ph type="sldImg"/>
          </p:nvPr>
        </p:nvSpPr>
        <p:spPr>
          <a:prstGeom prst="rect">
            <a:avLst/>
          </a:prstGeom>
        </p:spPr>
        <p:txBody>
          <a:bodyPr/>
          <a:lstStyle/>
          <a:p>
            <a:pPr/>
          </a:p>
        </p:txBody>
      </p:sp>
      <p:sp>
        <p:nvSpPr>
          <p:cNvPr id="1140" name="Shape 1140"/>
          <p:cNvSpPr/>
          <p:nvPr>
            <p:ph type="body" sz="quarter" idx="1"/>
          </p:nvPr>
        </p:nvSpPr>
        <p:spPr>
          <a:prstGeom prst="rect">
            <a:avLst/>
          </a:prstGeom>
        </p:spPr>
        <p:txBody>
          <a:bodyPr/>
          <a:lstStyle/>
          <a:p>
            <a:pPr/>
            <a:r>
              <a:t>Understanding the financial viability of an educational venture is essential for its success. Here's a breakdown of the key financial aspects to consider:</a:t>
            </a:r>
          </a:p>
          <a:p>
            <a:pPr/>
          </a:p>
          <a:p>
            <a:pPr>
              <a:defRPr b="1"/>
            </a:pPr>
            <a:r>
              <a:t>Let's look at identifying key areas of Revenue Models.</a:t>
            </a:r>
          </a:p>
          <a:p>
            <a:pPr>
              <a:defRPr b="1"/>
            </a:pPr>
            <a:r>
              <a:t>Revenue Models. To be made up of</a:t>
            </a:r>
          </a:p>
          <a:p>
            <a:pPr marL="317500" indent="-317500">
              <a:buSzPct val="123000"/>
              <a:buChar char="•"/>
            </a:pPr>
            <a:r>
              <a:rPr b="1"/>
              <a:t>Tuition Fees</a:t>
            </a:r>
            <a:r>
              <a:t>: Tuition fees are a primary revenue source for traditional educational institutions. The structure can vary based on program types, durations, and levels.</a:t>
            </a:r>
          </a:p>
          <a:p>
            <a:pPr marL="317500" indent="-317500">
              <a:buSzPct val="123000"/>
              <a:buChar char="•"/>
            </a:pPr>
            <a:r>
              <a:rPr b="1"/>
              <a:t>Subscription Models</a:t>
            </a:r>
            <a:r>
              <a:t>: Online platforms often use subscriptions, where users pay regularly for access to educational content or services.</a:t>
            </a:r>
          </a:p>
          <a:p>
            <a:pPr marL="317500" indent="-317500">
              <a:buSzPct val="123000"/>
              <a:buChar char="•"/>
            </a:pPr>
            <a:r>
              <a:rPr b="1"/>
              <a:t>Freemium Models</a:t>
            </a:r>
            <a:r>
              <a:t>: Offering basic educational content for free while charging for advanced features or additional resources is another popular model, especially in digital education.</a:t>
            </a:r>
          </a:p>
          <a:p>
            <a:pPr marL="317500" indent="-317500">
              <a:buSzPct val="123000"/>
              <a:buChar char="•"/>
            </a:pPr>
            <a:r>
              <a:rPr b="1"/>
              <a:t>Licensing:</a:t>
            </a:r>
            <a:r>
              <a:t> You can license your educational content or curriculum to other institutions or platforms.</a:t>
            </a:r>
          </a:p>
          <a:p>
            <a:pPr marL="317500" indent="-317500">
              <a:buSzPct val="123000"/>
              <a:buChar char="•"/>
            </a:pPr>
            <a:r>
              <a:rPr b="1"/>
              <a:t>Other Streams</a:t>
            </a:r>
            <a:r>
              <a:t>: Consider additional revenue streams like grants, donations, corporate partnerships, selling educational merchandise, or hosting paid events and workshops.</a:t>
            </a:r>
          </a:p>
          <a:p>
            <a:pPr/>
          </a:p>
          <a:p>
            <a:pPr>
              <a:defRPr>
                <a:solidFill>
                  <a:schemeClr val="accent4">
                    <a:hueOff val="-476017"/>
                    <a:lumOff val="-10042"/>
                  </a:schemeClr>
                </a:solidFill>
              </a:defRPr>
            </a:pPr>
            <a:r>
              <a:t>了解教育企业的财务可行性对其成功至关重要。以下是需要考虑的关键财务方面的细目：</a:t>
            </a:r>
          </a:p>
          <a:p>
            <a:pPr>
              <a:defRPr>
                <a:solidFill>
                  <a:schemeClr val="accent4">
                    <a:hueOff val="-476017"/>
                    <a:lumOff val="-10042"/>
                  </a:schemeClr>
                </a:solidFill>
              </a:defRPr>
            </a:pPr>
            <a:r>
              <a:t>让我们来看看识别收入模型的关键领域。</a:t>
            </a:r>
          </a:p>
          <a:p>
            <a:pPr>
              <a:defRPr>
                <a:solidFill>
                  <a:schemeClr val="accent4">
                    <a:hueOff val="-476017"/>
                    <a:lumOff val="-10042"/>
                  </a:schemeClr>
                </a:solidFill>
              </a:defRPr>
            </a:pPr>
            <a:r>
              <a:t>收入模型。由...组成</a:t>
            </a:r>
          </a:p>
          <a:p>
            <a:pPr>
              <a:defRPr>
                <a:solidFill>
                  <a:schemeClr val="accent4">
                    <a:hueOff val="-476017"/>
                    <a:lumOff val="-10042"/>
                  </a:schemeClr>
                </a:solidFill>
              </a:defRPr>
            </a:pPr>
            <a:r>
              <a:t>学费：学费是传统教育机构的主要收入来源。该结构可能因程序类型、持续时间和级别而异。</a:t>
            </a:r>
          </a:p>
          <a:p>
            <a:pPr>
              <a:defRPr>
                <a:solidFill>
                  <a:schemeClr val="accent4">
                    <a:hueOff val="-476017"/>
                    <a:lumOff val="-10042"/>
                  </a:schemeClr>
                </a:solidFill>
              </a:defRPr>
            </a:pPr>
            <a:r>
              <a:t>订阅模式：在线平台通常使用订阅，用户定期为访问教育内容或服务付费。</a:t>
            </a:r>
          </a:p>
          <a:p>
            <a:pPr>
              <a:defRPr>
                <a:solidFill>
                  <a:schemeClr val="accent4">
                    <a:hueOff val="-476017"/>
                    <a:lumOff val="-10042"/>
                  </a:schemeClr>
                </a:solidFill>
              </a:defRPr>
            </a:pPr>
            <a:r>
              <a:t>免费增值模式：免费提供基本教育内容，同时收取高级功能或额外资源的费用是另一种受欢迎的模式，特别是在数字教育中。</a:t>
            </a:r>
          </a:p>
          <a:p>
            <a:pPr>
              <a:defRPr>
                <a:solidFill>
                  <a:schemeClr val="accent4">
                    <a:hueOff val="-476017"/>
                    <a:lumOff val="-10042"/>
                  </a:schemeClr>
                </a:solidFill>
              </a:defRPr>
            </a:pPr>
            <a:r>
              <a:t>许可：您可以将您的教育内容或课程许可给其他机构或平台。</a:t>
            </a:r>
          </a:p>
          <a:p>
            <a:pPr>
              <a:defRPr>
                <a:solidFill>
                  <a:schemeClr val="accent4">
                    <a:hueOff val="-476017"/>
                    <a:lumOff val="-10042"/>
                  </a:schemeClr>
                </a:solidFill>
              </a:defRPr>
            </a:pPr>
            <a:r>
              <a:t>其他流：考虑额外的收入来源，如赠款、捐款、企业伙伴关系、销售教育商品或举办付费活动和研讨会。</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7" name="Shape 1237"/>
          <p:cNvSpPr/>
          <p:nvPr>
            <p:ph type="sldImg"/>
          </p:nvPr>
        </p:nvSpPr>
        <p:spPr>
          <a:prstGeom prst="rect">
            <a:avLst/>
          </a:prstGeom>
        </p:spPr>
        <p:txBody>
          <a:bodyPr/>
          <a:lstStyle/>
          <a:p>
            <a:pPr/>
          </a:p>
        </p:txBody>
      </p:sp>
      <p:sp>
        <p:nvSpPr>
          <p:cNvPr id="1238" name="Shape 1238"/>
          <p:cNvSpPr/>
          <p:nvPr>
            <p:ph type="body" sz="quarter" idx="1"/>
          </p:nvPr>
        </p:nvSpPr>
        <p:spPr>
          <a:prstGeom prst="rect">
            <a:avLst/>
          </a:prstGeom>
        </p:spPr>
        <p:txBody>
          <a:bodyPr/>
          <a:lstStyle/>
          <a:p>
            <a:pPr>
              <a:defRPr b="1"/>
            </a:pPr>
            <a:r>
              <a:t>Continue to key areas of Cost Analysis.</a:t>
            </a:r>
          </a:p>
          <a:p>
            <a:pPr>
              <a:defRPr b="1"/>
            </a:pPr>
            <a:r>
              <a:t>To be made up of</a:t>
            </a:r>
          </a:p>
          <a:p>
            <a:pPr marL="317500" indent="-317500">
              <a:buSzPct val="123000"/>
              <a:buChar char="•"/>
            </a:pPr>
            <a:r>
              <a:rPr b="1"/>
              <a:t>Startup Costs</a:t>
            </a:r>
            <a:r>
              <a:t>: These include expenses related to setting up your venture, such as technology investments, facility costs, licensing fees, and initial marketing.</a:t>
            </a:r>
          </a:p>
          <a:p>
            <a:pPr marL="317500" indent="-317500">
              <a:buSzPct val="123000"/>
              <a:buChar char="•"/>
            </a:pPr>
            <a:r>
              <a:rPr b="1"/>
              <a:t>Operational Costs</a:t>
            </a:r>
            <a:r>
              <a:t>: Regular expenses like salaries, utilities, maintenance, technology updates, and marketing must be considered.</a:t>
            </a:r>
          </a:p>
          <a:p>
            <a:pPr marL="317500" indent="-317500">
              <a:buSzPct val="123000"/>
              <a:buChar char="•"/>
            </a:pPr>
            <a:r>
              <a:rPr b="1"/>
              <a:t>Scaling Expenses</a:t>
            </a:r>
            <a:r>
              <a:t>: As your venture grows, consider the costs associated with expanding your offerings, technology upgrades, hiring more staff, and potentially expanding your physical or digital infrastructure.</a:t>
            </a:r>
          </a:p>
          <a:p>
            <a:pPr/>
          </a:p>
          <a:p>
            <a:pPr>
              <a:defRPr>
                <a:solidFill>
                  <a:schemeClr val="accent4">
                    <a:hueOff val="-476017"/>
                    <a:lumOff val="-10042"/>
                  </a:schemeClr>
                </a:solidFill>
              </a:defRPr>
            </a:pPr>
            <a:r>
              <a:t>继续进入成本分析的关键领域。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启动成本：这些包括与建立企业相关的费用，如技术投资、设施成本、许可费和初始营销。</a:t>
            </a:r>
          </a:p>
          <a:p>
            <a:pPr>
              <a:defRPr>
                <a:solidFill>
                  <a:schemeClr val="accent4">
                    <a:hueOff val="-476017"/>
                    <a:lumOff val="-10042"/>
                  </a:schemeClr>
                </a:solidFill>
              </a:defRPr>
            </a:pPr>
            <a:r>
              <a:t>运营成本：必须考虑工资、公用事业、维护、技术更新和营销等常规费用。</a:t>
            </a:r>
          </a:p>
          <a:p>
            <a:pPr>
              <a:defRPr>
                <a:solidFill>
                  <a:schemeClr val="accent4">
                    <a:hueOff val="-476017"/>
                    <a:lumOff val="-10042"/>
                  </a:schemeClr>
                </a:solidFill>
              </a:defRPr>
            </a:pPr>
            <a:r>
              <a:t>扩展费用：随着您的企业增长，请考虑与扩展产品、技术升级、雇用更多员工以及可能扩展物理或数字基础设施相关的成本。</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2" name="Shape 1302"/>
          <p:cNvSpPr/>
          <p:nvPr>
            <p:ph type="sldImg"/>
          </p:nvPr>
        </p:nvSpPr>
        <p:spPr>
          <a:prstGeom prst="rect">
            <a:avLst/>
          </a:prstGeom>
        </p:spPr>
        <p:txBody>
          <a:bodyPr/>
          <a:lstStyle/>
          <a:p>
            <a:pPr/>
          </a:p>
        </p:txBody>
      </p:sp>
      <p:sp>
        <p:nvSpPr>
          <p:cNvPr id="1303" name="Shape 1303"/>
          <p:cNvSpPr/>
          <p:nvPr>
            <p:ph type="body" sz="quarter" idx="1"/>
          </p:nvPr>
        </p:nvSpPr>
        <p:spPr>
          <a:prstGeom prst="rect">
            <a:avLst/>
          </a:prstGeom>
        </p:spPr>
        <p:txBody>
          <a:bodyPr/>
          <a:lstStyle/>
          <a:p>
            <a:pPr>
              <a:defRPr b="1"/>
            </a:pPr>
            <a:r>
              <a:t>The key areas of Break-even Analysis. </a:t>
            </a:r>
          </a:p>
          <a:p>
            <a:pPr>
              <a:defRPr b="1"/>
            </a:pPr>
            <a:r>
              <a:t>To be made up of</a:t>
            </a:r>
          </a:p>
          <a:p>
            <a:pPr marL="317500" indent="-317500">
              <a:buSzPct val="123000"/>
              <a:buChar char="•"/>
            </a:pPr>
            <a:r>
              <a:rPr b="1"/>
              <a:t>Determining Break-even Point</a:t>
            </a:r>
            <a:r>
              <a:t>: Calculate when your venture will be able to cover all its costs with its revenue. This involves understanding your fixed and variable costs and projecting your revenue.</a:t>
            </a:r>
          </a:p>
          <a:p>
            <a:pPr marL="317500" indent="-317500">
              <a:buSzPct val="123000"/>
              <a:buChar char="•"/>
            </a:pPr>
            <a:r>
              <a:rPr b="1"/>
              <a:t>Timeframe and Projections: </a:t>
            </a:r>
            <a:r>
              <a:t>Estimate how long it will take to reach this point based on your revenue model and cost analysis.</a:t>
            </a:r>
          </a:p>
          <a:p>
            <a:pPr/>
          </a:p>
          <a:p>
            <a:pPr>
              <a:defRPr>
                <a:solidFill>
                  <a:schemeClr val="accent4">
                    <a:hueOff val="-476017"/>
                    <a:lumOff val="-10042"/>
                  </a:schemeClr>
                </a:solidFill>
              </a:defRPr>
            </a:pPr>
            <a:r>
              <a:t>收支平衡分析的关键领域。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确定盈亏平衡点：计算您的企业何时能够用其收入支付其所有成本。这涉及了解您的固定和可变成本，并预测您的收入。</a:t>
            </a:r>
          </a:p>
          <a:p>
            <a:pPr>
              <a:defRPr>
                <a:solidFill>
                  <a:schemeClr val="accent4">
                    <a:hueOff val="-476017"/>
                    <a:lumOff val="-10042"/>
                  </a:schemeClr>
                </a:solidFill>
              </a:defRPr>
            </a:pPr>
            <a:r>
              <a:t>时间框架和预测：根据您的收入模型和成本分析，估计需要多长时间才能达到这一点。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2" name="Shape 1392"/>
          <p:cNvSpPr/>
          <p:nvPr>
            <p:ph type="sldImg"/>
          </p:nvPr>
        </p:nvSpPr>
        <p:spPr>
          <a:prstGeom prst="rect">
            <a:avLst/>
          </a:prstGeom>
        </p:spPr>
        <p:txBody>
          <a:bodyPr/>
          <a:lstStyle/>
          <a:p>
            <a:pPr/>
          </a:p>
        </p:txBody>
      </p:sp>
      <p:sp>
        <p:nvSpPr>
          <p:cNvPr id="1393" name="Shape 1393"/>
          <p:cNvSpPr/>
          <p:nvPr>
            <p:ph type="body" sz="quarter" idx="1"/>
          </p:nvPr>
        </p:nvSpPr>
        <p:spPr>
          <a:prstGeom prst="rect">
            <a:avLst/>
          </a:prstGeom>
        </p:spPr>
        <p:txBody>
          <a:bodyPr/>
          <a:lstStyle/>
          <a:p>
            <a:pPr>
              <a:defRPr b="1"/>
            </a:pPr>
            <a:r>
              <a:t>And the key areas of Return on Investment (ROI). </a:t>
            </a:r>
          </a:p>
          <a:p>
            <a:pPr>
              <a:defRPr b="1"/>
            </a:pPr>
            <a:r>
              <a:t>To be made up of</a:t>
            </a:r>
          </a:p>
          <a:p>
            <a:pPr marL="317500" indent="-317500">
              <a:buSzPct val="123000"/>
              <a:buChar char="•"/>
            </a:pPr>
            <a:r>
              <a:rPr b="1"/>
              <a:t>ROI Calculation:</a:t>
            </a:r>
            <a:r>
              <a:t> Assess the potential return on investment, especially if you have or are seeking investors. This is typically a ratio of net profits to the total invested capital.</a:t>
            </a:r>
          </a:p>
          <a:p>
            <a:pPr marL="317500" indent="-317500">
              <a:buSzPct val="123000"/>
              <a:buChar char="•"/>
            </a:pPr>
            <a:r>
              <a:rPr b="1"/>
              <a:t>Long-term Viability:</a:t>
            </a:r>
            <a:r>
              <a:t> Consider the long-term profitability of your venture, factoring in growth potential, market trends, and scalability.</a:t>
            </a:r>
          </a:p>
          <a:p>
            <a:pPr marL="317500" indent="-317500">
              <a:buSzPct val="123000"/>
              <a:buChar char="•"/>
            </a:pPr>
            <a:r>
              <a:rPr b="1"/>
              <a:t>Investor Appeal</a:t>
            </a:r>
            <a:r>
              <a:t>: A solid ROI projection can make your venture more attractive to investors. It demonstrates financial prudence and potential for profit.</a:t>
            </a:r>
          </a:p>
          <a:p>
            <a:pPr/>
          </a:p>
          <a:p>
            <a:pPr>
              <a:defRPr>
                <a:solidFill>
                  <a:schemeClr val="accent4">
                    <a:hueOff val="-476017"/>
                    <a:lumOff val="-10042"/>
                  </a:schemeClr>
                </a:solidFill>
              </a:defRPr>
            </a:pPr>
            <a:r>
              <a:t>以及投资回报率（ROI）的关键领域。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投资回报率计算：评估潜在的投资回报，特别是如果您有或正在寻求投资者。这通常是净利润与总投资资本的比率。</a:t>
            </a:r>
          </a:p>
          <a:p>
            <a:pPr>
              <a:defRPr>
                <a:solidFill>
                  <a:schemeClr val="accent4">
                    <a:hueOff val="-476017"/>
                    <a:lumOff val="-10042"/>
                  </a:schemeClr>
                </a:solidFill>
              </a:defRPr>
            </a:pPr>
            <a:r>
              <a:t>长期可行性：考虑您的企业的长期盈利能力，考虑增长潜力、市场趋势和可扩展性。</a:t>
            </a:r>
          </a:p>
          <a:p>
            <a:pPr>
              <a:defRPr>
                <a:solidFill>
                  <a:schemeClr val="accent4">
                    <a:hueOff val="-476017"/>
                    <a:lumOff val="-10042"/>
                  </a:schemeClr>
                </a:solidFill>
              </a:defRPr>
            </a:pPr>
            <a:r>
              <a:t>投资者吸引力：坚实的投资回报率预测可以使您的企业对投资者更具吸引力。它显示了财务谨慎和盈利潜力。</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0" name="Shape 1430"/>
          <p:cNvSpPr/>
          <p:nvPr>
            <p:ph type="sldImg"/>
          </p:nvPr>
        </p:nvSpPr>
        <p:spPr>
          <a:prstGeom prst="rect">
            <a:avLst/>
          </a:prstGeom>
        </p:spPr>
        <p:txBody>
          <a:bodyPr/>
          <a:lstStyle/>
          <a:p>
            <a:pPr/>
          </a:p>
        </p:txBody>
      </p:sp>
      <p:sp>
        <p:nvSpPr>
          <p:cNvPr id="1431" name="Shape 1431"/>
          <p:cNvSpPr/>
          <p:nvPr>
            <p:ph type="body" sz="quarter" idx="1"/>
          </p:nvPr>
        </p:nvSpPr>
        <p:spPr>
          <a:prstGeom prst="rect">
            <a:avLst/>
          </a:prstGeom>
        </p:spPr>
        <p:txBody>
          <a:bodyPr/>
          <a:lstStyle/>
          <a:p>
            <a:pPr/>
            <a:r>
              <a:t>In summary, assessing the financial viability of your educational venture involves a thorough analysis of potential revenue streams, costs, the time it takes to become profitable, and the long-term returns. This not only helps in making informed decisions but also in attracting and reassuring investors about the sustainability and profitability of the venture.</a:t>
            </a:r>
          </a:p>
          <a:p>
            <a:pPr>
              <a:defRPr>
                <a:solidFill>
                  <a:schemeClr val="accent4">
                    <a:hueOff val="-476017"/>
                    <a:lumOff val="-10042"/>
                  </a:schemeClr>
                </a:solidFill>
              </a:defRPr>
            </a:pPr>
          </a:p>
          <a:p>
            <a:pPr>
              <a:defRPr>
                <a:solidFill>
                  <a:schemeClr val="accent4">
                    <a:hueOff val="-476017"/>
                    <a:lumOff val="-10042"/>
                  </a:schemeClr>
                </a:solidFill>
              </a:defRPr>
            </a:pPr>
            <a:r>
              <a:t>总之，评估您的教育企业的财务可行性涉及对潜在收入来源、成本、盈利所需的时间和长期回报的透彻分析。这不仅有助于做出明智的决定，还有助于吸引和安抚投资者关于合资企业的可持续性和盈利能力。</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9" name="Shape 1439"/>
          <p:cNvSpPr/>
          <p:nvPr>
            <p:ph type="sldImg"/>
          </p:nvPr>
        </p:nvSpPr>
        <p:spPr>
          <a:prstGeom prst="rect">
            <a:avLst/>
          </a:prstGeom>
        </p:spPr>
        <p:txBody>
          <a:bodyPr/>
          <a:lstStyle/>
          <a:p>
            <a:pPr/>
          </a:p>
        </p:txBody>
      </p:sp>
      <p:sp>
        <p:nvSpPr>
          <p:cNvPr id="1440" name="Shape 1440"/>
          <p:cNvSpPr/>
          <p:nvPr>
            <p:ph type="body" sz="quarter" idx="1"/>
          </p:nvPr>
        </p:nvSpPr>
        <p:spPr>
          <a:prstGeom prst="rect">
            <a:avLst/>
          </a:prstGeom>
        </p:spPr>
        <p:txBody>
          <a:bodyPr/>
          <a:lstStyle/>
          <a:p>
            <a:pPr>
              <a:defRPr b="1"/>
            </a:pPr>
            <a:r>
              <a:t>Fourth, A detailed framework to assess educational business development opportunities. In terms of Technological Infrastructure, to be made up of.</a:t>
            </a:r>
          </a:p>
          <a:p>
            <a:pPr marL="317500" indent="-317500">
              <a:buSzPct val="123000"/>
              <a:buChar char="•"/>
            </a:pPr>
            <a:r>
              <a:rPr b="1"/>
              <a:t>Platform Needs: </a:t>
            </a:r>
            <a:r>
              <a:t>If it's an online venture or uses blended learning, assess the technological platform's requirements.</a:t>
            </a:r>
          </a:p>
          <a:p>
            <a:pPr marL="317500" indent="-317500">
              <a:buSzPct val="123000"/>
              <a:buChar char="•"/>
            </a:pPr>
            <a:r>
              <a:rPr b="1"/>
              <a:t>Integration Capabilities:</a:t>
            </a:r>
            <a:r>
              <a:t> Check if the technology can integrate with other tools or systems the target audience uses.</a:t>
            </a:r>
          </a:p>
          <a:p>
            <a:pPr marL="317500" indent="-317500">
              <a:buSzPct val="123000"/>
              <a:buChar char="•"/>
            </a:pPr>
            <a:r>
              <a:rPr b="1"/>
              <a:t>Scalability: </a:t>
            </a:r>
            <a:r>
              <a:t>Ensure the technology can handle growth regarding users, content, and features.</a:t>
            </a:r>
          </a:p>
          <a:p>
            <a:pPr/>
          </a:p>
          <a:p>
            <a:pPr>
              <a:defRPr>
                <a:solidFill>
                  <a:schemeClr val="accent4">
                    <a:hueOff val="-476017"/>
                    <a:lumOff val="-10042"/>
                  </a:schemeClr>
                </a:solidFill>
              </a:defRPr>
            </a:pPr>
            <a:r>
              <a:t>第四，评估教育业务发展机会的详细框架。在技术基础设施方面，由组成。</a:t>
            </a:r>
          </a:p>
          <a:p>
            <a:pPr>
              <a:defRPr>
                <a:solidFill>
                  <a:schemeClr val="accent4">
                    <a:hueOff val="-476017"/>
                    <a:lumOff val="-10042"/>
                  </a:schemeClr>
                </a:solidFill>
              </a:defRPr>
            </a:pPr>
            <a:r>
              <a:t>平台需求：如果是在线企业或使用混合学习，请评估技术平台的要求。</a:t>
            </a:r>
          </a:p>
          <a:p>
            <a:pPr>
              <a:defRPr>
                <a:solidFill>
                  <a:schemeClr val="accent4">
                    <a:hueOff val="-476017"/>
                    <a:lumOff val="-10042"/>
                  </a:schemeClr>
                </a:solidFill>
              </a:defRPr>
            </a:pPr>
            <a:r>
              <a:t>集成能力：检查该技术是否可以与目标受众使用的其他工具或系统集成。</a:t>
            </a:r>
          </a:p>
          <a:p>
            <a:pPr>
              <a:defRPr>
                <a:solidFill>
                  <a:schemeClr val="accent4">
                    <a:hueOff val="-476017"/>
                    <a:lumOff val="-10042"/>
                  </a:schemeClr>
                </a:solidFill>
              </a:defRPr>
            </a:pPr>
            <a:r>
              <a:t>可扩展性：确保技术可以处理用户、内容和功能的增长。</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Here's a Framework of Assessment of Educational Business Development Opportunities. Consists of</a:t>
            </a:r>
          </a:p>
          <a:p>
            <a:pPr/>
            <a:r>
              <a:t>1. Market Analysis</a:t>
            </a:r>
          </a:p>
          <a:p>
            <a:pPr/>
            <a:r>
              <a:t>2. Regulatory and Compliance Review</a:t>
            </a:r>
          </a:p>
          <a:p>
            <a:pPr/>
            <a:r>
              <a:t>3. Financial Viability</a:t>
            </a:r>
          </a:p>
          <a:p>
            <a:pPr/>
            <a:r>
              <a:t>3. Technological Infrastructure</a:t>
            </a:r>
          </a:p>
          <a:p>
            <a:pPr/>
            <a:r>
              <a:t>5. Content and Pedagogy: เนื้อหาและการสอน: </a:t>
            </a:r>
          </a:p>
          <a:p>
            <a:pPr/>
            <a:r>
              <a:t>6. Team and Expertise</a:t>
            </a:r>
          </a:p>
          <a:p>
            <a:pPr/>
            <a:r>
              <a:t>7. Sustainability and Scalability</a:t>
            </a:r>
          </a:p>
          <a:p>
            <a:pPr/>
            <a:r>
              <a:t>8. Stakeholder Feedback</a:t>
            </a:r>
          </a:p>
          <a:p>
            <a:pPr/>
            <a:r>
              <a:t>9. Social and Cultural Considerations </a:t>
            </a:r>
          </a:p>
          <a:p>
            <a:pPr/>
            <a:r>
              <a:t>10. Exit Strategy (for investors)</a:t>
            </a:r>
          </a:p>
          <a:p>
            <a:pPr/>
          </a:p>
          <a:p>
            <a:pPr>
              <a:defRPr>
                <a:solidFill>
                  <a:schemeClr val="accent4">
                    <a:hueOff val="-476017"/>
                    <a:lumOff val="-10042"/>
                  </a:schemeClr>
                </a:solidFill>
              </a:defRPr>
            </a:pPr>
            <a:r>
              <a:t>这是评估教育商业发展机会的框架。由</a:t>
            </a:r>
          </a:p>
          <a:p>
            <a:pPr>
              <a:defRPr>
                <a:solidFill>
                  <a:schemeClr val="accent4">
                    <a:hueOff val="-476017"/>
                    <a:lumOff val="-10042"/>
                  </a:schemeClr>
                </a:solidFill>
              </a:defRPr>
            </a:pPr>
            <a:r>
              <a:t>1. 市场分析</a:t>
            </a:r>
          </a:p>
          <a:p>
            <a:pPr>
              <a:defRPr>
                <a:solidFill>
                  <a:schemeClr val="accent4">
                    <a:hueOff val="-476017"/>
                    <a:lumOff val="-10042"/>
                  </a:schemeClr>
                </a:solidFill>
              </a:defRPr>
            </a:pPr>
            <a:r>
              <a:t>2. 监管和合规审查</a:t>
            </a:r>
          </a:p>
          <a:p>
            <a:pPr>
              <a:defRPr>
                <a:solidFill>
                  <a:schemeClr val="accent4">
                    <a:hueOff val="-476017"/>
                    <a:lumOff val="-10042"/>
                  </a:schemeClr>
                </a:solidFill>
              </a:defRPr>
            </a:pPr>
            <a:r>
              <a:t>3. 财务可行性</a:t>
            </a:r>
          </a:p>
          <a:p>
            <a:pPr>
              <a:defRPr>
                <a:solidFill>
                  <a:schemeClr val="accent4">
                    <a:hueOff val="-476017"/>
                    <a:lumOff val="-10042"/>
                  </a:schemeClr>
                </a:solidFill>
              </a:defRPr>
            </a:pPr>
            <a:r>
              <a:t>4. 技术基础设施</a:t>
            </a:r>
          </a:p>
          <a:p>
            <a:pPr>
              <a:defRPr>
                <a:solidFill>
                  <a:schemeClr val="accent4">
                    <a:hueOff val="-476017"/>
                    <a:lumOff val="-10042"/>
                  </a:schemeClr>
                </a:solidFill>
              </a:defRPr>
            </a:pPr>
            <a:r>
              <a:t>5. 内容和教育学</a:t>
            </a:r>
          </a:p>
          <a:p>
            <a:pPr>
              <a:defRPr>
                <a:solidFill>
                  <a:schemeClr val="accent4">
                    <a:hueOff val="-476017"/>
                    <a:lumOff val="-10042"/>
                  </a:schemeClr>
                </a:solidFill>
              </a:defRPr>
            </a:pPr>
            <a:r>
              <a:t>6. 团队和专业知识</a:t>
            </a:r>
          </a:p>
          <a:p>
            <a:pPr>
              <a:defRPr>
                <a:solidFill>
                  <a:schemeClr val="accent4">
                    <a:hueOff val="-476017"/>
                    <a:lumOff val="-10042"/>
                  </a:schemeClr>
                </a:solidFill>
              </a:defRPr>
            </a:pPr>
            <a:r>
              <a:t>7. 可持续性和可扩展性</a:t>
            </a:r>
          </a:p>
          <a:p>
            <a:pPr>
              <a:defRPr>
                <a:solidFill>
                  <a:schemeClr val="accent4">
                    <a:hueOff val="-476017"/>
                    <a:lumOff val="-10042"/>
                  </a:schemeClr>
                </a:solidFill>
              </a:defRPr>
            </a:pPr>
            <a:r>
              <a:t>8. 利益相关者反馈</a:t>
            </a:r>
          </a:p>
          <a:p>
            <a:pPr>
              <a:defRPr>
                <a:solidFill>
                  <a:schemeClr val="accent4">
                    <a:hueOff val="-476017"/>
                    <a:lumOff val="-10042"/>
                  </a:schemeClr>
                </a:solidFill>
              </a:defRPr>
            </a:pPr>
            <a:r>
              <a:t>9. 社会和文化考虑</a:t>
            </a:r>
          </a:p>
          <a:p>
            <a:pPr>
              <a:defRPr>
                <a:solidFill>
                  <a:schemeClr val="accent4">
                    <a:hueOff val="-476017"/>
                    <a:lumOff val="-10042"/>
                  </a:schemeClr>
                </a:solidFill>
              </a:defRPr>
            </a:pPr>
            <a:r>
              <a:t>10. 还有，退出策略（针对投资者）</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1" name="Shape 1541"/>
          <p:cNvSpPr/>
          <p:nvPr>
            <p:ph type="sldImg"/>
          </p:nvPr>
        </p:nvSpPr>
        <p:spPr>
          <a:prstGeom prst="rect">
            <a:avLst/>
          </a:prstGeom>
        </p:spPr>
        <p:txBody>
          <a:bodyPr/>
          <a:lstStyle/>
          <a:p>
            <a:pPr/>
          </a:p>
        </p:txBody>
      </p:sp>
      <p:sp>
        <p:nvSpPr>
          <p:cNvPr id="1542" name="Shape 1542"/>
          <p:cNvSpPr/>
          <p:nvPr>
            <p:ph type="body" sz="quarter" idx="1"/>
          </p:nvPr>
        </p:nvSpPr>
        <p:spPr>
          <a:prstGeom prst="rect">
            <a:avLst/>
          </a:prstGeom>
        </p:spPr>
        <p:txBody>
          <a:bodyPr/>
          <a:lstStyle/>
          <a:p>
            <a:pPr/>
            <a:r>
              <a:t>Technological infrastructure is critical to any modern educational venture, especially those involving online or blended learning. Here's a closer look at the key considerations.</a:t>
            </a:r>
          </a:p>
          <a:p>
            <a:pPr/>
          </a:p>
          <a:p>
            <a:pPr>
              <a:defRPr b="1"/>
            </a:pPr>
            <a:r>
              <a:t>Let's look at identifying key areas of Platform Needs.</a:t>
            </a:r>
          </a:p>
          <a:p>
            <a:pPr>
              <a:defRPr b="1"/>
            </a:pPr>
            <a:r>
              <a:t>Platform Needs. To be made up of</a:t>
            </a:r>
          </a:p>
          <a:p>
            <a:pPr marL="317500" indent="-317500">
              <a:buSzPct val="123000"/>
              <a:buChar char="•"/>
            </a:pPr>
            <a:r>
              <a:rPr b="1"/>
              <a:t>Assessing Requirements</a:t>
            </a:r>
            <a:r>
              <a:t>: Identify the specific needs of your educational service, such as live streaming capabilities, interactive content, user forums, assessment tools, etc. This will depend on the nature of your courses or content and the learning experience you want to provide.</a:t>
            </a:r>
          </a:p>
          <a:p>
            <a:pPr marL="317500" indent="-317500">
              <a:buSzPct val="123000"/>
              <a:buChar char="•"/>
            </a:pPr>
            <a:r>
              <a:rPr b="1"/>
              <a:t>User Experience</a:t>
            </a:r>
            <a:r>
              <a:t>: Focus on creating a user-friendly platform. This includes intuitive navigation, responsive design (for various devices like smartphones, tablets, and computers), and accessibility features.</a:t>
            </a:r>
          </a:p>
          <a:p>
            <a:pPr marL="317500" indent="-317500">
              <a:buSzPct val="123000"/>
              <a:buChar char="•"/>
            </a:pPr>
            <a:r>
              <a:rPr b="1"/>
              <a:t>Content Management</a:t>
            </a:r>
            <a:r>
              <a:t>: Your platform should have efficient ways to manage and update educational content, including videos, readings, quizzes, and interactive elements.</a:t>
            </a:r>
          </a:p>
          <a:p>
            <a:pPr/>
          </a:p>
          <a:p>
            <a:pPr>
              <a:defRPr>
                <a:solidFill>
                  <a:schemeClr val="accent4">
                    <a:hueOff val="-476017"/>
                    <a:lumOff val="-10042"/>
                  </a:schemeClr>
                </a:solidFill>
              </a:defRPr>
            </a:pPr>
            <a:r>
              <a:t>技术基础设施对任何现代教育企业都至关重要，特别是那些涉及在线或混合学习的企业。以下是对关键考虑因素的仔细研究。</a:t>
            </a:r>
          </a:p>
          <a:p>
            <a:pPr>
              <a:defRPr>
                <a:solidFill>
                  <a:schemeClr val="accent4">
                    <a:hueOff val="-476017"/>
                    <a:lumOff val="-10042"/>
                  </a:schemeClr>
                </a:solidFill>
              </a:defRPr>
            </a:pPr>
          </a:p>
          <a:p>
            <a:pPr>
              <a:defRPr>
                <a:solidFill>
                  <a:schemeClr val="accent4">
                    <a:hueOff val="-476017"/>
                    <a:lumOff val="-10042"/>
                  </a:schemeClr>
                </a:solidFill>
              </a:defRPr>
            </a:pPr>
            <a:r>
              <a:t>让我们看看确定平台需求的关键领域。</a:t>
            </a:r>
          </a:p>
          <a:p>
            <a:pPr>
              <a:defRPr>
                <a:solidFill>
                  <a:schemeClr val="accent4">
                    <a:hueOff val="-476017"/>
                    <a:lumOff val="-10042"/>
                  </a:schemeClr>
                </a:solidFill>
              </a:defRPr>
            </a:pPr>
            <a:r>
              <a:t>平台需求。由...组成</a:t>
            </a:r>
          </a:p>
          <a:p>
            <a:pPr>
              <a:defRPr>
                <a:solidFill>
                  <a:schemeClr val="accent4">
                    <a:hueOff val="-476017"/>
                    <a:lumOff val="-10042"/>
                  </a:schemeClr>
                </a:solidFill>
              </a:defRPr>
            </a:pPr>
            <a:r>
              <a:t>评估要求：确定您的教育服务的具体需求，如直播功能、互动内容、用户论坛、评估工具等。这将取决于您的课程或内容的性质以及您想要提供的学习体验。</a:t>
            </a:r>
          </a:p>
          <a:p>
            <a:pPr>
              <a:defRPr>
                <a:solidFill>
                  <a:schemeClr val="accent4">
                    <a:hueOff val="-476017"/>
                    <a:lumOff val="-10042"/>
                  </a:schemeClr>
                </a:solidFill>
              </a:defRPr>
            </a:pPr>
            <a:r>
              <a:t>用户体验：专注于创建一个用户友好的平台。这包括直观的导航、响应式设计（适用于智能手机、平板电脑和计算机等各种设备）和辅助功能。</a:t>
            </a:r>
          </a:p>
          <a:p>
            <a:pPr>
              <a:defRPr>
                <a:solidFill>
                  <a:schemeClr val="accent4">
                    <a:hueOff val="-476017"/>
                    <a:lumOff val="-10042"/>
                  </a:schemeClr>
                </a:solidFill>
              </a:defRPr>
            </a:pPr>
            <a:r>
              <a:t>内容管理：您的平台应该有有效的方法来管理和更新教育内容，包括视频、阅读、测验和互动元素。</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4" name="Shape 1594"/>
          <p:cNvSpPr/>
          <p:nvPr>
            <p:ph type="sldImg"/>
          </p:nvPr>
        </p:nvSpPr>
        <p:spPr>
          <a:prstGeom prst="rect">
            <a:avLst/>
          </a:prstGeom>
        </p:spPr>
        <p:txBody>
          <a:bodyPr/>
          <a:lstStyle/>
          <a:p>
            <a:pPr/>
          </a:p>
        </p:txBody>
      </p:sp>
      <p:sp>
        <p:nvSpPr>
          <p:cNvPr id="1595" name="Shape 1595"/>
          <p:cNvSpPr/>
          <p:nvPr>
            <p:ph type="body" sz="quarter" idx="1"/>
          </p:nvPr>
        </p:nvSpPr>
        <p:spPr>
          <a:prstGeom prst="rect">
            <a:avLst/>
          </a:prstGeom>
        </p:spPr>
        <p:txBody>
          <a:bodyPr/>
          <a:lstStyle/>
          <a:p>
            <a:pPr>
              <a:defRPr b="1"/>
            </a:pPr>
            <a:r>
              <a:t>Continue to key areas of Integration Capabilities.</a:t>
            </a:r>
          </a:p>
          <a:p>
            <a:pPr>
              <a:defRPr b="1"/>
            </a:pPr>
            <a:r>
              <a:t>To be made up of</a:t>
            </a:r>
          </a:p>
          <a:p>
            <a:pPr marL="317500" indent="-317500">
              <a:buSzPct val="123000"/>
              <a:buChar char="•"/>
            </a:pPr>
            <a:r>
              <a:rPr b="1"/>
              <a:t>Compatibility with Other Tools</a:t>
            </a:r>
            <a:r>
              <a:t>: Ensure your platform integrates seamlessly with popular educational tools and systems. This may include Learning Management Systems (LMS), student information systems, and other educational software or tools commonly used by your target audience.</a:t>
            </a:r>
          </a:p>
          <a:p>
            <a:pPr marL="317500" indent="-317500">
              <a:buSzPct val="123000"/>
              <a:buChar char="•"/>
            </a:pPr>
            <a:r>
              <a:rPr b="1"/>
              <a:t>APIs and Plugins: </a:t>
            </a:r>
            <a:r>
              <a:t>Utilize APIs (Application Programming Interfaces) and plugins to facilitate these integrations, enabling features like single sign-on, data exchange, and synchronization with other platforms.</a:t>
            </a:r>
          </a:p>
          <a:p>
            <a:pPr/>
          </a:p>
          <a:p>
            <a:pPr>
              <a:defRPr>
                <a:solidFill>
                  <a:schemeClr val="accent4">
                    <a:hueOff val="-476017"/>
                    <a:lumOff val="-10042"/>
                  </a:schemeClr>
                </a:solidFill>
              </a:defRPr>
            </a:pPr>
            <a:r>
              <a:t>继续进入集成能力的关键领域。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与其他工具的兼容性：确保您的平台与流行的教育工具和系统无缝集成。这可能包括学习管理系统（LMS）、学生信息系统以及目标受众常用的其他教育软件或工具。</a:t>
            </a:r>
          </a:p>
          <a:p>
            <a:pPr>
              <a:defRPr>
                <a:solidFill>
                  <a:schemeClr val="accent4">
                    <a:hueOff val="-476017"/>
                    <a:lumOff val="-10042"/>
                  </a:schemeClr>
                </a:solidFill>
              </a:defRPr>
            </a:pPr>
            <a:r>
              <a:t>API和插件：利用API（应用程序编程接口）和插件来促进这些集成，启用单点登录、数据交换和与其他平台同步等功能。</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8" name="Shape 1688"/>
          <p:cNvSpPr/>
          <p:nvPr>
            <p:ph type="sldImg"/>
          </p:nvPr>
        </p:nvSpPr>
        <p:spPr>
          <a:prstGeom prst="rect">
            <a:avLst/>
          </a:prstGeom>
        </p:spPr>
        <p:txBody>
          <a:bodyPr/>
          <a:lstStyle/>
          <a:p>
            <a:pPr/>
          </a:p>
        </p:txBody>
      </p:sp>
      <p:sp>
        <p:nvSpPr>
          <p:cNvPr id="1689" name="Shape 1689"/>
          <p:cNvSpPr/>
          <p:nvPr>
            <p:ph type="body" sz="quarter" idx="1"/>
          </p:nvPr>
        </p:nvSpPr>
        <p:spPr>
          <a:prstGeom prst="rect">
            <a:avLst/>
          </a:prstGeom>
        </p:spPr>
        <p:txBody>
          <a:bodyPr/>
          <a:lstStyle/>
          <a:p>
            <a:pPr>
              <a:defRPr b="1"/>
            </a:pPr>
            <a:r>
              <a:t>And the key areas of Scalability. </a:t>
            </a:r>
          </a:p>
          <a:p>
            <a:pPr>
              <a:defRPr b="1"/>
            </a:pPr>
            <a:r>
              <a:t>To be made up of</a:t>
            </a:r>
          </a:p>
          <a:p>
            <a:pPr marL="317500" indent="-317500">
              <a:buSzPct val="123000"/>
              <a:buChar char="•"/>
            </a:pPr>
            <a:r>
              <a:rPr b="1"/>
              <a:t>Handling Growth:</a:t>
            </a:r>
            <a:r>
              <a:t> The technology should be able to scale as your user base grows. This includes handling more concurrent users, increasing data storage needs, and maintaining performance standards without downtime or slowdowns.</a:t>
            </a:r>
          </a:p>
          <a:p>
            <a:pPr marL="317500" indent="-317500">
              <a:buSzPct val="123000"/>
              <a:buChar char="•"/>
            </a:pPr>
            <a:r>
              <a:rPr b="1"/>
              <a:t>Adapting to Content and Feature Expansion</a:t>
            </a:r>
            <a:r>
              <a:t>: As your venture grows, you'll likely add more content and features. Your platform should be adaptable to these changes without requiring complete overhauls.</a:t>
            </a:r>
          </a:p>
          <a:p>
            <a:pPr marL="317500" indent="-317500">
              <a:buSzPct val="123000"/>
              <a:buChar char="•"/>
            </a:pPr>
            <a:r>
              <a:rPr b="1"/>
              <a:t>Cloud-based Solutions:</a:t>
            </a:r>
            <a:r>
              <a:t> Consider cloud-based, often more scalable and flexible solutions. They allow for easier upgrades better security, and can be more cost-effective than traditional on-premises solutions.</a:t>
            </a:r>
          </a:p>
          <a:p>
            <a:pPr/>
          </a:p>
          <a:p>
            <a:pPr>
              <a:defRPr>
                <a:solidFill>
                  <a:schemeClr val="accent4">
                    <a:hueOff val="-476017"/>
                    <a:lumOff val="-10042"/>
                  </a:schemeClr>
                </a:solidFill>
              </a:defRPr>
            </a:pPr>
            <a:r>
              <a:t>以及可扩展性的关键领域。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处理增长：该技术应该能够随着用户群的增长而扩展。这包括处理更多的并发用户，增加数据存储需求，以及在没有停机或放缓的情况下保持性能标准。</a:t>
            </a:r>
          </a:p>
          <a:p>
            <a:pPr>
              <a:defRPr>
                <a:solidFill>
                  <a:schemeClr val="accent4">
                    <a:hueOff val="-476017"/>
                    <a:lumOff val="-10042"/>
                  </a:schemeClr>
                </a:solidFill>
              </a:defRPr>
            </a:pPr>
            <a:r>
              <a:t>适应内容和功能扩展：随着您的企业的发展，您可能会添加更多内容和功能。您的平台应该适应这些变化，而不需要彻底检修。</a:t>
            </a:r>
          </a:p>
          <a:p>
            <a:pPr>
              <a:defRPr>
                <a:solidFill>
                  <a:schemeClr val="accent4">
                    <a:hueOff val="-476017"/>
                    <a:lumOff val="-10042"/>
                  </a:schemeClr>
                </a:solidFill>
              </a:defRPr>
            </a:pPr>
            <a:r>
              <a:t>基于云的解决方案：考虑基于云的、通常更具可扩展性和灵活性的解决方案。它们允许更容易升级，更好的安全性，并且可以比传统的本地解决方案更具成本效益。</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6" name="Shape 1716"/>
          <p:cNvSpPr/>
          <p:nvPr>
            <p:ph type="sldImg"/>
          </p:nvPr>
        </p:nvSpPr>
        <p:spPr>
          <a:prstGeom prst="rect">
            <a:avLst/>
          </a:prstGeom>
        </p:spPr>
        <p:txBody>
          <a:bodyPr/>
          <a:lstStyle/>
          <a:p>
            <a:pPr/>
          </a:p>
        </p:txBody>
      </p:sp>
      <p:sp>
        <p:nvSpPr>
          <p:cNvPr id="1717" name="Shape 1717"/>
          <p:cNvSpPr/>
          <p:nvPr>
            <p:ph type="body" sz="quarter" idx="1"/>
          </p:nvPr>
        </p:nvSpPr>
        <p:spPr>
          <a:prstGeom prst="rect">
            <a:avLst/>
          </a:prstGeom>
        </p:spPr>
        <p:txBody>
          <a:bodyPr/>
          <a:lstStyle/>
          <a:p>
            <a:pPr/>
            <a:r>
              <a:t>Ensuring that the technological infrastructure of your educational venture meets these criteria is crucial. It enhances the learning experience and ensures long-term sustainability and adaptability in a rapidly evolving digital landscape. Proper investment in technology can significantly improve the effectiveness and reach of your educational services.</a:t>
            </a:r>
          </a:p>
          <a:p>
            <a:pPr/>
          </a:p>
          <a:p>
            <a:pPr>
              <a:defRPr>
                <a:solidFill>
                  <a:schemeClr val="accent4">
                    <a:hueOff val="-476017"/>
                    <a:lumOff val="-10042"/>
                  </a:schemeClr>
                </a:solidFill>
              </a:defRPr>
            </a:pPr>
            <a:r>
              <a:t>确保您的教育企业的技术基础设施符合这些标准至关重要。它增强了学习体验，并确保了快速发展的数字环境中的长期可持续性和适应性。适当的技术投资可以显著提高您的教育服务的有效性和覆盖范围。</a:t>
            </a:r>
          </a:p>
          <a:p>
            <a:pPr/>
          </a:p>
          <a:p>
            <a:pPr/>
            <a:r>
              <a:t>การตรวจสอบให้แน่ใจว่าโครงสร้างพื้นฐานทางเทคโนโลยีของกิจการการศึกษาของคุณตรงตามเกณฑ์เหล่านี้เป็นสิ่งสําคัญ ไม่เพียงแต่ช่วยเพิ่มประสบการณ์การเรียนรู้เท่านั้น แต่ยังรับประกันความยั่งยืนในระยะยาวและความสามารถในการปรับตัวในภูมิทัศน์ดิจิทัลที่พัฒนาอย่างรวดเร็ว การลงทุนด้านเทคโนโลยีอย่างเหมาะสมสามารถเพิ่มประสิทธิภาพและการเข้าถึงบริการการศึกษาของคุณได้อย่างมาก</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5" name="Shape 1725"/>
          <p:cNvSpPr/>
          <p:nvPr>
            <p:ph type="sldImg"/>
          </p:nvPr>
        </p:nvSpPr>
        <p:spPr>
          <a:prstGeom prst="rect">
            <a:avLst/>
          </a:prstGeom>
        </p:spPr>
        <p:txBody>
          <a:bodyPr/>
          <a:lstStyle/>
          <a:p>
            <a:pPr/>
          </a:p>
        </p:txBody>
      </p:sp>
      <p:sp>
        <p:nvSpPr>
          <p:cNvPr id="1726" name="Shape 1726"/>
          <p:cNvSpPr/>
          <p:nvPr>
            <p:ph type="body" sz="quarter" idx="1"/>
          </p:nvPr>
        </p:nvSpPr>
        <p:spPr>
          <a:prstGeom prst="rect">
            <a:avLst/>
          </a:prstGeom>
        </p:spPr>
        <p:txBody>
          <a:bodyPr/>
          <a:lstStyle/>
          <a:p>
            <a:pPr>
              <a:defRPr b="1"/>
            </a:pPr>
            <a:r>
              <a:t>Fifth, A detailed framework to assess educational business development opportunities. In terms of Content and Pedagogy, to be made up of.</a:t>
            </a:r>
          </a:p>
          <a:p>
            <a:pPr marL="317500" indent="-317500">
              <a:buSzPct val="123000"/>
              <a:buChar char="•"/>
            </a:pPr>
            <a:r>
              <a:rPr b="1"/>
              <a:t>Curriculum Design:</a:t>
            </a:r>
            <a:r>
              <a:t> Assess the content's quality, relevance, and differentiation.</a:t>
            </a:r>
          </a:p>
          <a:p>
            <a:pPr marL="317500" indent="-317500">
              <a:buSzPct val="123000"/>
              <a:buChar char="•"/>
            </a:pPr>
            <a:r>
              <a:rPr b="1"/>
              <a:t>Teaching Methods: </a:t>
            </a:r>
            <a:r>
              <a:t>Understand the pedagogical approaches and how they cater to modern learners' needs.</a:t>
            </a:r>
          </a:p>
          <a:p>
            <a:pPr marL="317500" indent="-317500">
              <a:buSzPct val="123000"/>
              <a:buChar char="•"/>
            </a:pPr>
            <a:r>
              <a:rPr b="1"/>
              <a:t>Assessment and Feedback:</a:t>
            </a:r>
            <a:r>
              <a:t> Ensure there are robust mechanisms for student evaluation and feedback.</a:t>
            </a:r>
          </a:p>
          <a:p>
            <a:pPr/>
          </a:p>
          <a:p>
            <a:pPr>
              <a:defRPr>
                <a:solidFill>
                  <a:schemeClr val="accent4">
                    <a:hueOff val="-476017"/>
                    <a:lumOff val="-10042"/>
                  </a:schemeClr>
                </a:solidFill>
              </a:defRPr>
            </a:pPr>
            <a:r>
              <a:t>第五，评估教育业务发展机会的详细框架。在内容和教育学方面，由其组成。</a:t>
            </a:r>
          </a:p>
          <a:p>
            <a:pPr>
              <a:defRPr>
                <a:solidFill>
                  <a:schemeClr val="accent4">
                    <a:hueOff val="-476017"/>
                    <a:lumOff val="-10042"/>
                  </a:schemeClr>
                </a:solidFill>
              </a:defRPr>
            </a:pPr>
            <a:r>
              <a:t>课程设计：评估内容的质量、相关性和差异化。</a:t>
            </a:r>
          </a:p>
          <a:p>
            <a:pPr>
              <a:defRPr>
                <a:solidFill>
                  <a:schemeClr val="accent4">
                    <a:hueOff val="-476017"/>
                    <a:lumOff val="-10042"/>
                  </a:schemeClr>
                </a:solidFill>
              </a:defRPr>
            </a:pPr>
            <a:r>
              <a:t>教学方法：了解教学方法以及它们如何满足现代学习者的需求。</a:t>
            </a:r>
          </a:p>
          <a:p>
            <a:pPr>
              <a:defRPr>
                <a:solidFill>
                  <a:schemeClr val="accent4">
                    <a:hueOff val="-476017"/>
                    <a:lumOff val="-10042"/>
                  </a:schemeClr>
                </a:solidFill>
              </a:defRPr>
            </a:pPr>
            <a:r>
              <a:t>评估和反馈：确保有强大的学生评估和反馈机制。</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5" name="Shape 1815"/>
          <p:cNvSpPr/>
          <p:nvPr>
            <p:ph type="sldImg"/>
          </p:nvPr>
        </p:nvSpPr>
        <p:spPr>
          <a:prstGeom prst="rect">
            <a:avLst/>
          </a:prstGeom>
        </p:spPr>
        <p:txBody>
          <a:bodyPr/>
          <a:lstStyle/>
          <a:p>
            <a:pPr/>
          </a:p>
        </p:txBody>
      </p:sp>
      <p:sp>
        <p:nvSpPr>
          <p:cNvPr id="1816" name="Shape 1816"/>
          <p:cNvSpPr/>
          <p:nvPr>
            <p:ph type="body" sz="quarter" idx="1"/>
          </p:nvPr>
        </p:nvSpPr>
        <p:spPr>
          <a:prstGeom prst="rect">
            <a:avLst/>
          </a:prstGeom>
        </p:spPr>
        <p:txBody>
          <a:bodyPr/>
          <a:lstStyle/>
          <a:p>
            <a:pPr/>
            <a:r>
              <a:t>Content and pedagogy are at the heart of any educational venture, influencing its effectiveness and appeal to learners. Here are key elements to consider:</a:t>
            </a:r>
          </a:p>
          <a:p>
            <a:pPr/>
          </a:p>
          <a:p>
            <a:pPr>
              <a:defRPr b="1"/>
            </a:pPr>
            <a:r>
              <a:t>Let's look at identifying key areas of Curriculum Design.</a:t>
            </a:r>
          </a:p>
          <a:p>
            <a:pPr>
              <a:defRPr b="1"/>
            </a:pPr>
            <a:r>
              <a:t>Curriculum Design. To be made up of</a:t>
            </a:r>
          </a:p>
          <a:p>
            <a:pPr marL="317500" indent="-317500">
              <a:buSzPct val="123000"/>
              <a:buChar char="•"/>
            </a:pPr>
            <a:r>
              <a:rPr b="1"/>
              <a:t>Quality and Relevance</a:t>
            </a:r>
            <a:r>
              <a:t>: The curriculum should be high quality and relevant to the needs of modern learners. This includes up-to-date information, practical applications, and alignment with current academic or industry standards.</a:t>
            </a:r>
          </a:p>
          <a:p>
            <a:pPr marL="317500" indent="-317500">
              <a:buSzPct val="123000"/>
              <a:buChar char="•"/>
            </a:pPr>
            <a:r>
              <a:rPr b="1"/>
              <a:t>Differentiation</a:t>
            </a:r>
            <a:r>
              <a:t>: Your content should stand out from what's already available. This could be through unique subject matter, innovative presentation, or new research or technology integration.</a:t>
            </a:r>
          </a:p>
          <a:p>
            <a:pPr marL="317500" indent="-317500">
              <a:buSzPct val="123000"/>
              <a:buChar char="•"/>
            </a:pPr>
            <a:r>
              <a:rPr b="1"/>
              <a:t>Diverse Learning Styles:</a:t>
            </a:r>
            <a:r>
              <a:t> Cater to different learning styles (visual, auditory, kinesthetic, etc.) by incorporating various content types like videos, interactive simulations, readings, and practical exercises.</a:t>
            </a:r>
          </a:p>
          <a:p>
            <a:pPr/>
          </a:p>
          <a:p>
            <a:pPr>
              <a:defRPr>
                <a:solidFill>
                  <a:schemeClr val="accent4">
                    <a:hueOff val="-476017"/>
                    <a:lumOff val="-10042"/>
                  </a:schemeClr>
                </a:solidFill>
              </a:defRPr>
            </a:pPr>
            <a:r>
              <a:t>内容和教育学是任何教育事业的核心，影响其有效性和对学习者的吸引力。以下是需要考虑的关键因素：</a:t>
            </a:r>
          </a:p>
          <a:p>
            <a:pPr>
              <a:defRPr>
                <a:solidFill>
                  <a:schemeClr val="accent4">
                    <a:hueOff val="-476017"/>
                    <a:lumOff val="-10042"/>
                  </a:schemeClr>
                </a:solidFill>
              </a:defRPr>
            </a:pPr>
          </a:p>
          <a:p>
            <a:pPr>
              <a:defRPr>
                <a:solidFill>
                  <a:schemeClr val="accent4">
                    <a:hueOff val="-476017"/>
                    <a:lumOff val="-10042"/>
                  </a:schemeClr>
                </a:solidFill>
              </a:defRPr>
            </a:pPr>
            <a:r>
              <a:t>让我们来看看确定课程设计的关键领域。</a:t>
            </a:r>
          </a:p>
          <a:p>
            <a:pPr>
              <a:defRPr>
                <a:solidFill>
                  <a:schemeClr val="accent4">
                    <a:hueOff val="-476017"/>
                    <a:lumOff val="-10042"/>
                  </a:schemeClr>
                </a:solidFill>
              </a:defRPr>
            </a:pPr>
            <a:r>
              <a:t>课程设计。由...组成</a:t>
            </a:r>
          </a:p>
          <a:p>
            <a:pPr>
              <a:defRPr>
                <a:solidFill>
                  <a:schemeClr val="accent4">
                    <a:hueOff val="-476017"/>
                    <a:lumOff val="-10042"/>
                  </a:schemeClr>
                </a:solidFill>
              </a:defRPr>
            </a:pPr>
            <a:r>
              <a:t>质量和相关性：课程应该高质量，并与现代学习者的需求相关。这包括最新信息、实际应用以及与当前学术或行业标准的一致性。</a:t>
            </a:r>
          </a:p>
          <a:p>
            <a:pPr>
              <a:defRPr>
                <a:solidFill>
                  <a:schemeClr val="accent4">
                    <a:hueOff val="-476017"/>
                    <a:lumOff val="-10042"/>
                  </a:schemeClr>
                </a:solidFill>
              </a:defRPr>
            </a:pPr>
            <a:r>
              <a:t>差异化：您的内容应该从现有内容中脱颖而出。这可以通过独特的主题、创新的演示或新的研究或技术集成。</a:t>
            </a:r>
          </a:p>
          <a:p>
            <a:pPr>
              <a:defRPr>
                <a:solidFill>
                  <a:schemeClr val="accent4">
                    <a:hueOff val="-476017"/>
                    <a:lumOff val="-10042"/>
                  </a:schemeClr>
                </a:solidFill>
              </a:defRPr>
            </a:pPr>
            <a:r>
              <a:t>多样化的学习风格：通过结合视频、交互式模拟、阅读和实践练习等各种内容类型，迎合不同的学习风格（视觉、听觉、动觉等）。</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3" name="Shape 1913"/>
          <p:cNvSpPr/>
          <p:nvPr>
            <p:ph type="sldImg"/>
          </p:nvPr>
        </p:nvSpPr>
        <p:spPr>
          <a:prstGeom prst="rect">
            <a:avLst/>
          </a:prstGeom>
        </p:spPr>
        <p:txBody>
          <a:bodyPr/>
          <a:lstStyle/>
          <a:p>
            <a:pPr/>
          </a:p>
        </p:txBody>
      </p:sp>
      <p:sp>
        <p:nvSpPr>
          <p:cNvPr id="1914" name="Shape 1914"/>
          <p:cNvSpPr/>
          <p:nvPr>
            <p:ph type="body" sz="quarter" idx="1"/>
          </p:nvPr>
        </p:nvSpPr>
        <p:spPr>
          <a:prstGeom prst="rect">
            <a:avLst/>
          </a:prstGeom>
        </p:spPr>
        <p:txBody>
          <a:bodyPr/>
          <a:lstStyle/>
          <a:p>
            <a:pPr>
              <a:defRPr b="1"/>
            </a:pPr>
            <a:r>
              <a:t>Continue to key areas of Teaching Methods.</a:t>
            </a:r>
          </a:p>
          <a:p>
            <a:pPr>
              <a:defRPr b="1"/>
            </a:pPr>
            <a:r>
              <a:t>To be made up of</a:t>
            </a:r>
          </a:p>
          <a:p>
            <a:pPr marL="317500" indent="-317500">
              <a:buSzPct val="123000"/>
              <a:buChar char="•"/>
            </a:pPr>
            <a:r>
              <a:rPr b="1"/>
              <a:t>Modern Pedagogical Approaches</a:t>
            </a:r>
            <a:r>
              <a:t>: Adapt teaching methods that align with contemporary educational practices. This could include blended learning, flipped classrooms, project-based learning, or experiential learning approaches.</a:t>
            </a:r>
          </a:p>
          <a:p>
            <a:pPr marL="317500" indent="-317500">
              <a:buSzPct val="123000"/>
              <a:buChar char="•"/>
            </a:pPr>
            <a:r>
              <a:rPr b="1"/>
              <a:t>Engagement and Interaction:</a:t>
            </a:r>
            <a:r>
              <a:t> Focus on methods that engage learners actively. Interactive sessions, group discussions, and collaborative projects can enhance engagement.</a:t>
            </a:r>
          </a:p>
          <a:p>
            <a:pPr marL="317500" indent="-317500">
              <a:buSzPct val="123000"/>
              <a:buChar char="•"/>
            </a:pPr>
            <a:r>
              <a:rPr b="1"/>
              <a:t>Technology Utilization</a:t>
            </a:r>
            <a:r>
              <a:t>: Leverage technology to enhance learning. This might include digital tools for collaboration, AI-driven personalized learning paths, or immersive technologies like AR/VR for experiential learning.</a:t>
            </a:r>
          </a:p>
          <a:p>
            <a:pPr/>
          </a:p>
          <a:p>
            <a:pPr>
              <a:defRPr>
                <a:solidFill>
                  <a:schemeClr val="accent4">
                    <a:hueOff val="-476017"/>
                    <a:lumOff val="-10042"/>
                  </a:schemeClr>
                </a:solidFill>
              </a:defRPr>
            </a:pPr>
            <a:r>
              <a:t>继续进入教学方法的关键领域。</a:t>
            </a:r>
          </a:p>
          <a:p>
            <a:pPr>
              <a:defRPr>
                <a:solidFill>
                  <a:schemeClr val="accent4">
                    <a:hueOff val="-476017"/>
                    <a:lumOff val="-10042"/>
                  </a:schemeClr>
                </a:solidFill>
              </a:defRPr>
            </a:pPr>
            <a:r>
              <a:t>由...组成</a:t>
            </a:r>
          </a:p>
          <a:p>
            <a:pPr>
              <a:defRPr>
                <a:solidFill>
                  <a:schemeClr val="accent4">
                    <a:hueOff val="-476017"/>
                    <a:lumOff val="-10042"/>
                  </a:schemeClr>
                </a:solidFill>
              </a:defRPr>
            </a:pPr>
            <a:r>
              <a:t>现代教学方法：调整与当代教育实践相一致的教学方法。这可能包括混合学习、翻转教室、基于项目的学习或体验式学习方法。</a:t>
            </a:r>
          </a:p>
          <a:p>
            <a:pPr>
              <a:defRPr>
                <a:solidFill>
                  <a:schemeClr val="accent4">
                    <a:hueOff val="-476017"/>
                    <a:lumOff val="-10042"/>
                  </a:schemeClr>
                </a:solidFill>
              </a:defRPr>
            </a:pPr>
            <a:r>
              <a:t>参与和互动：专注于让学习者积极参与的方法。互动会议、小组讨论和协作项目可以提高参与度。</a:t>
            </a:r>
          </a:p>
          <a:p>
            <a:pPr>
              <a:defRPr>
                <a:solidFill>
                  <a:schemeClr val="accent4">
                    <a:hueOff val="-476017"/>
                    <a:lumOff val="-10042"/>
                  </a:schemeClr>
                </a:solidFill>
              </a:defRPr>
            </a:pPr>
            <a:r>
              <a:t>技术利用：利用技术来加强学习。这可能包括用于协作的数字工具、人工智能驱动的个性化学习路径或用于体验式学习的AR/VR等沉浸式技术。</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5" name="Shape 2005"/>
          <p:cNvSpPr/>
          <p:nvPr>
            <p:ph type="sldImg"/>
          </p:nvPr>
        </p:nvSpPr>
        <p:spPr>
          <a:prstGeom prst="rect">
            <a:avLst/>
          </a:prstGeom>
        </p:spPr>
        <p:txBody>
          <a:bodyPr/>
          <a:lstStyle/>
          <a:p>
            <a:pPr/>
          </a:p>
        </p:txBody>
      </p:sp>
      <p:sp>
        <p:nvSpPr>
          <p:cNvPr id="2006" name="Shape 2006"/>
          <p:cNvSpPr/>
          <p:nvPr>
            <p:ph type="body" sz="quarter" idx="1"/>
          </p:nvPr>
        </p:nvSpPr>
        <p:spPr>
          <a:prstGeom prst="rect">
            <a:avLst/>
          </a:prstGeom>
        </p:spPr>
        <p:txBody>
          <a:bodyPr/>
          <a:lstStyle/>
          <a:p>
            <a:pPr>
              <a:defRPr b="1"/>
            </a:pPr>
            <a:r>
              <a:t>And the key areas of Assessment and Feedback. </a:t>
            </a:r>
          </a:p>
          <a:p>
            <a:pPr>
              <a:defRPr b="1"/>
            </a:pPr>
            <a:r>
              <a:t>To be made up of</a:t>
            </a:r>
          </a:p>
          <a:p>
            <a:pPr marL="317500" indent="-317500">
              <a:buSzPct val="123000"/>
              <a:buChar char="•"/>
            </a:pPr>
            <a:r>
              <a:rPr b="1"/>
              <a:t>Varied Assessment Methods</a:t>
            </a:r>
            <a:r>
              <a:t>: Employ various assessment methods to cater to learning and evaluation styles. This includes traditional tests, project-based assessments, peer reviews, and self-assessments.</a:t>
            </a:r>
          </a:p>
          <a:p>
            <a:pPr marL="317500" indent="-317500">
              <a:buSzPct val="123000"/>
              <a:buChar char="•"/>
            </a:pPr>
            <a:r>
              <a:rPr b="1"/>
              <a:t>Continuous Feedback</a:t>
            </a:r>
            <a:r>
              <a:t>: Provide regular and constructive feedback to students to guide their learning process. This can be automated (like quizzes with instant feedback) or personalized (like tutor comments on assignments).</a:t>
            </a:r>
          </a:p>
          <a:p>
            <a:pPr marL="317500" indent="-317500">
              <a:buSzPct val="123000"/>
              <a:buChar char="•"/>
            </a:pPr>
            <a:r>
              <a:rPr b="1"/>
              <a:t>Measuring Learning Outcomes</a:t>
            </a:r>
            <a:r>
              <a:t>: Ensure your assessments effectively measure the intended learning outcomes. Regularly review and update assessment methods to maintain their relevance and effectiveness.</a:t>
            </a:r>
          </a:p>
          <a:p>
            <a:pPr/>
          </a:p>
          <a:p>
            <a:pPr>
              <a:defRPr>
                <a:solidFill>
                  <a:schemeClr val="accent4">
                    <a:hueOff val="-476017"/>
                    <a:lumOff val="-10042"/>
                  </a:schemeClr>
                </a:solidFill>
              </a:defRPr>
            </a:pPr>
            <a:r>
              <a:t>以及评估和反馈的关键领域。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各种评估方法：采用各种评估方法来迎合学习和评估风格。这包括传统测试、基于项目的评估、同行评审和自我评估。</a:t>
            </a:r>
          </a:p>
          <a:p>
            <a:pPr>
              <a:defRPr>
                <a:solidFill>
                  <a:schemeClr val="accent4">
                    <a:hueOff val="-476017"/>
                    <a:lumOff val="-10042"/>
                  </a:schemeClr>
                </a:solidFill>
              </a:defRPr>
            </a:pPr>
            <a:r>
              <a:t>持续反馈：向学生提供定期和建设性的反馈，以指导他们的学习过程。这可以是自动化的（如带有即时反馈的测验）或个性化（如导师对作业的评论）。</a:t>
            </a:r>
          </a:p>
          <a:p>
            <a:pPr>
              <a:defRPr>
                <a:solidFill>
                  <a:schemeClr val="accent4">
                    <a:hueOff val="-476017"/>
                    <a:lumOff val="-10042"/>
                  </a:schemeClr>
                </a:solidFill>
              </a:defRPr>
            </a:pPr>
            <a:r>
              <a:t>衡量学习成果：确保您的评估有效地衡量预期的学习成果。定期审查和更新评估方法，以保持其相关性和有效性。</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2" name="Shape 2042"/>
          <p:cNvSpPr/>
          <p:nvPr>
            <p:ph type="sldImg"/>
          </p:nvPr>
        </p:nvSpPr>
        <p:spPr>
          <a:prstGeom prst="rect">
            <a:avLst/>
          </a:prstGeom>
        </p:spPr>
        <p:txBody>
          <a:bodyPr/>
          <a:lstStyle/>
          <a:p>
            <a:pPr/>
          </a:p>
        </p:txBody>
      </p:sp>
      <p:sp>
        <p:nvSpPr>
          <p:cNvPr id="2043" name="Shape 2043"/>
          <p:cNvSpPr/>
          <p:nvPr>
            <p:ph type="body" sz="quarter" idx="1"/>
          </p:nvPr>
        </p:nvSpPr>
        <p:spPr>
          <a:prstGeom prst="rect">
            <a:avLst/>
          </a:prstGeom>
        </p:spPr>
        <p:txBody>
          <a:bodyPr/>
          <a:lstStyle/>
          <a:p>
            <a:pPr/>
            <a:r>
              <a:t>Incorporating these elements into your content and pedagogical strategies can significantly enhance the educational value and appeal of your venture. A strong focus on quality content, effective teaching methods, and robust assessment mechanisms are key to creating a successful and impactful educational experience.</a:t>
            </a:r>
          </a:p>
          <a:p>
            <a:pPr/>
          </a:p>
          <a:p>
            <a:pPr>
              <a:defRPr>
                <a:solidFill>
                  <a:schemeClr val="accent4">
                    <a:hueOff val="-476017"/>
                    <a:lumOff val="-10042"/>
                  </a:schemeClr>
                </a:solidFill>
              </a:defRPr>
            </a:pPr>
            <a:r>
              <a:t>将这些元素纳入您的内容和教学策略可以显著提高您的企业的教育价值和吸引力。大力关注优质内容、有效的教学方法和强大的评估机制是创造成功和有影响力的教育体验的关键。</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1" name="Shape 2051"/>
          <p:cNvSpPr/>
          <p:nvPr>
            <p:ph type="sldImg"/>
          </p:nvPr>
        </p:nvSpPr>
        <p:spPr>
          <a:prstGeom prst="rect">
            <a:avLst/>
          </a:prstGeom>
        </p:spPr>
        <p:txBody>
          <a:bodyPr/>
          <a:lstStyle/>
          <a:p>
            <a:pPr/>
          </a:p>
        </p:txBody>
      </p:sp>
      <p:sp>
        <p:nvSpPr>
          <p:cNvPr id="2052" name="Shape 2052"/>
          <p:cNvSpPr/>
          <p:nvPr>
            <p:ph type="body" sz="quarter" idx="1"/>
          </p:nvPr>
        </p:nvSpPr>
        <p:spPr>
          <a:prstGeom prst="rect">
            <a:avLst/>
          </a:prstGeom>
        </p:spPr>
        <p:txBody>
          <a:bodyPr/>
          <a:lstStyle/>
          <a:p>
            <a:pPr>
              <a:defRPr b="1"/>
            </a:pPr>
            <a:r>
              <a:t>Sixth, A detailed framework to assess educational business development opportunities. In terms of Team and Expertise, to be made up of.</a:t>
            </a:r>
          </a:p>
          <a:p>
            <a:pPr marL="317500" indent="-317500">
              <a:buSzPct val="123000"/>
              <a:buChar char="•"/>
            </a:pPr>
            <a:r>
              <a:rPr b="1"/>
              <a:t>Founding Team:</a:t>
            </a:r>
            <a:r>
              <a:t> Assess the team's skills, experience, and dedication behind the venture.</a:t>
            </a:r>
          </a:p>
          <a:p>
            <a:pPr marL="317500" indent="-317500">
              <a:buSzPct val="123000"/>
              <a:buChar char="•"/>
            </a:pPr>
            <a:r>
              <a:rPr b="1"/>
              <a:t>External Experts:</a:t>
            </a:r>
            <a:r>
              <a:t> Identify if there's a need for external educators, consultants, or experts and the availability of such professionals.</a:t>
            </a:r>
          </a:p>
          <a:p>
            <a:pPr/>
          </a:p>
          <a:p>
            <a:pPr>
              <a:defRPr>
                <a:solidFill>
                  <a:schemeClr val="accent4">
                    <a:hueOff val="-476017"/>
                    <a:lumOff val="-10042"/>
                  </a:schemeClr>
                </a:solidFill>
              </a:defRPr>
            </a:pPr>
            <a:r>
              <a:t>第六，评估教育业务发展机会的详细框架。在团队和专业知识方面，由。</a:t>
            </a:r>
          </a:p>
          <a:p>
            <a:pPr>
              <a:defRPr>
                <a:solidFill>
                  <a:schemeClr val="accent4">
                    <a:hueOff val="-476017"/>
                    <a:lumOff val="-10042"/>
                  </a:schemeClr>
                </a:solidFill>
              </a:defRPr>
            </a:pPr>
            <a:r>
              <a:t>创始团队：评估团队背后的技能、经验和奉献精神。</a:t>
            </a:r>
          </a:p>
          <a:p>
            <a:pPr>
              <a:defRPr>
                <a:solidFill>
                  <a:schemeClr val="accent4">
                    <a:hueOff val="-476017"/>
                    <a:lumOff val="-10042"/>
                  </a:schemeClr>
                </a:solidFill>
              </a:defRPr>
            </a:pPr>
            <a:r>
              <a:t>外部专家：确定是否需要外部教育工作者、顾问或专家以及此类专业人员的可用性。</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defRPr b="1"/>
            </a:pPr>
            <a:r>
              <a:t>First, A detailed framework to assess of educational business development opportunities. </a:t>
            </a:r>
          </a:p>
          <a:p>
            <a:pPr>
              <a:defRPr b="1"/>
            </a:pPr>
            <a:r>
              <a:t>In terms of market analysis, To be made up of</a:t>
            </a:r>
          </a:p>
          <a:p>
            <a:pPr marL="317500" indent="-317500">
              <a:buSzPct val="123000"/>
              <a:buChar char="•"/>
            </a:pPr>
            <a:r>
              <a:rPr b="1"/>
              <a:t>Demand Assessment:</a:t>
            </a:r>
            <a:r>
              <a:t> Determine the need for the particular educational service or product. Look at demographic trends, gaps in the current market, and emerging educational needs.</a:t>
            </a:r>
          </a:p>
          <a:p>
            <a:pPr marL="317500" indent="-317500">
              <a:buSzPct val="123000"/>
              <a:buChar char="•"/>
            </a:pPr>
            <a:r>
              <a:rPr b="1"/>
              <a:t>Competitive Landscape:</a:t>
            </a:r>
            <a:r>
              <a:t> Identify current competitors, their strengths and weaknesses, market share, and potential areas where you can differentiate or innovate.</a:t>
            </a:r>
          </a:p>
          <a:p>
            <a:pPr marL="317500" indent="-317500">
              <a:buSzPct val="123000"/>
              <a:buChar char="•"/>
            </a:pPr>
            <a:r>
              <a:rPr b="1"/>
              <a:t>Target Audience:</a:t>
            </a:r>
            <a:r>
              <a:t> Understand the primary users or beneficiaries of the service/product. Are they students, educators, institutions, parents, or lifelong learners?</a:t>
            </a:r>
          </a:p>
          <a:p>
            <a:pPr/>
          </a:p>
          <a:p>
            <a:pPr>
              <a:defRPr>
                <a:solidFill>
                  <a:schemeClr val="accent4">
                    <a:hueOff val="-476017"/>
                    <a:lumOff val="-10042"/>
                  </a:schemeClr>
                </a:solidFill>
              </a:defRPr>
            </a:pPr>
            <a:r>
              <a:t>首先，评估教育业务发展机会的详细框架。</a:t>
            </a:r>
          </a:p>
          <a:p>
            <a:pPr>
              <a:defRPr>
                <a:solidFill>
                  <a:schemeClr val="accent4">
                    <a:hueOff val="-476017"/>
                    <a:lumOff val="-10042"/>
                  </a:schemeClr>
                </a:solidFill>
              </a:defRPr>
            </a:pPr>
            <a:r>
              <a:t>在市场分析方面，由</a:t>
            </a:r>
          </a:p>
          <a:p>
            <a:pPr marL="317500" indent="-317500">
              <a:buSzPct val="123000"/>
              <a:buChar char="•"/>
              <a:defRPr>
                <a:solidFill>
                  <a:schemeClr val="accent4">
                    <a:hueOff val="-476017"/>
                    <a:lumOff val="-10042"/>
                  </a:schemeClr>
                </a:solidFill>
              </a:defRPr>
            </a:pPr>
            <a:r>
              <a:t>需求评估：确定对特定教育服务或产品的需求。看看人口趋势、当前市场的差距和新出现的教育需求。</a:t>
            </a:r>
          </a:p>
          <a:p>
            <a:pPr marL="317500" indent="-317500">
              <a:buSzPct val="123000"/>
              <a:buChar char="•"/>
              <a:defRPr>
                <a:solidFill>
                  <a:schemeClr val="accent4">
                    <a:hueOff val="-476017"/>
                    <a:lumOff val="-10042"/>
                  </a:schemeClr>
                </a:solidFill>
              </a:defRPr>
            </a:pPr>
            <a:r>
              <a:t>竞争格局：识别当前的竞争对手、他们的优势和劣势、市场份额以及您可以差异化或创新的潜在领域。</a:t>
            </a:r>
          </a:p>
          <a:p>
            <a:pPr marL="317500" indent="-317500">
              <a:buSzPct val="123000"/>
              <a:buChar char="•"/>
              <a:defRPr>
                <a:solidFill>
                  <a:schemeClr val="accent4">
                    <a:hueOff val="-476017"/>
                    <a:lumOff val="-10042"/>
                  </a:schemeClr>
                </a:solidFill>
              </a:defRPr>
            </a:pPr>
            <a:r>
              <a:t>目标受众：了解服务/产品的主要用户或受益人。他们是学生、教育工作者、机构、家长还是终身学习者？</a:t>
            </a:r>
          </a:p>
          <a:p>
            <a:pP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9" name="Shape 2139"/>
          <p:cNvSpPr/>
          <p:nvPr>
            <p:ph type="sldImg"/>
          </p:nvPr>
        </p:nvSpPr>
        <p:spPr>
          <a:prstGeom prst="rect">
            <a:avLst/>
          </a:prstGeom>
        </p:spPr>
        <p:txBody>
          <a:bodyPr/>
          <a:lstStyle/>
          <a:p>
            <a:pPr/>
          </a:p>
        </p:txBody>
      </p:sp>
      <p:sp>
        <p:nvSpPr>
          <p:cNvPr id="2140" name="Shape 2140"/>
          <p:cNvSpPr/>
          <p:nvPr>
            <p:ph type="body" sz="quarter" idx="1"/>
          </p:nvPr>
        </p:nvSpPr>
        <p:spPr>
          <a:prstGeom prst="rect">
            <a:avLst/>
          </a:prstGeom>
        </p:spPr>
        <p:txBody>
          <a:bodyPr/>
          <a:lstStyle/>
          <a:p>
            <a:pPr/>
            <a:r>
              <a:t>Building a strong team is crucial for the success of any educational venture. Here are the key considerations in this area:</a:t>
            </a:r>
          </a:p>
          <a:p>
            <a:pPr/>
          </a:p>
          <a:p>
            <a:pPr>
              <a:defRPr b="1"/>
            </a:pPr>
            <a:r>
              <a:t>Let's look at identifying key areas of Founding Team.</a:t>
            </a:r>
          </a:p>
          <a:p>
            <a:pPr>
              <a:defRPr b="1"/>
            </a:pPr>
            <a:r>
              <a:t>Founding Team. To be made up of</a:t>
            </a:r>
          </a:p>
          <a:p>
            <a:pPr marL="317500" indent="-317500">
              <a:buSzPct val="123000"/>
              <a:buChar char="•"/>
            </a:pPr>
            <a:r>
              <a:rPr b="1"/>
              <a:t>Skills Assessment:</a:t>
            </a:r>
            <a:r>
              <a:t> Evaluate the skills and competencies of the team members. This includes educational expertise and skills in business management, technology, marketing, and other relevant areas.</a:t>
            </a:r>
          </a:p>
          <a:p>
            <a:pPr marL="317500" indent="-317500">
              <a:buSzPct val="123000"/>
              <a:buChar char="•"/>
            </a:pPr>
            <a:r>
              <a:rPr b="1"/>
              <a:t>Experience</a:t>
            </a:r>
            <a:r>
              <a:t>: Consider the professional backgrounds of team members. Experience in education, business development, technology, or specific subject matter expertise can be invaluable.</a:t>
            </a:r>
          </a:p>
          <a:p>
            <a:pPr marL="317500" indent="-317500">
              <a:buSzPct val="123000"/>
              <a:buChar char="•"/>
            </a:pPr>
            <a:r>
              <a:rPr b="1"/>
              <a:t>Dedication and Vision</a:t>
            </a:r>
            <a:r>
              <a:t>: The commitment of the founding team to the venture's mission and vision is crucial. This includes their willingness to invest time, resources, and energy into the venture’s growth and adaptability to changing educational landscapes.</a:t>
            </a:r>
          </a:p>
          <a:p>
            <a:pPr/>
          </a:p>
          <a:p>
            <a:pPr>
              <a:defRPr>
                <a:solidFill>
                  <a:schemeClr val="accent4">
                    <a:hueOff val="-476017"/>
                    <a:lumOff val="-10042"/>
                  </a:schemeClr>
                </a:solidFill>
              </a:defRPr>
            </a:pPr>
            <a:r>
              <a:t>建立一个强大的团队对于任何教育事业的成功都至关重要。以下是该领域的关键考虑因素：</a:t>
            </a:r>
          </a:p>
          <a:p>
            <a:pPr>
              <a:defRPr>
                <a:solidFill>
                  <a:schemeClr val="accent4">
                    <a:hueOff val="-476017"/>
                    <a:lumOff val="-10042"/>
                  </a:schemeClr>
                </a:solidFill>
              </a:defRPr>
            </a:pPr>
          </a:p>
          <a:p>
            <a:pPr>
              <a:defRPr>
                <a:solidFill>
                  <a:schemeClr val="accent4">
                    <a:hueOff val="-476017"/>
                    <a:lumOff val="-10042"/>
                  </a:schemeClr>
                </a:solidFill>
              </a:defRPr>
            </a:pPr>
            <a:r>
              <a:t>让我们看看确定创始团队的关键领域。</a:t>
            </a:r>
          </a:p>
          <a:p>
            <a:pPr>
              <a:defRPr>
                <a:solidFill>
                  <a:schemeClr val="accent4">
                    <a:hueOff val="-476017"/>
                    <a:lumOff val="-10042"/>
                  </a:schemeClr>
                </a:solidFill>
              </a:defRPr>
            </a:pPr>
            <a:r>
              <a:t>创始团队。由...组成</a:t>
            </a:r>
          </a:p>
          <a:p>
            <a:pPr>
              <a:defRPr>
                <a:solidFill>
                  <a:schemeClr val="accent4">
                    <a:hueOff val="-476017"/>
                    <a:lumOff val="-10042"/>
                  </a:schemeClr>
                </a:solidFill>
              </a:defRPr>
            </a:pPr>
            <a:r>
              <a:t>技能评估：评估团队成员的技能和能力。这包括商业管理、技术、营销和其他相关领域的教育专业知识和技能。</a:t>
            </a:r>
          </a:p>
          <a:p>
            <a:pPr>
              <a:defRPr>
                <a:solidFill>
                  <a:schemeClr val="accent4">
                    <a:hueOff val="-476017"/>
                    <a:lumOff val="-10042"/>
                  </a:schemeClr>
                </a:solidFill>
              </a:defRPr>
            </a:pPr>
            <a:r>
              <a:t>经验：考虑团队成员的专业背景。教育、业务发展、技术或特定主题专业知识方面的经验可能是非常宝贵的。</a:t>
            </a:r>
          </a:p>
          <a:p>
            <a:pPr>
              <a:defRPr>
                <a:solidFill>
                  <a:schemeClr val="accent4">
                    <a:hueOff val="-476017"/>
                    <a:lumOff val="-10042"/>
                  </a:schemeClr>
                </a:solidFill>
              </a:defRPr>
            </a:pPr>
            <a:r>
              <a:t>奉献和愿景：创始团队对合资企业使命和愿景的承诺至关重要。这包括他们愿意为企业的发展和适应不断变化的教育格局投入时间、资源和精力。</a:t>
            </a: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1" name="Shape 2231"/>
          <p:cNvSpPr/>
          <p:nvPr>
            <p:ph type="sldImg"/>
          </p:nvPr>
        </p:nvSpPr>
        <p:spPr>
          <a:prstGeom prst="rect">
            <a:avLst/>
          </a:prstGeom>
        </p:spPr>
        <p:txBody>
          <a:bodyPr/>
          <a:lstStyle/>
          <a:p>
            <a:pPr/>
          </a:p>
        </p:txBody>
      </p:sp>
      <p:sp>
        <p:nvSpPr>
          <p:cNvPr id="2232" name="Shape 2232"/>
          <p:cNvSpPr/>
          <p:nvPr>
            <p:ph type="body" sz="quarter" idx="1"/>
          </p:nvPr>
        </p:nvSpPr>
        <p:spPr>
          <a:prstGeom prst="rect">
            <a:avLst/>
          </a:prstGeom>
        </p:spPr>
        <p:txBody>
          <a:bodyPr/>
          <a:lstStyle/>
          <a:p>
            <a:pPr>
              <a:defRPr b="1"/>
            </a:pPr>
            <a:r>
              <a:t>And the key areas of External Experts.</a:t>
            </a:r>
          </a:p>
          <a:p>
            <a:pPr>
              <a:defRPr b="1"/>
            </a:pPr>
            <a:r>
              <a:t>To be made up of</a:t>
            </a:r>
          </a:p>
          <a:p>
            <a:pPr marL="317500" indent="-317500">
              <a:buSzPct val="123000"/>
              <a:buChar char="•"/>
            </a:pPr>
            <a:r>
              <a:rPr b="1"/>
              <a:t>Need for Specialized Expertise</a:t>
            </a:r>
            <a:r>
              <a:t>: Determine if gaps in your team’s expertise need to be filled. This could include curriculum development, pedagogical strategies, technology implementation, legal compliance, or business strategy.</a:t>
            </a:r>
          </a:p>
          <a:p>
            <a:pPr marL="317500" indent="-317500">
              <a:buSzPct val="123000"/>
              <a:buChar char="•"/>
            </a:pPr>
            <a:r>
              <a:rPr b="1"/>
              <a:t>Availability of Professionals</a:t>
            </a:r>
            <a:r>
              <a:t>: Explore the availability of external educators, consultants, or subject matter experts who can contribute. This might involve hiring guest lecturers, collaborating with academic researchers, or engaging with experienced consultants.</a:t>
            </a:r>
          </a:p>
          <a:p>
            <a:pPr marL="317500" indent="-317500">
              <a:buSzPct val="123000"/>
              <a:buChar char="•"/>
            </a:pPr>
            <a:r>
              <a:rPr b="1"/>
              <a:t>Collaboration Models</a:t>
            </a:r>
            <a:r>
              <a:t>: Consider different models of collaboration with these external experts. This could be temporary consultancy, long-term partnerships, advisory roles, or contractual work.</a:t>
            </a:r>
          </a:p>
          <a:p>
            <a:pPr>
              <a:defRPr>
                <a:solidFill>
                  <a:schemeClr val="accent4">
                    <a:hueOff val="-476017"/>
                    <a:lumOff val="-10042"/>
                  </a:schemeClr>
                </a:solidFill>
              </a:defRPr>
            </a:pPr>
          </a:p>
          <a:p>
            <a:pPr>
              <a:defRPr>
                <a:solidFill>
                  <a:schemeClr val="accent4">
                    <a:hueOff val="-476017"/>
                    <a:lumOff val="-10042"/>
                  </a:schemeClr>
                </a:solidFill>
              </a:defRPr>
            </a:pPr>
            <a:r>
              <a:t>以及外部专家的关键领域。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需要专业知识：确定团队专业知识中的空白是否需要填补。这可能包括课程开发、教学策略、技术实施、法律合规或业务战略。</a:t>
            </a:r>
          </a:p>
          <a:p>
            <a:pPr>
              <a:defRPr>
                <a:solidFill>
                  <a:schemeClr val="accent4">
                    <a:hueOff val="-476017"/>
                    <a:lumOff val="-10042"/>
                  </a:schemeClr>
                </a:solidFill>
              </a:defRPr>
            </a:pPr>
            <a:r>
              <a:t>专业人士的可用性：探索可以做出贡献的外部教育工作者、顾问或主题专家的可用性。这可能涉及聘请客座讲师，与学术研究人员合作，或与经验丰富的顾问接触。</a:t>
            </a:r>
          </a:p>
          <a:p>
            <a:pPr>
              <a:defRPr>
                <a:solidFill>
                  <a:schemeClr val="accent4">
                    <a:hueOff val="-476017"/>
                    <a:lumOff val="-10042"/>
                  </a:schemeClr>
                </a:solidFill>
              </a:defRPr>
            </a:pPr>
            <a:r>
              <a:t>协作模式：考虑与这些外部专家的不同协作模式。这可能是临时咨询、长期伙伴关系、顾问角色或合同工作。</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0" name="Shape 2260"/>
          <p:cNvSpPr/>
          <p:nvPr>
            <p:ph type="sldImg"/>
          </p:nvPr>
        </p:nvSpPr>
        <p:spPr>
          <a:prstGeom prst="rect">
            <a:avLst/>
          </a:prstGeom>
        </p:spPr>
        <p:txBody>
          <a:bodyPr/>
          <a:lstStyle/>
          <a:p>
            <a:pPr/>
          </a:p>
        </p:txBody>
      </p:sp>
      <p:sp>
        <p:nvSpPr>
          <p:cNvPr id="2261" name="Shape 2261"/>
          <p:cNvSpPr/>
          <p:nvPr>
            <p:ph type="body" sz="quarter" idx="1"/>
          </p:nvPr>
        </p:nvSpPr>
        <p:spPr>
          <a:prstGeom prst="rect">
            <a:avLst/>
          </a:prstGeom>
        </p:spPr>
        <p:txBody>
          <a:bodyPr/>
          <a:lstStyle/>
          <a:p>
            <a:pPr/>
            <a:r>
              <a:t>In summary, the strength of the team and the expertise they bring to the table are foundational to the success of an educational venture. A well-rounded team with a blend of scholarly, technical, and business skills, supplemented by external expertise as needed, can drive the venture towards achieving its goals and significantly impact the academic field.</a:t>
            </a:r>
          </a:p>
          <a:p>
            <a:pPr/>
          </a:p>
          <a:p>
            <a:pPr>
              <a:defRPr>
                <a:solidFill>
                  <a:schemeClr val="accent4">
                    <a:hueOff val="-476017"/>
                    <a:lumOff val="-10042"/>
                  </a:schemeClr>
                </a:solidFill>
              </a:defRPr>
            </a:pPr>
            <a:r>
              <a:t>总之，团队的力量和他们带来的专业知识是教育事业成功的基础。一个拥有学术、技术和商业技能的全面团队，并根据需要辅之以外部专业知识，可以推动企业实现其目标，并对学术领域产生重大影响。</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0" name="Shape 2270"/>
          <p:cNvSpPr/>
          <p:nvPr>
            <p:ph type="sldImg"/>
          </p:nvPr>
        </p:nvSpPr>
        <p:spPr>
          <a:prstGeom prst="rect">
            <a:avLst/>
          </a:prstGeom>
        </p:spPr>
        <p:txBody>
          <a:bodyPr/>
          <a:lstStyle/>
          <a:p>
            <a:pPr/>
          </a:p>
        </p:txBody>
      </p:sp>
      <p:sp>
        <p:nvSpPr>
          <p:cNvPr id="2271" name="Shape 2271"/>
          <p:cNvSpPr/>
          <p:nvPr>
            <p:ph type="body" sz="quarter" idx="1"/>
          </p:nvPr>
        </p:nvSpPr>
        <p:spPr>
          <a:prstGeom prst="rect">
            <a:avLst/>
          </a:prstGeom>
        </p:spPr>
        <p:txBody>
          <a:bodyPr/>
          <a:lstStyle/>
          <a:p>
            <a:pPr>
              <a:defRPr b="1"/>
            </a:pPr>
            <a:r>
              <a:t>Seventh, A detailed framework to assess educational business development opportunities. In terms of sustainability and Scalability, to be made up of.</a:t>
            </a:r>
          </a:p>
          <a:p>
            <a:pPr marL="317500" indent="-317500">
              <a:buSzPct val="123000"/>
              <a:buChar char="•"/>
            </a:pPr>
            <a:r>
              <a:rPr b="1"/>
              <a:t>Long-term Vision: </a:t>
            </a:r>
            <a:r>
              <a:t>Understand the venture's long-term goals and how it plans to sustain itself beyond the initial phases.</a:t>
            </a:r>
          </a:p>
          <a:p>
            <a:pPr marL="317500" indent="-317500">
              <a:buSzPct val="123000"/>
              <a:buChar char="•"/>
            </a:pPr>
            <a:r>
              <a:rPr b="1"/>
              <a:t>Expansion Opportunities: </a:t>
            </a:r>
            <a:r>
              <a:t>Identify potential areas or markets for growth and the feasibility of such expansion.</a:t>
            </a:r>
          </a:p>
          <a:p>
            <a:pPr>
              <a:defRPr b="1"/>
            </a:pPr>
          </a:p>
          <a:p>
            <a:pPr>
              <a:defRPr>
                <a:solidFill>
                  <a:schemeClr val="accent4">
                    <a:hueOff val="-476017"/>
                    <a:lumOff val="-10042"/>
                  </a:schemeClr>
                </a:solidFill>
              </a:defRPr>
            </a:pPr>
            <a:r>
              <a:t>第七，评估教育业务发展机会的详细框架。在可持续性和可扩展性方面，由</a:t>
            </a:r>
          </a:p>
          <a:p>
            <a:pPr>
              <a:defRPr>
                <a:solidFill>
                  <a:schemeClr val="accent4">
                    <a:hueOff val="-476017"/>
                    <a:lumOff val="-10042"/>
                  </a:schemeClr>
                </a:solidFill>
              </a:defRPr>
            </a:pPr>
            <a:r>
              <a:t>长期愿景：了解合资企业的长期目标，以及它计划如何在初始阶段之后维持自己。</a:t>
            </a:r>
          </a:p>
          <a:p>
            <a:pPr>
              <a:defRPr>
                <a:solidFill>
                  <a:schemeClr val="accent4">
                    <a:hueOff val="-476017"/>
                    <a:lumOff val="-10042"/>
                  </a:schemeClr>
                </a:solidFill>
              </a:defRPr>
            </a:pPr>
            <a:r>
              <a:t>扩张机会：确定潜在的增长领域或市场以及此类扩张的可行性。</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2" name="Shape 2362"/>
          <p:cNvSpPr/>
          <p:nvPr>
            <p:ph type="sldImg"/>
          </p:nvPr>
        </p:nvSpPr>
        <p:spPr>
          <a:prstGeom prst="rect">
            <a:avLst/>
          </a:prstGeom>
        </p:spPr>
        <p:txBody>
          <a:bodyPr/>
          <a:lstStyle/>
          <a:p>
            <a:pPr/>
          </a:p>
        </p:txBody>
      </p:sp>
      <p:sp>
        <p:nvSpPr>
          <p:cNvPr id="2363" name="Shape 2363"/>
          <p:cNvSpPr/>
          <p:nvPr>
            <p:ph type="body" sz="quarter" idx="1"/>
          </p:nvPr>
        </p:nvSpPr>
        <p:spPr>
          <a:prstGeom prst="rect">
            <a:avLst/>
          </a:prstGeom>
        </p:spPr>
        <p:txBody>
          <a:bodyPr/>
          <a:lstStyle/>
          <a:p>
            <a:pPr/>
            <a:r>
              <a:t>Sustainability and scalability are crucial for the long-term success of any educational venture. Here's how to approach these aspects:</a:t>
            </a:r>
          </a:p>
          <a:p>
            <a:pPr/>
          </a:p>
          <a:p>
            <a:pPr>
              <a:defRPr b="1"/>
            </a:pPr>
            <a:r>
              <a:t>Let's look at identifying key areas of Long-term Vision.</a:t>
            </a:r>
          </a:p>
          <a:p>
            <a:pPr>
              <a:defRPr b="1"/>
            </a:pPr>
            <a:r>
              <a:t>Long-term Vision. To be made up of</a:t>
            </a:r>
          </a:p>
          <a:p>
            <a:pPr marL="317500" indent="-317500">
              <a:buSzPct val="123000"/>
              <a:buChar char="•"/>
            </a:pPr>
            <a:r>
              <a:rPr b="1"/>
              <a:t>Understanding Future Goals</a:t>
            </a:r>
            <a:r>
              <a:t>: Clearly define the long-term objectives of your venture. This includes financial goals, educational impact, market presence, and innovation.</a:t>
            </a:r>
          </a:p>
          <a:p>
            <a:pPr marL="317500" indent="-317500">
              <a:buSzPct val="123000"/>
              <a:buChar char="•"/>
            </a:pPr>
            <a:r>
              <a:rPr b="1"/>
              <a:t>Sustaining Beyond Initial Phases</a:t>
            </a:r>
            <a:r>
              <a:t>: Develop a strategy to maintain momentum after the initial launch and growth phases. This involves diversifying revenue streams, building a loyal customer base, and continuously improving your offerings.</a:t>
            </a:r>
          </a:p>
          <a:p>
            <a:pPr marL="317500" indent="-317500">
              <a:buSzPct val="123000"/>
              <a:buChar char="•"/>
            </a:pPr>
            <a:r>
              <a:rPr b="1"/>
              <a:t>Adaptability and Evolution:</a:t>
            </a:r>
            <a:r>
              <a:t> Ensure that your venture can adapt to changes in the educational landscape, technological advancements, and evolving market demands. This requires ongoing research, feedback mechanisms, and a willingness to pivot strategies.</a:t>
            </a:r>
          </a:p>
          <a:p>
            <a:pPr/>
          </a:p>
          <a:p>
            <a:pPr>
              <a:defRPr>
                <a:solidFill>
                  <a:schemeClr val="accent4">
                    <a:hueOff val="-476017"/>
                    <a:lumOff val="-10042"/>
                  </a:schemeClr>
                </a:solidFill>
              </a:defRPr>
            </a:pPr>
            <a:r>
              <a:t>可持续性和可扩展性对于任何教育企业的长期成功至关重要。以下是处理这些方面的方法：</a:t>
            </a:r>
          </a:p>
          <a:p>
            <a:pPr>
              <a:defRPr>
                <a:solidFill>
                  <a:schemeClr val="accent4">
                    <a:hueOff val="-476017"/>
                    <a:lumOff val="-10042"/>
                  </a:schemeClr>
                </a:solidFill>
              </a:defRPr>
            </a:pPr>
          </a:p>
          <a:p>
            <a:pPr>
              <a:defRPr>
                <a:solidFill>
                  <a:schemeClr val="accent4">
                    <a:hueOff val="-476017"/>
                    <a:lumOff val="-10042"/>
                  </a:schemeClr>
                </a:solidFill>
              </a:defRPr>
            </a:pPr>
            <a:r>
              <a:t>让我们来看看确定长期愿景的关键领域。</a:t>
            </a:r>
          </a:p>
          <a:p>
            <a:pPr>
              <a:defRPr>
                <a:solidFill>
                  <a:schemeClr val="accent4">
                    <a:hueOff val="-476017"/>
                    <a:lumOff val="-10042"/>
                  </a:schemeClr>
                </a:solidFill>
              </a:defRPr>
            </a:pPr>
            <a:r>
              <a:t>长期愿景。由...组成</a:t>
            </a:r>
          </a:p>
          <a:p>
            <a:pPr>
              <a:defRPr>
                <a:solidFill>
                  <a:schemeClr val="accent4">
                    <a:hueOff val="-476017"/>
                    <a:lumOff val="-10042"/>
                  </a:schemeClr>
                </a:solidFill>
              </a:defRPr>
            </a:pPr>
            <a:r>
              <a:t>了解未来目标：明确定义您企业的长期目标。这包括财务目标、教育影响、市场存在和创新。</a:t>
            </a:r>
          </a:p>
          <a:p>
            <a:pPr>
              <a:defRPr>
                <a:solidFill>
                  <a:schemeClr val="accent4">
                    <a:hueOff val="-476017"/>
                    <a:lumOff val="-10042"/>
                  </a:schemeClr>
                </a:solidFill>
              </a:defRPr>
            </a:pPr>
            <a:r>
              <a:t>超越初始阶段：制定战略，在初始发射和增长阶段后保持势头。这涉及收入来源多样化，建立忠诚的客户群，并不断改进您的产品。</a:t>
            </a:r>
          </a:p>
          <a:p>
            <a:pPr>
              <a:defRPr>
                <a:solidFill>
                  <a:schemeClr val="accent4">
                    <a:hueOff val="-476017"/>
                    <a:lumOff val="-10042"/>
                  </a:schemeClr>
                </a:solidFill>
              </a:defRPr>
            </a:pPr>
            <a:r>
              <a:t>适应性和进化：确保您的企业能够适应教育格局的变化、技术进步和不断变化的市场需求。这需要持续的研究、反馈机制和转向战略的意愿。</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2" name="Shape 2452"/>
          <p:cNvSpPr/>
          <p:nvPr>
            <p:ph type="sldImg"/>
          </p:nvPr>
        </p:nvSpPr>
        <p:spPr>
          <a:prstGeom prst="rect">
            <a:avLst/>
          </a:prstGeom>
        </p:spPr>
        <p:txBody>
          <a:bodyPr/>
          <a:lstStyle/>
          <a:p>
            <a:pPr/>
          </a:p>
        </p:txBody>
      </p:sp>
      <p:sp>
        <p:nvSpPr>
          <p:cNvPr id="2453" name="Shape 2453"/>
          <p:cNvSpPr/>
          <p:nvPr>
            <p:ph type="body" sz="quarter" idx="1"/>
          </p:nvPr>
        </p:nvSpPr>
        <p:spPr>
          <a:prstGeom prst="rect">
            <a:avLst/>
          </a:prstGeom>
        </p:spPr>
        <p:txBody>
          <a:bodyPr/>
          <a:lstStyle/>
          <a:p>
            <a:pPr>
              <a:defRPr b="1"/>
            </a:pPr>
            <a:r>
              <a:t>And the key areas of Expansion Opportunities.</a:t>
            </a:r>
          </a:p>
          <a:p>
            <a:pPr>
              <a:defRPr b="1"/>
            </a:pPr>
            <a:r>
              <a:t>To be made up of</a:t>
            </a:r>
          </a:p>
          <a:p>
            <a:pPr marL="317500" indent="-317500">
              <a:buSzPct val="123000"/>
              <a:buChar char="•"/>
            </a:pPr>
            <a:r>
              <a:rPr b="1"/>
              <a:t>Identifying Growth Areas</a:t>
            </a:r>
            <a:r>
              <a:t>: Look for potential areas or markets for expansion. This could include new geographical regions, different educational levels or disciplines, online platforms, or diversifying into related educational services.</a:t>
            </a:r>
          </a:p>
          <a:p>
            <a:pPr marL="317500" indent="-317500">
              <a:buSzPct val="123000"/>
              <a:buChar char="•"/>
            </a:pPr>
            <a:r>
              <a:rPr b="1"/>
              <a:t>Feasibility of Expansion</a:t>
            </a:r>
            <a:r>
              <a:t>: Assess the feasibility of these expansion opportunities. Consider factors like market demand, competition, cultural and regulatory differences (especially for geographical expansion), and the resources required for such growth.</a:t>
            </a:r>
          </a:p>
          <a:p>
            <a:pPr marL="317500" indent="-317500">
              <a:buSzPct val="123000"/>
              <a:buChar char="•"/>
            </a:pPr>
            <a:r>
              <a:rPr b="1"/>
              <a:t>Scalable Business Model</a:t>
            </a:r>
            <a:r>
              <a:t>: Your business model should be scalable, accommodating growth without a proportional cost increase. This might involve automating certain processes, developing scalable content (like online courses that can reach a global audience), and building partnerships and networks to facilitate expansion.</a:t>
            </a:r>
          </a:p>
          <a:p>
            <a:pPr/>
          </a:p>
          <a:p>
            <a:pPr>
              <a:defRPr>
                <a:solidFill>
                  <a:schemeClr val="accent4">
                    <a:hueOff val="-476017"/>
                    <a:lumOff val="-10042"/>
                  </a:schemeClr>
                </a:solidFill>
              </a:defRPr>
            </a:pPr>
            <a:r>
              <a:t>以及扩张机会的关键领域。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确定增长领域：寻找扩张的潜在领域或市场。这可能包括新的地理区域、不同的教育水平或学科、在线平台或多样化到相关教育服务。</a:t>
            </a:r>
          </a:p>
          <a:p>
            <a:pPr>
              <a:defRPr>
                <a:solidFill>
                  <a:schemeClr val="accent4">
                    <a:hueOff val="-476017"/>
                    <a:lumOff val="-10042"/>
                  </a:schemeClr>
                </a:solidFill>
              </a:defRPr>
            </a:pPr>
            <a:r>
              <a:t>扩张的可行性：评估这些扩张机会的可行性。考虑市场需求、竞争、文化和监管差异（特别是地理扩张）等因素，以及这种增长所需的资源。</a:t>
            </a:r>
          </a:p>
          <a:p>
            <a:pPr>
              <a:defRPr>
                <a:solidFill>
                  <a:schemeClr val="accent4">
                    <a:hueOff val="-476017"/>
                    <a:lumOff val="-10042"/>
                  </a:schemeClr>
                </a:solidFill>
              </a:defRPr>
            </a:pPr>
            <a:r>
              <a:t>可扩展的商业模式：您的商业模式应该是可扩展的，在不按比例成本增长的情况下适应增长。这可能涉及自动化某些流程，开发可扩展的内容（如可以接触全球受众的在线课程），以及建立伙伴关系和网络以促进扩展。</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8" name="Shape 2478"/>
          <p:cNvSpPr/>
          <p:nvPr>
            <p:ph type="sldImg"/>
          </p:nvPr>
        </p:nvSpPr>
        <p:spPr>
          <a:prstGeom prst="rect">
            <a:avLst/>
          </a:prstGeom>
        </p:spPr>
        <p:txBody>
          <a:bodyPr/>
          <a:lstStyle/>
          <a:p>
            <a:pPr/>
          </a:p>
        </p:txBody>
      </p:sp>
      <p:sp>
        <p:nvSpPr>
          <p:cNvPr id="2479" name="Shape 2479"/>
          <p:cNvSpPr/>
          <p:nvPr>
            <p:ph type="body" sz="quarter" idx="1"/>
          </p:nvPr>
        </p:nvSpPr>
        <p:spPr>
          <a:prstGeom prst="rect">
            <a:avLst/>
          </a:prstGeom>
        </p:spPr>
        <p:txBody>
          <a:bodyPr/>
          <a:lstStyle/>
          <a:p>
            <a:pPr/>
            <a:r>
              <a:t>In summary, for an educational venture to be sustainable and scalable, it needs a clear long-term vision, a strategy for maintaining relevance and competitiveness, and a plan for feasible expansion into new markets or areas. This strategic approach ensures that the venture survives beyond its initial phases and thrives and grows in the long term.</a:t>
            </a:r>
          </a:p>
          <a:p>
            <a:pPr/>
          </a:p>
          <a:p>
            <a:pPr>
              <a:defRPr>
                <a:solidFill>
                  <a:schemeClr val="accent4">
                    <a:hueOff val="-476017"/>
                    <a:lumOff val="-10042"/>
                  </a:schemeClr>
                </a:solidFill>
              </a:defRPr>
            </a:pPr>
            <a:r>
              <a:t>总之，为了一个教育企业要可持续和可扩展，它需要一个明确的长期愿景，一个保持相关性和竞争力的战略，以及一个可行扩展到新市场或领域的计划。这种战略方法确保了合资企业在初始阶段之后生存，并长期蓬勃发展。</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7" name="Shape 2487"/>
          <p:cNvSpPr/>
          <p:nvPr>
            <p:ph type="sldImg"/>
          </p:nvPr>
        </p:nvSpPr>
        <p:spPr>
          <a:prstGeom prst="rect">
            <a:avLst/>
          </a:prstGeom>
        </p:spPr>
        <p:txBody>
          <a:bodyPr/>
          <a:lstStyle/>
          <a:p>
            <a:pPr/>
          </a:p>
        </p:txBody>
      </p:sp>
      <p:sp>
        <p:nvSpPr>
          <p:cNvPr id="2488" name="Shape 2488"/>
          <p:cNvSpPr/>
          <p:nvPr>
            <p:ph type="body" sz="quarter" idx="1"/>
          </p:nvPr>
        </p:nvSpPr>
        <p:spPr>
          <a:prstGeom prst="rect">
            <a:avLst/>
          </a:prstGeom>
        </p:spPr>
        <p:txBody>
          <a:bodyPr/>
          <a:lstStyle/>
          <a:p>
            <a:pPr>
              <a:defRPr b="1"/>
            </a:pPr>
            <a:r>
              <a:t>Eighth, A detailed framework to assess educational business development opportunities. In terms of Stakeholder Feedback, to be made up of.</a:t>
            </a:r>
          </a:p>
          <a:p>
            <a:pPr marL="317500" indent="-317500">
              <a:buSzPct val="123000"/>
              <a:buChar char="•"/>
            </a:pPr>
            <a:r>
              <a:rPr b="1"/>
              <a:t>Pilot Programs:</a:t>
            </a:r>
            <a:r>
              <a:t> Before a full launch, consider running pilot programs to gather direct feedback from the target audience.</a:t>
            </a:r>
          </a:p>
          <a:p>
            <a:pPr marL="317500" indent="-317500">
              <a:buSzPct val="123000"/>
              <a:buChar char="•"/>
            </a:pPr>
            <a:r>
              <a:rPr b="1"/>
              <a:t>Surveys and Market Research: </a:t>
            </a:r>
            <a:r>
              <a:t>Conduct surveys or research to understand potential users' perceptions, needs, and reservations.</a:t>
            </a:r>
          </a:p>
          <a:p>
            <a:pPr/>
          </a:p>
          <a:p>
            <a:pPr>
              <a:defRPr>
                <a:solidFill>
                  <a:schemeClr val="accent4">
                    <a:hueOff val="-476017"/>
                    <a:lumOff val="-10042"/>
                  </a:schemeClr>
                </a:solidFill>
              </a:defRPr>
            </a:pPr>
            <a:r>
              <a:t>八、评估教育业务发展机会的详细框架。在利益相关者反馈方面，由他们组成。</a:t>
            </a:r>
          </a:p>
          <a:p>
            <a:pPr>
              <a:defRPr>
                <a:solidFill>
                  <a:schemeClr val="accent4">
                    <a:hueOff val="-476017"/>
                    <a:lumOff val="-10042"/>
                  </a:schemeClr>
                </a:solidFill>
              </a:defRPr>
            </a:pPr>
            <a:r>
              <a:t>试点项目：在全面启动之前，考虑运行试点项目，以收集目标受众的直接反馈。</a:t>
            </a:r>
          </a:p>
          <a:p>
            <a:pPr>
              <a:defRPr>
                <a:solidFill>
                  <a:schemeClr val="accent4">
                    <a:hueOff val="-476017"/>
                    <a:lumOff val="-10042"/>
                  </a:schemeClr>
                </a:solidFill>
              </a:defRPr>
            </a:pPr>
            <a:r>
              <a:t>调查和市场研究：进行调查或研究，以了解潜在用户的看法、需求和保留。</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7" name="Shape 2577"/>
          <p:cNvSpPr/>
          <p:nvPr>
            <p:ph type="sldImg"/>
          </p:nvPr>
        </p:nvSpPr>
        <p:spPr>
          <a:prstGeom prst="rect">
            <a:avLst/>
          </a:prstGeom>
        </p:spPr>
        <p:txBody>
          <a:bodyPr/>
          <a:lstStyle/>
          <a:p>
            <a:pPr/>
          </a:p>
        </p:txBody>
      </p:sp>
      <p:sp>
        <p:nvSpPr>
          <p:cNvPr id="2578" name="Shape 2578"/>
          <p:cNvSpPr/>
          <p:nvPr>
            <p:ph type="body" sz="quarter" idx="1"/>
          </p:nvPr>
        </p:nvSpPr>
        <p:spPr>
          <a:prstGeom prst="rect">
            <a:avLst/>
          </a:prstGeom>
        </p:spPr>
        <p:txBody>
          <a:bodyPr/>
          <a:lstStyle/>
          <a:p>
            <a:pPr/>
            <a:r>
              <a:t>Gathering stakeholder feedback is a critical step in developing and refining an educational venture. Here's how to effectively approach this:</a:t>
            </a:r>
          </a:p>
          <a:p>
            <a:pPr/>
          </a:p>
          <a:p>
            <a:pPr>
              <a:defRPr b="1"/>
            </a:pPr>
            <a:r>
              <a:t>Let's look at identifying key areas of Pilot Programs.</a:t>
            </a:r>
          </a:p>
          <a:p>
            <a:pPr>
              <a:defRPr b="1"/>
            </a:pPr>
            <a:r>
              <a:t>Pilot Programs. To be made up of</a:t>
            </a:r>
          </a:p>
          <a:p>
            <a:pPr marL="317500" indent="-317500">
              <a:buSzPct val="123000"/>
              <a:buChar char="•"/>
            </a:pPr>
            <a:r>
              <a:rPr b="1"/>
              <a:t>Purpose of Pilots</a:t>
            </a:r>
            <a:r>
              <a:t>: Use pilot programs to test your educational product or service with a smaller, controlled group before a full-scale launch. This can provide invaluable insights into how the target audience receives it.</a:t>
            </a:r>
          </a:p>
          <a:p>
            <a:pPr marL="317500" indent="-317500">
              <a:buSzPct val="123000"/>
              <a:buChar char="•"/>
            </a:pPr>
            <a:r>
              <a:rPr b="1"/>
              <a:t>Gathering Direct Feedback</a:t>
            </a:r>
            <a:r>
              <a:t>: Encourage participants in the pilot to give detailed feedback on various aspects such as content quality, usability, effectiveness, and overall experience.</a:t>
            </a:r>
          </a:p>
          <a:p>
            <a:pPr marL="317500" indent="-317500">
              <a:buSzPct val="123000"/>
              <a:buChar char="•"/>
            </a:pPr>
            <a:r>
              <a:rPr b="1"/>
              <a:t>Iterative Improvements</a:t>
            </a:r>
            <a:r>
              <a:t>: Use the feedback from these pilots to make necessary adjustments. This iterative process can significantly enhance the quality and appeal of your offering.</a:t>
            </a:r>
          </a:p>
          <a:p>
            <a:pPr/>
          </a:p>
          <a:p>
            <a:pPr>
              <a:defRPr>
                <a:solidFill>
                  <a:schemeClr val="accent4">
                    <a:hueOff val="-476017"/>
                    <a:lumOff val="-10042"/>
                  </a:schemeClr>
                </a:solidFill>
              </a:defRPr>
            </a:pPr>
            <a:r>
              <a:t>收集利益相关者的反馈是发展和完善教育企业的关键一步。以下是有效解决这个问题的方法：</a:t>
            </a:r>
          </a:p>
          <a:p>
            <a:pPr>
              <a:defRPr>
                <a:solidFill>
                  <a:schemeClr val="accent4">
                    <a:hueOff val="-476017"/>
                    <a:lumOff val="-10042"/>
                  </a:schemeClr>
                </a:solidFill>
              </a:defRPr>
            </a:pPr>
          </a:p>
          <a:p>
            <a:pPr>
              <a:defRPr>
                <a:solidFill>
                  <a:schemeClr val="accent4">
                    <a:hueOff val="-476017"/>
                    <a:lumOff val="-10042"/>
                  </a:schemeClr>
                </a:solidFill>
              </a:defRPr>
            </a:pPr>
            <a:r>
              <a:t>让我们来看看确定试点项目的关键领域。</a:t>
            </a:r>
          </a:p>
          <a:p>
            <a:pPr>
              <a:defRPr>
                <a:solidFill>
                  <a:schemeClr val="accent4">
                    <a:hueOff val="-476017"/>
                    <a:lumOff val="-10042"/>
                  </a:schemeClr>
                </a:solidFill>
              </a:defRPr>
            </a:pPr>
            <a:r>
              <a:t>试点项目。由...组成</a:t>
            </a:r>
          </a:p>
          <a:p>
            <a:pPr>
              <a:defRPr>
                <a:solidFill>
                  <a:schemeClr val="accent4">
                    <a:hueOff val="-476017"/>
                    <a:lumOff val="-10042"/>
                  </a:schemeClr>
                </a:solidFill>
              </a:defRPr>
            </a:pPr>
            <a:r>
              <a:t>飞行员的目的：在全面发射之前，使用试点计划与一个较小的受控团队一起测试您的教育产品或服务。这可以为目标受众如何接收它提供宝贵的见解。</a:t>
            </a:r>
          </a:p>
          <a:p>
            <a:pPr>
              <a:defRPr>
                <a:solidFill>
                  <a:schemeClr val="accent4">
                    <a:hueOff val="-476017"/>
                    <a:lumOff val="-10042"/>
                  </a:schemeClr>
                </a:solidFill>
              </a:defRPr>
            </a:pPr>
            <a:r>
              <a:t>收集直接反馈：鼓励试点参与者就内容质量、可用性、有效性和整体体验等各个方面提供详细反馈。</a:t>
            </a:r>
          </a:p>
          <a:p>
            <a:pPr>
              <a:defRPr>
                <a:solidFill>
                  <a:schemeClr val="accent4">
                    <a:hueOff val="-476017"/>
                    <a:lumOff val="-10042"/>
                  </a:schemeClr>
                </a:solidFill>
              </a:defRPr>
            </a:pPr>
            <a:r>
              <a:t>迭代改进：使用这些飞行员的反馈进行必要的调整。这个迭代过程可以显著提高您产品的质量和吸引力。</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2" name="Shape 2682"/>
          <p:cNvSpPr/>
          <p:nvPr>
            <p:ph type="sldImg"/>
          </p:nvPr>
        </p:nvSpPr>
        <p:spPr>
          <a:prstGeom prst="rect">
            <a:avLst/>
          </a:prstGeom>
        </p:spPr>
        <p:txBody>
          <a:bodyPr/>
          <a:lstStyle/>
          <a:p>
            <a:pPr/>
          </a:p>
        </p:txBody>
      </p:sp>
      <p:sp>
        <p:nvSpPr>
          <p:cNvPr id="2683" name="Shape 2683"/>
          <p:cNvSpPr/>
          <p:nvPr>
            <p:ph type="body" sz="quarter" idx="1"/>
          </p:nvPr>
        </p:nvSpPr>
        <p:spPr>
          <a:prstGeom prst="rect">
            <a:avLst/>
          </a:prstGeom>
        </p:spPr>
        <p:txBody>
          <a:bodyPr/>
          <a:lstStyle/>
          <a:p>
            <a:pPr>
              <a:defRPr b="1"/>
            </a:pPr>
            <a:r>
              <a:t>And the key areas of Surveys and Market Research.</a:t>
            </a:r>
          </a:p>
          <a:p>
            <a:pPr>
              <a:defRPr b="1"/>
            </a:pPr>
            <a:r>
              <a:t>To be made up of</a:t>
            </a:r>
          </a:p>
          <a:p>
            <a:pPr marL="317500" indent="-317500">
              <a:buSzPct val="123000"/>
              <a:buChar char="•"/>
            </a:pPr>
            <a:r>
              <a:rPr b="1"/>
              <a:t>Understanding User Perceptions</a:t>
            </a:r>
            <a:r>
              <a:t>: Surveys can effectively gauge potential users' opinions, preferences, and expectations. This can include perceptions about your specific product or service and broader educational needs and trends.</a:t>
            </a:r>
          </a:p>
          <a:p>
            <a:pPr marL="317500" indent="-317500">
              <a:buSzPct val="123000"/>
              <a:buChar char="•"/>
            </a:pPr>
            <a:r>
              <a:rPr b="1"/>
              <a:t>Identifying Needs and Reservations</a:t>
            </a:r>
            <a:r>
              <a:t>: Through surveys and market research, you can uncover the specific needs, challenges, and reservations of your target audience. This helps in tailoring your offering to meet these needs better.</a:t>
            </a:r>
          </a:p>
          <a:p>
            <a:pPr marL="317500" indent="-317500">
              <a:buSzPct val="123000"/>
              <a:buChar char="•"/>
            </a:pPr>
            <a:r>
              <a:rPr b="1"/>
              <a:t>Broader Market Insights</a:t>
            </a:r>
            <a:r>
              <a:t>: Market research extends beyond just surveys. It can involve analyzing industry trends, competitor offerings, and broader educational shifts, providing a comprehensive understanding of the market landscape.</a:t>
            </a:r>
          </a:p>
          <a:p>
            <a:pPr/>
          </a:p>
          <a:p>
            <a:pPr>
              <a:defRPr>
                <a:solidFill>
                  <a:schemeClr val="accent4">
                    <a:hueOff val="-476017"/>
                    <a:lumOff val="-10042"/>
                  </a:schemeClr>
                </a:solidFill>
              </a:defRPr>
            </a:pPr>
            <a:r>
              <a:t>以及调查和市场研究的关键领域。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了解用户感知：调查可以有效地衡量潜在用户的意见、偏好和期望。这可能包括对您的特定产品或服务以及更广泛的教育需求和趋势的看法。</a:t>
            </a:r>
          </a:p>
          <a:p>
            <a:pPr>
              <a:defRPr>
                <a:solidFill>
                  <a:schemeClr val="accent4">
                    <a:hueOff val="-476017"/>
                    <a:lumOff val="-10042"/>
                  </a:schemeClr>
                </a:solidFill>
              </a:defRPr>
            </a:pPr>
            <a:r>
              <a:t>识别需求和保留：通过调查和市场研究，您可以发现目标受众的具体需求、挑战和保留。这有助于定制您的产品，以更好地满足这些需求。</a:t>
            </a:r>
          </a:p>
          <a:p>
            <a:pPr>
              <a:defRPr>
                <a:solidFill>
                  <a:schemeClr val="accent4">
                    <a:hueOff val="-476017"/>
                    <a:lumOff val="-10042"/>
                  </a:schemeClr>
                </a:solidFill>
              </a:defRPr>
            </a:pPr>
            <a:r>
              <a:t>更广泛的市场洞察力：市场研究不仅仅是调查。它可以涉及分析行业趋势、竞争对手产品和更广泛的教育转变，从而全面了解市场格局。</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r>
              <a:t>When conducting a market analysis for an educational service or product, it's essential to address several key aspects:</a:t>
            </a:r>
          </a:p>
          <a:p>
            <a:pPr>
              <a:defRPr b="1"/>
            </a:pPr>
          </a:p>
          <a:p>
            <a:pPr>
              <a:defRPr b="1"/>
            </a:pPr>
            <a:r>
              <a:t>Let's look at identifying key areas of demand assessment.</a:t>
            </a:r>
          </a:p>
          <a:p>
            <a:pPr>
              <a:defRPr b="1"/>
            </a:pPr>
            <a:r>
              <a:t>Demand Assessment: To be made up of</a:t>
            </a:r>
          </a:p>
          <a:p>
            <a:pPr marL="317500" indent="-317500">
              <a:buSzPct val="123000"/>
              <a:buChar char="•"/>
            </a:pPr>
            <a:r>
              <a:rPr b="1"/>
              <a:t>Understanding Need: </a:t>
            </a:r>
            <a:r>
              <a:t>The core of demand assessment is identifying the necessity for your service or product in the education sector. This involves studying the current educational needs, gaps, and how your offering could meet these requirements.</a:t>
            </a:r>
          </a:p>
          <a:p>
            <a:pPr marL="317500" indent="-317500">
              <a:buSzPct val="123000"/>
              <a:buChar char="•"/>
            </a:pPr>
            <a:r>
              <a:rPr b="1"/>
              <a:t>Demographic Trends:</a:t>
            </a:r>
            <a:r>
              <a:t> Analyze the population trends such as age distribution, income levels, educational background, and geographical locations. This helps understand who might need your product or service the most and in which areas.</a:t>
            </a:r>
          </a:p>
          <a:p>
            <a:pPr marL="317500" indent="-317500">
              <a:buSzPct val="123000"/>
              <a:buChar char="•"/>
            </a:pPr>
            <a:r>
              <a:rPr b="1"/>
              <a:t>Gaps in Current Market: </a:t>
            </a:r>
            <a:r>
              <a:t>Look for areas lacking current educational offerings. This could be in content, delivery methods, technology integration, accessibility, or other aspects.</a:t>
            </a:r>
          </a:p>
          <a:p>
            <a:pPr marL="317500" indent="-317500">
              <a:buSzPct val="123000"/>
              <a:buChar char="•"/>
            </a:pPr>
            <a:r>
              <a:rPr b="1"/>
              <a:t>Emerging Educational Needs:</a:t>
            </a:r>
            <a:r>
              <a:t> Stay attuned to the evolving educational landscape. This includes technological advancements, changes in educational policies, and new learning methodologies.</a:t>
            </a:r>
          </a:p>
          <a:p>
            <a:pPr/>
          </a:p>
          <a:p>
            <a:pPr>
              <a:defRPr>
                <a:solidFill>
                  <a:schemeClr val="accent4">
                    <a:hueOff val="-476017"/>
                    <a:lumOff val="-10042"/>
                  </a:schemeClr>
                </a:solidFill>
              </a:defRPr>
            </a:pPr>
            <a:r>
              <a:t>在对教育服务或产品进行市场分析时，必须解决几个关键方面：</a:t>
            </a:r>
          </a:p>
          <a:p>
            <a:pPr>
              <a:defRPr>
                <a:solidFill>
                  <a:schemeClr val="accent4">
                    <a:hueOff val="-476017"/>
                    <a:lumOff val="-10042"/>
                  </a:schemeClr>
                </a:solidFill>
              </a:defRPr>
            </a:pPr>
          </a:p>
          <a:p>
            <a:pPr>
              <a:defRPr>
                <a:solidFill>
                  <a:schemeClr val="accent4">
                    <a:hueOff val="-476017"/>
                    <a:lumOff val="-10042"/>
                  </a:schemeClr>
                </a:solidFill>
              </a:defRPr>
            </a:pPr>
            <a:r>
              <a:t>让我们来看看确定需求评估的关键领域。</a:t>
            </a:r>
          </a:p>
          <a:p>
            <a:pPr>
              <a:defRPr>
                <a:solidFill>
                  <a:schemeClr val="accent4">
                    <a:hueOff val="-476017"/>
                    <a:lumOff val="-10042"/>
                  </a:schemeClr>
                </a:solidFill>
              </a:defRPr>
            </a:pPr>
            <a:r>
              <a:t>需求评估：由</a:t>
            </a:r>
          </a:p>
          <a:p>
            <a:pPr>
              <a:defRPr>
                <a:solidFill>
                  <a:schemeClr val="accent4">
                    <a:hueOff val="-476017"/>
                    <a:lumOff val="-10042"/>
                  </a:schemeClr>
                </a:solidFill>
              </a:defRPr>
            </a:pPr>
            <a:r>
              <a:t>了解需求：需求评估的核心是确定您在教育部门的服务或产品的必要性。这涉及研究当前的教育需求、差距以及您的产品如何满足这些要求。</a:t>
            </a:r>
          </a:p>
          <a:p>
            <a:pPr>
              <a:defRPr>
                <a:solidFill>
                  <a:schemeClr val="accent4">
                    <a:hueOff val="-476017"/>
                    <a:lumOff val="-10042"/>
                  </a:schemeClr>
                </a:solidFill>
              </a:defRPr>
            </a:pPr>
            <a:r>
              <a:t>人口趋势：分析年龄分布、收入水平、教育背景和地理位置等人口趋势。这有助于了解谁可能最需要您的产品或服务以及哪些领域。</a:t>
            </a:r>
          </a:p>
          <a:p>
            <a:pPr>
              <a:defRPr>
                <a:solidFill>
                  <a:schemeClr val="accent4">
                    <a:hueOff val="-476017"/>
                    <a:lumOff val="-10042"/>
                  </a:schemeClr>
                </a:solidFill>
              </a:defRPr>
            </a:pPr>
            <a:r>
              <a:t>当前市场的差距：寻找缺乏当前教育产品的领域。这可能在内容、交付方法、技术集成、可访问性或其他方面。</a:t>
            </a:r>
          </a:p>
          <a:p>
            <a:pPr>
              <a:defRPr>
                <a:solidFill>
                  <a:schemeClr val="accent4">
                    <a:hueOff val="-476017"/>
                    <a:lumOff val="-10042"/>
                  </a:schemeClr>
                </a:solidFill>
              </a:defRPr>
            </a:pPr>
            <a:r>
              <a:t>新兴的教育需求：适应不断变化的教育格局。这包括技术进步、教育政策的变化和新的学习方法。</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9" name="Shape 2719"/>
          <p:cNvSpPr/>
          <p:nvPr>
            <p:ph type="sldImg"/>
          </p:nvPr>
        </p:nvSpPr>
        <p:spPr>
          <a:prstGeom prst="rect">
            <a:avLst/>
          </a:prstGeom>
        </p:spPr>
        <p:txBody>
          <a:bodyPr/>
          <a:lstStyle/>
          <a:p>
            <a:pPr/>
          </a:p>
        </p:txBody>
      </p:sp>
      <p:sp>
        <p:nvSpPr>
          <p:cNvPr id="2720" name="Shape 2720"/>
          <p:cNvSpPr/>
          <p:nvPr>
            <p:ph type="body" sz="quarter" idx="1"/>
          </p:nvPr>
        </p:nvSpPr>
        <p:spPr>
          <a:prstGeom prst="rect">
            <a:avLst/>
          </a:prstGeom>
        </p:spPr>
        <p:txBody>
          <a:bodyPr/>
          <a:lstStyle/>
          <a:p>
            <a:pPr/>
            <a:r>
              <a:t>In summary, stakeholder feedback through pilot programs and surveys/market research is essential for validating your educational venture and ensuring it meets the needs and expectations of your target audience. This feedback loop helps continuously refine your offering, making it more relevant, effective, and competitive in the market.</a:t>
            </a:r>
          </a:p>
          <a:p>
            <a:pPr/>
          </a:p>
          <a:p>
            <a:pPr>
              <a:defRPr>
                <a:solidFill>
                  <a:schemeClr val="accent4">
                    <a:hueOff val="-476017"/>
                    <a:lumOff val="-10042"/>
                  </a:schemeClr>
                </a:solidFill>
              </a:defRPr>
            </a:pPr>
            <a:r>
              <a:t>总之，通过试点计划和调查/市场研究获得利益相关者的反馈对于验证您的教育事业并确保其满足目标受众的需求和期望至关重要。此反馈循环有助于不断完善您的产品，使其在市场上更具相关性、有效性和竞争力。</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8" name="Shape 2728"/>
          <p:cNvSpPr/>
          <p:nvPr>
            <p:ph type="sldImg"/>
          </p:nvPr>
        </p:nvSpPr>
        <p:spPr>
          <a:prstGeom prst="rect">
            <a:avLst/>
          </a:prstGeom>
        </p:spPr>
        <p:txBody>
          <a:bodyPr/>
          <a:lstStyle/>
          <a:p>
            <a:pPr/>
          </a:p>
        </p:txBody>
      </p:sp>
      <p:sp>
        <p:nvSpPr>
          <p:cNvPr id="2729" name="Shape 2729"/>
          <p:cNvSpPr/>
          <p:nvPr>
            <p:ph type="body" sz="quarter" idx="1"/>
          </p:nvPr>
        </p:nvSpPr>
        <p:spPr>
          <a:prstGeom prst="rect">
            <a:avLst/>
          </a:prstGeom>
        </p:spPr>
        <p:txBody>
          <a:bodyPr/>
          <a:lstStyle/>
          <a:p>
            <a:pPr>
              <a:defRPr b="1"/>
            </a:pPr>
            <a:r>
              <a:t>Ninth, A detailed framework to assess educational business development opportunities. In terms of Social and Cultural Considerations, to be made up of.</a:t>
            </a:r>
          </a:p>
          <a:p>
            <a:pPr marL="317500" indent="-317500">
              <a:buSzPct val="123000"/>
              <a:buChar char="•"/>
            </a:pPr>
            <a:r>
              <a:rPr b="1"/>
              <a:t>Cultural Sensitivity:</a:t>
            </a:r>
            <a:r>
              <a:t> Ensure the content, methods, and delivery are culturally appropriate, especially if targeting diverse or global audiences.</a:t>
            </a:r>
          </a:p>
          <a:p>
            <a:pPr marL="317500" indent="-317500">
              <a:buSzPct val="123000"/>
              <a:buChar char="•"/>
            </a:pPr>
            <a:r>
              <a:rPr b="1"/>
              <a:t>Social Impact: </a:t>
            </a:r>
            <a:r>
              <a:t>Assess the potential social impact, especially if the venture aims at underserved communities or has broader societal goals.</a:t>
            </a:r>
          </a:p>
          <a:p>
            <a:pPr/>
          </a:p>
          <a:p>
            <a:pPr>
              <a:defRPr>
                <a:solidFill>
                  <a:schemeClr val="accent4">
                    <a:hueOff val="-476017"/>
                    <a:lumOff val="-10042"/>
                  </a:schemeClr>
                </a:solidFill>
              </a:defRPr>
            </a:pPr>
            <a:r>
              <a:t>第九，评估教育业务发展机会的详细框架。在社会和文化考虑方面，由他们组成。</a:t>
            </a:r>
          </a:p>
          <a:p>
            <a:pPr>
              <a:defRPr>
                <a:solidFill>
                  <a:schemeClr val="accent4">
                    <a:hueOff val="-476017"/>
                    <a:lumOff val="-10042"/>
                  </a:schemeClr>
                </a:solidFill>
              </a:defRPr>
            </a:pPr>
            <a:r>
              <a:t>文化敏感性：确保内容、方法和交付在文化上是适当的，特别是在针对不同或全球受众的情况下。</a:t>
            </a:r>
          </a:p>
          <a:p>
            <a:pPr>
              <a:defRPr>
                <a:solidFill>
                  <a:schemeClr val="accent4">
                    <a:hueOff val="-476017"/>
                    <a:lumOff val="-10042"/>
                  </a:schemeClr>
                </a:solidFill>
              </a:defRPr>
            </a:pPr>
            <a:r>
              <a:t>社会影响：评估潜在的社会影响，特别是如果合资企业针对服务不足的社区或具有更广泛的社会目标。</a:t>
            </a:r>
          </a:p>
          <a:p>
            <a:pPr/>
          </a:p>
          <a:p>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3" name="Shape 2833"/>
          <p:cNvSpPr/>
          <p:nvPr>
            <p:ph type="sldImg"/>
          </p:nvPr>
        </p:nvSpPr>
        <p:spPr>
          <a:prstGeom prst="rect">
            <a:avLst/>
          </a:prstGeom>
        </p:spPr>
        <p:txBody>
          <a:bodyPr/>
          <a:lstStyle/>
          <a:p>
            <a:pPr/>
          </a:p>
        </p:txBody>
      </p:sp>
      <p:sp>
        <p:nvSpPr>
          <p:cNvPr id="2834" name="Shape 2834"/>
          <p:cNvSpPr/>
          <p:nvPr>
            <p:ph type="body" sz="quarter" idx="1"/>
          </p:nvPr>
        </p:nvSpPr>
        <p:spPr>
          <a:prstGeom prst="rect">
            <a:avLst/>
          </a:prstGeom>
        </p:spPr>
        <p:txBody>
          <a:bodyPr/>
          <a:lstStyle/>
          <a:p>
            <a:pPr/>
            <a:r>
              <a:t>Addressing social and cultural considerations is vital for the success and positive impact of any educational venture, particularly in a globally connected and diverse world. Here’s how to approach these aspects:</a:t>
            </a:r>
          </a:p>
          <a:p>
            <a:pPr/>
          </a:p>
          <a:p>
            <a:pPr>
              <a:defRPr b="1"/>
            </a:pPr>
            <a:r>
              <a:t>Let's look at identifying key areas of Cultural Sensitivity.</a:t>
            </a:r>
          </a:p>
          <a:p>
            <a:pPr>
              <a:defRPr b="1"/>
            </a:pPr>
            <a:r>
              <a:t>Cultural Sensitivity. To be made up of</a:t>
            </a:r>
          </a:p>
          <a:p>
            <a:pPr marL="317500" indent="-317500">
              <a:buSzPct val="123000"/>
              <a:buChar char="•"/>
            </a:pPr>
            <a:r>
              <a:rPr b="1"/>
              <a:t>Content Appropriateness</a:t>
            </a:r>
            <a:r>
              <a:t>: Ensure that your educational content is respectful and appropriate for different cultures, especially if targeting a global audience. This includes being mindful of cultural norms, values, history, and sensitivities.</a:t>
            </a:r>
          </a:p>
          <a:p>
            <a:pPr marL="317500" indent="-317500">
              <a:buSzPct val="123000"/>
              <a:buChar char="•"/>
            </a:pPr>
            <a:r>
              <a:rPr b="1"/>
              <a:t>Inclusive Teaching Methods</a:t>
            </a:r>
            <a:r>
              <a:t>: Adopt inclusive teaching methods and consider different cultural backgrounds. This can include incorporating diverse perspectives and examples in the curriculum and being sensitive to cultural differences in communication and learning styles.</a:t>
            </a:r>
          </a:p>
          <a:p>
            <a:pPr marL="317500" indent="-317500">
              <a:buSzPct val="123000"/>
              <a:buChar char="•"/>
            </a:pPr>
            <a:r>
              <a:rPr b="1"/>
              <a:t>Language and Localization</a:t>
            </a:r>
            <a:r>
              <a:t>: For global reach, consider offering content in multiple languages or providing localization options to make the content more accessible and relatable to diverse audiences.</a:t>
            </a:r>
          </a:p>
          <a:p>
            <a:pPr/>
          </a:p>
          <a:p>
            <a:pPr>
              <a:defRPr>
                <a:solidFill>
                  <a:schemeClr val="accent4">
                    <a:hueOff val="-476017"/>
                    <a:lumOff val="-10042"/>
                  </a:schemeClr>
                </a:solidFill>
              </a:defRPr>
            </a:pPr>
            <a:r>
              <a:t>解决社会和文化因素对于任何教育事业的成功和积极影响至关重要，特别是在一个全球互联和多样化的世界里。以下是处理这些方面的方法：</a:t>
            </a:r>
          </a:p>
          <a:p>
            <a:pPr>
              <a:defRPr>
                <a:solidFill>
                  <a:schemeClr val="accent4">
                    <a:hueOff val="-476017"/>
                    <a:lumOff val="-10042"/>
                  </a:schemeClr>
                </a:solidFill>
              </a:defRPr>
            </a:pPr>
          </a:p>
          <a:p>
            <a:pPr>
              <a:defRPr>
                <a:solidFill>
                  <a:schemeClr val="accent4">
                    <a:hueOff val="-476017"/>
                    <a:lumOff val="-10042"/>
                  </a:schemeClr>
                </a:solidFill>
              </a:defRPr>
            </a:pPr>
            <a:r>
              <a:t>让我们来看看确定文化敏感性的关键领域。</a:t>
            </a:r>
          </a:p>
          <a:p>
            <a:pPr>
              <a:defRPr>
                <a:solidFill>
                  <a:schemeClr val="accent4">
                    <a:hueOff val="-476017"/>
                    <a:lumOff val="-10042"/>
                  </a:schemeClr>
                </a:solidFill>
              </a:defRPr>
            </a:pPr>
          </a:p>
          <a:p>
            <a:pPr>
              <a:defRPr>
                <a:solidFill>
                  <a:schemeClr val="accent4">
                    <a:hueOff val="-476017"/>
                    <a:lumOff val="-10042"/>
                  </a:schemeClr>
                </a:solidFill>
              </a:defRPr>
            </a:pPr>
            <a:r>
              <a:t>文化敏感性。由...组成</a:t>
            </a:r>
          </a:p>
          <a:p>
            <a:pPr>
              <a:defRPr>
                <a:solidFill>
                  <a:schemeClr val="accent4">
                    <a:hueOff val="-476017"/>
                    <a:lumOff val="-10042"/>
                  </a:schemeClr>
                </a:solidFill>
              </a:defRPr>
            </a:pPr>
            <a:r>
              <a:t>内容适当性：确保您的教育内容尊重并适合不同的文化，特别是针对全球受众时。这包括注意文化规范、价值观、历史和敏感性。</a:t>
            </a:r>
          </a:p>
          <a:p>
            <a:pPr>
              <a:defRPr>
                <a:solidFill>
                  <a:schemeClr val="accent4">
                    <a:hueOff val="-476017"/>
                    <a:lumOff val="-10042"/>
                  </a:schemeClr>
                </a:solidFill>
              </a:defRPr>
            </a:pPr>
            <a:r>
              <a:t>包容性教学方法：采用包容性教学方法，并考虑不同的文化背景。这可以包括在课程中纳入不同的观点和示例，并对沟通和学习风格的文化差异保持敏感。</a:t>
            </a:r>
          </a:p>
          <a:p>
            <a:pPr>
              <a:defRPr>
                <a:solidFill>
                  <a:schemeClr val="accent4">
                    <a:hueOff val="-476017"/>
                    <a:lumOff val="-10042"/>
                  </a:schemeClr>
                </a:solidFill>
              </a:defRPr>
            </a:pPr>
            <a:r>
              <a:t>语言和本地化：为了全球覆盖范围，请考虑提供多种语言的内容或提供本地化选项，以使内容更易于访问和吸引不同的受众。</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5" name="Shape 2925"/>
          <p:cNvSpPr/>
          <p:nvPr>
            <p:ph type="sldImg"/>
          </p:nvPr>
        </p:nvSpPr>
        <p:spPr>
          <a:prstGeom prst="rect">
            <a:avLst/>
          </a:prstGeom>
        </p:spPr>
        <p:txBody>
          <a:bodyPr/>
          <a:lstStyle/>
          <a:p>
            <a:pPr/>
          </a:p>
        </p:txBody>
      </p:sp>
      <p:sp>
        <p:nvSpPr>
          <p:cNvPr id="2926" name="Shape 2926"/>
          <p:cNvSpPr/>
          <p:nvPr>
            <p:ph type="body" sz="quarter" idx="1"/>
          </p:nvPr>
        </p:nvSpPr>
        <p:spPr>
          <a:prstGeom prst="rect">
            <a:avLst/>
          </a:prstGeom>
        </p:spPr>
        <p:txBody>
          <a:bodyPr/>
          <a:lstStyle/>
          <a:p>
            <a:pPr>
              <a:defRPr b="1"/>
            </a:pPr>
            <a:r>
              <a:t>And the key areas of Social Impact.</a:t>
            </a:r>
          </a:p>
          <a:p>
            <a:pPr>
              <a:defRPr b="1"/>
            </a:pPr>
            <a:r>
              <a:t>To be made up of</a:t>
            </a:r>
          </a:p>
          <a:p>
            <a:pPr marL="317500" indent="-317500">
              <a:buSzPct val="123000"/>
              <a:buChar char="•"/>
            </a:pPr>
            <a:r>
              <a:rPr b="1"/>
              <a:t>Targeting Underserved Communities</a:t>
            </a:r>
            <a:r>
              <a:t>: f your venture aims to serve underserved communities, assess how your offerings meet their educational needs and challenges. This can include affordability, accessibility, and relevance of the content to their socio-economic context.</a:t>
            </a:r>
          </a:p>
          <a:p>
            <a:pPr marL="317500" indent="-317500">
              <a:buSzPct val="123000"/>
              <a:buChar char="•"/>
            </a:pPr>
            <a:r>
              <a:rPr b="1"/>
              <a:t>Broader Societal Goals</a:t>
            </a:r>
            <a:r>
              <a:t>: Evaluate how your educational services contribute to broader societal goals like reducing educational inequality, promoting lifelong learning, or supporting workforce development.</a:t>
            </a:r>
          </a:p>
          <a:p>
            <a:pPr marL="317500" indent="-317500">
              <a:buSzPct val="123000"/>
              <a:buChar char="•"/>
            </a:pPr>
            <a:r>
              <a:rPr b="1"/>
              <a:t>Partnerships for Greater Impact</a:t>
            </a:r>
            <a:r>
              <a:t>: Collaborate with NGOs, government bodies, or other organizations that work towards similar social goals. These partnerships can amplify your impact and provide valuable insights and resources.</a:t>
            </a:r>
          </a:p>
          <a:p>
            <a:pPr>
              <a:defRPr>
                <a:solidFill>
                  <a:schemeClr val="accent4">
                    <a:hueOff val="-476017"/>
                    <a:lumOff val="-10042"/>
                  </a:schemeClr>
                </a:solidFill>
              </a:defRPr>
            </a:pPr>
          </a:p>
          <a:p>
            <a:pPr>
              <a:defRPr>
                <a:solidFill>
                  <a:schemeClr val="accent4">
                    <a:hueOff val="-476017"/>
                    <a:lumOff val="-10042"/>
                  </a:schemeClr>
                </a:solidFill>
              </a:defRPr>
            </a:pPr>
            <a:r>
              <a:t>以及社会影响的关键领域。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针对服务不足的社区：如果您的企业旨在为服务不足的社区服务，请评估您的产品如何满足他们的教育需求和挑战。这可以包括可负担性、可访问性和内容与其社会经济背景的相关性。</a:t>
            </a:r>
          </a:p>
          <a:p>
            <a:pPr>
              <a:defRPr>
                <a:solidFill>
                  <a:schemeClr val="accent4">
                    <a:hueOff val="-476017"/>
                    <a:lumOff val="-10042"/>
                  </a:schemeClr>
                </a:solidFill>
              </a:defRPr>
            </a:pPr>
            <a:r>
              <a:t>更广泛的社会目标：评估您的教育服务如何为更广泛的社会目标做出贡献，如减少教育不平等、促进终身学习或支持劳动力发展。</a:t>
            </a:r>
          </a:p>
          <a:p>
            <a:pPr>
              <a:defRPr>
                <a:solidFill>
                  <a:schemeClr val="accent4">
                    <a:hueOff val="-476017"/>
                    <a:lumOff val="-10042"/>
                  </a:schemeClr>
                </a:solidFill>
              </a:defRPr>
            </a:pPr>
            <a:r>
              <a:t>更大影响的伙伴关系：与致力于类似社会目标的非政府组织、政府机构或其他组织合作。这些伙伴关系可以放大您的影响力，并提供宝贵的见解和资源。</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4" name="Shape 2954"/>
          <p:cNvSpPr/>
          <p:nvPr>
            <p:ph type="sldImg"/>
          </p:nvPr>
        </p:nvSpPr>
        <p:spPr>
          <a:prstGeom prst="rect">
            <a:avLst/>
          </a:prstGeom>
        </p:spPr>
        <p:txBody>
          <a:bodyPr/>
          <a:lstStyle/>
          <a:p>
            <a:pPr/>
          </a:p>
        </p:txBody>
      </p:sp>
      <p:sp>
        <p:nvSpPr>
          <p:cNvPr id="2955" name="Shape 2955"/>
          <p:cNvSpPr/>
          <p:nvPr>
            <p:ph type="body" sz="quarter" idx="1"/>
          </p:nvPr>
        </p:nvSpPr>
        <p:spPr>
          <a:prstGeom prst="rect">
            <a:avLst/>
          </a:prstGeom>
        </p:spPr>
        <p:txBody>
          <a:bodyPr/>
          <a:lstStyle/>
          <a:p>
            <a:pPr/>
            <a:r>
              <a:t>Considering social and cultural factors in your educational venture ensures that your offerings are respectful and inclusive and maximize their potential impact. This approach can help build a positive reputation and foster trust among diverse stakeholders, making your venture more effective and impactful in the long run.</a:t>
            </a:r>
          </a:p>
          <a:p>
            <a:pPr/>
          </a:p>
          <a:p>
            <a:pPr>
              <a:defRPr>
                <a:solidFill>
                  <a:schemeClr val="accent4">
                    <a:hueOff val="-476017"/>
                    <a:lumOff val="-10042"/>
                  </a:schemeClr>
                </a:solidFill>
              </a:defRPr>
            </a:pPr>
            <a:r>
              <a:t>在您的教育事业中考虑社会和文化因素，确保您的产品是尊重和包容性的，并最大限度地发挥其潜在影响。这种方法可以帮助建立积极的声誉，培养不同利益相关者之间的信任，从长远来看，使您的企业更加有效和有影响力。</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3" name="Shape 2963"/>
          <p:cNvSpPr/>
          <p:nvPr>
            <p:ph type="sldImg"/>
          </p:nvPr>
        </p:nvSpPr>
        <p:spPr>
          <a:prstGeom prst="rect">
            <a:avLst/>
          </a:prstGeom>
        </p:spPr>
        <p:txBody>
          <a:bodyPr/>
          <a:lstStyle/>
          <a:p>
            <a:pPr/>
          </a:p>
        </p:txBody>
      </p:sp>
      <p:sp>
        <p:nvSpPr>
          <p:cNvPr id="2964" name="Shape 2964"/>
          <p:cNvSpPr/>
          <p:nvPr>
            <p:ph type="body" sz="quarter" idx="1"/>
          </p:nvPr>
        </p:nvSpPr>
        <p:spPr>
          <a:prstGeom prst="rect">
            <a:avLst/>
          </a:prstGeom>
        </p:spPr>
        <p:txBody>
          <a:bodyPr/>
          <a:lstStyle/>
          <a:p>
            <a:pPr>
              <a:defRPr b="1"/>
            </a:pPr>
            <a:r>
              <a:t>Tenth, A detailed framework to assess educational business development opportunities. In terms of Exit Strategy (for investors), to be made up of.</a:t>
            </a:r>
          </a:p>
          <a:p>
            <a:pPr marL="317500" indent="-317500">
              <a:buSzPct val="123000"/>
              <a:buChar char="•"/>
            </a:pPr>
            <a:r>
              <a:rPr b="1"/>
              <a:t>Future Funding:</a:t>
            </a:r>
            <a:r>
              <a:t> Consider the potential for future funding rounds or attracting more prominent investors.</a:t>
            </a:r>
          </a:p>
          <a:p>
            <a:pPr marL="317500" indent="-317500">
              <a:buSzPct val="123000"/>
              <a:buChar char="•"/>
            </a:pPr>
            <a:r>
              <a:rPr b="1"/>
              <a:t>Sale or Merger: </a:t>
            </a:r>
            <a:r>
              <a:t>Understand the potential for the venture to be sold or merged with a larger entity.</a:t>
            </a:r>
          </a:p>
          <a:p>
            <a:pPr marL="317500" indent="-317500">
              <a:buSzPct val="123000"/>
              <a:buChar char="•"/>
            </a:pPr>
            <a:r>
              <a:rPr b="1"/>
              <a:t>Public Listing: </a:t>
            </a:r>
            <a:r>
              <a:t>Consider the feasibility and potential for an IPO if the venture reaches a substantial scale.</a:t>
            </a:r>
          </a:p>
          <a:p>
            <a:pPr/>
          </a:p>
          <a:p>
            <a:pPr>
              <a:defRPr>
                <a:solidFill>
                  <a:schemeClr val="accent4">
                    <a:hueOff val="-476017"/>
                    <a:lumOff val="-10042"/>
                  </a:schemeClr>
                </a:solidFill>
              </a:defRPr>
            </a:pPr>
            <a:r>
              <a:t>第十，评估教育业务发展机会的详细框架。在退出战略方面（针对投资者），由这些战略组成。</a:t>
            </a:r>
          </a:p>
          <a:p>
            <a:pPr>
              <a:defRPr>
                <a:solidFill>
                  <a:schemeClr val="accent4">
                    <a:hueOff val="-476017"/>
                    <a:lumOff val="-10042"/>
                  </a:schemeClr>
                </a:solidFill>
              </a:defRPr>
            </a:pPr>
            <a:r>
              <a:t>未来融资：考虑未来一轮融资或吸引更知名投资者的潜力。</a:t>
            </a:r>
          </a:p>
          <a:p>
            <a:pPr>
              <a:defRPr>
                <a:solidFill>
                  <a:schemeClr val="accent4">
                    <a:hueOff val="-476017"/>
                    <a:lumOff val="-10042"/>
                  </a:schemeClr>
                </a:solidFill>
              </a:defRPr>
            </a:pPr>
            <a:r>
              <a:t>出售或合并：了解合资企业出售或与更大实体合并的可能性。</a:t>
            </a:r>
          </a:p>
          <a:p>
            <a:pPr>
              <a:defRPr>
                <a:solidFill>
                  <a:schemeClr val="accent4">
                    <a:hueOff val="-476017"/>
                    <a:lumOff val="-10042"/>
                  </a:schemeClr>
                </a:solidFill>
              </a:defRPr>
            </a:pPr>
            <a:r>
              <a:t>公开上市：如果合资企业达到实质性规模，请考虑首次公开募股的可行性和潜力。</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8" name="Shape 3028"/>
          <p:cNvSpPr/>
          <p:nvPr>
            <p:ph type="sldImg"/>
          </p:nvPr>
        </p:nvSpPr>
        <p:spPr>
          <a:prstGeom prst="rect">
            <a:avLst/>
          </a:prstGeom>
        </p:spPr>
        <p:txBody>
          <a:bodyPr/>
          <a:lstStyle/>
          <a:p>
            <a:pPr/>
          </a:p>
        </p:txBody>
      </p:sp>
      <p:sp>
        <p:nvSpPr>
          <p:cNvPr id="3029" name="Shape 3029"/>
          <p:cNvSpPr/>
          <p:nvPr>
            <p:ph type="body" sz="quarter" idx="1"/>
          </p:nvPr>
        </p:nvSpPr>
        <p:spPr>
          <a:prstGeom prst="rect">
            <a:avLst/>
          </a:prstGeom>
        </p:spPr>
        <p:txBody>
          <a:bodyPr/>
          <a:lstStyle/>
          <a:p>
            <a:pPr/>
            <a:r>
              <a:t>Developing a clear exit strategy is crucial for investors and founders alike in an educational venture. Here are the key considerations for formulating an effective exit plan:</a:t>
            </a:r>
          </a:p>
          <a:p>
            <a:pPr/>
          </a:p>
          <a:p>
            <a:pPr>
              <a:defRPr b="1"/>
            </a:pPr>
            <a:r>
              <a:t>Let's look at identifying key areas of Future Funding.</a:t>
            </a:r>
          </a:p>
          <a:p>
            <a:pPr>
              <a:defRPr b="1"/>
            </a:pPr>
            <a:r>
              <a:t>Future Funding. To be made up of</a:t>
            </a:r>
          </a:p>
          <a:p>
            <a:pPr marL="317500" indent="-317500">
              <a:buSzPct val="123000"/>
              <a:buChar char="•"/>
            </a:pPr>
            <a:r>
              <a:rPr b="1"/>
              <a:t>Attracting Further Investment</a:t>
            </a:r>
            <a:r>
              <a:t>: Assess the potential for attracting additional funding rounds, especially as the venture grows and proves its market viability. This includes identifying interested investor groups, such as venture capitalists, educational funds, or impact investors.</a:t>
            </a:r>
          </a:p>
          <a:p>
            <a:pPr marL="317500" indent="-317500">
              <a:buSzPct val="123000"/>
              <a:buChar char="•"/>
            </a:pPr>
            <a:r>
              <a:rPr b="1"/>
              <a:t>Valuation Increases</a:t>
            </a:r>
            <a:r>
              <a:t>: Consider how the venture can increase its valuation over time, making it a more attractive investment opportunity. This involves scaling the business, diversifying revenue streams, and strengthening its market position.</a:t>
            </a:r>
          </a:p>
          <a:p>
            <a:pPr/>
          </a:p>
          <a:p>
            <a:pPr>
              <a:defRPr>
                <a:solidFill>
                  <a:schemeClr val="accent4">
                    <a:hueOff val="-476017"/>
                    <a:lumOff val="-10042"/>
                  </a:schemeClr>
                </a:solidFill>
              </a:defRPr>
            </a:pPr>
            <a:r>
              <a:t>制定明确的退出战略对教育企业的投资者和创始人都至关重要。以下是制定有效退出计划的关键考虑因素：</a:t>
            </a:r>
          </a:p>
          <a:p>
            <a:pPr>
              <a:defRPr>
                <a:solidFill>
                  <a:schemeClr val="accent4">
                    <a:hueOff val="-476017"/>
                    <a:lumOff val="-10042"/>
                  </a:schemeClr>
                </a:solidFill>
              </a:defRPr>
            </a:pPr>
          </a:p>
          <a:p>
            <a:pPr>
              <a:defRPr>
                <a:solidFill>
                  <a:schemeClr val="accent4">
                    <a:hueOff val="-476017"/>
                    <a:lumOff val="-10042"/>
                  </a:schemeClr>
                </a:solidFill>
              </a:defRPr>
            </a:pPr>
            <a:r>
              <a:t>让我们看看确定未来资金的关键领域。</a:t>
            </a:r>
          </a:p>
          <a:p>
            <a:pPr>
              <a:defRPr>
                <a:solidFill>
                  <a:schemeClr val="accent4">
                    <a:hueOff val="-476017"/>
                    <a:lumOff val="-10042"/>
                  </a:schemeClr>
                </a:solidFill>
              </a:defRPr>
            </a:pPr>
            <a:r>
              <a:t>未来资金。由...组成</a:t>
            </a:r>
          </a:p>
          <a:p>
            <a:pPr>
              <a:defRPr>
                <a:solidFill>
                  <a:schemeClr val="accent4">
                    <a:hueOff val="-476017"/>
                    <a:lumOff val="-10042"/>
                  </a:schemeClr>
                </a:solidFill>
              </a:defRPr>
            </a:pPr>
            <a:r>
              <a:t>吸引进一步投资：评估吸引额外融资的潜力，特别是随着合资企业的发展并证明其市场可行性。这包括确定感兴趣的投资者群体，如风险资本家、教育基金或影响力投资者。</a:t>
            </a:r>
          </a:p>
          <a:p>
            <a:pPr>
              <a:defRPr>
                <a:solidFill>
                  <a:schemeClr val="accent4">
                    <a:hueOff val="-476017"/>
                    <a:lumOff val="-10042"/>
                  </a:schemeClr>
                </a:solidFill>
              </a:defRPr>
            </a:pPr>
            <a:r>
              <a:t>估值增加：考虑合资企业如何随着时间的推移提高估值，使其成为更具吸引力的投资机会。这涉及扩大业务规模、实现收入来源多样化以及加强其市场地位。</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8" name="Shape 3118"/>
          <p:cNvSpPr/>
          <p:nvPr>
            <p:ph type="sldImg"/>
          </p:nvPr>
        </p:nvSpPr>
        <p:spPr>
          <a:prstGeom prst="rect">
            <a:avLst/>
          </a:prstGeom>
        </p:spPr>
        <p:txBody>
          <a:bodyPr/>
          <a:lstStyle/>
          <a:p>
            <a:pPr/>
          </a:p>
        </p:txBody>
      </p:sp>
      <p:sp>
        <p:nvSpPr>
          <p:cNvPr id="3119" name="Shape 3119"/>
          <p:cNvSpPr/>
          <p:nvPr>
            <p:ph type="body" sz="quarter" idx="1"/>
          </p:nvPr>
        </p:nvSpPr>
        <p:spPr>
          <a:prstGeom prst="rect">
            <a:avLst/>
          </a:prstGeom>
        </p:spPr>
        <p:txBody>
          <a:bodyPr/>
          <a:lstStyle/>
          <a:p>
            <a:pPr>
              <a:defRPr b="1"/>
            </a:pPr>
            <a:r>
              <a:t>Continue to key areas of Sale or Merger.</a:t>
            </a:r>
          </a:p>
          <a:p>
            <a:pPr>
              <a:defRPr b="1"/>
            </a:pPr>
            <a:r>
              <a:t>To be made up of</a:t>
            </a:r>
          </a:p>
          <a:p>
            <a:pPr marL="317500" indent="-317500">
              <a:buSzPct val="123000"/>
              <a:buChar char="•"/>
            </a:pPr>
            <a:r>
              <a:rPr b="1"/>
              <a:t>Potential Buyers or Partners:</a:t>
            </a:r>
            <a:r>
              <a:t> Identify entities interested in buying or merging with your venture. These could be larger educational companies, technology firms, or other organizations looking to expand their footprint in the education sector.</a:t>
            </a:r>
          </a:p>
          <a:p>
            <a:pPr marL="317500" indent="-317500">
              <a:buSzPct val="123000"/>
              <a:buChar char="•"/>
            </a:pPr>
            <a:r>
              <a:rPr b="1"/>
              <a:t>Strategic Fit:</a:t>
            </a:r>
            <a:r>
              <a:t> Understand how your venture fits into the broader market and who might benefit from acquiring it. This includes considering your unique selling points, customer base, technology, or market position.</a:t>
            </a:r>
          </a:p>
          <a:p>
            <a:pPr marL="317500" indent="-317500">
              <a:buSzPct val="123000"/>
              <a:buChar char="•"/>
            </a:pPr>
            <a:r>
              <a:rPr b="1"/>
              <a:t>Negotiating Terms: </a:t>
            </a:r>
            <a:r>
              <a:t>Be prepared to negotiate terms that benefit both parties in the event of a sale or merger. This includes the valuation of your venture, the role of the founding team post-merger, and other key terms.</a:t>
            </a:r>
          </a:p>
          <a:p>
            <a:pPr>
              <a:defRPr>
                <a:solidFill>
                  <a:schemeClr val="accent4">
                    <a:hueOff val="-476017"/>
                    <a:lumOff val="-10042"/>
                  </a:schemeClr>
                </a:solidFill>
              </a:defRPr>
            </a:pPr>
          </a:p>
          <a:p>
            <a:pPr>
              <a:defRPr>
                <a:solidFill>
                  <a:schemeClr val="accent4">
                    <a:hueOff val="-476017"/>
                    <a:lumOff val="-10042"/>
                  </a:schemeClr>
                </a:solidFill>
              </a:defRPr>
            </a:pPr>
            <a:r>
              <a:t>继续销售或合并的关键领域。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潜在买家或合作伙伴：确定有兴趣购买或与您的企业合并的实体。这些可能是大型教育公司、技术公司或其他希望扩大其在教育部门足迹的组织。</a:t>
            </a:r>
          </a:p>
          <a:p>
            <a:pPr>
              <a:defRPr>
                <a:solidFill>
                  <a:schemeClr val="accent4">
                    <a:hueOff val="-476017"/>
                    <a:lumOff val="-10042"/>
                  </a:schemeClr>
                </a:solidFill>
              </a:defRPr>
            </a:pPr>
            <a:r>
              <a:t>Strategic Fit：了解您的企业如何融入更广泛的市场，以及谁可能会从收购中受益。这包括考虑您独特的卖点、客户群、技术或市场地位。</a:t>
            </a:r>
          </a:p>
          <a:p>
            <a:pPr>
              <a:defRPr>
                <a:solidFill>
                  <a:schemeClr val="accent4">
                    <a:hueOff val="-476017"/>
                    <a:lumOff val="-10042"/>
                  </a:schemeClr>
                </a:solidFill>
              </a:defRPr>
            </a:pPr>
            <a:r>
              <a:t>谈判条款：准备在出售或合并的情况下谈判有利于双方的条款。这包括您的企业的估值、合并后创始团队的作用以及其他关键术语。</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2" name="Shape 3212"/>
          <p:cNvSpPr/>
          <p:nvPr>
            <p:ph type="sldImg"/>
          </p:nvPr>
        </p:nvSpPr>
        <p:spPr>
          <a:prstGeom prst="rect">
            <a:avLst/>
          </a:prstGeom>
        </p:spPr>
        <p:txBody>
          <a:bodyPr/>
          <a:lstStyle/>
          <a:p>
            <a:pPr/>
          </a:p>
        </p:txBody>
      </p:sp>
      <p:sp>
        <p:nvSpPr>
          <p:cNvPr id="3213" name="Shape 3213"/>
          <p:cNvSpPr/>
          <p:nvPr>
            <p:ph type="body" sz="quarter" idx="1"/>
          </p:nvPr>
        </p:nvSpPr>
        <p:spPr>
          <a:prstGeom prst="rect">
            <a:avLst/>
          </a:prstGeom>
        </p:spPr>
        <p:txBody>
          <a:bodyPr/>
          <a:lstStyle/>
          <a:p>
            <a:pPr>
              <a:defRPr b="1"/>
            </a:pPr>
            <a:r>
              <a:t>And the key areas of Public Listing (IPO).</a:t>
            </a:r>
          </a:p>
          <a:p>
            <a:pPr>
              <a:defRPr b="1"/>
            </a:pPr>
            <a:r>
              <a:t>To be made up of</a:t>
            </a:r>
          </a:p>
          <a:p>
            <a:pPr marL="317500" indent="-317500">
              <a:buSzPct val="123000"/>
              <a:buChar char="•"/>
            </a:pPr>
            <a:r>
              <a:rPr b="1"/>
              <a:t>Feasibility of an IPO: </a:t>
            </a:r>
            <a:r>
              <a:t>An initial public offering (IPO) might be a viable exit strategy for ventures that reach a substantial scale. Assess this feasibility based on your venture's financial performance, market conditions, and readiness to meet the regulatory requirements of being a public company.</a:t>
            </a:r>
          </a:p>
          <a:p>
            <a:pPr marL="317500" indent="-317500">
              <a:buSzPct val="123000"/>
              <a:buChar char="•"/>
            </a:pPr>
            <a:r>
              <a:rPr b="1"/>
              <a:t>Preparing for Public Markets</a:t>
            </a:r>
            <a:r>
              <a:t>: This involves rigorous financial audits, strengthening the management team, ensuring compliance with regulatory requirements, and developing a strong investor relations strategy.</a:t>
            </a:r>
          </a:p>
          <a:p>
            <a:pPr marL="317500" indent="-317500">
              <a:buSzPct val="123000"/>
              <a:buChar char="•"/>
            </a:pPr>
            <a:r>
              <a:rPr b="1"/>
              <a:t>Long-term Considerations</a:t>
            </a:r>
            <a:r>
              <a:t>: Understand the long-term implications of going public, such as the need for transparency, accountability to shareholders, and the pressure of quarterly earnings.</a:t>
            </a:r>
          </a:p>
          <a:p>
            <a:pPr/>
          </a:p>
          <a:p>
            <a:pPr>
              <a:defRPr>
                <a:solidFill>
                  <a:schemeClr val="accent4">
                    <a:hueOff val="-476017"/>
                    <a:lumOff val="-10042"/>
                  </a:schemeClr>
                </a:solidFill>
              </a:defRPr>
            </a:pPr>
            <a:r>
              <a:t>以及公开上市（IPO）的关键领域。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首次公开募股的可行性：对于规模巨大的企业来说，首次公开募股（IPO）可能是一个可行的退出策略。根据您企业的财务业绩、市场状况和满足上市公司监管要求的准备情况来评估这种可行性。</a:t>
            </a:r>
          </a:p>
          <a:p>
            <a:pPr>
              <a:defRPr>
                <a:solidFill>
                  <a:schemeClr val="accent4">
                    <a:hueOff val="-476017"/>
                    <a:lumOff val="-10042"/>
                  </a:schemeClr>
                </a:solidFill>
              </a:defRPr>
            </a:pPr>
            <a:r>
              <a:t>为公共市场做准备：这涉及严格的财务审计，加强管理团队，确保遵守监管要求，以及制定强有力的投资者关系战略。</a:t>
            </a:r>
          </a:p>
          <a:p>
            <a:pPr>
              <a:defRPr>
                <a:solidFill>
                  <a:schemeClr val="accent4">
                    <a:hueOff val="-476017"/>
                    <a:lumOff val="-10042"/>
                  </a:schemeClr>
                </a:solidFill>
              </a:defRPr>
            </a:pPr>
            <a:r>
              <a:t>长期考虑：了解上市的长期影响，例如需要透明度、对股东的问责制以及季度收益的压力。</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0" name="Shape 3240"/>
          <p:cNvSpPr/>
          <p:nvPr>
            <p:ph type="sldImg"/>
          </p:nvPr>
        </p:nvSpPr>
        <p:spPr>
          <a:prstGeom prst="rect">
            <a:avLst/>
          </a:prstGeom>
        </p:spPr>
        <p:txBody>
          <a:bodyPr/>
          <a:lstStyle/>
          <a:p>
            <a:pPr/>
          </a:p>
        </p:txBody>
      </p:sp>
      <p:sp>
        <p:nvSpPr>
          <p:cNvPr id="3241" name="Shape 3241"/>
          <p:cNvSpPr/>
          <p:nvPr>
            <p:ph type="body" sz="quarter" idx="1"/>
          </p:nvPr>
        </p:nvSpPr>
        <p:spPr>
          <a:prstGeom prst="rect">
            <a:avLst/>
          </a:prstGeom>
        </p:spPr>
        <p:txBody>
          <a:bodyPr/>
          <a:lstStyle/>
          <a:p>
            <a:pPr/>
            <a:r>
              <a:t>In summary, a well-thought-out exit strategy provides a roadmap for investors to realize their investment's value. Whether through future funding rounds, a sale or merger, or a public listing, having clear options can make your educational venture more attractive to investors and help secure the necessary funding for growth.</a:t>
            </a:r>
          </a:p>
          <a:p>
            <a:pPr/>
          </a:p>
          <a:p>
            <a:pPr>
              <a:defRPr>
                <a:solidFill>
                  <a:schemeClr val="accent4">
                    <a:hueOff val="-476017"/>
                    <a:lumOff val="-10042"/>
                  </a:schemeClr>
                </a:solidFill>
              </a:defRPr>
            </a:pPr>
            <a:r>
              <a:t>总之，深思熟虑的退出策略为投资者实现其投资价值提供了路线图。无论是通过未来的融资回合、出售或合并，还是公开上市，拥有明确的选择都可以使您的教育企业对投资者更具吸引力，并有助于获得增长的必要资金。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hape 517"/>
          <p:cNvSpPr/>
          <p:nvPr>
            <p:ph type="sldImg"/>
          </p:nvPr>
        </p:nvSpPr>
        <p:spPr>
          <a:prstGeom prst="rect">
            <a:avLst/>
          </a:prstGeom>
        </p:spPr>
        <p:txBody>
          <a:bodyPr/>
          <a:lstStyle/>
          <a:p>
            <a:pPr/>
          </a:p>
        </p:txBody>
      </p:sp>
      <p:sp>
        <p:nvSpPr>
          <p:cNvPr id="518" name="Shape 518"/>
          <p:cNvSpPr/>
          <p:nvPr>
            <p:ph type="body" sz="quarter" idx="1"/>
          </p:nvPr>
        </p:nvSpPr>
        <p:spPr>
          <a:prstGeom prst="rect">
            <a:avLst/>
          </a:prstGeom>
        </p:spPr>
        <p:txBody>
          <a:bodyPr/>
          <a:lstStyle/>
          <a:p>
            <a:pPr>
              <a:defRPr b="1"/>
            </a:pPr>
            <a:r>
              <a:t>Continue to key areas of Competitive Landscape.</a:t>
            </a:r>
          </a:p>
          <a:p>
            <a:pPr>
              <a:defRPr b="1"/>
            </a:pPr>
            <a:r>
              <a:t>To be made up of</a:t>
            </a:r>
          </a:p>
          <a:p>
            <a:pPr marL="317500" indent="-317500">
              <a:buSzPct val="123000"/>
              <a:buChar char="•"/>
            </a:pPr>
            <a:r>
              <a:rPr b="1"/>
              <a:t>Identify Competitors:</a:t>
            </a:r>
            <a:r>
              <a:t> List out who your competitors are. This could range from similar products or services to alternative educational methods.</a:t>
            </a:r>
          </a:p>
          <a:p>
            <a:pPr marL="317500" indent="-317500">
              <a:buSzPct val="123000"/>
              <a:buChar char="•"/>
            </a:pPr>
            <a:r>
              <a:rPr b="1"/>
              <a:t>Strengths and Weaknesses: </a:t>
            </a:r>
            <a:r>
              <a:t>Assess the strengths and weaknesses of these competitors. Understand what they do well and where they fall short.</a:t>
            </a:r>
          </a:p>
          <a:p>
            <a:pPr marL="317500" indent="-317500">
              <a:buSzPct val="123000"/>
              <a:buChar char="•"/>
            </a:pPr>
            <a:r>
              <a:rPr b="1"/>
              <a:t>Market Share:</a:t>
            </a:r>
            <a:r>
              <a:t> Determine the market share of each competitor. This gives an idea of who dominates the market and where there are opportunities for new entrants.</a:t>
            </a:r>
          </a:p>
          <a:p>
            <a:pPr marL="317500" indent="-317500">
              <a:buSzPct val="123000"/>
              <a:buChar char="•"/>
            </a:pPr>
            <a:r>
              <a:rPr b="1"/>
              <a:t>Differentiation Opportunities: </a:t>
            </a:r>
            <a:r>
              <a:t>Based on the above analysis, identify areas where you can differentiate your product or service. This could be through innovation, better quality, pricing, user experience, etc.</a:t>
            </a:r>
          </a:p>
          <a:p>
            <a:pPr/>
          </a:p>
          <a:p>
            <a:pPr>
              <a:defRPr>
                <a:solidFill>
                  <a:schemeClr val="accent4">
                    <a:hueOff val="-476017"/>
                    <a:lumOff val="-10042"/>
                  </a:schemeClr>
                </a:solidFill>
              </a:defRPr>
            </a:pPr>
            <a:r>
              <a:t>继续进入竞争景观的关键领域。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识别竞争对手：列出你的竞争对手是谁。这可以从类似的产品或服务到替代教育方法。</a:t>
            </a:r>
          </a:p>
          <a:p>
            <a:pPr>
              <a:defRPr>
                <a:solidFill>
                  <a:schemeClr val="accent4">
                    <a:hueOff val="-476017"/>
                    <a:lumOff val="-10042"/>
                  </a:schemeClr>
                </a:solidFill>
              </a:defRPr>
            </a:pPr>
            <a:r>
              <a:t>优势和劣势：评估这些竞争对手的优势和劣势。了解他们做得好的地方以及不足的地方。</a:t>
            </a:r>
          </a:p>
          <a:p>
            <a:pPr>
              <a:defRPr>
                <a:solidFill>
                  <a:schemeClr val="accent4">
                    <a:hueOff val="-476017"/>
                    <a:lumOff val="-10042"/>
                  </a:schemeClr>
                </a:solidFill>
              </a:defRPr>
            </a:pPr>
            <a:r>
              <a:t>市场份额：确定每个竞争对手的市场份额。这让人们了解了谁主导市场，以及新进入者在哪里有机会。</a:t>
            </a:r>
          </a:p>
          <a:p>
            <a:pPr>
              <a:defRPr>
                <a:solidFill>
                  <a:schemeClr val="accent4">
                    <a:hueOff val="-476017"/>
                    <a:lumOff val="-10042"/>
                  </a:schemeClr>
                </a:solidFill>
              </a:defRPr>
            </a:pPr>
            <a:r>
              <a:t>差异化机会：根据上述分析，确定您可以区分产品或服务的领域。这可以通过创新、更好的质量、定价、用户体验等进行。</a:t>
            </a:r>
          </a:p>
          <a:p>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7" name="Shape 3247"/>
          <p:cNvSpPr/>
          <p:nvPr>
            <p:ph type="sldImg"/>
          </p:nvPr>
        </p:nvSpPr>
        <p:spPr>
          <a:prstGeom prst="rect">
            <a:avLst/>
          </a:prstGeom>
        </p:spPr>
        <p:txBody>
          <a:bodyPr/>
          <a:lstStyle/>
          <a:p>
            <a:pPr/>
          </a:p>
        </p:txBody>
      </p:sp>
      <p:sp>
        <p:nvSpPr>
          <p:cNvPr id="3248" name="Shape 3248"/>
          <p:cNvSpPr/>
          <p:nvPr>
            <p:ph type="body" sz="quarter" idx="1"/>
          </p:nvPr>
        </p:nvSpPr>
        <p:spPr>
          <a:prstGeom prst="rect">
            <a:avLst/>
          </a:prstGeom>
        </p:spPr>
        <p:txBody>
          <a:bodyPr/>
          <a:lstStyle/>
          <a:p>
            <a:pPr/>
            <a:r>
              <a:t>In conclusion, assessing educational business development opportunities requires a multi-dimensional approach. While lucrative, the education sector is also laden with unique challenges due to its direct impact on learners and society. As such, conducting a thorough assessment is essential to ensure both financial success and meaningful educational outcomes.</a:t>
            </a:r>
          </a:p>
          <a:p>
            <a:pPr/>
          </a:p>
          <a:p>
            <a:pPr>
              <a:defRPr>
                <a:solidFill>
                  <a:schemeClr val="accent4">
                    <a:hueOff val="-476017"/>
                    <a:lumOff val="-10042"/>
                  </a:schemeClr>
                </a:solidFill>
              </a:defRPr>
            </a:pPr>
            <a:r>
              <a:t>总之，评估教育业务发展机会需要一种多维的方法。虽然利润丰厚，但由于对学习者和社会有直接影响，教育部门也面临着独特的挑战。因此，进行彻底的评估对于确保财务成功和有意义的教育成果至关重要。</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611"/>
          <p:cNvSpPr/>
          <p:nvPr>
            <p:ph type="sldImg"/>
          </p:nvPr>
        </p:nvSpPr>
        <p:spPr>
          <a:prstGeom prst="rect">
            <a:avLst/>
          </a:prstGeom>
        </p:spPr>
        <p:txBody>
          <a:bodyPr/>
          <a:lstStyle/>
          <a:p>
            <a:pPr/>
          </a:p>
        </p:txBody>
      </p:sp>
      <p:sp>
        <p:nvSpPr>
          <p:cNvPr id="612" name="Shape 612"/>
          <p:cNvSpPr/>
          <p:nvPr>
            <p:ph type="body" sz="quarter" idx="1"/>
          </p:nvPr>
        </p:nvSpPr>
        <p:spPr>
          <a:prstGeom prst="rect">
            <a:avLst/>
          </a:prstGeom>
        </p:spPr>
        <p:txBody>
          <a:bodyPr/>
          <a:lstStyle/>
          <a:p>
            <a:pPr>
              <a:defRPr b="1"/>
            </a:pPr>
            <a:r>
              <a:t>And the key areas of Target Audience. </a:t>
            </a:r>
          </a:p>
          <a:p>
            <a:pPr>
              <a:defRPr b="1"/>
            </a:pPr>
            <a:r>
              <a:t>To be made up of</a:t>
            </a:r>
          </a:p>
          <a:p>
            <a:pPr marL="317500" indent="-317500">
              <a:buSzPct val="123000"/>
              <a:buChar char="•"/>
            </a:pPr>
            <a:r>
              <a:rPr b="1"/>
              <a:t>Identifying the Primary Users</a:t>
            </a:r>
            <a:r>
              <a:t>: Determine who will directly benefit from your product or service. This could include students, educators, educational institutions, parents, or lifelong learners.</a:t>
            </a:r>
          </a:p>
          <a:p>
            <a:pPr marL="317500" indent="-317500">
              <a:buSzPct val="123000"/>
              <a:buChar char="•"/>
            </a:pPr>
            <a:r>
              <a:rPr b="1"/>
              <a:t>Understanding Their Needs:</a:t>
            </a:r>
            <a:r>
              <a:t> Each group has unique needs and preferences. For instance, students might look for engaging and interactive content, educators might seek tools for better classroom management, and institutions might need scalable educational solutions.</a:t>
            </a:r>
          </a:p>
          <a:p>
            <a:pPr marL="317500" indent="-317500">
              <a:buSzPct val="123000"/>
              <a:buChar char="•"/>
            </a:pPr>
            <a:r>
              <a:rPr b="1"/>
              <a:t>Tailoring Your Offering:</a:t>
            </a:r>
            <a:r>
              <a:t> The insights gathered about your target audience should guide how you develop and market your product or service. For example, a product aimed at young students should be user-friendly and engaging, whereas one for educators might need to focus on efficiency and resource management.</a:t>
            </a:r>
          </a:p>
          <a:p>
            <a:pPr/>
          </a:p>
          <a:p>
            <a:pPr>
              <a:defRPr>
                <a:solidFill>
                  <a:schemeClr val="accent4">
                    <a:hueOff val="-476017"/>
                    <a:lumOff val="-10042"/>
                  </a:schemeClr>
                </a:solidFill>
              </a:defRPr>
            </a:pPr>
            <a:r>
              <a:t>以及目标受众的关键领域。</a:t>
            </a:r>
          </a:p>
          <a:p>
            <a:pPr>
              <a:defRPr>
                <a:solidFill>
                  <a:schemeClr val="accent4">
                    <a:hueOff val="-476017"/>
                    <a:lumOff val="-10042"/>
                  </a:schemeClr>
                </a:solidFill>
              </a:defRPr>
            </a:pPr>
          </a:p>
          <a:p>
            <a:pPr>
              <a:defRPr>
                <a:solidFill>
                  <a:schemeClr val="accent4">
                    <a:hueOff val="-476017"/>
                    <a:lumOff val="-10042"/>
                  </a:schemeClr>
                </a:solidFill>
              </a:defRPr>
            </a:pPr>
            <a:r>
              <a:t>由...组成</a:t>
            </a:r>
          </a:p>
          <a:p>
            <a:pPr>
              <a:defRPr>
                <a:solidFill>
                  <a:schemeClr val="accent4">
                    <a:hueOff val="-476017"/>
                    <a:lumOff val="-10042"/>
                  </a:schemeClr>
                </a:solidFill>
              </a:defRPr>
            </a:pPr>
            <a:r>
              <a:t>识别主要用户：确定谁将直接从您的产品或服务中受益。这可能包括学生、教育工作者、教育机构、家长或终身学习者。</a:t>
            </a:r>
          </a:p>
          <a:p>
            <a:pPr>
              <a:defRPr>
                <a:solidFill>
                  <a:schemeClr val="accent4">
                    <a:hueOff val="-476017"/>
                    <a:lumOff val="-10042"/>
                  </a:schemeClr>
                </a:solidFill>
              </a:defRPr>
            </a:pPr>
            <a:r>
              <a:t>了解他们的需求：每个群体都有独特的需求和偏好。例如，学生可能会寻找引人入胜的互动内容，教育工作者可能会寻求更好的课堂管理工具，机构可能需要可扩展的教育解决方案。</a:t>
            </a:r>
          </a:p>
          <a:p>
            <a:pPr>
              <a:defRPr>
                <a:solidFill>
                  <a:schemeClr val="accent4">
                    <a:hueOff val="-476017"/>
                    <a:lumOff val="-10042"/>
                  </a:schemeClr>
                </a:solidFill>
              </a:defRPr>
            </a:pPr>
            <a:r>
              <a:t>定制您的产品：收集的关于目标受众的见解应指导您如何开发和营销您的产品或服务。例如，针对年轻学生的产品应该用户友好且有吸引力，而教育工作者的产品可能需要专注于效率和资源管理。</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a:r>
              <a:t>By addressing these areas comprehensively, you can gain a deep understanding of the market for your educational service or product, identify strategic opportunities, and tailor your offerings to meet the specific needs of your target audience.</a:t>
            </a:r>
          </a:p>
          <a:p>
            <a:pPr/>
          </a:p>
          <a:p>
            <a:pPr>
              <a:defRPr>
                <a:solidFill>
                  <a:schemeClr val="accent4">
                    <a:hueOff val="-476017"/>
                    <a:lumOff val="-10042"/>
                  </a:schemeClr>
                </a:solidFill>
              </a:defRPr>
            </a:pPr>
            <a:r>
              <a:t>通过全面解决这些领域，您可以深入了解教育服务或产品的市场，确定战略机会，并定制您的产品以满足目标受众的特定需求。</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defRPr b="1"/>
            </a:pPr>
            <a:r>
              <a:t>Second, A detailed framework to assess educational business development opportunities. In terms of Regulatory and Compliance Review, to be made up of.</a:t>
            </a:r>
          </a:p>
          <a:p>
            <a:pPr marL="317500" indent="-317500">
              <a:buSzPct val="123000"/>
              <a:buChar char="•"/>
              <a:defRPr b="1"/>
            </a:pPr>
            <a:r>
              <a:t>Licensing and Accreditation:</a:t>
            </a:r>
            <a:r>
              <a:t> </a:t>
            </a:r>
            <a:r>
              <a:rPr b="0"/>
              <a:t>Understand the requirements to operate legally, especially if it's an institution or course that offers certifications.</a:t>
            </a:r>
            <a:endParaRPr b="0"/>
          </a:p>
          <a:p>
            <a:pPr marL="317500" indent="-317500">
              <a:buSzPct val="123000"/>
              <a:buChar char="•"/>
            </a:pPr>
            <a:r>
              <a:rPr b="1"/>
              <a:t>Data Privacy: </a:t>
            </a:r>
            <a:r>
              <a:t>With many educational ventures now online, it's vital to ensure compliance with data protection and privacy regulations.</a:t>
            </a:r>
          </a:p>
          <a:p>
            <a:pPr marL="317500" indent="-317500">
              <a:buSzPct val="123000"/>
              <a:buChar char="•"/>
            </a:pPr>
            <a:r>
              <a:rPr b="1"/>
              <a:t>Quality Assurance:</a:t>
            </a:r>
            <a:r>
              <a:t> Check the standards that must be met to ensure the quality of education provided.</a:t>
            </a:r>
          </a:p>
          <a:p>
            <a:pPr marL="317500" indent="-317500">
              <a:buSzPct val="123000"/>
              <a:buChar char="•"/>
            </a:pPr>
          </a:p>
          <a:p>
            <a:pPr>
              <a:defRPr>
                <a:solidFill>
                  <a:schemeClr val="accent4">
                    <a:hueOff val="-476017"/>
                    <a:lumOff val="-10042"/>
                  </a:schemeClr>
                </a:solidFill>
              </a:defRPr>
            </a:pPr>
            <a:r>
              <a:t>第二，评估教育业务发展机会的详细框架。在监管和合规审查方面，将由。</a:t>
            </a:r>
          </a:p>
          <a:p>
            <a:pPr marL="317500" indent="-317500">
              <a:buSzPct val="123000"/>
              <a:buChar char="•"/>
              <a:defRPr>
                <a:solidFill>
                  <a:schemeClr val="accent4">
                    <a:hueOff val="-476017"/>
                    <a:lumOff val="-10042"/>
                  </a:schemeClr>
                </a:solidFill>
              </a:defRPr>
            </a:pPr>
            <a:r>
              <a:t>许可和认证：了解合法运营的要求，特别是如果是提供认证的机构或课程。</a:t>
            </a:r>
          </a:p>
          <a:p>
            <a:pPr marL="317500" indent="-317500">
              <a:buSzPct val="123000"/>
              <a:buChar char="•"/>
              <a:defRPr>
                <a:solidFill>
                  <a:schemeClr val="accent4">
                    <a:hueOff val="-476017"/>
                    <a:lumOff val="-10042"/>
                  </a:schemeClr>
                </a:solidFill>
              </a:defRPr>
            </a:pPr>
            <a:r>
              <a:t>数据隐私：随着许多教育企业现在在线，确保遵守数据保护和隐私法规至关重要。</a:t>
            </a:r>
          </a:p>
          <a:p>
            <a:pPr marL="317500" indent="-317500">
              <a:buSzPct val="123000"/>
              <a:buChar char="•"/>
              <a:defRPr>
                <a:solidFill>
                  <a:schemeClr val="accent4">
                    <a:hueOff val="-476017"/>
                    <a:lumOff val="-10042"/>
                  </a:schemeClr>
                </a:solidFill>
              </a:defRPr>
            </a:pPr>
            <a:r>
              <a:t>质量保证：检查必须满足的标准，以确保所提供的教育质量。</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hape 743"/>
          <p:cNvSpPr/>
          <p:nvPr>
            <p:ph type="sldImg"/>
          </p:nvPr>
        </p:nvSpPr>
        <p:spPr>
          <a:prstGeom prst="rect">
            <a:avLst/>
          </a:prstGeom>
        </p:spPr>
        <p:txBody>
          <a:bodyPr/>
          <a:lstStyle/>
          <a:p>
            <a:pPr/>
          </a:p>
        </p:txBody>
      </p:sp>
      <p:sp>
        <p:nvSpPr>
          <p:cNvPr id="744" name="Shape 744"/>
          <p:cNvSpPr/>
          <p:nvPr>
            <p:ph type="body" sz="quarter" idx="1"/>
          </p:nvPr>
        </p:nvSpPr>
        <p:spPr>
          <a:prstGeom prst="rect">
            <a:avLst/>
          </a:prstGeom>
        </p:spPr>
        <p:txBody>
          <a:bodyPr/>
          <a:lstStyle/>
          <a:p>
            <a:pPr/>
            <a:r>
              <a:t>When embarking on an educational venture, it's crucial to consider regulatory and compliance aspects to operate legally and ethically.</a:t>
            </a:r>
            <a:endParaRPr strike="sngStrike"/>
          </a:p>
          <a:p>
            <a:pPr>
              <a:defRPr b="1"/>
            </a:pPr>
            <a:r>
              <a:t>Let's look at identifying key areas of Licensing and Accreditation.</a:t>
            </a:r>
          </a:p>
          <a:p>
            <a:pPr>
              <a:defRPr b="1"/>
            </a:pPr>
            <a:r>
              <a:t>Licensing and Accreditation. To be made up of</a:t>
            </a:r>
          </a:p>
          <a:p>
            <a:pPr marL="317500" indent="-317500">
              <a:buSzPct val="123000"/>
              <a:buChar char="•"/>
            </a:pPr>
            <a:r>
              <a:rPr b="1"/>
              <a:t>Legal Requirements:</a:t>
            </a:r>
            <a:r>
              <a:t> To legally operate an educational institution or offer courses, especially those that grant certifications or degrees, you must adhere to specific licensing requirements. These vary widely depending on the location and the nature of the educational services provided.</a:t>
            </a:r>
          </a:p>
          <a:p>
            <a:pPr marL="317500" indent="-317500">
              <a:buSzPct val="123000"/>
              <a:buChar char="•"/>
            </a:pPr>
            <a:r>
              <a:rPr b="1"/>
              <a:t>Accreditation Process</a:t>
            </a:r>
            <a:r>
              <a:t>: Accreditation from recognized bodies can lend credibility and recognition to your institution or courses. It involves meeting certain educational quality standards and undergoing periodic reviews.</a:t>
            </a:r>
          </a:p>
          <a:p>
            <a:pPr marL="317500" indent="-317500">
              <a:buSzPct val="123000"/>
              <a:buChar char="•"/>
            </a:pPr>
            <a:r>
              <a:rPr b="1"/>
              <a:t>Impact on Students</a:t>
            </a:r>
            <a:r>
              <a:t>: Accreditation can be crucial for students, especially regarding the transferability of credits and eligibility for certain professional pathways.</a:t>
            </a:r>
          </a:p>
          <a:p>
            <a:pPr/>
          </a:p>
          <a:p>
            <a:pPr>
              <a:defRPr>
                <a:solidFill>
                  <a:schemeClr val="accent4">
                    <a:hueOff val="-476017"/>
                    <a:lumOff val="-10042"/>
                  </a:schemeClr>
                </a:solidFill>
              </a:defRPr>
            </a:pPr>
            <a:r>
              <a:t>让我们来看看确定许可和认证的关键领域。</a:t>
            </a:r>
          </a:p>
          <a:p>
            <a:pPr>
              <a:defRPr>
                <a:solidFill>
                  <a:schemeClr val="accent4">
                    <a:hueOff val="-476017"/>
                    <a:lumOff val="-10042"/>
                  </a:schemeClr>
                </a:solidFill>
              </a:defRPr>
            </a:pPr>
            <a:r>
              <a:t>许可和认证。由...组成</a:t>
            </a:r>
          </a:p>
          <a:p>
            <a:pPr>
              <a:defRPr>
                <a:solidFill>
                  <a:schemeClr val="accent4">
                    <a:hueOff val="-476017"/>
                    <a:lumOff val="-10042"/>
                  </a:schemeClr>
                </a:solidFill>
              </a:defRPr>
            </a:pPr>
            <a:r>
              <a:t>法律要求：要合法运营教育机构或提供课程，特别是那些授予认证或学位的课程，您必须遵守特定的许可要求。这些根据所提供的教育服务的位置和性质而有很大差异。</a:t>
            </a:r>
          </a:p>
          <a:p>
            <a:pPr>
              <a:defRPr>
                <a:solidFill>
                  <a:schemeClr val="accent4">
                    <a:hueOff val="-476017"/>
                    <a:lumOff val="-10042"/>
                  </a:schemeClr>
                </a:solidFill>
              </a:defRPr>
            </a:pPr>
            <a:r>
              <a:t>认证过程：来自认可机构的认证可以为您的机构或课程提供可信度和认可。它涉及满足某些教育质量标准并接受定期审查。</a:t>
            </a:r>
          </a:p>
          <a:p>
            <a:pPr>
              <a:defRPr>
                <a:solidFill>
                  <a:schemeClr val="accent4">
                    <a:hueOff val="-476017"/>
                    <a:lumOff val="-10042"/>
                  </a:schemeClr>
                </a:solidFill>
              </a:defRPr>
            </a:pPr>
            <a:r>
              <a:t>对学生的影响：认证对学生至关重要，特别是在学分的可转移性和某些专业途径的资格方面。</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spTree>
      <p:nvGrpSpPr>
        <p:cNvPr id="1" name=""/>
        <p:cNvGrpSpPr/>
        <p:nvPr/>
      </p:nvGrpSpPr>
      <p:grpSpPr>
        <a:xfrm>
          <a:off x="0" y="0"/>
          <a:ext cx="0" cy="0"/>
          <a:chOff x="0" y="0"/>
          <a:chExt cx="0" cy="0"/>
        </a:xfrm>
      </p:grpSpPr>
      <p:sp>
        <p:nvSpPr>
          <p:cNvPr id="169" name="Slide Number"/>
          <p:cNvSpPr txBox="1"/>
          <p:nvPr>
            <p:ph type="sldNum" sz="quarter" idx="2"/>
          </p:nvPr>
        </p:nvSpPr>
        <p:spPr>
          <a:xfrm>
            <a:off x="22567949" y="762000"/>
            <a:ext cx="295227" cy="304800"/>
          </a:xfrm>
          <a:prstGeom prst="rect">
            <a:avLst/>
          </a:prstGeom>
        </p:spPr>
        <p:txBody>
          <a:bodyPr lIns="0" tIns="0" rIns="0" bIns="0" anchor="t"/>
          <a:lstStyle>
            <a:lvl1pPr algn="r" defTabSz="1828433">
              <a:defRPr sz="2000">
                <a:solidFill>
                  <a:srgbClr val="68686E"/>
                </a:solidFill>
                <a:latin typeface="Heebo Light"/>
                <a:ea typeface="Heebo Light"/>
                <a:cs typeface="Heebo Light"/>
                <a:sym typeface="Heebo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spTree>
      <p:nvGrpSpPr>
        <p:cNvPr id="1" name=""/>
        <p:cNvGrpSpPr/>
        <p:nvPr/>
      </p:nvGrpSpPr>
      <p:grpSpPr>
        <a:xfrm>
          <a:off x="0" y="0"/>
          <a:ext cx="0" cy="0"/>
          <a:chOff x="0" y="0"/>
          <a:chExt cx="0" cy="0"/>
        </a:xfrm>
      </p:grpSpPr>
      <p:sp>
        <p:nvSpPr>
          <p:cNvPr id="176" name="Slide Number"/>
          <p:cNvSpPr txBox="1"/>
          <p:nvPr>
            <p:ph type="sldNum" sz="quarter" idx="2"/>
          </p:nvPr>
        </p:nvSpPr>
        <p:spPr>
          <a:xfrm>
            <a:off x="22440822" y="903691"/>
            <a:ext cx="238721" cy="241301"/>
          </a:xfrm>
          <a:prstGeom prst="rect">
            <a:avLst/>
          </a:prstGeom>
        </p:spPr>
        <p:txBody>
          <a:bodyPr lIns="0" tIns="0" rIns="0" bIns="0" anchor="ctr"/>
          <a:lstStyle>
            <a:lvl1pPr defTabSz="1828433">
              <a:defRPr sz="1600">
                <a:solidFill>
                  <a:srgbClr val="262428"/>
                </a:solidFill>
                <a:latin typeface="Spartan MB"/>
                <a:ea typeface="Spartan MB"/>
                <a:cs typeface="Spartan MB"/>
                <a:sym typeface="Spartan MB"/>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spTree>
      <p:nvGrpSpPr>
        <p:cNvPr id="1" name=""/>
        <p:cNvGrpSpPr/>
        <p:nvPr/>
      </p:nvGrpSpPr>
      <p:grpSpPr>
        <a:xfrm>
          <a:off x="0" y="0"/>
          <a:ext cx="0" cy="0"/>
          <a:chOff x="0" y="0"/>
          <a:chExt cx="0" cy="0"/>
        </a:xfrm>
      </p:grpSpPr>
      <p:sp>
        <p:nvSpPr>
          <p:cNvPr id="183" name="Slide Number"/>
          <p:cNvSpPr txBox="1"/>
          <p:nvPr>
            <p:ph type="sldNum" sz="quarter" idx="2"/>
          </p:nvPr>
        </p:nvSpPr>
        <p:spPr>
          <a:xfrm>
            <a:off x="22500446" y="921154"/>
            <a:ext cx="210469" cy="215901"/>
          </a:xfrm>
          <a:prstGeom prst="rect">
            <a:avLst/>
          </a:prstGeom>
        </p:spPr>
        <p:txBody>
          <a:bodyPr lIns="0" tIns="0" rIns="0" bIns="0" anchor="ctr"/>
          <a:lstStyle>
            <a:lvl1pPr defTabSz="1828433">
              <a:defRPr sz="1400">
                <a:solidFill>
                  <a:srgbClr val="FFFFFF"/>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Right + Text Left">
    <p:spTree>
      <p:nvGrpSpPr>
        <p:cNvPr id="1" name=""/>
        <p:cNvGrpSpPr/>
        <p:nvPr/>
      </p:nvGrpSpPr>
      <p:grpSpPr>
        <a:xfrm>
          <a:off x="0" y="0"/>
          <a:ext cx="0" cy="0"/>
          <a:chOff x="0" y="0"/>
          <a:chExt cx="0" cy="0"/>
        </a:xfrm>
      </p:grpSpPr>
      <p:sp>
        <p:nvSpPr>
          <p:cNvPr id="190" name="Picture Placeholder 52"/>
          <p:cNvSpPr/>
          <p:nvPr>
            <p:ph type="pic" idx="21"/>
          </p:nvPr>
        </p:nvSpPr>
        <p:spPr>
          <a:xfrm>
            <a:off x="11787406" y="7143"/>
            <a:ext cx="11618088" cy="13701716"/>
          </a:xfrm>
          <a:prstGeom prst="rect">
            <a:avLst/>
          </a:prstGeom>
        </p:spPr>
        <p:txBody>
          <a:bodyPr lIns="91439" tIns="45719" rIns="91439" bIns="45719">
            <a:noAutofit/>
          </a:bodyPr>
          <a:lstStyle/>
          <a:p>
            <a:pPr/>
          </a:p>
        </p:txBody>
      </p:sp>
      <p:sp>
        <p:nvSpPr>
          <p:cNvPr id="191" name="Slide Number"/>
          <p:cNvSpPr txBox="1"/>
          <p:nvPr>
            <p:ph type="sldNum" sz="quarter" idx="2"/>
          </p:nvPr>
        </p:nvSpPr>
        <p:spPr>
          <a:xfrm>
            <a:off x="11786234" y="12341857"/>
            <a:ext cx="5680716" cy="729491"/>
          </a:xfrm>
          <a:prstGeom prst="rect">
            <a:avLst/>
          </a:prstGeom>
        </p:spPr>
        <p:txBody>
          <a:bodyPr lIns="45672" tIns="45672" rIns="45672" bIns="45672" anchor="ctr"/>
          <a:lstStyle>
            <a:lvl1pPr algn="r" defTabSz="1828433">
              <a:defRPr sz="1200">
                <a:solidFill>
                  <a:srgbClr val="68686E"/>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6.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image" Target="../media/image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image" Target="../media/image9.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5.xml"/><Relationship Id="rId3" Type="http://schemas.openxmlformats.org/officeDocument/2006/relationships/image" Target="../media/image1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Picture Placeholder 2"/>
          <p:cNvSpPr/>
          <p:nvPr/>
        </p:nvSpPr>
        <p:spPr>
          <a:xfrm>
            <a:off x="6350" y="0"/>
            <a:ext cx="22148801" cy="13716000"/>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21589" y="0"/>
                </a:lnTo>
                <a:lnTo>
                  <a:pt x="21592" y="98"/>
                </a:lnTo>
                <a:cubicBezTo>
                  <a:pt x="21600" y="1534"/>
                  <a:pt x="21304" y="3068"/>
                  <a:pt x="20959" y="4372"/>
                </a:cubicBezTo>
                <a:cubicBezTo>
                  <a:pt x="20168" y="7353"/>
                  <a:pt x="17029" y="11742"/>
                  <a:pt x="14776" y="13616"/>
                </a:cubicBezTo>
                <a:cubicBezTo>
                  <a:pt x="12524" y="15490"/>
                  <a:pt x="9557" y="13554"/>
                  <a:pt x="7443" y="15613"/>
                </a:cubicBezTo>
                <a:cubicBezTo>
                  <a:pt x="6519" y="16514"/>
                  <a:pt x="5759" y="18805"/>
                  <a:pt x="5031" y="21012"/>
                </a:cubicBezTo>
                <a:lnTo>
                  <a:pt x="4836" y="21600"/>
                </a:lnTo>
                <a:lnTo>
                  <a:pt x="0" y="21600"/>
                </a:lnTo>
                <a:close/>
              </a:path>
            </a:pathLst>
          </a:custGeom>
          <a:solidFill>
            <a:srgbClr val="F2F2F2"/>
          </a:solidFill>
          <a:ln w="12700">
            <a:miter lim="400000"/>
          </a:ln>
        </p:spPr>
        <p:txBody>
          <a:bodyPr lIns="45719" rIns="45719"/>
          <a:lstStyle/>
          <a:p>
            <a:pPr defTabSz="1828433">
              <a:lnSpc>
                <a:spcPct val="100000"/>
              </a:lnSpc>
              <a:spcBef>
                <a:spcPts val="0"/>
              </a:spcBef>
              <a:defRPr b="1" sz="3600">
                <a:solidFill>
                  <a:srgbClr val="68686E"/>
                </a:solidFill>
                <a:latin typeface="Calibri"/>
                <a:ea typeface="Calibri"/>
                <a:cs typeface="Calibri"/>
                <a:sym typeface="Calibri"/>
              </a:defRPr>
            </a:pPr>
          </a:p>
        </p:txBody>
      </p:sp>
      <p:pic>
        <p:nvPicPr>
          <p:cNvPr id="201" name="AdobeStock_201973585.jpg.jpeg" descr="AdobeStock_201973585.jpg.jpeg"/>
          <p:cNvPicPr>
            <a:picLocks noChangeAspect="1"/>
          </p:cNvPicPr>
          <p:nvPr/>
        </p:nvPicPr>
        <p:blipFill>
          <a:blip r:embed="rId2">
            <a:extLst/>
          </a:blip>
          <a:srcRect l="0" t="3569" r="0" b="3569"/>
          <a:stretch>
            <a:fillRect/>
          </a:stretch>
        </p:blipFill>
        <p:spPr>
          <a:xfrm>
            <a:off x="6273" y="0"/>
            <a:ext cx="22148801" cy="13716001"/>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21600"/>
                </a:lnTo>
                <a:lnTo>
                  <a:pt x="4836" y="21600"/>
                </a:lnTo>
                <a:lnTo>
                  <a:pt x="5031" y="21012"/>
                </a:lnTo>
                <a:cubicBezTo>
                  <a:pt x="5759" y="18805"/>
                  <a:pt x="6519" y="16515"/>
                  <a:pt x="7443" y="15614"/>
                </a:cubicBezTo>
                <a:cubicBezTo>
                  <a:pt x="9557" y="13554"/>
                  <a:pt x="12523" y="15490"/>
                  <a:pt x="14776" y="13616"/>
                </a:cubicBezTo>
                <a:cubicBezTo>
                  <a:pt x="17028" y="11743"/>
                  <a:pt x="20168" y="7353"/>
                  <a:pt x="20958" y="4372"/>
                </a:cubicBezTo>
                <a:cubicBezTo>
                  <a:pt x="21304" y="3068"/>
                  <a:pt x="21600" y="1534"/>
                  <a:pt x="21592" y="98"/>
                </a:cubicBezTo>
                <a:lnTo>
                  <a:pt x="21588" y="0"/>
                </a:lnTo>
                <a:lnTo>
                  <a:pt x="0" y="0"/>
                </a:lnTo>
                <a:close/>
              </a:path>
            </a:pathLst>
          </a:custGeom>
          <a:ln w="12700">
            <a:miter lim="400000"/>
          </a:ln>
        </p:spPr>
      </p:pic>
      <p:sp>
        <p:nvSpPr>
          <p:cNvPr id="202" name="Picture Placeholder 2"/>
          <p:cNvSpPr/>
          <p:nvPr/>
        </p:nvSpPr>
        <p:spPr>
          <a:xfrm>
            <a:off x="6350" y="0"/>
            <a:ext cx="22148801" cy="13716001"/>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21589" y="0"/>
                </a:lnTo>
                <a:lnTo>
                  <a:pt x="21592" y="98"/>
                </a:lnTo>
                <a:cubicBezTo>
                  <a:pt x="21600" y="1534"/>
                  <a:pt x="21304" y="3068"/>
                  <a:pt x="20959" y="4372"/>
                </a:cubicBezTo>
                <a:cubicBezTo>
                  <a:pt x="20168" y="7353"/>
                  <a:pt x="17029" y="11742"/>
                  <a:pt x="14776" y="13616"/>
                </a:cubicBezTo>
                <a:cubicBezTo>
                  <a:pt x="12524" y="15490"/>
                  <a:pt x="9557" y="13554"/>
                  <a:pt x="7443" y="15613"/>
                </a:cubicBezTo>
                <a:cubicBezTo>
                  <a:pt x="6519" y="16514"/>
                  <a:pt x="5759" y="18805"/>
                  <a:pt x="5031" y="21012"/>
                </a:cubicBezTo>
                <a:lnTo>
                  <a:pt x="4836" y="21600"/>
                </a:lnTo>
                <a:lnTo>
                  <a:pt x="0" y="21600"/>
                </a:lnTo>
                <a:close/>
              </a:path>
            </a:pathLst>
          </a:custGeom>
          <a:gradFill>
            <a:gsLst>
              <a:gs pos="6000">
                <a:srgbClr val="403BD9">
                  <a:alpha val="32000"/>
                </a:srgbClr>
              </a:gs>
              <a:gs pos="94000">
                <a:srgbClr val="38F2AE">
                  <a:alpha val="21000"/>
                </a:srgbClr>
              </a:gs>
            </a:gsLst>
            <a:lin ang="7199999"/>
          </a:gradFill>
          <a:ln w="12700">
            <a:miter lim="400000"/>
          </a:ln>
          <a:effectLst>
            <a:outerShdw sx="100000" sy="100000" kx="0" ky="0" algn="b" rotWithShape="0" blurRad="571500" dist="381000" dir="5400000">
              <a:srgbClr val="000000">
                <a:alpha val="10000"/>
              </a:srgbClr>
            </a:outerShdw>
          </a:effectLst>
        </p:spPr>
        <p:txBody>
          <a:bodyPr lIns="45719" rIns="45719"/>
          <a:lstStyle/>
          <a:p>
            <a:pPr defTabSz="1828433">
              <a:lnSpc>
                <a:spcPct val="100000"/>
              </a:lnSpc>
              <a:spcBef>
                <a:spcPts val="0"/>
              </a:spcBef>
              <a:defRPr sz="3600">
                <a:solidFill>
                  <a:srgbClr val="68686E"/>
                </a:solidFill>
                <a:latin typeface="Calibri"/>
                <a:ea typeface="Calibri"/>
                <a:cs typeface="Calibri"/>
                <a:sym typeface="Calibri"/>
              </a:defRPr>
            </a:pPr>
          </a:p>
        </p:txBody>
      </p:sp>
      <p:sp>
        <p:nvSpPr>
          <p:cNvPr id="203" name="Rounded Rectangle 6"/>
          <p:cNvSpPr/>
          <p:nvPr/>
        </p:nvSpPr>
        <p:spPr>
          <a:xfrm>
            <a:off x="2377499" y="7970606"/>
            <a:ext cx="20189326" cy="3291558"/>
          </a:xfrm>
          <a:prstGeom prst="roundRect">
            <a:avLst>
              <a:gd name="adj" fmla="val 50000"/>
            </a:avLst>
          </a:prstGeom>
          <a:solidFill>
            <a:srgbClr val="FFFFFF"/>
          </a:solidFill>
          <a:ln w="12700">
            <a:miter lim="400000"/>
          </a:ln>
          <a:effectLst>
            <a:outerShdw sx="100000" sy="100000" kx="0" ky="0" algn="b" rotWithShape="0" blurRad="571500" dist="381000" dir="5400000">
              <a:srgbClr val="131316">
                <a:alpha val="10000"/>
              </a:srgbClr>
            </a:outerShdw>
          </a:effectLst>
        </p:spPr>
        <p:txBody>
          <a:bodyPr lIns="45719" rIns="45719" anchor="ctr"/>
          <a:lstStyle/>
          <a:p>
            <a:pPr algn="ctr" defTabSz="1828433">
              <a:lnSpc>
                <a:spcPct val="100000"/>
              </a:lnSpc>
              <a:spcBef>
                <a:spcPts val="0"/>
              </a:spcBef>
              <a:defRPr b="1" sz="3600">
                <a:solidFill>
                  <a:srgbClr val="FFFFFF"/>
                </a:solidFill>
                <a:latin typeface="Heebo Light"/>
                <a:ea typeface="Heebo Light"/>
                <a:cs typeface="Heebo Light"/>
                <a:sym typeface="Heebo Light"/>
              </a:defRPr>
            </a:pPr>
          </a:p>
        </p:txBody>
      </p:sp>
      <p:sp>
        <p:nvSpPr>
          <p:cNvPr id="204" name="TextBox 134"/>
          <p:cNvSpPr txBox="1"/>
          <p:nvPr/>
        </p:nvSpPr>
        <p:spPr>
          <a:xfrm>
            <a:off x="2797816" y="8292679"/>
            <a:ext cx="19348692" cy="264312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z="7600">
                <a:solidFill>
                  <a:srgbClr val="131316"/>
                </a:solidFill>
                <a:latin typeface="Poppins Bold"/>
                <a:ea typeface="Poppins Bold"/>
                <a:cs typeface="Poppins Bold"/>
                <a:sym typeface="Poppins Bold"/>
              </a:defRPr>
            </a:pPr>
            <a:r>
              <a:rPr>
                <a:solidFill>
                  <a:srgbClr val="0096FF"/>
                </a:solidFill>
              </a:rPr>
              <a:t>A</a:t>
            </a:r>
            <a:r>
              <a:t>ssessment of </a:t>
            </a:r>
            <a:r>
              <a:rPr>
                <a:solidFill>
                  <a:srgbClr val="FF85FF"/>
                </a:solidFill>
              </a:rPr>
              <a:t>E</a:t>
            </a:r>
            <a:r>
              <a:t>ducational </a:t>
            </a:r>
            <a:r>
              <a:rPr>
                <a:solidFill>
                  <a:srgbClr val="009051"/>
                </a:solidFill>
              </a:rPr>
              <a:t>B</a:t>
            </a:r>
            <a:r>
              <a:t>usiness </a:t>
            </a:r>
            <a:r>
              <a:rPr>
                <a:solidFill>
                  <a:srgbClr val="941100"/>
                </a:solidFill>
              </a:rPr>
              <a:t>D</a:t>
            </a:r>
            <a:r>
              <a:t>evelopment </a:t>
            </a:r>
            <a:r>
              <a:rPr>
                <a:solidFill>
                  <a:srgbClr val="76D6FF"/>
                </a:solidFill>
              </a:rPr>
              <a:t>O</a:t>
            </a:r>
            <a:r>
              <a:t>pportunities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Freeform 70"/>
          <p:cNvSpPr/>
          <p:nvPr/>
        </p:nvSpPr>
        <p:spPr>
          <a:xfrm>
            <a:off x="16330576" y="4231602"/>
            <a:ext cx="6198446" cy="8810022"/>
          </a:xfrm>
          <a:prstGeom prst="roundRect">
            <a:avLst>
              <a:gd name="adj" fmla="val 10571"/>
            </a:avLst>
          </a:prstGeom>
          <a:solidFill>
            <a:srgbClr val="DBF3EA"/>
          </a:solidFill>
          <a:ln w="12700">
            <a:miter lim="400000"/>
          </a:ln>
        </p:spPr>
        <p:txBody>
          <a:bodyPr lIns="45719" rIns="45719" anchor="ctr"/>
          <a:lstStyle/>
          <a:p>
            <a:pPr defTabSz="1828433">
              <a:lnSpc>
                <a:spcPct val="100000"/>
              </a:lnSpc>
              <a:spcBef>
                <a:spcPts val="0"/>
              </a:spcBef>
              <a:defRPr sz="3400">
                <a:solidFill>
                  <a:srgbClr val="DBF3EA"/>
                </a:solidFill>
                <a:latin typeface="Poppins Regular"/>
                <a:ea typeface="Poppins Regular"/>
                <a:cs typeface="Poppins Regular"/>
                <a:sym typeface="Poppins Regular"/>
              </a:defRPr>
            </a:pPr>
          </a:p>
        </p:txBody>
      </p:sp>
      <p:sp>
        <p:nvSpPr>
          <p:cNvPr id="653" name="Freeform 70"/>
          <p:cNvSpPr/>
          <p:nvPr/>
        </p:nvSpPr>
        <p:spPr>
          <a:xfrm>
            <a:off x="9003877" y="4155402"/>
            <a:ext cx="6198446" cy="8810022"/>
          </a:xfrm>
          <a:prstGeom prst="roundRect">
            <a:avLst>
              <a:gd name="adj" fmla="val 10571"/>
            </a:avLst>
          </a:prstGeom>
          <a:solidFill>
            <a:srgbClr val="DBF3EA"/>
          </a:solidFill>
          <a:ln w="12700">
            <a:miter lim="400000"/>
          </a:ln>
        </p:spPr>
        <p:txBody>
          <a:bodyPr lIns="45719" rIns="45719" anchor="ctr"/>
          <a:lstStyle/>
          <a:p>
            <a:pPr defTabSz="1828433">
              <a:lnSpc>
                <a:spcPct val="100000"/>
              </a:lnSpc>
              <a:spcBef>
                <a:spcPts val="0"/>
              </a:spcBef>
              <a:defRPr sz="3400">
                <a:solidFill>
                  <a:srgbClr val="DBF3EA"/>
                </a:solidFill>
                <a:latin typeface="Poppins Regular"/>
                <a:ea typeface="Poppins Regular"/>
                <a:cs typeface="Poppins Regular"/>
                <a:sym typeface="Poppins Regular"/>
              </a:defRPr>
            </a:pPr>
          </a:p>
        </p:txBody>
      </p:sp>
      <p:sp>
        <p:nvSpPr>
          <p:cNvPr id="654" name="Freeform 70"/>
          <p:cNvSpPr/>
          <p:nvPr/>
        </p:nvSpPr>
        <p:spPr>
          <a:xfrm>
            <a:off x="1854977" y="4155402"/>
            <a:ext cx="6198446" cy="8810022"/>
          </a:xfrm>
          <a:prstGeom prst="roundRect">
            <a:avLst>
              <a:gd name="adj" fmla="val 10571"/>
            </a:avLst>
          </a:prstGeom>
          <a:solidFill>
            <a:srgbClr val="DBF3EA"/>
          </a:solidFill>
          <a:ln w="12700">
            <a:miter lim="400000"/>
          </a:ln>
        </p:spPr>
        <p:txBody>
          <a:bodyPr lIns="45719" rIns="45719" anchor="ctr"/>
          <a:lstStyle/>
          <a:p>
            <a:pPr defTabSz="1828433">
              <a:lnSpc>
                <a:spcPct val="100000"/>
              </a:lnSpc>
              <a:spcBef>
                <a:spcPts val="0"/>
              </a:spcBef>
              <a:defRPr sz="3400">
                <a:solidFill>
                  <a:srgbClr val="DBF3EA"/>
                </a:solidFill>
                <a:latin typeface="Poppins Regular"/>
                <a:ea typeface="Poppins Regular"/>
                <a:cs typeface="Poppins Regular"/>
                <a:sym typeface="Poppins Regular"/>
              </a:defRPr>
            </a:pPr>
          </a:p>
        </p:txBody>
      </p:sp>
      <p:sp>
        <p:nvSpPr>
          <p:cNvPr id="655" name="TextBox 5"/>
          <p:cNvSpPr txBox="1"/>
          <p:nvPr/>
        </p:nvSpPr>
        <p:spPr>
          <a:xfrm>
            <a:off x="2332528" y="5645537"/>
            <a:ext cx="5243343" cy="74421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1" sz="3600">
                <a:solidFill>
                  <a:srgbClr val="111340"/>
                </a:solidFill>
                <a:latin typeface="Poppins Bold"/>
                <a:ea typeface="Poppins Bold"/>
                <a:cs typeface="Poppins Bold"/>
                <a:sym typeface="Poppins Bold"/>
              </a:defRPr>
            </a:lvl1pPr>
          </a:lstStyle>
          <a:p>
            <a:pPr/>
            <a:r>
              <a:t>Legal Requirements</a:t>
            </a:r>
          </a:p>
        </p:txBody>
      </p:sp>
      <p:sp>
        <p:nvSpPr>
          <p:cNvPr id="656" name="TextBox 6"/>
          <p:cNvSpPr txBox="1"/>
          <p:nvPr/>
        </p:nvSpPr>
        <p:spPr>
          <a:xfrm>
            <a:off x="2029170" y="6763358"/>
            <a:ext cx="5850059" cy="58953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7" sz="3000">
                <a:latin typeface="Poppins Regular"/>
                <a:ea typeface="Poppins Regular"/>
                <a:cs typeface="Poppins Regular"/>
                <a:sym typeface="Poppins Regular"/>
              </a:defRPr>
            </a:lvl1pPr>
          </a:lstStyle>
          <a:p>
            <a:pPr/>
            <a:r>
              <a:t>To legally operate an educational institution or offer courses, especially those that grant certifications or degrees, you must adhere to specific licensing requirements. These vary widely depending on the location and the nature of the educational services provided.</a:t>
            </a:r>
          </a:p>
        </p:txBody>
      </p:sp>
      <p:sp>
        <p:nvSpPr>
          <p:cNvPr id="657" name="TextBox 134"/>
          <p:cNvSpPr txBox="1"/>
          <p:nvPr/>
        </p:nvSpPr>
        <p:spPr>
          <a:xfrm>
            <a:off x="790454" y="732145"/>
            <a:ext cx="24201306" cy="2082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96250" indent="-1196250" defTabSz="1828433">
              <a:lnSpc>
                <a:spcPct val="80000"/>
              </a:lnSpc>
              <a:spcBef>
                <a:spcPts val="0"/>
              </a:spcBef>
              <a:buSzPct val="123000"/>
              <a:buChar char="๏"/>
              <a:defRPr sz="11200">
                <a:solidFill>
                  <a:srgbClr val="3E6F43"/>
                </a:solidFill>
                <a:latin typeface="Poppins Bold"/>
                <a:ea typeface="Poppins Bold"/>
                <a:cs typeface="Poppins Bold"/>
                <a:sym typeface="Poppins Bold"/>
              </a:defRPr>
            </a:lvl1pPr>
          </a:lstStyle>
          <a:p>
            <a:pPr/>
            <a:r>
              <a:t> Licensing and Accreditation</a:t>
            </a:r>
          </a:p>
        </p:txBody>
      </p:sp>
      <p:sp>
        <p:nvSpPr>
          <p:cNvPr id="658" name="TextBox 5"/>
          <p:cNvSpPr txBox="1"/>
          <p:nvPr/>
        </p:nvSpPr>
        <p:spPr>
          <a:xfrm>
            <a:off x="9619229" y="5645537"/>
            <a:ext cx="5243343" cy="74421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1" sz="3600">
                <a:solidFill>
                  <a:srgbClr val="111340"/>
                </a:solidFill>
                <a:latin typeface="Poppins Bold"/>
                <a:ea typeface="Poppins Bold"/>
                <a:cs typeface="Poppins Bold"/>
                <a:sym typeface="Poppins Bold"/>
              </a:defRPr>
            </a:lvl1pPr>
          </a:lstStyle>
          <a:p>
            <a:pPr/>
            <a:r>
              <a:t>Accreditation Process</a:t>
            </a:r>
          </a:p>
        </p:txBody>
      </p:sp>
      <p:sp>
        <p:nvSpPr>
          <p:cNvPr id="659" name="TextBox 5"/>
          <p:cNvSpPr txBox="1"/>
          <p:nvPr/>
        </p:nvSpPr>
        <p:spPr>
          <a:xfrm>
            <a:off x="16905930" y="5645537"/>
            <a:ext cx="5243343" cy="74421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1" sz="3600">
                <a:solidFill>
                  <a:srgbClr val="111340"/>
                </a:solidFill>
                <a:latin typeface="Poppins Bold"/>
                <a:ea typeface="Poppins Bold"/>
                <a:cs typeface="Poppins Bold"/>
                <a:sym typeface="Poppins Bold"/>
              </a:defRPr>
            </a:lvl1pPr>
          </a:lstStyle>
          <a:p>
            <a:pPr/>
            <a:r>
              <a:t>Impact on Students</a:t>
            </a:r>
          </a:p>
        </p:txBody>
      </p:sp>
      <p:grpSp>
        <p:nvGrpSpPr>
          <p:cNvPr id="691" name="Group"/>
          <p:cNvGrpSpPr/>
          <p:nvPr/>
        </p:nvGrpSpPr>
        <p:grpSpPr>
          <a:xfrm>
            <a:off x="11028120" y="3149094"/>
            <a:ext cx="2149960" cy="2122840"/>
            <a:chOff x="0" y="0"/>
            <a:chExt cx="2149959" cy="2122839"/>
          </a:xfrm>
        </p:grpSpPr>
        <p:sp>
          <p:nvSpPr>
            <p:cNvPr id="660"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690" name="Group"/>
            <p:cNvGrpSpPr/>
            <p:nvPr/>
          </p:nvGrpSpPr>
          <p:grpSpPr>
            <a:xfrm>
              <a:off x="504849" y="208837"/>
              <a:ext cx="1445061" cy="1480761"/>
              <a:chOff x="0" y="0"/>
              <a:chExt cx="1445059" cy="1480760"/>
            </a:xfrm>
          </p:grpSpPr>
          <p:sp>
            <p:nvSpPr>
              <p:cNvPr id="661"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689" name="Group"/>
              <p:cNvGrpSpPr/>
              <p:nvPr/>
            </p:nvGrpSpPr>
            <p:grpSpPr>
              <a:xfrm>
                <a:off x="40381" y="0"/>
                <a:ext cx="1404679" cy="1480761"/>
                <a:chOff x="0" y="0"/>
                <a:chExt cx="1404678" cy="1480760"/>
              </a:xfrm>
            </p:grpSpPr>
            <p:sp>
              <p:nvSpPr>
                <p:cNvPr id="662"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63"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64"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65"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66"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67"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68"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69"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0"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1"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2"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3"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4"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5"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6"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7"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8"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79"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80"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81"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82"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83"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84"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85"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86"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87"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88"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713" name="Group"/>
          <p:cNvGrpSpPr/>
          <p:nvPr/>
        </p:nvGrpSpPr>
        <p:grpSpPr>
          <a:xfrm>
            <a:off x="18354820" y="3476520"/>
            <a:ext cx="2246775" cy="1931050"/>
            <a:chOff x="0" y="0"/>
            <a:chExt cx="2246773" cy="1931048"/>
          </a:xfrm>
        </p:grpSpPr>
        <p:sp>
          <p:nvSpPr>
            <p:cNvPr id="692"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93"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94"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95"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96"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97"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98"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99"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0"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1"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2"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3"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4"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5"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6"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7"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8"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09"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10"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11"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12"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714" name="Freeform 71"/>
          <p:cNvSpPr/>
          <p:nvPr/>
        </p:nvSpPr>
        <p:spPr>
          <a:xfrm>
            <a:off x="3879220" y="3149094"/>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740" name="Group"/>
          <p:cNvGrpSpPr/>
          <p:nvPr/>
        </p:nvGrpSpPr>
        <p:grpSpPr>
          <a:xfrm>
            <a:off x="4314668" y="3599136"/>
            <a:ext cx="1279064" cy="1222755"/>
            <a:chOff x="0" y="0"/>
            <a:chExt cx="1279063" cy="1222753"/>
          </a:xfrm>
        </p:grpSpPr>
        <p:sp>
          <p:nvSpPr>
            <p:cNvPr id="715"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16"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17"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18"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19"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0"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1"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2"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3"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4"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5"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6"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7"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8"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29"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0"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1"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2"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3"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4"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5"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6"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7"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8"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39"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741" name="TextBox 6"/>
          <p:cNvSpPr txBox="1"/>
          <p:nvPr/>
        </p:nvSpPr>
        <p:spPr>
          <a:xfrm>
            <a:off x="9235661" y="6763358"/>
            <a:ext cx="5626911" cy="63995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1" sz="3300">
                <a:latin typeface="Poppins Regular"/>
                <a:ea typeface="Poppins Regular"/>
                <a:cs typeface="Poppins Regular"/>
                <a:sym typeface="Poppins Regular"/>
              </a:defRPr>
            </a:lvl1pPr>
          </a:lstStyle>
          <a:p>
            <a:pPr/>
            <a:r>
              <a:t>Accreditation from recognized bodies can lend credibility and recognition to your institution or courses. It involves meeting certain educational quality standards and undergoing periodic reviews.</a:t>
            </a:r>
          </a:p>
        </p:txBody>
      </p:sp>
      <p:sp>
        <p:nvSpPr>
          <p:cNvPr id="742" name="TextBox 6"/>
          <p:cNvSpPr txBox="1"/>
          <p:nvPr/>
        </p:nvSpPr>
        <p:spPr>
          <a:xfrm>
            <a:off x="16630329" y="7009141"/>
            <a:ext cx="5626911" cy="42367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5" sz="3600">
                <a:latin typeface="Poppins Regular"/>
                <a:ea typeface="Poppins Regular"/>
                <a:cs typeface="Poppins Regular"/>
                <a:sym typeface="Poppins Regular"/>
              </a:defRPr>
            </a:lvl1pPr>
          </a:lstStyle>
          <a:p>
            <a:pPr/>
            <a:r>
              <a:t>Accreditation can be crucial for students, especially regarding the transferability of credits and eligibility for certain professional pathways.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Freeform 70"/>
          <p:cNvSpPr/>
          <p:nvPr/>
        </p:nvSpPr>
        <p:spPr>
          <a:xfrm>
            <a:off x="8937207" y="4063742"/>
            <a:ext cx="6311901" cy="8810021"/>
          </a:xfrm>
          <a:prstGeom prst="roundRect">
            <a:avLst>
              <a:gd name="adj" fmla="val 1038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747" name="Freeform 70"/>
          <p:cNvSpPr/>
          <p:nvPr/>
        </p:nvSpPr>
        <p:spPr>
          <a:xfrm>
            <a:off x="1249862" y="4063742"/>
            <a:ext cx="6317695" cy="8810021"/>
          </a:xfrm>
          <a:prstGeom prst="roundRect">
            <a:avLst>
              <a:gd name="adj" fmla="val 103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748" name="TextBox 5"/>
          <p:cNvSpPr txBox="1"/>
          <p:nvPr/>
        </p:nvSpPr>
        <p:spPr>
          <a:xfrm>
            <a:off x="1336034" y="5366702"/>
            <a:ext cx="5243343" cy="1222754"/>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0" sz="3400">
                <a:solidFill>
                  <a:srgbClr val="111340"/>
                </a:solidFill>
                <a:latin typeface="Poppins Bold"/>
                <a:ea typeface="Poppins Bold"/>
                <a:cs typeface="Poppins Bold"/>
                <a:sym typeface="Poppins Bold"/>
              </a:defRPr>
            </a:lvl1pPr>
          </a:lstStyle>
          <a:p>
            <a:pPr/>
            <a:r>
              <a:t>Online Education Considerations</a:t>
            </a:r>
          </a:p>
        </p:txBody>
      </p:sp>
      <p:sp>
        <p:nvSpPr>
          <p:cNvPr id="749" name="TextBox 6"/>
          <p:cNvSpPr txBox="1"/>
          <p:nvPr/>
        </p:nvSpPr>
        <p:spPr>
          <a:xfrm>
            <a:off x="1336034" y="7094447"/>
            <a:ext cx="5775504" cy="52298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With the rise of digital learning platforms, adhering to data protection and privacy laws is paramount. This includes how student information is collected, stored, used, and shared</a:t>
            </a:r>
          </a:p>
        </p:txBody>
      </p:sp>
      <p:sp>
        <p:nvSpPr>
          <p:cNvPr id="750" name="TextBox 134"/>
          <p:cNvSpPr txBox="1"/>
          <p:nvPr/>
        </p:nvSpPr>
        <p:spPr>
          <a:xfrm>
            <a:off x="790454" y="678805"/>
            <a:ext cx="14173415" cy="218947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D96B5"/>
                </a:solidFill>
                <a:latin typeface="Poppins Bold"/>
                <a:ea typeface="Poppins Bold"/>
                <a:cs typeface="Poppins Bold"/>
                <a:sym typeface="Poppins Bold"/>
              </a:defRPr>
            </a:lvl1pPr>
          </a:lstStyle>
          <a:p>
            <a:pPr/>
            <a:r>
              <a:t> Data Privacy</a:t>
            </a:r>
          </a:p>
        </p:txBody>
      </p:sp>
      <p:sp>
        <p:nvSpPr>
          <p:cNvPr id="751" name="TextBox 5"/>
          <p:cNvSpPr txBox="1"/>
          <p:nvPr/>
        </p:nvSpPr>
        <p:spPr>
          <a:xfrm>
            <a:off x="8937207" y="5396704"/>
            <a:ext cx="5243343" cy="122275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0" sz="3400">
                <a:solidFill>
                  <a:srgbClr val="111340"/>
                </a:solidFill>
                <a:latin typeface="Poppins Bold"/>
                <a:ea typeface="Poppins Bold"/>
                <a:cs typeface="Poppins Bold"/>
                <a:sym typeface="Poppins Bold"/>
              </a:defRPr>
            </a:lvl1pPr>
          </a:lstStyle>
          <a:p>
            <a:pPr/>
            <a:r>
              <a:t>Compliance with Regulations</a:t>
            </a:r>
          </a:p>
        </p:txBody>
      </p:sp>
      <p:sp>
        <p:nvSpPr>
          <p:cNvPr id="752" name="TextBox 6"/>
          <p:cNvSpPr txBox="1"/>
          <p:nvPr/>
        </p:nvSpPr>
        <p:spPr>
          <a:xfrm>
            <a:off x="9145316" y="7094447"/>
            <a:ext cx="5730382" cy="49275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0" sz="3200">
                <a:latin typeface="Poppins Regular"/>
                <a:ea typeface="Poppins Regular"/>
                <a:cs typeface="Poppins Regular"/>
                <a:sym typeface="Poppins Regular"/>
              </a:defRPr>
            </a:lvl1pPr>
          </a:lstStyle>
          <a:p>
            <a:pPr/>
            <a:r>
              <a:t>Familiarize yourself with relevant data protection laws like GDPR in Europe, FERPA in the United States, or other local data privacy laws. Compliance is not just a legal obligation but also helps build user trust.</a:t>
            </a:r>
          </a:p>
        </p:txBody>
      </p:sp>
      <p:sp>
        <p:nvSpPr>
          <p:cNvPr id="753" name="Freeform 70"/>
          <p:cNvSpPr/>
          <p:nvPr/>
        </p:nvSpPr>
        <p:spPr>
          <a:xfrm>
            <a:off x="16618757" y="3864959"/>
            <a:ext cx="6311901" cy="8810021"/>
          </a:xfrm>
          <a:prstGeom prst="roundRect">
            <a:avLst>
              <a:gd name="adj" fmla="val 1038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754" name="TextBox 5"/>
          <p:cNvSpPr txBox="1"/>
          <p:nvPr/>
        </p:nvSpPr>
        <p:spPr>
          <a:xfrm>
            <a:off x="17074776" y="5197922"/>
            <a:ext cx="5243343" cy="122275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0" sz="3400">
                <a:solidFill>
                  <a:srgbClr val="111340"/>
                </a:solidFill>
                <a:latin typeface="Poppins Bold"/>
                <a:ea typeface="Poppins Bold"/>
                <a:cs typeface="Poppins Bold"/>
                <a:sym typeface="Poppins Bold"/>
              </a:defRPr>
            </a:pPr>
            <a:r>
              <a:t>Security </a:t>
            </a:r>
          </a:p>
          <a:p>
            <a:pPr algn="ctr" defTabSz="1828433">
              <a:lnSpc>
                <a:spcPct val="80000"/>
              </a:lnSpc>
              <a:spcBef>
                <a:spcPts val="0"/>
              </a:spcBef>
              <a:defRPr spc="-30" sz="3400">
                <a:solidFill>
                  <a:srgbClr val="111340"/>
                </a:solidFill>
                <a:latin typeface="Poppins Bold"/>
                <a:ea typeface="Poppins Bold"/>
                <a:cs typeface="Poppins Bold"/>
                <a:sym typeface="Poppins Bold"/>
              </a:defRPr>
            </a:pPr>
            <a:r>
              <a:t>Measures</a:t>
            </a:r>
          </a:p>
        </p:txBody>
      </p:sp>
      <p:sp>
        <p:nvSpPr>
          <p:cNvPr id="755" name="TextBox 6"/>
          <p:cNvSpPr txBox="1"/>
          <p:nvPr/>
        </p:nvSpPr>
        <p:spPr>
          <a:xfrm>
            <a:off x="17003247" y="6857072"/>
            <a:ext cx="5716803" cy="51295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1" sz="3300">
                <a:latin typeface="Poppins Regular"/>
                <a:ea typeface="Poppins Regular"/>
                <a:cs typeface="Poppins Regular"/>
                <a:sym typeface="Poppins Regular"/>
              </a:defRPr>
            </a:lvl1pPr>
          </a:lstStyle>
          <a:p>
            <a:pPr/>
            <a:r>
              <a:t>Implement robust security measures to protect sensitive data from breaches. This is critical not just for compliance but also for maintaining the reputation and integrity of your educational service.</a:t>
            </a:r>
          </a:p>
        </p:txBody>
      </p:sp>
      <p:grpSp>
        <p:nvGrpSpPr>
          <p:cNvPr id="787" name="Group"/>
          <p:cNvGrpSpPr/>
          <p:nvPr/>
        </p:nvGrpSpPr>
        <p:grpSpPr>
          <a:xfrm>
            <a:off x="11117020" y="2902161"/>
            <a:ext cx="2149960" cy="2122841"/>
            <a:chOff x="0" y="0"/>
            <a:chExt cx="2149959" cy="2122839"/>
          </a:xfrm>
        </p:grpSpPr>
        <p:sp>
          <p:nvSpPr>
            <p:cNvPr id="756"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786" name="Group"/>
            <p:cNvGrpSpPr/>
            <p:nvPr/>
          </p:nvGrpSpPr>
          <p:grpSpPr>
            <a:xfrm>
              <a:off x="504849" y="208837"/>
              <a:ext cx="1445061" cy="1480761"/>
              <a:chOff x="0" y="0"/>
              <a:chExt cx="1445059" cy="1480760"/>
            </a:xfrm>
          </p:grpSpPr>
          <p:sp>
            <p:nvSpPr>
              <p:cNvPr id="757"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785" name="Group"/>
              <p:cNvGrpSpPr/>
              <p:nvPr/>
            </p:nvGrpSpPr>
            <p:grpSpPr>
              <a:xfrm>
                <a:off x="40381" y="0"/>
                <a:ext cx="1404679" cy="1480761"/>
                <a:chOff x="0" y="0"/>
                <a:chExt cx="1404678" cy="1480760"/>
              </a:xfrm>
            </p:grpSpPr>
            <p:sp>
              <p:nvSpPr>
                <p:cNvPr id="758"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59"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0"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1"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2"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3"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4"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5"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6"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7"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8"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69"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0"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1"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2"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3"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4"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5"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6"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7"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8"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79"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80"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81"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82"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83"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84"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809" name="Group"/>
          <p:cNvGrpSpPr/>
          <p:nvPr/>
        </p:nvGrpSpPr>
        <p:grpSpPr>
          <a:xfrm>
            <a:off x="18573061" y="2998056"/>
            <a:ext cx="2246775" cy="1931050"/>
            <a:chOff x="0" y="0"/>
            <a:chExt cx="2246773" cy="1931048"/>
          </a:xfrm>
        </p:grpSpPr>
        <p:sp>
          <p:nvSpPr>
            <p:cNvPr id="788"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89"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0"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1"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2"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3"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4"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5"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6"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7"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8"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799"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00"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01"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02"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03"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04"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05"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06"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07"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08"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837" name="Group"/>
          <p:cNvGrpSpPr/>
          <p:nvPr/>
        </p:nvGrpSpPr>
        <p:grpSpPr>
          <a:xfrm>
            <a:off x="3333729" y="3023303"/>
            <a:ext cx="2149960" cy="2122840"/>
            <a:chOff x="0" y="0"/>
            <a:chExt cx="2149959" cy="2122839"/>
          </a:xfrm>
        </p:grpSpPr>
        <p:sp>
          <p:nvSpPr>
            <p:cNvPr id="810"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836" name="Group"/>
            <p:cNvGrpSpPr/>
            <p:nvPr/>
          </p:nvGrpSpPr>
          <p:grpSpPr>
            <a:xfrm>
              <a:off x="435448" y="615653"/>
              <a:ext cx="1279064" cy="1222755"/>
              <a:chOff x="0" y="0"/>
              <a:chExt cx="1279063" cy="1222753"/>
            </a:xfrm>
          </p:grpSpPr>
          <p:sp>
            <p:nvSpPr>
              <p:cNvPr id="811"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12"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13"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14"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15"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16"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17"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18"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19"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0"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1"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2"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3"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4"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5"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6"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7"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8"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29"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30"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31"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32"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33"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34"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35"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Freeform 70"/>
          <p:cNvSpPr/>
          <p:nvPr/>
        </p:nvSpPr>
        <p:spPr>
          <a:xfrm>
            <a:off x="8805191" y="4096872"/>
            <a:ext cx="6515101" cy="8810021"/>
          </a:xfrm>
          <a:prstGeom prst="roundRect">
            <a:avLst>
              <a:gd name="adj" fmla="val 10057"/>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42" name="Freeform 70"/>
          <p:cNvSpPr/>
          <p:nvPr/>
        </p:nvSpPr>
        <p:spPr>
          <a:xfrm>
            <a:off x="1070990" y="4096872"/>
            <a:ext cx="6514284" cy="8810021"/>
          </a:xfrm>
          <a:prstGeom prst="roundRect">
            <a:avLst>
              <a:gd name="adj" fmla="val 10058"/>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43" name="TextBox 5"/>
          <p:cNvSpPr txBox="1"/>
          <p:nvPr/>
        </p:nvSpPr>
        <p:spPr>
          <a:xfrm>
            <a:off x="1706052" y="5263537"/>
            <a:ext cx="5243343" cy="1400554"/>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4" sz="3900">
                <a:solidFill>
                  <a:srgbClr val="111340"/>
                </a:solidFill>
                <a:latin typeface="Poppins Bold"/>
                <a:ea typeface="Poppins Bold"/>
                <a:cs typeface="Poppins Bold"/>
                <a:sym typeface="Poppins Bold"/>
              </a:defRPr>
            </a:pPr>
            <a:r>
              <a:t>Setting </a:t>
            </a:r>
          </a:p>
          <a:p>
            <a:pPr algn="ctr" defTabSz="1828433">
              <a:lnSpc>
                <a:spcPct val="80000"/>
              </a:lnSpc>
              <a:spcBef>
                <a:spcPts val="0"/>
              </a:spcBef>
              <a:defRPr spc="-34" sz="3900">
                <a:solidFill>
                  <a:srgbClr val="111340"/>
                </a:solidFill>
                <a:latin typeface="Poppins Bold"/>
                <a:ea typeface="Poppins Bold"/>
                <a:cs typeface="Poppins Bold"/>
                <a:sym typeface="Poppins Bold"/>
              </a:defRPr>
            </a:pPr>
            <a:r>
              <a:t>Standards</a:t>
            </a:r>
          </a:p>
        </p:txBody>
      </p:sp>
      <p:sp>
        <p:nvSpPr>
          <p:cNvPr id="844" name="TextBox 6"/>
          <p:cNvSpPr txBox="1"/>
          <p:nvPr/>
        </p:nvSpPr>
        <p:spPr>
          <a:xfrm>
            <a:off x="1083871" y="6785825"/>
            <a:ext cx="6354272" cy="542416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38" sz="3100">
                <a:latin typeface="Poppins Regular"/>
                <a:ea typeface="Poppins Regular"/>
                <a:cs typeface="Poppins Regular"/>
                <a:sym typeface="Poppins Regular"/>
              </a:defRPr>
            </a:pPr>
            <a:r>
              <a:t>Quality assurance in </a:t>
            </a:r>
          </a:p>
          <a:p>
            <a:pPr algn="ctr" defTabSz="1828433">
              <a:lnSpc>
                <a:spcPct val="100000"/>
              </a:lnSpc>
              <a:spcBef>
                <a:spcPts val="0"/>
              </a:spcBef>
              <a:defRPr spc="-38" sz="3100">
                <a:latin typeface="Poppins Regular"/>
                <a:ea typeface="Poppins Regular"/>
                <a:cs typeface="Poppins Regular"/>
                <a:sym typeface="Poppins Regular"/>
              </a:defRPr>
            </a:pPr>
            <a:r>
              <a:t>education involves setting </a:t>
            </a:r>
          </a:p>
          <a:p>
            <a:pPr algn="ctr" defTabSz="1828433">
              <a:lnSpc>
                <a:spcPct val="100000"/>
              </a:lnSpc>
              <a:spcBef>
                <a:spcPts val="0"/>
              </a:spcBef>
              <a:defRPr spc="-38" sz="3100">
                <a:latin typeface="Poppins Regular"/>
                <a:ea typeface="Poppins Regular"/>
                <a:cs typeface="Poppins Regular"/>
                <a:sym typeface="Poppins Regular"/>
              </a:defRPr>
            </a:pPr>
            <a:r>
              <a:t>and maintaining high standards in teaching, learning materials, and student outcomes. </a:t>
            </a:r>
          </a:p>
          <a:p>
            <a:pPr algn="ctr" defTabSz="1828433">
              <a:lnSpc>
                <a:spcPct val="100000"/>
              </a:lnSpc>
              <a:spcBef>
                <a:spcPts val="0"/>
              </a:spcBef>
              <a:defRPr spc="-38" sz="3100">
                <a:latin typeface="Poppins Regular"/>
                <a:ea typeface="Poppins Regular"/>
                <a:cs typeface="Poppins Regular"/>
                <a:sym typeface="Poppins Regular"/>
              </a:defRPr>
            </a:pPr>
            <a:r>
              <a:t>This can include curriculum design, faculty qualifications, learning resources, and </a:t>
            </a:r>
          </a:p>
          <a:p>
            <a:pPr algn="ctr" defTabSz="1828433">
              <a:lnSpc>
                <a:spcPct val="100000"/>
              </a:lnSpc>
              <a:spcBef>
                <a:spcPts val="0"/>
              </a:spcBef>
              <a:defRPr spc="-38" sz="3100">
                <a:latin typeface="Poppins Regular"/>
                <a:ea typeface="Poppins Regular"/>
                <a:cs typeface="Poppins Regular"/>
                <a:sym typeface="Poppins Regular"/>
              </a:defRPr>
            </a:pPr>
            <a:r>
              <a:t>assessment methods.</a:t>
            </a:r>
          </a:p>
        </p:txBody>
      </p:sp>
      <p:sp>
        <p:nvSpPr>
          <p:cNvPr id="845" name="TextBox 134"/>
          <p:cNvSpPr txBox="1"/>
          <p:nvPr/>
        </p:nvSpPr>
        <p:spPr>
          <a:xfrm>
            <a:off x="790454" y="678805"/>
            <a:ext cx="18974373"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24E8D"/>
                </a:solidFill>
                <a:latin typeface="Poppins Bold"/>
                <a:ea typeface="Poppins Bold"/>
                <a:cs typeface="Poppins Bold"/>
                <a:sym typeface="Poppins Bold"/>
              </a:defRPr>
            </a:lvl1pPr>
          </a:lstStyle>
          <a:p>
            <a:pPr/>
            <a:r>
              <a:t> Quality Assurance</a:t>
            </a:r>
          </a:p>
        </p:txBody>
      </p:sp>
      <p:sp>
        <p:nvSpPr>
          <p:cNvPr id="846" name="TextBox 5"/>
          <p:cNvSpPr txBox="1"/>
          <p:nvPr/>
        </p:nvSpPr>
        <p:spPr>
          <a:xfrm>
            <a:off x="9441070" y="5285745"/>
            <a:ext cx="5243343" cy="142239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Continuous Improvement</a:t>
            </a:r>
          </a:p>
        </p:txBody>
      </p:sp>
      <p:sp>
        <p:nvSpPr>
          <p:cNvPr id="847" name="TextBox 6"/>
          <p:cNvSpPr txBox="1"/>
          <p:nvPr/>
        </p:nvSpPr>
        <p:spPr>
          <a:xfrm>
            <a:off x="9013300" y="7304620"/>
            <a:ext cx="5951752" cy="43865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7" sz="3800">
                <a:latin typeface="Poppins Regular"/>
                <a:ea typeface="Poppins Regular"/>
                <a:cs typeface="Poppins Regular"/>
                <a:sym typeface="Poppins Regular"/>
              </a:defRPr>
            </a:lvl1pPr>
          </a:lstStyle>
          <a:p>
            <a:pPr/>
            <a:r>
              <a:t>Regularly review and update your educational offerings to meet learners' evolving academic standards and needs</a:t>
            </a:r>
          </a:p>
        </p:txBody>
      </p:sp>
      <p:sp>
        <p:nvSpPr>
          <p:cNvPr id="848" name="Freeform 70"/>
          <p:cNvSpPr/>
          <p:nvPr/>
        </p:nvSpPr>
        <p:spPr>
          <a:xfrm>
            <a:off x="16540209" y="4096872"/>
            <a:ext cx="6515101" cy="8810021"/>
          </a:xfrm>
          <a:prstGeom prst="roundRect">
            <a:avLst>
              <a:gd name="adj" fmla="val 10057"/>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49" name="TextBox 5"/>
          <p:cNvSpPr txBox="1"/>
          <p:nvPr/>
        </p:nvSpPr>
        <p:spPr>
          <a:xfrm>
            <a:off x="17176088" y="5387972"/>
            <a:ext cx="5243342" cy="1334007"/>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2" sz="3700">
                <a:solidFill>
                  <a:srgbClr val="111340"/>
                </a:solidFill>
                <a:latin typeface="Poppins Bold"/>
                <a:ea typeface="Poppins Bold"/>
                <a:cs typeface="Poppins Bold"/>
                <a:sym typeface="Poppins Bold"/>
              </a:defRPr>
            </a:pPr>
            <a:r>
              <a:t>External Review </a:t>
            </a:r>
          </a:p>
          <a:p>
            <a:pPr algn="ctr" defTabSz="1828433">
              <a:lnSpc>
                <a:spcPct val="80000"/>
              </a:lnSpc>
              <a:spcBef>
                <a:spcPts val="0"/>
              </a:spcBef>
              <a:defRPr spc="-32" sz="3700">
                <a:solidFill>
                  <a:srgbClr val="111340"/>
                </a:solidFill>
                <a:latin typeface="Poppins Bold"/>
                <a:ea typeface="Poppins Bold"/>
                <a:cs typeface="Poppins Bold"/>
                <a:sym typeface="Poppins Bold"/>
              </a:defRPr>
            </a:pPr>
            <a:r>
              <a:t>and Feedback</a:t>
            </a:r>
          </a:p>
        </p:txBody>
      </p:sp>
      <p:sp>
        <p:nvSpPr>
          <p:cNvPr id="850" name="TextBox 6"/>
          <p:cNvSpPr txBox="1"/>
          <p:nvPr/>
        </p:nvSpPr>
        <p:spPr>
          <a:xfrm>
            <a:off x="17176088" y="6866813"/>
            <a:ext cx="5562383" cy="57645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41" sz="3300">
                <a:latin typeface="Poppins Regular"/>
                <a:ea typeface="Poppins Regular"/>
                <a:cs typeface="Poppins Regular"/>
                <a:sym typeface="Poppins Regular"/>
              </a:defRPr>
            </a:pPr>
            <a:r>
              <a:t>Engaging in external reviews by accrediting bodies or gathering feedback from educational experts can provide insights into areas for improvement and validation of the quality </a:t>
            </a:r>
          </a:p>
          <a:p>
            <a:pPr algn="ctr" defTabSz="1828433">
              <a:lnSpc>
                <a:spcPct val="100000"/>
              </a:lnSpc>
              <a:spcBef>
                <a:spcPts val="0"/>
              </a:spcBef>
              <a:defRPr spc="-41" sz="3300">
                <a:latin typeface="Poppins Regular"/>
                <a:ea typeface="Poppins Regular"/>
                <a:cs typeface="Poppins Regular"/>
                <a:sym typeface="Poppins Regular"/>
              </a:defRPr>
            </a:pPr>
            <a:r>
              <a:t>of education offered.</a:t>
            </a:r>
          </a:p>
        </p:txBody>
      </p:sp>
      <p:grpSp>
        <p:nvGrpSpPr>
          <p:cNvPr id="878" name="Group"/>
          <p:cNvGrpSpPr/>
          <p:nvPr/>
        </p:nvGrpSpPr>
        <p:grpSpPr>
          <a:xfrm>
            <a:off x="3252743" y="3113754"/>
            <a:ext cx="2149960" cy="2122841"/>
            <a:chOff x="0" y="0"/>
            <a:chExt cx="2149959" cy="2122839"/>
          </a:xfrm>
        </p:grpSpPr>
        <p:sp>
          <p:nvSpPr>
            <p:cNvPr id="851"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877" name="Group"/>
            <p:cNvGrpSpPr/>
            <p:nvPr/>
          </p:nvGrpSpPr>
          <p:grpSpPr>
            <a:xfrm>
              <a:off x="435448" y="492112"/>
              <a:ext cx="1279064" cy="1222755"/>
              <a:chOff x="0" y="0"/>
              <a:chExt cx="1279063" cy="1222753"/>
            </a:xfrm>
          </p:grpSpPr>
          <p:sp>
            <p:nvSpPr>
              <p:cNvPr id="852"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53"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54"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55"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56"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57"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58"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59"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0"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1"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2"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3"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4"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5"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6"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7"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8"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69"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70"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71"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72"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73"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74"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75"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76"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910" name="Group"/>
          <p:cNvGrpSpPr/>
          <p:nvPr/>
        </p:nvGrpSpPr>
        <p:grpSpPr>
          <a:xfrm>
            <a:off x="10987761" y="2943115"/>
            <a:ext cx="2149960" cy="2122841"/>
            <a:chOff x="0" y="0"/>
            <a:chExt cx="2149959" cy="2122839"/>
          </a:xfrm>
        </p:grpSpPr>
        <p:sp>
          <p:nvSpPr>
            <p:cNvPr id="879"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909" name="Group"/>
            <p:cNvGrpSpPr/>
            <p:nvPr/>
          </p:nvGrpSpPr>
          <p:grpSpPr>
            <a:xfrm>
              <a:off x="504849" y="208837"/>
              <a:ext cx="1445061" cy="1480761"/>
              <a:chOff x="0" y="0"/>
              <a:chExt cx="1445059" cy="1480760"/>
            </a:xfrm>
          </p:grpSpPr>
          <p:sp>
            <p:nvSpPr>
              <p:cNvPr id="880"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908" name="Group"/>
              <p:cNvGrpSpPr/>
              <p:nvPr/>
            </p:nvGrpSpPr>
            <p:grpSpPr>
              <a:xfrm>
                <a:off x="40381" y="0"/>
                <a:ext cx="1404679" cy="1480761"/>
                <a:chOff x="0" y="0"/>
                <a:chExt cx="1404678" cy="1480760"/>
              </a:xfrm>
            </p:grpSpPr>
            <p:sp>
              <p:nvSpPr>
                <p:cNvPr id="881"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82"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83"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84"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85"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86"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87"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88"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89"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0"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1"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2"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3"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4"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5"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6"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7"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8"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899"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00"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01"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02"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03"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04"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05"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06"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07"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935" name="Group"/>
          <p:cNvGrpSpPr/>
          <p:nvPr/>
        </p:nvGrpSpPr>
        <p:grpSpPr>
          <a:xfrm>
            <a:off x="18722779" y="3009376"/>
            <a:ext cx="2149960" cy="2122840"/>
            <a:chOff x="0" y="0"/>
            <a:chExt cx="2149959" cy="2122839"/>
          </a:xfrm>
        </p:grpSpPr>
        <p:sp>
          <p:nvSpPr>
            <p:cNvPr id="911"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934" name="Group"/>
            <p:cNvGrpSpPr/>
            <p:nvPr/>
          </p:nvGrpSpPr>
          <p:grpSpPr>
            <a:xfrm>
              <a:off x="435447" y="74693"/>
              <a:ext cx="1279065" cy="1642044"/>
              <a:chOff x="0" y="0"/>
              <a:chExt cx="1279063" cy="1642043"/>
            </a:xfrm>
          </p:grpSpPr>
          <p:sp>
            <p:nvSpPr>
              <p:cNvPr id="912"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13"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14"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15"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16"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17"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18"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19"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0"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1"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2"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3"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4"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5"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6"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7"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8"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29"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30"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31"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32"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33"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40" name="TextBox 6"/>
          <p:cNvSpPr txBox="1"/>
          <p:nvPr/>
        </p:nvSpPr>
        <p:spPr>
          <a:xfrm>
            <a:off x="3315903" y="6560777"/>
            <a:ext cx="17752195" cy="491362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53" sz="4300">
                <a:latin typeface="Poppins Regular"/>
                <a:ea typeface="Poppins Regular"/>
                <a:cs typeface="Poppins Regular"/>
                <a:sym typeface="Poppins Regular"/>
              </a:defRPr>
            </a:lvl1pPr>
          </a:lstStyle>
          <a:p>
            <a:pPr/>
            <a:r>
              <a:t>Addressing these regulatory and compliance aspects thoroughly ensures that your educational venture operates within legal boundaries and enhances its credibility and quality. It's essential to stay updated with the changing regulations and standards in the education sector to maintain compliance and offer the best possible educational experience.</a:t>
            </a:r>
          </a:p>
        </p:txBody>
      </p:sp>
      <p:grpSp>
        <p:nvGrpSpPr>
          <p:cNvPr id="968" name="Group"/>
          <p:cNvGrpSpPr/>
          <p:nvPr/>
        </p:nvGrpSpPr>
        <p:grpSpPr>
          <a:xfrm>
            <a:off x="10159997" y="2186102"/>
            <a:ext cx="3482385" cy="3437174"/>
            <a:chOff x="0" y="0"/>
            <a:chExt cx="3482383" cy="3437172"/>
          </a:xfrm>
        </p:grpSpPr>
        <p:sp>
          <p:nvSpPr>
            <p:cNvPr id="941" name="Freeform 71"/>
            <p:cNvSpPr/>
            <p:nvPr/>
          </p:nvSpPr>
          <p:spPr>
            <a:xfrm>
              <a:off x="0" y="0"/>
              <a:ext cx="3482384" cy="34371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967" name="Group"/>
            <p:cNvGrpSpPr/>
            <p:nvPr/>
          </p:nvGrpSpPr>
          <p:grpSpPr>
            <a:xfrm>
              <a:off x="705314" y="796799"/>
              <a:ext cx="2071756" cy="1979809"/>
              <a:chOff x="0" y="0"/>
              <a:chExt cx="2071755" cy="1979808"/>
            </a:xfrm>
          </p:grpSpPr>
          <p:sp>
            <p:nvSpPr>
              <p:cNvPr id="942" name="Freeform 43"/>
              <p:cNvSpPr/>
              <p:nvPr/>
            </p:nvSpPr>
            <p:spPr>
              <a:xfrm>
                <a:off x="0" y="291049"/>
                <a:ext cx="2071756" cy="1615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43" name="Freeform 159"/>
              <p:cNvSpPr/>
              <p:nvPr/>
            </p:nvSpPr>
            <p:spPr>
              <a:xfrm>
                <a:off x="90535" y="377931"/>
                <a:ext cx="1890682" cy="1098062"/>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44" name="Freeform 160"/>
              <p:cNvSpPr/>
              <p:nvPr/>
            </p:nvSpPr>
            <p:spPr>
              <a:xfrm>
                <a:off x="462216" y="673328"/>
                <a:ext cx="1147320" cy="5159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45" name="Freeform 161"/>
              <p:cNvSpPr/>
              <p:nvPr/>
            </p:nvSpPr>
            <p:spPr>
              <a:xfrm>
                <a:off x="447923" y="655952"/>
                <a:ext cx="1175911" cy="5463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46" name="Freeform 162"/>
              <p:cNvSpPr/>
              <p:nvPr/>
            </p:nvSpPr>
            <p:spPr>
              <a:xfrm>
                <a:off x="771952" y="686360"/>
                <a:ext cx="532619" cy="485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47" name="Freeform 163"/>
              <p:cNvSpPr/>
              <p:nvPr/>
            </p:nvSpPr>
            <p:spPr>
              <a:xfrm>
                <a:off x="876785" y="781930"/>
                <a:ext cx="322951" cy="294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48" name="Freeform 164"/>
              <p:cNvSpPr/>
              <p:nvPr/>
            </p:nvSpPr>
            <p:spPr>
              <a:xfrm>
                <a:off x="1086451" y="781930"/>
                <a:ext cx="127595" cy="120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49" name="Freeform 165"/>
              <p:cNvSpPr/>
              <p:nvPr/>
            </p:nvSpPr>
            <p:spPr>
              <a:xfrm>
                <a:off x="1420011" y="1733280"/>
                <a:ext cx="451613" cy="77191"/>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0" name="Freeform 51"/>
              <p:cNvSpPr/>
              <p:nvPr/>
            </p:nvSpPr>
            <p:spPr>
              <a:xfrm>
                <a:off x="1300941" y="1355346"/>
                <a:ext cx="675182" cy="3812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1" name="Freeform 52"/>
              <p:cNvSpPr/>
              <p:nvPr/>
            </p:nvSpPr>
            <p:spPr>
              <a:xfrm>
                <a:off x="1439072" y="1450915"/>
                <a:ext cx="394438" cy="281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2" name="Freeform 172"/>
              <p:cNvSpPr/>
              <p:nvPr/>
            </p:nvSpPr>
            <p:spPr>
              <a:xfrm>
                <a:off x="1381891" y="1529107"/>
                <a:ext cx="499259" cy="237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3" name="Freeform 173"/>
              <p:cNvSpPr/>
              <p:nvPr/>
            </p:nvSpPr>
            <p:spPr>
              <a:xfrm>
                <a:off x="1596322" y="1589926"/>
                <a:ext cx="65619" cy="902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4" name="Freeform 174"/>
              <p:cNvSpPr/>
              <p:nvPr/>
            </p:nvSpPr>
            <p:spPr>
              <a:xfrm>
                <a:off x="1213064" y="1894009"/>
                <a:ext cx="205861" cy="85800"/>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6"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5" name="Freeform 175"/>
              <p:cNvSpPr/>
              <p:nvPr/>
            </p:nvSpPr>
            <p:spPr>
              <a:xfrm>
                <a:off x="1834577" y="1880977"/>
                <a:ext cx="207566" cy="85761"/>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6" name="Freeform 176"/>
              <p:cNvSpPr/>
              <p:nvPr/>
            </p:nvSpPr>
            <p:spPr>
              <a:xfrm>
                <a:off x="1390309" y="1726774"/>
                <a:ext cx="615801" cy="238187"/>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7" name="Freeform 177"/>
              <p:cNvSpPr/>
              <p:nvPr/>
            </p:nvSpPr>
            <p:spPr>
              <a:xfrm>
                <a:off x="1389174" y="1781064"/>
                <a:ext cx="592042" cy="172781"/>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8" name="Freeform 178"/>
              <p:cNvSpPr/>
              <p:nvPr/>
            </p:nvSpPr>
            <p:spPr>
              <a:xfrm>
                <a:off x="1247398" y="1709397"/>
                <a:ext cx="615802" cy="23818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59" name="Freeform 60"/>
              <p:cNvSpPr/>
              <p:nvPr/>
            </p:nvSpPr>
            <p:spPr>
              <a:xfrm>
                <a:off x="1572496" y="1294530"/>
                <a:ext cx="127577" cy="116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60" name="Freeform 180"/>
              <p:cNvSpPr/>
              <p:nvPr/>
            </p:nvSpPr>
            <p:spPr>
              <a:xfrm>
                <a:off x="1591556" y="1294530"/>
                <a:ext cx="94221" cy="72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61" name="Freeform 62"/>
              <p:cNvSpPr/>
              <p:nvPr/>
            </p:nvSpPr>
            <p:spPr>
              <a:xfrm>
                <a:off x="1536460" y="1138145"/>
                <a:ext cx="194907" cy="211873"/>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62" name="Freeform 184"/>
              <p:cNvSpPr/>
              <p:nvPr/>
            </p:nvSpPr>
            <p:spPr>
              <a:xfrm>
                <a:off x="1543417" y="1111409"/>
                <a:ext cx="185454" cy="151321"/>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63" name="Freeform 185"/>
              <p:cNvSpPr/>
              <p:nvPr/>
            </p:nvSpPr>
            <p:spPr>
              <a:xfrm>
                <a:off x="185839" y="0"/>
                <a:ext cx="851884" cy="515954"/>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64" name="Freeform 186"/>
              <p:cNvSpPr/>
              <p:nvPr/>
            </p:nvSpPr>
            <p:spPr>
              <a:xfrm>
                <a:off x="223962" y="39095"/>
                <a:ext cx="770876" cy="437766"/>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65" name="Freeform 187"/>
              <p:cNvSpPr/>
              <p:nvPr/>
            </p:nvSpPr>
            <p:spPr>
              <a:xfrm>
                <a:off x="433625" y="117287"/>
                <a:ext cx="346784" cy="316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66" name="Freeform 189"/>
              <p:cNvSpPr/>
              <p:nvPr/>
            </p:nvSpPr>
            <p:spPr>
              <a:xfrm>
                <a:off x="528930" y="169416"/>
                <a:ext cx="203819" cy="198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TextBox 4"/>
          <p:cNvSpPr txBox="1"/>
          <p:nvPr>
            <p:ph type="sldNum" sz="quarter" idx="2"/>
          </p:nvPr>
        </p:nvSpPr>
        <p:spPr>
          <a:xfrm>
            <a:off x="22500446" y="921154"/>
            <a:ext cx="210469"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3" name="Freeform 12"/>
          <p:cNvSpPr/>
          <p:nvPr/>
        </p:nvSpPr>
        <p:spPr>
          <a:xfrm rot="9000000">
            <a:off x="14419958" y="5066516"/>
            <a:ext cx="9424464" cy="6056121"/>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solidFill>
            <a:srgbClr val="CADAE8"/>
          </a:solidFill>
          <a:ln w="12700">
            <a:miter lim="400000"/>
          </a:ln>
        </p:spPr>
        <p:txBody>
          <a:bodyPr lIns="45719" rIns="45719" anchor="ct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974" name="Business-Plan.jpg" descr="Business-Plan.jpg"/>
          <p:cNvPicPr>
            <a:picLocks noChangeAspect="1"/>
          </p:cNvPicPr>
          <p:nvPr/>
        </p:nvPicPr>
        <p:blipFill>
          <a:blip r:embed="rId3">
            <a:extLst/>
          </a:blip>
          <a:srcRect l="0" t="0" r="37916" b="0"/>
          <a:stretch>
            <a:fillRect/>
          </a:stretch>
        </p:blipFill>
        <p:spPr>
          <a:xfrm>
            <a:off x="15881976" y="3385577"/>
            <a:ext cx="8509795" cy="9140656"/>
          </a:xfrm>
          <a:custGeom>
            <a:avLst/>
            <a:gdLst/>
            <a:ahLst/>
            <a:cxnLst>
              <a:cxn ang="0">
                <a:pos x="wd2" y="hd2"/>
              </a:cxn>
              <a:cxn ang="5400000">
                <a:pos x="wd2" y="hd2"/>
              </a:cxn>
              <a:cxn ang="10800000">
                <a:pos x="wd2" y="hd2"/>
              </a:cxn>
              <a:cxn ang="16200000">
                <a:pos x="wd2" y="hd2"/>
              </a:cxn>
            </a:cxnLst>
            <a:rect l="0" t="0" r="r" b="b"/>
            <a:pathLst>
              <a:path w="21575" h="20306" fill="norm" stroke="1" extrusionOk="0">
                <a:moveTo>
                  <a:pt x="5252" y="0"/>
                </a:moveTo>
                <a:cubicBezTo>
                  <a:pt x="4927" y="-4"/>
                  <a:pt x="4576" y="41"/>
                  <a:pt x="4193" y="142"/>
                </a:cubicBezTo>
                <a:cubicBezTo>
                  <a:pt x="1665" y="809"/>
                  <a:pt x="25" y="3997"/>
                  <a:pt x="0" y="7629"/>
                </a:cubicBezTo>
                <a:cubicBezTo>
                  <a:pt x="-25" y="11260"/>
                  <a:pt x="1564" y="15336"/>
                  <a:pt x="5491" y="17777"/>
                </a:cubicBezTo>
                <a:cubicBezTo>
                  <a:pt x="11632" y="21596"/>
                  <a:pt x="17958" y="20536"/>
                  <a:pt x="21348" y="18225"/>
                </a:cubicBezTo>
                <a:lnTo>
                  <a:pt x="21575" y="18060"/>
                </a:lnTo>
                <a:lnTo>
                  <a:pt x="21575" y="10653"/>
                </a:lnTo>
                <a:lnTo>
                  <a:pt x="20871" y="10325"/>
                </a:lnTo>
                <a:cubicBezTo>
                  <a:pt x="18758" y="9431"/>
                  <a:pt x="15948" y="8877"/>
                  <a:pt x="13763" y="7532"/>
                </a:cubicBezTo>
                <a:cubicBezTo>
                  <a:pt x="9137" y="4684"/>
                  <a:pt x="8396" y="42"/>
                  <a:pt x="5252" y="0"/>
                </a:cubicBezTo>
                <a:close/>
              </a:path>
            </a:pathLst>
          </a:custGeom>
          <a:ln w="12700">
            <a:miter lim="400000"/>
          </a:ln>
        </p:spPr>
      </p:pic>
      <p:sp>
        <p:nvSpPr>
          <p:cNvPr id="975" name="3"/>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3</a:t>
            </a:r>
          </a:p>
        </p:txBody>
      </p:sp>
      <p:sp>
        <p:nvSpPr>
          <p:cNvPr id="976" name="TextBox 17"/>
          <p:cNvSpPr txBox="1"/>
          <p:nvPr/>
        </p:nvSpPr>
        <p:spPr>
          <a:xfrm>
            <a:off x="1213719" y="3485516"/>
            <a:ext cx="12770982" cy="89407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87400" indent="-723900" defTabSz="1828433">
              <a:lnSpc>
                <a:spcPct val="120000"/>
              </a:lnSpc>
              <a:spcBef>
                <a:spcPts val="0"/>
              </a:spcBef>
              <a:buSzPct val="110000"/>
              <a:buChar char="๏"/>
              <a:defRPr spc="-33" sz="40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Revenue Models: </a:t>
            </a:r>
            <a:r>
              <a:t>Identify potential revenue streams — tuition fees, subscription models, freemium models, licensing, etc.</a:t>
            </a:r>
          </a:p>
          <a:p>
            <a:pPr marL="787400" indent="-723900" defTabSz="1828433">
              <a:lnSpc>
                <a:spcPct val="120000"/>
              </a:lnSpc>
              <a:spcBef>
                <a:spcPts val="0"/>
              </a:spcBef>
              <a:buSzPct val="110000"/>
              <a:buChar char="๏"/>
              <a:defRPr spc="-33" sz="40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Cost Analysis: </a:t>
            </a:r>
            <a:r>
              <a:t>Determine the costs of starting, running, and scaling the venture. </a:t>
            </a:r>
          </a:p>
          <a:p>
            <a:pPr marL="787400" indent="-723900" defTabSz="1828433">
              <a:lnSpc>
                <a:spcPct val="120000"/>
              </a:lnSpc>
              <a:spcBef>
                <a:spcPts val="0"/>
              </a:spcBef>
              <a:buSzPct val="110000"/>
              <a:buChar char="๏"/>
              <a:defRPr spc="-33" sz="40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Break-even Analysis: </a:t>
            </a:r>
            <a:r>
              <a:t>Understand when the venture is expected to break even and start making profits. </a:t>
            </a:r>
          </a:p>
          <a:p>
            <a:pPr marL="787400" indent="-723900" defTabSz="1828433">
              <a:lnSpc>
                <a:spcPct val="120000"/>
              </a:lnSpc>
              <a:spcBef>
                <a:spcPts val="0"/>
              </a:spcBef>
              <a:buSzPct val="110000"/>
              <a:buChar char="๏"/>
              <a:defRPr spc="-33" sz="40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Return on Investment (ROI):</a:t>
            </a:r>
            <a:r>
              <a:t> Calculate the potential ROI, especially for investors.</a:t>
            </a:r>
          </a:p>
        </p:txBody>
      </p:sp>
      <p:sp>
        <p:nvSpPr>
          <p:cNvPr id="977" name="TextBox 134"/>
          <p:cNvSpPr txBox="1"/>
          <p:nvPr/>
        </p:nvSpPr>
        <p:spPr>
          <a:xfrm>
            <a:off x="3101854" y="739610"/>
            <a:ext cx="19348692" cy="207136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defTabSz="1828433">
              <a:lnSpc>
                <a:spcPct val="80000"/>
              </a:lnSpc>
              <a:spcBef>
                <a:spcPts val="0"/>
              </a:spcBef>
              <a:defRPr sz="11100">
                <a:solidFill>
                  <a:schemeClr val="accent1">
                    <a:lumOff val="-13575"/>
                  </a:schemeClr>
                </a:solidFill>
                <a:latin typeface="Poppins Bold"/>
                <a:ea typeface="Poppins Bold"/>
                <a:cs typeface="Poppins Bold"/>
                <a:sym typeface="Poppins Bold"/>
              </a:defRPr>
            </a:lvl1pPr>
          </a:lstStyle>
          <a:p>
            <a:pPr/>
            <a:r>
              <a:t>Financial Viability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Freeform 70"/>
          <p:cNvSpPr/>
          <p:nvPr/>
        </p:nvSpPr>
        <p:spPr>
          <a:xfrm>
            <a:off x="275860" y="4130002"/>
            <a:ext cx="4462972" cy="8810022"/>
          </a:xfrm>
          <a:prstGeom prst="roundRect">
            <a:avLst>
              <a:gd name="adj" fmla="val 14682"/>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982" name="TextBox 5"/>
          <p:cNvSpPr txBox="1"/>
          <p:nvPr/>
        </p:nvSpPr>
        <p:spPr>
          <a:xfrm>
            <a:off x="362032" y="5508111"/>
            <a:ext cx="4032966" cy="69595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0" sz="3400">
                <a:solidFill>
                  <a:srgbClr val="111340"/>
                </a:solidFill>
                <a:latin typeface="Poppins Bold"/>
                <a:ea typeface="Poppins Bold"/>
                <a:cs typeface="Poppins Bold"/>
                <a:sym typeface="Poppins Bold"/>
              </a:defRPr>
            </a:lvl1pPr>
          </a:lstStyle>
          <a:p>
            <a:pPr/>
            <a:r>
              <a:t>Tuition Fees</a:t>
            </a:r>
          </a:p>
        </p:txBody>
      </p:sp>
      <p:sp>
        <p:nvSpPr>
          <p:cNvPr id="983" name="TextBox 6"/>
          <p:cNvSpPr txBox="1"/>
          <p:nvPr/>
        </p:nvSpPr>
        <p:spPr>
          <a:xfrm>
            <a:off x="297103" y="6995055"/>
            <a:ext cx="4162824" cy="54241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8" sz="3100">
                <a:latin typeface="Poppins Regular"/>
                <a:ea typeface="Poppins Regular"/>
                <a:cs typeface="Poppins Regular"/>
                <a:sym typeface="Poppins Regular"/>
              </a:defRPr>
            </a:lvl1pPr>
          </a:lstStyle>
          <a:p>
            <a:pPr/>
            <a:r>
              <a:t>Tuition fees are a primary revenue source for traditional educational institutions. The structure can vary based on program types, durations, and levels.</a:t>
            </a:r>
          </a:p>
        </p:txBody>
      </p:sp>
      <p:sp>
        <p:nvSpPr>
          <p:cNvPr id="984" name="TextBox 134"/>
          <p:cNvSpPr txBox="1"/>
          <p:nvPr/>
        </p:nvSpPr>
        <p:spPr>
          <a:xfrm>
            <a:off x="724193" y="678805"/>
            <a:ext cx="18079759"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D96B5"/>
                </a:solidFill>
                <a:latin typeface="Poppins Bold"/>
                <a:ea typeface="Poppins Bold"/>
                <a:cs typeface="Poppins Bold"/>
                <a:sym typeface="Poppins Bold"/>
              </a:defRPr>
            </a:lvl1pPr>
          </a:lstStyle>
          <a:p>
            <a:pPr/>
            <a:r>
              <a:t> Revenue Models</a:t>
            </a:r>
          </a:p>
        </p:txBody>
      </p:sp>
      <p:grpSp>
        <p:nvGrpSpPr>
          <p:cNvPr id="1012" name="Group"/>
          <p:cNvGrpSpPr/>
          <p:nvPr/>
        </p:nvGrpSpPr>
        <p:grpSpPr>
          <a:xfrm>
            <a:off x="1303535" y="3089563"/>
            <a:ext cx="2149960" cy="2122841"/>
            <a:chOff x="0" y="0"/>
            <a:chExt cx="2149959" cy="2122839"/>
          </a:xfrm>
        </p:grpSpPr>
        <p:sp>
          <p:nvSpPr>
            <p:cNvPr id="985"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011" name="Group"/>
            <p:cNvGrpSpPr/>
            <p:nvPr/>
          </p:nvGrpSpPr>
          <p:grpSpPr>
            <a:xfrm>
              <a:off x="435447" y="450042"/>
              <a:ext cx="1279065" cy="1222755"/>
              <a:chOff x="0" y="0"/>
              <a:chExt cx="1279063" cy="1222753"/>
            </a:xfrm>
          </p:grpSpPr>
          <p:sp>
            <p:nvSpPr>
              <p:cNvPr id="986"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87"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88"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89"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0"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1"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2"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3"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4"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5"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6"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7"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8"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999"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0"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1"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2"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3"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4"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5"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6"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7"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8"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09"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10"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sp>
        <p:nvSpPr>
          <p:cNvPr id="1013" name="Freeform 70"/>
          <p:cNvSpPr/>
          <p:nvPr/>
        </p:nvSpPr>
        <p:spPr>
          <a:xfrm>
            <a:off x="19631417" y="3997481"/>
            <a:ext cx="4462971" cy="8810021"/>
          </a:xfrm>
          <a:prstGeom prst="roundRect">
            <a:avLst>
              <a:gd name="adj" fmla="val 14682"/>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014" name="TextBox 5"/>
          <p:cNvSpPr txBox="1"/>
          <p:nvPr/>
        </p:nvSpPr>
        <p:spPr>
          <a:xfrm>
            <a:off x="19846419" y="5244713"/>
            <a:ext cx="4032965" cy="122275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0" sz="3400">
                <a:solidFill>
                  <a:srgbClr val="111340"/>
                </a:solidFill>
                <a:latin typeface="Poppins Bold"/>
                <a:ea typeface="Poppins Bold"/>
                <a:cs typeface="Poppins Bold"/>
                <a:sym typeface="Poppins Bold"/>
              </a:defRPr>
            </a:pPr>
            <a:r>
              <a:t>Other </a:t>
            </a:r>
          </a:p>
          <a:p>
            <a:pPr algn="ctr" defTabSz="1828433">
              <a:lnSpc>
                <a:spcPct val="80000"/>
              </a:lnSpc>
              <a:spcBef>
                <a:spcPts val="0"/>
              </a:spcBef>
              <a:defRPr spc="-30" sz="3400">
                <a:solidFill>
                  <a:srgbClr val="111340"/>
                </a:solidFill>
                <a:latin typeface="Poppins Bold"/>
                <a:ea typeface="Poppins Bold"/>
                <a:cs typeface="Poppins Bold"/>
                <a:sym typeface="Poppins Bold"/>
              </a:defRPr>
            </a:pPr>
            <a:r>
              <a:t>Streams</a:t>
            </a:r>
          </a:p>
        </p:txBody>
      </p:sp>
      <p:sp>
        <p:nvSpPr>
          <p:cNvPr id="1015" name="TextBox 6"/>
          <p:cNvSpPr txBox="1"/>
          <p:nvPr/>
        </p:nvSpPr>
        <p:spPr>
          <a:xfrm>
            <a:off x="19846419" y="7108086"/>
            <a:ext cx="4032965" cy="53111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7" sz="3000">
                <a:latin typeface="Poppins Regular"/>
                <a:ea typeface="Poppins Regular"/>
                <a:cs typeface="Poppins Regular"/>
                <a:sym typeface="Poppins Regular"/>
              </a:defRPr>
            </a:lvl1pPr>
          </a:lstStyle>
          <a:p>
            <a:pPr/>
            <a:r>
              <a:t>Consider additional revenue streams like grants, donations, corporate partnerships, selling educational merchandise, or hosting paid events and workshops.</a:t>
            </a:r>
          </a:p>
        </p:txBody>
      </p:sp>
      <p:sp>
        <p:nvSpPr>
          <p:cNvPr id="1016" name="Freeform 71"/>
          <p:cNvSpPr/>
          <p:nvPr/>
        </p:nvSpPr>
        <p:spPr>
          <a:xfrm>
            <a:off x="20659092" y="2957042"/>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17" name="Freeform 70"/>
          <p:cNvSpPr/>
          <p:nvPr/>
        </p:nvSpPr>
        <p:spPr>
          <a:xfrm>
            <a:off x="5112904" y="4130002"/>
            <a:ext cx="4462972" cy="8810022"/>
          </a:xfrm>
          <a:prstGeom prst="roundRect">
            <a:avLst>
              <a:gd name="adj" fmla="val 14682"/>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018" name="TextBox 5"/>
          <p:cNvSpPr txBox="1"/>
          <p:nvPr/>
        </p:nvSpPr>
        <p:spPr>
          <a:xfrm>
            <a:off x="5327907" y="5508112"/>
            <a:ext cx="4032965" cy="1222754"/>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0" sz="3400">
                <a:solidFill>
                  <a:srgbClr val="111340"/>
                </a:solidFill>
                <a:latin typeface="Poppins Bold"/>
                <a:ea typeface="Poppins Bold"/>
                <a:cs typeface="Poppins Bold"/>
                <a:sym typeface="Poppins Bold"/>
              </a:defRPr>
            </a:lvl1pPr>
          </a:lstStyle>
          <a:p>
            <a:pPr/>
            <a:r>
              <a:t>Subscription Models</a:t>
            </a:r>
          </a:p>
        </p:txBody>
      </p:sp>
      <p:sp>
        <p:nvSpPr>
          <p:cNvPr id="1019" name="TextBox 6"/>
          <p:cNvSpPr txBox="1"/>
          <p:nvPr/>
        </p:nvSpPr>
        <p:spPr>
          <a:xfrm>
            <a:off x="5327907" y="7297427"/>
            <a:ext cx="4032965" cy="43179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0" sz="3200">
                <a:latin typeface="Poppins Regular"/>
                <a:ea typeface="Poppins Regular"/>
                <a:cs typeface="Poppins Regular"/>
                <a:sym typeface="Poppins Regular"/>
              </a:defRPr>
            </a:lvl1pPr>
          </a:lstStyle>
          <a:p>
            <a:pPr/>
            <a:r>
              <a:t>Online platforms often use subscriptions, where users pay regularly for access to educational content or services.</a:t>
            </a:r>
          </a:p>
        </p:txBody>
      </p:sp>
      <p:grpSp>
        <p:nvGrpSpPr>
          <p:cNvPr id="1023" name="Group"/>
          <p:cNvGrpSpPr/>
          <p:nvPr/>
        </p:nvGrpSpPr>
        <p:grpSpPr>
          <a:xfrm>
            <a:off x="9949948" y="4130002"/>
            <a:ext cx="4462972" cy="8810022"/>
            <a:chOff x="0" y="0"/>
            <a:chExt cx="4462970" cy="8810020"/>
          </a:xfrm>
        </p:grpSpPr>
        <p:sp>
          <p:nvSpPr>
            <p:cNvPr id="1020" name="Freeform 70"/>
            <p:cNvSpPr/>
            <p:nvPr/>
          </p:nvSpPr>
          <p:spPr>
            <a:xfrm>
              <a:off x="0" y="0"/>
              <a:ext cx="4462971" cy="8810021"/>
            </a:xfrm>
            <a:prstGeom prst="roundRect">
              <a:avLst>
                <a:gd name="adj" fmla="val 14682"/>
              </a:avLst>
            </a:prstGeom>
            <a:solidFill>
              <a:srgbClr val="CADAE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021" name="TextBox 5"/>
            <p:cNvSpPr/>
            <p:nvPr/>
          </p:nvSpPr>
          <p:spPr>
            <a:xfrm>
              <a:off x="215003" y="2403725"/>
              <a:ext cx="403296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p>
              <a:pPr algn="ctr" defTabSz="1828433">
                <a:lnSpc>
                  <a:spcPct val="80000"/>
                </a:lnSpc>
                <a:spcBef>
                  <a:spcPts val="0"/>
                </a:spcBef>
                <a:defRPr spc="-30" sz="3400">
                  <a:solidFill>
                    <a:srgbClr val="111340"/>
                  </a:solidFill>
                  <a:latin typeface="Poppins Bold"/>
                  <a:ea typeface="Poppins Bold"/>
                  <a:cs typeface="Poppins Bold"/>
                  <a:sym typeface="Poppins Bold"/>
                </a:defRPr>
              </a:pPr>
              <a:r>
                <a:t>Freemium </a:t>
              </a:r>
            </a:p>
            <a:p>
              <a:pPr algn="ctr" defTabSz="1828433">
                <a:lnSpc>
                  <a:spcPct val="80000"/>
                </a:lnSpc>
                <a:spcBef>
                  <a:spcPts val="0"/>
                </a:spcBef>
                <a:defRPr spc="-30" sz="3400">
                  <a:solidFill>
                    <a:srgbClr val="111340"/>
                  </a:solidFill>
                  <a:latin typeface="Poppins Bold"/>
                  <a:ea typeface="Poppins Bold"/>
                  <a:cs typeface="Poppins Bold"/>
                  <a:sym typeface="Poppins Bold"/>
                </a:defRPr>
              </a:pPr>
              <a:r>
                <a:t>Models</a:t>
              </a:r>
            </a:p>
          </p:txBody>
        </p:sp>
        <p:sp>
          <p:nvSpPr>
            <p:cNvPr id="1022" name="TextBox 6"/>
            <p:cNvSpPr/>
            <p:nvPr/>
          </p:nvSpPr>
          <p:spPr>
            <a:xfrm>
              <a:off x="215003" y="2633140"/>
              <a:ext cx="403296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1828433">
                <a:lnSpc>
                  <a:spcPct val="100000"/>
                </a:lnSpc>
                <a:spcBef>
                  <a:spcPts val="0"/>
                </a:spcBef>
                <a:defRPr spc="-38" sz="3100">
                  <a:latin typeface="Poppins Regular"/>
                  <a:ea typeface="Poppins Regular"/>
                  <a:cs typeface="Poppins Regular"/>
                  <a:sym typeface="Poppins Regular"/>
                </a:defRPr>
              </a:lvl1pPr>
            </a:lstStyle>
            <a:p>
              <a:pPr/>
              <a:r>
                <a:t>Offering basic educational content for free while charging for advanced features or additional resources is another popular model, especially in digital education.</a:t>
              </a:r>
            </a:p>
          </p:txBody>
        </p:sp>
      </p:grpSp>
      <p:sp>
        <p:nvSpPr>
          <p:cNvPr id="1024" name="Freeform 70"/>
          <p:cNvSpPr/>
          <p:nvPr/>
        </p:nvSpPr>
        <p:spPr>
          <a:xfrm>
            <a:off x="14786991" y="4130002"/>
            <a:ext cx="4462972" cy="8810022"/>
          </a:xfrm>
          <a:prstGeom prst="roundRect">
            <a:avLst>
              <a:gd name="adj" fmla="val 14682"/>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025" name="TextBox 5"/>
          <p:cNvSpPr txBox="1"/>
          <p:nvPr/>
        </p:nvSpPr>
        <p:spPr>
          <a:xfrm>
            <a:off x="14880544" y="5508111"/>
            <a:ext cx="4032965" cy="69595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0" sz="3400">
                <a:solidFill>
                  <a:srgbClr val="111340"/>
                </a:solidFill>
                <a:latin typeface="Poppins Bold"/>
                <a:ea typeface="Poppins Bold"/>
                <a:cs typeface="Poppins Bold"/>
                <a:sym typeface="Poppins Bold"/>
              </a:defRPr>
            </a:lvl1pPr>
          </a:lstStyle>
          <a:p>
            <a:pPr/>
            <a:r>
              <a:t>Licensing</a:t>
            </a:r>
          </a:p>
        </p:txBody>
      </p:sp>
      <p:sp>
        <p:nvSpPr>
          <p:cNvPr id="1026" name="TextBox 6"/>
          <p:cNvSpPr txBox="1"/>
          <p:nvPr/>
        </p:nvSpPr>
        <p:spPr>
          <a:xfrm>
            <a:off x="14873163" y="7160708"/>
            <a:ext cx="4032965" cy="38595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1" sz="3300">
                <a:latin typeface="Poppins Regular"/>
                <a:ea typeface="Poppins Regular"/>
                <a:cs typeface="Poppins Regular"/>
                <a:sym typeface="Poppins Regular"/>
              </a:defRPr>
            </a:lvl1pPr>
          </a:lstStyle>
          <a:p>
            <a:pPr/>
            <a:r>
              <a:t>You can license your educational content or curriculum to other institutions or platforms.</a:t>
            </a:r>
          </a:p>
        </p:txBody>
      </p:sp>
      <p:grpSp>
        <p:nvGrpSpPr>
          <p:cNvPr id="1051" name="Group"/>
          <p:cNvGrpSpPr/>
          <p:nvPr/>
        </p:nvGrpSpPr>
        <p:grpSpPr>
          <a:xfrm>
            <a:off x="20659090" y="2957042"/>
            <a:ext cx="2149961" cy="2122840"/>
            <a:chOff x="0" y="0"/>
            <a:chExt cx="2149959" cy="2122839"/>
          </a:xfrm>
        </p:grpSpPr>
        <p:sp>
          <p:nvSpPr>
            <p:cNvPr id="1027"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050" name="Group"/>
            <p:cNvGrpSpPr/>
            <p:nvPr/>
          </p:nvGrpSpPr>
          <p:grpSpPr>
            <a:xfrm>
              <a:off x="435447" y="32623"/>
              <a:ext cx="1279065" cy="1642044"/>
              <a:chOff x="0" y="0"/>
              <a:chExt cx="1279063" cy="1642043"/>
            </a:xfrm>
          </p:grpSpPr>
          <p:sp>
            <p:nvSpPr>
              <p:cNvPr id="1028"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29"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0"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1"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2"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3"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4"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5"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6"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7"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8"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39"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0"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1"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2"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3"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4"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5"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6"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7"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8"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49"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1073" name="Group"/>
          <p:cNvGrpSpPr/>
          <p:nvPr/>
        </p:nvGrpSpPr>
        <p:grpSpPr>
          <a:xfrm>
            <a:off x="11068613" y="3052937"/>
            <a:ext cx="2246775" cy="1931050"/>
            <a:chOff x="0" y="0"/>
            <a:chExt cx="2246773" cy="1931048"/>
          </a:xfrm>
        </p:grpSpPr>
        <p:sp>
          <p:nvSpPr>
            <p:cNvPr id="1052"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53"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54"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55"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56"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57"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58"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59"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0"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1"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2"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3"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4"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5"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6"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7"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8"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69"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70"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71"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72"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1105" name="Group"/>
          <p:cNvGrpSpPr/>
          <p:nvPr/>
        </p:nvGrpSpPr>
        <p:grpSpPr>
          <a:xfrm>
            <a:off x="6269409" y="2957042"/>
            <a:ext cx="2149961" cy="2122840"/>
            <a:chOff x="0" y="0"/>
            <a:chExt cx="2149959" cy="2122839"/>
          </a:xfrm>
        </p:grpSpPr>
        <p:sp>
          <p:nvSpPr>
            <p:cNvPr id="1074"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104" name="Group"/>
            <p:cNvGrpSpPr/>
            <p:nvPr/>
          </p:nvGrpSpPr>
          <p:grpSpPr>
            <a:xfrm>
              <a:off x="504849" y="208837"/>
              <a:ext cx="1445061" cy="1480761"/>
              <a:chOff x="0" y="0"/>
              <a:chExt cx="1445059" cy="1480760"/>
            </a:xfrm>
          </p:grpSpPr>
          <p:sp>
            <p:nvSpPr>
              <p:cNvPr id="1075"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103" name="Group"/>
              <p:cNvGrpSpPr/>
              <p:nvPr/>
            </p:nvGrpSpPr>
            <p:grpSpPr>
              <a:xfrm>
                <a:off x="40381" y="0"/>
                <a:ext cx="1404679" cy="1480761"/>
                <a:chOff x="0" y="0"/>
                <a:chExt cx="1404678" cy="1480760"/>
              </a:xfrm>
            </p:grpSpPr>
            <p:sp>
              <p:nvSpPr>
                <p:cNvPr id="1076"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77"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78"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79"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0"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1"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2"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3"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4"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5"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6"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7"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8"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89"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0"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1"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2"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3"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4"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5"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6"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7"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8"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099"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00"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01"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02"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1138" name="Group"/>
          <p:cNvGrpSpPr/>
          <p:nvPr/>
        </p:nvGrpSpPr>
        <p:grpSpPr>
          <a:xfrm>
            <a:off x="15912259" y="2957042"/>
            <a:ext cx="2149961" cy="2122840"/>
            <a:chOff x="0" y="0"/>
            <a:chExt cx="2149959" cy="2122839"/>
          </a:xfrm>
        </p:grpSpPr>
        <p:sp>
          <p:nvSpPr>
            <p:cNvPr id="1106"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137" name="Group"/>
            <p:cNvGrpSpPr/>
            <p:nvPr/>
          </p:nvGrpSpPr>
          <p:grpSpPr>
            <a:xfrm>
              <a:off x="220826" y="240397"/>
              <a:ext cx="1770785" cy="1642045"/>
              <a:chOff x="0" y="0"/>
              <a:chExt cx="1770783" cy="1642043"/>
            </a:xfrm>
          </p:grpSpPr>
          <p:sp>
            <p:nvSpPr>
              <p:cNvPr id="1107" name="GAP"/>
              <p:cNvSpPr txBox="1"/>
              <p:nvPr/>
            </p:nvSpPr>
            <p:spPr>
              <a:xfrm>
                <a:off x="0" y="308543"/>
                <a:ext cx="1770784" cy="1333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236" sz="7900">
                    <a:solidFill>
                      <a:srgbClr val="D0D1DD"/>
                    </a:solidFill>
                    <a:latin typeface="Impact"/>
                    <a:ea typeface="Impact"/>
                    <a:cs typeface="Impact"/>
                    <a:sym typeface="Impact"/>
                  </a:defRPr>
                </a:lvl1pPr>
              </a:lstStyle>
              <a:p>
                <a:pPr/>
                <a:r>
                  <a:t>GAP</a:t>
                </a:r>
              </a:p>
            </p:txBody>
          </p:sp>
          <p:grpSp>
            <p:nvGrpSpPr>
              <p:cNvPr id="1136" name="Group"/>
              <p:cNvGrpSpPr/>
              <p:nvPr/>
            </p:nvGrpSpPr>
            <p:grpSpPr>
              <a:xfrm>
                <a:off x="0" y="0"/>
                <a:ext cx="1770784" cy="1333500"/>
                <a:chOff x="0" y="0"/>
                <a:chExt cx="1770783" cy="1333499"/>
              </a:xfrm>
            </p:grpSpPr>
            <p:sp>
              <p:nvSpPr>
                <p:cNvPr id="1108" name="Freeform 327"/>
                <p:cNvSpPr/>
                <p:nvPr/>
              </p:nvSpPr>
              <p:spPr>
                <a:xfrm>
                  <a:off x="548029" y="393700"/>
                  <a:ext cx="187591" cy="113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975"/>
                      </a:moveTo>
                      <a:cubicBezTo>
                        <a:pt x="21600" y="8006"/>
                        <a:pt x="16720" y="0"/>
                        <a:pt x="10764" y="0"/>
                      </a:cubicBezTo>
                      <a:cubicBezTo>
                        <a:pt x="4808" y="0"/>
                        <a:pt x="0" y="8006"/>
                        <a:pt x="0" y="17975"/>
                      </a:cubicBezTo>
                      <a:cubicBezTo>
                        <a:pt x="0" y="19183"/>
                        <a:pt x="144" y="20392"/>
                        <a:pt x="215" y="21600"/>
                      </a:cubicBezTo>
                      <a:lnTo>
                        <a:pt x="21313" y="21600"/>
                      </a:lnTo>
                      <a:cubicBezTo>
                        <a:pt x="21456" y="20392"/>
                        <a:pt x="21600" y="19183"/>
                        <a:pt x="21600" y="17975"/>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09" name="Freeform 331"/>
                <p:cNvSpPr/>
                <p:nvPr/>
              </p:nvSpPr>
              <p:spPr>
                <a:xfrm>
                  <a:off x="246337" y="324540"/>
                  <a:ext cx="226337" cy="28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30" y="16753"/>
                      </a:moveTo>
                      <a:cubicBezTo>
                        <a:pt x="7479" y="16753"/>
                        <a:pt x="4847" y="14061"/>
                        <a:pt x="4847" y="10770"/>
                      </a:cubicBezTo>
                      <a:cubicBezTo>
                        <a:pt x="4847" y="7479"/>
                        <a:pt x="7479" y="4847"/>
                        <a:pt x="10830" y="4847"/>
                      </a:cubicBezTo>
                      <a:cubicBezTo>
                        <a:pt x="14061" y="4847"/>
                        <a:pt x="16753" y="7479"/>
                        <a:pt x="16753" y="10770"/>
                      </a:cubicBezTo>
                      <a:cubicBezTo>
                        <a:pt x="16753" y="14061"/>
                        <a:pt x="14061" y="16753"/>
                        <a:pt x="10830" y="16753"/>
                      </a:cubicBezTo>
                      <a:close/>
                      <a:moveTo>
                        <a:pt x="18429" y="11608"/>
                      </a:moveTo>
                      <a:lnTo>
                        <a:pt x="21600" y="11428"/>
                      </a:lnTo>
                      <a:lnTo>
                        <a:pt x="21480" y="8975"/>
                      </a:lnTo>
                      <a:lnTo>
                        <a:pt x="18249" y="9155"/>
                      </a:lnTo>
                      <a:cubicBezTo>
                        <a:pt x="18189" y="8676"/>
                        <a:pt x="18070" y="8257"/>
                        <a:pt x="17830" y="7838"/>
                      </a:cubicBezTo>
                      <a:lnTo>
                        <a:pt x="20583" y="6103"/>
                      </a:lnTo>
                      <a:lnTo>
                        <a:pt x="19266" y="4009"/>
                      </a:lnTo>
                      <a:lnTo>
                        <a:pt x="16514" y="5744"/>
                      </a:lnTo>
                      <a:cubicBezTo>
                        <a:pt x="16275" y="5385"/>
                        <a:pt x="15916" y="5086"/>
                        <a:pt x="15557" y="4787"/>
                      </a:cubicBezTo>
                      <a:lnTo>
                        <a:pt x="17112" y="1915"/>
                      </a:lnTo>
                      <a:lnTo>
                        <a:pt x="14958" y="778"/>
                      </a:lnTo>
                      <a:lnTo>
                        <a:pt x="13343" y="3590"/>
                      </a:lnTo>
                      <a:cubicBezTo>
                        <a:pt x="12864" y="3411"/>
                        <a:pt x="12326" y="3231"/>
                        <a:pt x="11727" y="3171"/>
                      </a:cubicBezTo>
                      <a:lnTo>
                        <a:pt x="11727" y="0"/>
                      </a:lnTo>
                      <a:lnTo>
                        <a:pt x="9274" y="0"/>
                      </a:lnTo>
                      <a:lnTo>
                        <a:pt x="9274" y="3291"/>
                      </a:lnTo>
                      <a:cubicBezTo>
                        <a:pt x="8616" y="3411"/>
                        <a:pt x="8078" y="3590"/>
                        <a:pt x="7479" y="3889"/>
                      </a:cubicBezTo>
                      <a:lnTo>
                        <a:pt x="5265" y="1376"/>
                      </a:lnTo>
                      <a:lnTo>
                        <a:pt x="3351" y="2932"/>
                      </a:lnTo>
                      <a:lnTo>
                        <a:pt x="5445" y="5325"/>
                      </a:lnTo>
                      <a:cubicBezTo>
                        <a:pt x="5026" y="5744"/>
                        <a:pt x="4667" y="6223"/>
                        <a:pt x="4368" y="6701"/>
                      </a:cubicBezTo>
                      <a:lnTo>
                        <a:pt x="1137" y="5565"/>
                      </a:lnTo>
                      <a:lnTo>
                        <a:pt x="239" y="7898"/>
                      </a:lnTo>
                      <a:lnTo>
                        <a:pt x="3351" y="9035"/>
                      </a:lnTo>
                      <a:cubicBezTo>
                        <a:pt x="3291" y="9573"/>
                        <a:pt x="3171" y="10112"/>
                        <a:pt x="3171" y="10710"/>
                      </a:cubicBezTo>
                      <a:lnTo>
                        <a:pt x="0" y="11249"/>
                      </a:lnTo>
                      <a:lnTo>
                        <a:pt x="359" y="13702"/>
                      </a:lnTo>
                      <a:lnTo>
                        <a:pt x="3530" y="13163"/>
                      </a:lnTo>
                      <a:cubicBezTo>
                        <a:pt x="3710" y="13582"/>
                        <a:pt x="3889" y="14001"/>
                        <a:pt x="4129" y="14420"/>
                      </a:cubicBezTo>
                      <a:lnTo>
                        <a:pt x="1556" y="16394"/>
                      </a:lnTo>
                      <a:lnTo>
                        <a:pt x="3052" y="18369"/>
                      </a:lnTo>
                      <a:lnTo>
                        <a:pt x="5624" y="16335"/>
                      </a:lnTo>
                      <a:cubicBezTo>
                        <a:pt x="5983" y="16694"/>
                        <a:pt x="6342" y="16993"/>
                        <a:pt x="6761" y="17172"/>
                      </a:cubicBezTo>
                      <a:lnTo>
                        <a:pt x="5445" y="20164"/>
                      </a:lnTo>
                      <a:lnTo>
                        <a:pt x="7719" y="21121"/>
                      </a:lnTo>
                      <a:lnTo>
                        <a:pt x="8975" y="18189"/>
                      </a:lnTo>
                      <a:cubicBezTo>
                        <a:pt x="9454" y="18309"/>
                        <a:pt x="9873" y="18369"/>
                        <a:pt x="10351" y="18369"/>
                      </a:cubicBezTo>
                      <a:lnTo>
                        <a:pt x="10710" y="21600"/>
                      </a:lnTo>
                      <a:lnTo>
                        <a:pt x="13163" y="21361"/>
                      </a:lnTo>
                      <a:lnTo>
                        <a:pt x="12864" y="18070"/>
                      </a:lnTo>
                      <a:cubicBezTo>
                        <a:pt x="13283" y="18010"/>
                        <a:pt x="13702" y="17830"/>
                        <a:pt x="14121" y="17651"/>
                      </a:cubicBezTo>
                      <a:lnTo>
                        <a:pt x="15976" y="20284"/>
                      </a:lnTo>
                      <a:lnTo>
                        <a:pt x="18010" y="18848"/>
                      </a:lnTo>
                      <a:lnTo>
                        <a:pt x="16155" y="16215"/>
                      </a:lnTo>
                      <a:cubicBezTo>
                        <a:pt x="16454" y="15916"/>
                        <a:pt x="16753" y="15557"/>
                        <a:pt x="17053" y="15198"/>
                      </a:cubicBezTo>
                      <a:lnTo>
                        <a:pt x="19925" y="16634"/>
                      </a:lnTo>
                      <a:lnTo>
                        <a:pt x="21061" y="14360"/>
                      </a:lnTo>
                      <a:lnTo>
                        <a:pt x="18130" y="12924"/>
                      </a:lnTo>
                      <a:cubicBezTo>
                        <a:pt x="18249" y="12505"/>
                        <a:pt x="18369" y="12086"/>
                        <a:pt x="18429" y="11608"/>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10" name="Freeform 332"/>
                <p:cNvSpPr/>
                <p:nvPr/>
              </p:nvSpPr>
              <p:spPr>
                <a:xfrm>
                  <a:off x="296158" y="386784"/>
                  <a:ext cx="123930" cy="1548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4" y="18778"/>
                      </a:moveTo>
                      <a:cubicBezTo>
                        <a:pt x="6404" y="18778"/>
                        <a:pt x="2822" y="15196"/>
                        <a:pt x="2822" y="10746"/>
                      </a:cubicBezTo>
                      <a:cubicBezTo>
                        <a:pt x="2822" y="6295"/>
                        <a:pt x="6404" y="2714"/>
                        <a:pt x="10854" y="2714"/>
                      </a:cubicBezTo>
                      <a:cubicBezTo>
                        <a:pt x="15305" y="2714"/>
                        <a:pt x="18886" y="6295"/>
                        <a:pt x="18886" y="10746"/>
                      </a:cubicBezTo>
                      <a:cubicBezTo>
                        <a:pt x="18886" y="15196"/>
                        <a:pt x="15305" y="18778"/>
                        <a:pt x="10854" y="18778"/>
                      </a:cubicBezTo>
                      <a:close/>
                      <a:moveTo>
                        <a:pt x="10854" y="0"/>
                      </a:moveTo>
                      <a:cubicBezTo>
                        <a:pt x="4776" y="0"/>
                        <a:pt x="0" y="4776"/>
                        <a:pt x="0" y="10746"/>
                      </a:cubicBezTo>
                      <a:cubicBezTo>
                        <a:pt x="0" y="16716"/>
                        <a:pt x="4776" y="21600"/>
                        <a:pt x="10854" y="21600"/>
                      </a:cubicBezTo>
                      <a:cubicBezTo>
                        <a:pt x="16716" y="21600"/>
                        <a:pt x="21600" y="16716"/>
                        <a:pt x="21600" y="10746"/>
                      </a:cubicBezTo>
                      <a:cubicBezTo>
                        <a:pt x="21600" y="4776"/>
                        <a:pt x="16716" y="0"/>
                        <a:pt x="10854"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11" name="Freeform 333"/>
                <p:cNvSpPr/>
                <p:nvPr/>
              </p:nvSpPr>
              <p:spPr>
                <a:xfrm>
                  <a:off x="622762" y="1050726"/>
                  <a:ext cx="226338" cy="282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60" y="16740"/>
                      </a:moveTo>
                      <a:cubicBezTo>
                        <a:pt x="7518" y="16740"/>
                        <a:pt x="4893" y="14040"/>
                        <a:pt x="4893" y="10740"/>
                      </a:cubicBezTo>
                      <a:cubicBezTo>
                        <a:pt x="4893" y="7500"/>
                        <a:pt x="7518" y="4800"/>
                        <a:pt x="10860" y="4800"/>
                      </a:cubicBezTo>
                      <a:cubicBezTo>
                        <a:pt x="14082" y="4800"/>
                        <a:pt x="16767" y="7500"/>
                        <a:pt x="16767" y="10740"/>
                      </a:cubicBezTo>
                      <a:cubicBezTo>
                        <a:pt x="16767" y="14040"/>
                        <a:pt x="14082" y="16740"/>
                        <a:pt x="10860" y="16740"/>
                      </a:cubicBezTo>
                      <a:close/>
                      <a:moveTo>
                        <a:pt x="18378" y="11580"/>
                      </a:moveTo>
                      <a:lnTo>
                        <a:pt x="21600" y="11400"/>
                      </a:lnTo>
                      <a:lnTo>
                        <a:pt x="21481" y="8940"/>
                      </a:lnTo>
                      <a:lnTo>
                        <a:pt x="18259" y="9120"/>
                      </a:lnTo>
                      <a:cubicBezTo>
                        <a:pt x="18139" y="8640"/>
                        <a:pt x="18020" y="8220"/>
                        <a:pt x="17841" y="7800"/>
                      </a:cubicBezTo>
                      <a:lnTo>
                        <a:pt x="20586" y="6060"/>
                      </a:lnTo>
                      <a:lnTo>
                        <a:pt x="19273" y="4020"/>
                      </a:lnTo>
                      <a:lnTo>
                        <a:pt x="16528" y="5700"/>
                      </a:lnTo>
                      <a:cubicBezTo>
                        <a:pt x="16230" y="5340"/>
                        <a:pt x="15931" y="5040"/>
                        <a:pt x="15514" y="4740"/>
                      </a:cubicBezTo>
                      <a:lnTo>
                        <a:pt x="17125" y="1980"/>
                      </a:lnTo>
                      <a:lnTo>
                        <a:pt x="14977" y="780"/>
                      </a:lnTo>
                      <a:lnTo>
                        <a:pt x="13366" y="3600"/>
                      </a:lnTo>
                      <a:cubicBezTo>
                        <a:pt x="12829" y="3420"/>
                        <a:pt x="12351" y="3240"/>
                        <a:pt x="11755" y="3180"/>
                      </a:cubicBezTo>
                      <a:lnTo>
                        <a:pt x="11755" y="0"/>
                      </a:lnTo>
                      <a:lnTo>
                        <a:pt x="9249" y="0"/>
                      </a:lnTo>
                      <a:lnTo>
                        <a:pt x="9249" y="3300"/>
                      </a:lnTo>
                      <a:cubicBezTo>
                        <a:pt x="8652" y="3420"/>
                        <a:pt x="8055" y="3660"/>
                        <a:pt x="7518" y="3900"/>
                      </a:cubicBezTo>
                      <a:lnTo>
                        <a:pt x="5310" y="1320"/>
                      </a:lnTo>
                      <a:lnTo>
                        <a:pt x="3401" y="2940"/>
                      </a:lnTo>
                      <a:lnTo>
                        <a:pt x="5490" y="5280"/>
                      </a:lnTo>
                      <a:cubicBezTo>
                        <a:pt x="5012" y="5700"/>
                        <a:pt x="4654" y="6180"/>
                        <a:pt x="4356" y="6660"/>
                      </a:cubicBezTo>
                      <a:lnTo>
                        <a:pt x="1134" y="5520"/>
                      </a:lnTo>
                      <a:lnTo>
                        <a:pt x="298" y="7860"/>
                      </a:lnTo>
                      <a:lnTo>
                        <a:pt x="3401" y="9000"/>
                      </a:lnTo>
                      <a:cubicBezTo>
                        <a:pt x="3282" y="9540"/>
                        <a:pt x="3222" y="10080"/>
                        <a:pt x="3222" y="10680"/>
                      </a:cubicBezTo>
                      <a:lnTo>
                        <a:pt x="0" y="11220"/>
                      </a:lnTo>
                      <a:lnTo>
                        <a:pt x="358" y="13620"/>
                      </a:lnTo>
                      <a:lnTo>
                        <a:pt x="3580" y="13140"/>
                      </a:lnTo>
                      <a:cubicBezTo>
                        <a:pt x="3759" y="13560"/>
                        <a:pt x="3938" y="14040"/>
                        <a:pt x="4117" y="14400"/>
                      </a:cubicBezTo>
                      <a:lnTo>
                        <a:pt x="1611" y="16380"/>
                      </a:lnTo>
                      <a:lnTo>
                        <a:pt x="3103" y="18360"/>
                      </a:lnTo>
                      <a:lnTo>
                        <a:pt x="5669" y="16380"/>
                      </a:lnTo>
                      <a:cubicBezTo>
                        <a:pt x="6027" y="16680"/>
                        <a:pt x="6325" y="16980"/>
                        <a:pt x="6743" y="17220"/>
                      </a:cubicBezTo>
                      <a:lnTo>
                        <a:pt x="5490" y="20160"/>
                      </a:lnTo>
                      <a:lnTo>
                        <a:pt x="7757" y="21180"/>
                      </a:lnTo>
                      <a:lnTo>
                        <a:pt x="9010" y="18180"/>
                      </a:lnTo>
                      <a:cubicBezTo>
                        <a:pt x="9428" y="18300"/>
                        <a:pt x="9905" y="18360"/>
                        <a:pt x="10323" y="18360"/>
                      </a:cubicBezTo>
                      <a:lnTo>
                        <a:pt x="10740" y="21600"/>
                      </a:lnTo>
                      <a:lnTo>
                        <a:pt x="13187" y="21360"/>
                      </a:lnTo>
                      <a:lnTo>
                        <a:pt x="12829" y="18120"/>
                      </a:lnTo>
                      <a:cubicBezTo>
                        <a:pt x="13306" y="18000"/>
                        <a:pt x="13724" y="17820"/>
                        <a:pt x="14082" y="17640"/>
                      </a:cubicBezTo>
                      <a:lnTo>
                        <a:pt x="15991" y="20280"/>
                      </a:lnTo>
                      <a:lnTo>
                        <a:pt x="17960" y="18840"/>
                      </a:lnTo>
                      <a:lnTo>
                        <a:pt x="16110" y="16200"/>
                      </a:lnTo>
                      <a:cubicBezTo>
                        <a:pt x="16469" y="15900"/>
                        <a:pt x="16767" y="15540"/>
                        <a:pt x="17065" y="15180"/>
                      </a:cubicBezTo>
                      <a:lnTo>
                        <a:pt x="19929" y="16620"/>
                      </a:lnTo>
                      <a:lnTo>
                        <a:pt x="21003" y="14340"/>
                      </a:lnTo>
                      <a:lnTo>
                        <a:pt x="18139" y="12900"/>
                      </a:lnTo>
                      <a:cubicBezTo>
                        <a:pt x="18259" y="12540"/>
                        <a:pt x="18378" y="12060"/>
                        <a:pt x="18378" y="11580"/>
                      </a:cubicBezTo>
                      <a:close/>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12" name="Freeform 334"/>
                <p:cNvSpPr/>
                <p:nvPr/>
              </p:nvSpPr>
              <p:spPr>
                <a:xfrm>
                  <a:off x="675350" y="1112972"/>
                  <a:ext cx="123932" cy="1548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4" y="18778"/>
                      </a:moveTo>
                      <a:cubicBezTo>
                        <a:pt x="6404" y="18778"/>
                        <a:pt x="2822" y="15196"/>
                        <a:pt x="2822" y="10746"/>
                      </a:cubicBezTo>
                      <a:cubicBezTo>
                        <a:pt x="2822" y="6295"/>
                        <a:pt x="6404" y="2714"/>
                        <a:pt x="10854" y="2714"/>
                      </a:cubicBezTo>
                      <a:cubicBezTo>
                        <a:pt x="15305" y="2714"/>
                        <a:pt x="18886" y="6295"/>
                        <a:pt x="18886" y="10746"/>
                      </a:cubicBezTo>
                      <a:cubicBezTo>
                        <a:pt x="18886" y="15196"/>
                        <a:pt x="15305" y="18778"/>
                        <a:pt x="10854" y="18778"/>
                      </a:cubicBezTo>
                      <a:close/>
                      <a:moveTo>
                        <a:pt x="10854" y="0"/>
                      </a:moveTo>
                      <a:cubicBezTo>
                        <a:pt x="4776" y="0"/>
                        <a:pt x="0" y="4884"/>
                        <a:pt x="0" y="10746"/>
                      </a:cubicBezTo>
                      <a:cubicBezTo>
                        <a:pt x="0" y="16716"/>
                        <a:pt x="4776" y="21600"/>
                        <a:pt x="10854" y="21600"/>
                      </a:cubicBezTo>
                      <a:cubicBezTo>
                        <a:pt x="16716" y="21600"/>
                        <a:pt x="21600" y="16716"/>
                        <a:pt x="21600" y="10746"/>
                      </a:cubicBezTo>
                      <a:cubicBezTo>
                        <a:pt x="21600" y="4884"/>
                        <a:pt x="16716" y="0"/>
                        <a:pt x="10854" y="0"/>
                      </a:cubicBezTo>
                      <a:close/>
                    </a:path>
                  </a:pathLst>
                </a:custGeom>
                <a:solidFill>
                  <a:srgbClr val="1807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13" name="Freeform 335"/>
                <p:cNvSpPr/>
                <p:nvPr/>
              </p:nvSpPr>
              <p:spPr>
                <a:xfrm>
                  <a:off x="1417129" y="559686"/>
                  <a:ext cx="226338" cy="282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6753"/>
                      </a:moveTo>
                      <a:cubicBezTo>
                        <a:pt x="7518" y="16753"/>
                        <a:pt x="4833" y="14061"/>
                        <a:pt x="4833" y="10770"/>
                      </a:cubicBezTo>
                      <a:cubicBezTo>
                        <a:pt x="4833" y="7479"/>
                        <a:pt x="7518" y="4787"/>
                        <a:pt x="10800" y="4787"/>
                      </a:cubicBezTo>
                      <a:cubicBezTo>
                        <a:pt x="14082" y="4787"/>
                        <a:pt x="16767" y="7479"/>
                        <a:pt x="16767" y="10770"/>
                      </a:cubicBezTo>
                      <a:cubicBezTo>
                        <a:pt x="16767" y="14061"/>
                        <a:pt x="14082" y="16753"/>
                        <a:pt x="10800" y="16753"/>
                      </a:cubicBezTo>
                      <a:close/>
                      <a:moveTo>
                        <a:pt x="18378" y="11608"/>
                      </a:moveTo>
                      <a:lnTo>
                        <a:pt x="21600" y="11428"/>
                      </a:lnTo>
                      <a:lnTo>
                        <a:pt x="21481" y="8975"/>
                      </a:lnTo>
                      <a:lnTo>
                        <a:pt x="18259" y="9155"/>
                      </a:lnTo>
                      <a:cubicBezTo>
                        <a:pt x="18139" y="8676"/>
                        <a:pt x="18020" y="8197"/>
                        <a:pt x="17841" y="7838"/>
                      </a:cubicBezTo>
                      <a:lnTo>
                        <a:pt x="20526" y="6103"/>
                      </a:lnTo>
                      <a:lnTo>
                        <a:pt x="19213" y="4009"/>
                      </a:lnTo>
                      <a:lnTo>
                        <a:pt x="16469" y="5744"/>
                      </a:lnTo>
                      <a:cubicBezTo>
                        <a:pt x="16230" y="5385"/>
                        <a:pt x="15872" y="5086"/>
                        <a:pt x="15514" y="4787"/>
                      </a:cubicBezTo>
                      <a:lnTo>
                        <a:pt x="17065" y="1915"/>
                      </a:lnTo>
                      <a:lnTo>
                        <a:pt x="14917" y="718"/>
                      </a:lnTo>
                      <a:lnTo>
                        <a:pt x="13366" y="3590"/>
                      </a:lnTo>
                      <a:cubicBezTo>
                        <a:pt x="12829" y="3411"/>
                        <a:pt x="12292" y="3231"/>
                        <a:pt x="11695" y="3171"/>
                      </a:cubicBezTo>
                      <a:lnTo>
                        <a:pt x="11695" y="0"/>
                      </a:lnTo>
                      <a:lnTo>
                        <a:pt x="9249" y="0"/>
                      </a:lnTo>
                      <a:lnTo>
                        <a:pt x="9249" y="3291"/>
                      </a:lnTo>
                      <a:cubicBezTo>
                        <a:pt x="8592" y="3411"/>
                        <a:pt x="8055" y="3590"/>
                        <a:pt x="7459" y="3889"/>
                      </a:cubicBezTo>
                      <a:lnTo>
                        <a:pt x="5251" y="1316"/>
                      </a:lnTo>
                      <a:lnTo>
                        <a:pt x="3401" y="2932"/>
                      </a:lnTo>
                      <a:lnTo>
                        <a:pt x="5430" y="5325"/>
                      </a:lnTo>
                      <a:cubicBezTo>
                        <a:pt x="5012" y="5744"/>
                        <a:pt x="4654" y="6223"/>
                        <a:pt x="4356" y="6701"/>
                      </a:cubicBezTo>
                      <a:lnTo>
                        <a:pt x="1134" y="5565"/>
                      </a:lnTo>
                      <a:lnTo>
                        <a:pt x="298" y="7898"/>
                      </a:lnTo>
                      <a:lnTo>
                        <a:pt x="3401" y="9035"/>
                      </a:lnTo>
                      <a:cubicBezTo>
                        <a:pt x="3282" y="9573"/>
                        <a:pt x="3162" y="10112"/>
                        <a:pt x="3162" y="10710"/>
                      </a:cubicBezTo>
                      <a:lnTo>
                        <a:pt x="0" y="11249"/>
                      </a:lnTo>
                      <a:lnTo>
                        <a:pt x="418" y="13702"/>
                      </a:lnTo>
                      <a:lnTo>
                        <a:pt x="3580" y="13163"/>
                      </a:lnTo>
                      <a:cubicBezTo>
                        <a:pt x="3699" y="13582"/>
                        <a:pt x="3938" y="14001"/>
                        <a:pt x="4117" y="14420"/>
                      </a:cubicBezTo>
                      <a:lnTo>
                        <a:pt x="1551" y="16394"/>
                      </a:lnTo>
                      <a:lnTo>
                        <a:pt x="3103" y="18369"/>
                      </a:lnTo>
                      <a:lnTo>
                        <a:pt x="5669" y="16335"/>
                      </a:lnTo>
                      <a:cubicBezTo>
                        <a:pt x="5967" y="16694"/>
                        <a:pt x="6385" y="16933"/>
                        <a:pt x="6743" y="17172"/>
                      </a:cubicBezTo>
                      <a:lnTo>
                        <a:pt x="5490" y="20164"/>
                      </a:lnTo>
                      <a:lnTo>
                        <a:pt x="7757" y="21121"/>
                      </a:lnTo>
                      <a:lnTo>
                        <a:pt x="9010" y="18189"/>
                      </a:lnTo>
                      <a:cubicBezTo>
                        <a:pt x="9428" y="18249"/>
                        <a:pt x="9905" y="18369"/>
                        <a:pt x="10382" y="18369"/>
                      </a:cubicBezTo>
                      <a:lnTo>
                        <a:pt x="10681" y="21600"/>
                      </a:lnTo>
                      <a:lnTo>
                        <a:pt x="13127" y="21301"/>
                      </a:lnTo>
                      <a:lnTo>
                        <a:pt x="12829" y="18130"/>
                      </a:lnTo>
                      <a:cubicBezTo>
                        <a:pt x="13246" y="18010"/>
                        <a:pt x="13664" y="17830"/>
                        <a:pt x="14082" y="17591"/>
                      </a:cubicBezTo>
                      <a:lnTo>
                        <a:pt x="15931" y="20284"/>
                      </a:lnTo>
                      <a:lnTo>
                        <a:pt x="17960" y="18848"/>
                      </a:lnTo>
                      <a:lnTo>
                        <a:pt x="16110" y="16215"/>
                      </a:lnTo>
                      <a:cubicBezTo>
                        <a:pt x="16469" y="15916"/>
                        <a:pt x="16767" y="15557"/>
                        <a:pt x="17006" y="15138"/>
                      </a:cubicBezTo>
                      <a:lnTo>
                        <a:pt x="19870" y="16574"/>
                      </a:lnTo>
                      <a:lnTo>
                        <a:pt x="21003" y="14360"/>
                      </a:lnTo>
                      <a:lnTo>
                        <a:pt x="18080" y="12924"/>
                      </a:lnTo>
                      <a:cubicBezTo>
                        <a:pt x="18199" y="12505"/>
                        <a:pt x="18318" y="12027"/>
                        <a:pt x="18378" y="11608"/>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14" name="Freeform 336"/>
                <p:cNvSpPr/>
                <p:nvPr/>
              </p:nvSpPr>
              <p:spPr>
                <a:xfrm>
                  <a:off x="1466949" y="621930"/>
                  <a:ext cx="126687" cy="1582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8684"/>
                      </a:moveTo>
                      <a:cubicBezTo>
                        <a:pt x="6372" y="18684"/>
                        <a:pt x="2808" y="15120"/>
                        <a:pt x="2808" y="10692"/>
                      </a:cubicBezTo>
                      <a:cubicBezTo>
                        <a:pt x="2808" y="6264"/>
                        <a:pt x="6372" y="2808"/>
                        <a:pt x="10800" y="2808"/>
                      </a:cubicBezTo>
                      <a:cubicBezTo>
                        <a:pt x="15228" y="2808"/>
                        <a:pt x="18792" y="6264"/>
                        <a:pt x="18792" y="10692"/>
                      </a:cubicBezTo>
                      <a:cubicBezTo>
                        <a:pt x="18792" y="15120"/>
                        <a:pt x="15228" y="18684"/>
                        <a:pt x="10800" y="18684"/>
                      </a:cubicBezTo>
                      <a:close/>
                      <a:moveTo>
                        <a:pt x="10800" y="0"/>
                      </a:moveTo>
                      <a:cubicBezTo>
                        <a:pt x="4860" y="0"/>
                        <a:pt x="0" y="4860"/>
                        <a:pt x="0" y="10800"/>
                      </a:cubicBezTo>
                      <a:cubicBezTo>
                        <a:pt x="0" y="16740"/>
                        <a:pt x="4860" y="21600"/>
                        <a:pt x="10800" y="21600"/>
                      </a:cubicBezTo>
                      <a:cubicBezTo>
                        <a:pt x="16740" y="21600"/>
                        <a:pt x="21600" y="16740"/>
                        <a:pt x="21600" y="10800"/>
                      </a:cubicBezTo>
                      <a:cubicBezTo>
                        <a:pt x="21600" y="4860"/>
                        <a:pt x="16740" y="0"/>
                        <a:pt x="10800"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15" name="Freeform 104"/>
                <p:cNvSpPr/>
                <p:nvPr/>
              </p:nvSpPr>
              <p:spPr>
                <a:xfrm>
                  <a:off x="113479" y="438654"/>
                  <a:ext cx="1419396" cy="759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09" y="21330"/>
                      </a:moveTo>
                      <a:lnTo>
                        <a:pt x="12290" y="21330"/>
                      </a:lnTo>
                      <a:lnTo>
                        <a:pt x="12290" y="21600"/>
                      </a:lnTo>
                      <a:lnTo>
                        <a:pt x="11709" y="21600"/>
                      </a:lnTo>
                      <a:close/>
                      <a:moveTo>
                        <a:pt x="13038" y="20052"/>
                      </a:moveTo>
                      <a:lnTo>
                        <a:pt x="13132" y="20052"/>
                      </a:lnTo>
                      <a:lnTo>
                        <a:pt x="13132" y="21505"/>
                      </a:lnTo>
                      <a:lnTo>
                        <a:pt x="12510" y="21505"/>
                      </a:lnTo>
                      <a:lnTo>
                        <a:pt x="12510" y="21266"/>
                      </a:lnTo>
                      <a:lnTo>
                        <a:pt x="13038" y="21266"/>
                      </a:lnTo>
                      <a:close/>
                      <a:moveTo>
                        <a:pt x="6192" y="20052"/>
                      </a:moveTo>
                      <a:lnTo>
                        <a:pt x="6288" y="20052"/>
                      </a:lnTo>
                      <a:lnTo>
                        <a:pt x="6288" y="21284"/>
                      </a:lnTo>
                      <a:lnTo>
                        <a:pt x="7361" y="21284"/>
                      </a:lnTo>
                      <a:lnTo>
                        <a:pt x="7361" y="21504"/>
                      </a:lnTo>
                      <a:lnTo>
                        <a:pt x="6192" y="21504"/>
                      </a:lnTo>
                      <a:close/>
                      <a:moveTo>
                        <a:pt x="18828" y="19069"/>
                      </a:moveTo>
                      <a:lnTo>
                        <a:pt x="19913" y="19069"/>
                      </a:lnTo>
                      <a:lnTo>
                        <a:pt x="19913" y="19248"/>
                      </a:lnTo>
                      <a:lnTo>
                        <a:pt x="18828" y="19248"/>
                      </a:lnTo>
                      <a:close/>
                      <a:moveTo>
                        <a:pt x="21504" y="17889"/>
                      </a:moveTo>
                      <a:lnTo>
                        <a:pt x="21598" y="17889"/>
                      </a:lnTo>
                      <a:lnTo>
                        <a:pt x="21598" y="19342"/>
                      </a:lnTo>
                      <a:lnTo>
                        <a:pt x="20976" y="19342"/>
                      </a:lnTo>
                      <a:lnTo>
                        <a:pt x="20976" y="19118"/>
                      </a:lnTo>
                      <a:lnTo>
                        <a:pt x="21504" y="19118"/>
                      </a:lnTo>
                      <a:close/>
                      <a:moveTo>
                        <a:pt x="17143" y="17889"/>
                      </a:moveTo>
                      <a:lnTo>
                        <a:pt x="17245" y="17889"/>
                      </a:lnTo>
                      <a:lnTo>
                        <a:pt x="17245" y="19118"/>
                      </a:lnTo>
                      <a:lnTo>
                        <a:pt x="17765" y="19118"/>
                      </a:lnTo>
                      <a:lnTo>
                        <a:pt x="17765" y="19342"/>
                      </a:lnTo>
                      <a:lnTo>
                        <a:pt x="17143" y="19342"/>
                      </a:lnTo>
                      <a:close/>
                      <a:moveTo>
                        <a:pt x="6192" y="16808"/>
                      </a:moveTo>
                      <a:lnTo>
                        <a:pt x="6268" y="16808"/>
                      </a:lnTo>
                      <a:lnTo>
                        <a:pt x="6268" y="18457"/>
                      </a:lnTo>
                      <a:lnTo>
                        <a:pt x="6192" y="18457"/>
                      </a:lnTo>
                      <a:close/>
                      <a:moveTo>
                        <a:pt x="13057" y="14056"/>
                      </a:moveTo>
                      <a:lnTo>
                        <a:pt x="13134" y="14056"/>
                      </a:lnTo>
                      <a:lnTo>
                        <a:pt x="13134" y="17081"/>
                      </a:lnTo>
                      <a:lnTo>
                        <a:pt x="13057" y="17081"/>
                      </a:lnTo>
                      <a:close/>
                      <a:moveTo>
                        <a:pt x="5644" y="13663"/>
                      </a:moveTo>
                      <a:lnTo>
                        <a:pt x="6267" y="13663"/>
                      </a:lnTo>
                      <a:lnTo>
                        <a:pt x="6267" y="15115"/>
                      </a:lnTo>
                      <a:lnTo>
                        <a:pt x="6174" y="15115"/>
                      </a:lnTo>
                      <a:lnTo>
                        <a:pt x="6174" y="13883"/>
                      </a:lnTo>
                      <a:lnTo>
                        <a:pt x="5644" y="13883"/>
                      </a:lnTo>
                      <a:close/>
                      <a:moveTo>
                        <a:pt x="17143" y="13270"/>
                      </a:moveTo>
                      <a:lnTo>
                        <a:pt x="17259" y="13270"/>
                      </a:lnTo>
                      <a:lnTo>
                        <a:pt x="17259" y="15508"/>
                      </a:lnTo>
                      <a:lnTo>
                        <a:pt x="17143" y="15508"/>
                      </a:lnTo>
                      <a:close/>
                      <a:moveTo>
                        <a:pt x="21523" y="12582"/>
                      </a:moveTo>
                      <a:lnTo>
                        <a:pt x="21600" y="12582"/>
                      </a:lnTo>
                      <a:lnTo>
                        <a:pt x="21600" y="13935"/>
                      </a:lnTo>
                      <a:lnTo>
                        <a:pt x="21523" y="13935"/>
                      </a:lnTo>
                      <a:close/>
                      <a:moveTo>
                        <a:pt x="3328" y="12385"/>
                      </a:moveTo>
                      <a:lnTo>
                        <a:pt x="3422" y="12385"/>
                      </a:lnTo>
                      <a:lnTo>
                        <a:pt x="3422" y="13621"/>
                      </a:lnTo>
                      <a:lnTo>
                        <a:pt x="3950" y="13621"/>
                      </a:lnTo>
                      <a:lnTo>
                        <a:pt x="3950" y="13838"/>
                      </a:lnTo>
                      <a:lnTo>
                        <a:pt x="3328" y="13838"/>
                      </a:lnTo>
                      <a:close/>
                      <a:moveTo>
                        <a:pt x="14658" y="9535"/>
                      </a:moveTo>
                      <a:lnTo>
                        <a:pt x="15659" y="9535"/>
                      </a:lnTo>
                      <a:lnTo>
                        <a:pt x="15659" y="9713"/>
                      </a:lnTo>
                      <a:lnTo>
                        <a:pt x="14658" y="9713"/>
                      </a:lnTo>
                      <a:close/>
                      <a:moveTo>
                        <a:pt x="1348" y="9535"/>
                      </a:moveTo>
                      <a:lnTo>
                        <a:pt x="2055" y="9535"/>
                      </a:lnTo>
                      <a:lnTo>
                        <a:pt x="2055" y="9713"/>
                      </a:lnTo>
                      <a:lnTo>
                        <a:pt x="1348" y="9713"/>
                      </a:lnTo>
                      <a:close/>
                      <a:moveTo>
                        <a:pt x="16637" y="9534"/>
                      </a:moveTo>
                      <a:lnTo>
                        <a:pt x="17260" y="9534"/>
                      </a:lnTo>
                      <a:lnTo>
                        <a:pt x="17260" y="10987"/>
                      </a:lnTo>
                      <a:lnTo>
                        <a:pt x="17156" y="10987"/>
                      </a:lnTo>
                      <a:lnTo>
                        <a:pt x="17156" y="9755"/>
                      </a:lnTo>
                      <a:lnTo>
                        <a:pt x="16637" y="9755"/>
                      </a:lnTo>
                      <a:close/>
                      <a:moveTo>
                        <a:pt x="13057" y="9534"/>
                      </a:moveTo>
                      <a:lnTo>
                        <a:pt x="13680" y="9534"/>
                      </a:lnTo>
                      <a:lnTo>
                        <a:pt x="13680" y="9755"/>
                      </a:lnTo>
                      <a:lnTo>
                        <a:pt x="13152" y="9755"/>
                      </a:lnTo>
                      <a:lnTo>
                        <a:pt x="13152" y="10987"/>
                      </a:lnTo>
                      <a:lnTo>
                        <a:pt x="13057" y="10987"/>
                      </a:lnTo>
                      <a:close/>
                      <a:moveTo>
                        <a:pt x="2822" y="9534"/>
                      </a:moveTo>
                      <a:lnTo>
                        <a:pt x="3444" y="9534"/>
                      </a:lnTo>
                      <a:lnTo>
                        <a:pt x="3444" y="10987"/>
                      </a:lnTo>
                      <a:lnTo>
                        <a:pt x="3350" y="10987"/>
                      </a:lnTo>
                      <a:lnTo>
                        <a:pt x="3350" y="9755"/>
                      </a:lnTo>
                      <a:lnTo>
                        <a:pt x="2822" y="9755"/>
                      </a:lnTo>
                      <a:close/>
                      <a:moveTo>
                        <a:pt x="0" y="8257"/>
                      </a:moveTo>
                      <a:lnTo>
                        <a:pt x="102" y="8257"/>
                      </a:lnTo>
                      <a:lnTo>
                        <a:pt x="102" y="9489"/>
                      </a:lnTo>
                      <a:lnTo>
                        <a:pt x="623" y="9489"/>
                      </a:lnTo>
                      <a:lnTo>
                        <a:pt x="623" y="9709"/>
                      </a:lnTo>
                      <a:lnTo>
                        <a:pt x="0" y="9709"/>
                      </a:lnTo>
                      <a:close/>
                      <a:moveTo>
                        <a:pt x="0" y="3735"/>
                      </a:moveTo>
                      <a:lnTo>
                        <a:pt x="116" y="3735"/>
                      </a:lnTo>
                      <a:lnTo>
                        <a:pt x="116" y="5974"/>
                      </a:lnTo>
                      <a:lnTo>
                        <a:pt x="0" y="5974"/>
                      </a:lnTo>
                      <a:close/>
                      <a:moveTo>
                        <a:pt x="1011" y="0"/>
                      </a:moveTo>
                      <a:lnTo>
                        <a:pt x="1591" y="0"/>
                      </a:lnTo>
                      <a:lnTo>
                        <a:pt x="1591" y="270"/>
                      </a:lnTo>
                      <a:lnTo>
                        <a:pt x="1011" y="270"/>
                      </a:lnTo>
                      <a:close/>
                      <a:moveTo>
                        <a:pt x="0" y="0"/>
                      </a:moveTo>
                      <a:lnTo>
                        <a:pt x="623" y="0"/>
                      </a:lnTo>
                      <a:lnTo>
                        <a:pt x="623" y="239"/>
                      </a:lnTo>
                      <a:lnTo>
                        <a:pt x="102" y="239"/>
                      </a:lnTo>
                      <a:lnTo>
                        <a:pt x="102" y="1453"/>
                      </a:lnTo>
                      <a:lnTo>
                        <a:pt x="0" y="1453"/>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5100">
                      <a:solidFill>
                        <a:srgbClr val="747993"/>
                      </a:solidFill>
                      <a:latin typeface="Poppins Regular"/>
                      <a:ea typeface="Poppins Regular"/>
                      <a:cs typeface="Poppins Regular"/>
                      <a:sym typeface="Poppins Regular"/>
                    </a:defRPr>
                  </a:pPr>
                </a:p>
              </p:txBody>
            </p:sp>
            <p:sp>
              <p:nvSpPr>
                <p:cNvPr id="1116" name="Freeform 358"/>
                <p:cNvSpPr/>
                <p:nvPr/>
              </p:nvSpPr>
              <p:spPr>
                <a:xfrm>
                  <a:off x="0" y="857076"/>
                  <a:ext cx="417318" cy="1375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51" y="7486"/>
                      </a:moveTo>
                      <a:cubicBezTo>
                        <a:pt x="14432" y="7486"/>
                        <a:pt x="12908" y="9695"/>
                        <a:pt x="11903" y="13132"/>
                      </a:cubicBezTo>
                      <a:cubicBezTo>
                        <a:pt x="11546" y="5768"/>
                        <a:pt x="9600" y="0"/>
                        <a:pt x="7232" y="0"/>
                      </a:cubicBezTo>
                      <a:cubicBezTo>
                        <a:pt x="4897" y="0"/>
                        <a:pt x="2951" y="5645"/>
                        <a:pt x="2562" y="13009"/>
                      </a:cubicBezTo>
                      <a:cubicBezTo>
                        <a:pt x="1135" y="13377"/>
                        <a:pt x="0" y="17059"/>
                        <a:pt x="0" y="21600"/>
                      </a:cubicBezTo>
                      <a:lnTo>
                        <a:pt x="21600" y="21600"/>
                      </a:lnTo>
                      <a:cubicBezTo>
                        <a:pt x="21341" y="13745"/>
                        <a:pt x="19005" y="7486"/>
                        <a:pt x="16151" y="748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17" name="Freeform 359"/>
                <p:cNvSpPr/>
                <p:nvPr/>
              </p:nvSpPr>
              <p:spPr>
                <a:xfrm>
                  <a:off x="1491861" y="867449"/>
                  <a:ext cx="278923" cy="1271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337"/>
                      </a:moveTo>
                      <a:cubicBezTo>
                        <a:pt x="21600" y="12644"/>
                        <a:pt x="18973" y="5663"/>
                        <a:pt x="15811" y="5663"/>
                      </a:cubicBezTo>
                      <a:cubicBezTo>
                        <a:pt x="14011" y="5663"/>
                        <a:pt x="12454" y="7902"/>
                        <a:pt x="11384" y="11327"/>
                      </a:cubicBezTo>
                      <a:cubicBezTo>
                        <a:pt x="10654" y="4873"/>
                        <a:pt x="8416" y="0"/>
                        <a:pt x="5789" y="0"/>
                      </a:cubicBezTo>
                      <a:cubicBezTo>
                        <a:pt x="2627" y="0"/>
                        <a:pt x="0" y="6980"/>
                        <a:pt x="0" y="15673"/>
                      </a:cubicBezTo>
                      <a:cubicBezTo>
                        <a:pt x="0" y="17780"/>
                        <a:pt x="195" y="19888"/>
                        <a:pt x="438" y="21600"/>
                      </a:cubicBezTo>
                      <a:lnTo>
                        <a:pt x="21551" y="21600"/>
                      </a:lnTo>
                      <a:cubicBezTo>
                        <a:pt x="21551" y="21600"/>
                        <a:pt x="21600" y="21468"/>
                        <a:pt x="21600" y="2133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18" name="Freeform 360"/>
                <p:cNvSpPr/>
                <p:nvPr/>
              </p:nvSpPr>
              <p:spPr>
                <a:xfrm>
                  <a:off x="902312" y="103225"/>
                  <a:ext cx="40880" cy="51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13" y="21600"/>
                      </a:moveTo>
                      <a:lnTo>
                        <a:pt x="0" y="17829"/>
                      </a:lnTo>
                      <a:lnTo>
                        <a:pt x="5400" y="0"/>
                      </a:lnTo>
                      <a:lnTo>
                        <a:pt x="21600" y="5486"/>
                      </a:lnTo>
                      <a:lnTo>
                        <a:pt x="17213"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19" name="Freeform 361"/>
                <p:cNvSpPr/>
                <p:nvPr/>
              </p:nvSpPr>
              <p:spPr>
                <a:xfrm>
                  <a:off x="907847" y="103225"/>
                  <a:ext cx="32611" cy="37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0" y="21600"/>
                      </a:moveTo>
                      <a:lnTo>
                        <a:pt x="21600" y="7513"/>
                      </a:lnTo>
                      <a:lnTo>
                        <a:pt x="2400" y="0"/>
                      </a:lnTo>
                      <a:lnTo>
                        <a:pt x="0" y="7983"/>
                      </a:lnTo>
                      <a:cubicBezTo>
                        <a:pt x="4000" y="12678"/>
                        <a:pt x="9600" y="18783"/>
                        <a:pt x="1800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0" name="Freeform 362"/>
                <p:cNvSpPr/>
                <p:nvPr/>
              </p:nvSpPr>
              <p:spPr>
                <a:xfrm>
                  <a:off x="938295" y="258836"/>
                  <a:ext cx="65808" cy="85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09" y="0"/>
                      </a:moveTo>
                      <a:lnTo>
                        <a:pt x="21600" y="15600"/>
                      </a:lnTo>
                      <a:lnTo>
                        <a:pt x="18136" y="21600"/>
                      </a:lnTo>
                      <a:lnTo>
                        <a:pt x="0" y="9200"/>
                      </a:lnTo>
                      <a:lnTo>
                        <a:pt x="5909" y="0"/>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1" name="Freeform 363"/>
                <p:cNvSpPr/>
                <p:nvPr/>
              </p:nvSpPr>
              <p:spPr>
                <a:xfrm>
                  <a:off x="873009" y="144723"/>
                  <a:ext cx="97192" cy="196322"/>
                </a:xfrm>
                <a:custGeom>
                  <a:avLst/>
                  <a:gdLst/>
                  <a:ahLst/>
                  <a:cxnLst>
                    <a:cxn ang="0">
                      <a:pos x="wd2" y="hd2"/>
                    </a:cxn>
                    <a:cxn ang="5400000">
                      <a:pos x="wd2" y="hd2"/>
                    </a:cxn>
                    <a:cxn ang="10800000">
                      <a:pos x="wd2" y="hd2"/>
                    </a:cxn>
                    <a:cxn ang="16200000">
                      <a:pos x="wd2" y="hd2"/>
                    </a:cxn>
                  </a:cxnLst>
                  <a:rect l="0" t="0" r="r" b="b"/>
                  <a:pathLst>
                    <a:path w="19561" h="21600" fill="norm" stroke="1" extrusionOk="0">
                      <a:moveTo>
                        <a:pt x="5923" y="0"/>
                      </a:moveTo>
                      <a:lnTo>
                        <a:pt x="12328" y="950"/>
                      </a:lnTo>
                      <a:cubicBezTo>
                        <a:pt x="12328" y="950"/>
                        <a:pt x="21370" y="10714"/>
                        <a:pt x="19235" y="13478"/>
                      </a:cubicBezTo>
                      <a:cubicBezTo>
                        <a:pt x="18733" y="14083"/>
                        <a:pt x="16096" y="14688"/>
                        <a:pt x="16096" y="14688"/>
                      </a:cubicBezTo>
                      <a:lnTo>
                        <a:pt x="14840" y="21600"/>
                      </a:lnTo>
                      <a:lnTo>
                        <a:pt x="21" y="21600"/>
                      </a:lnTo>
                      <a:lnTo>
                        <a:pt x="21" y="9590"/>
                      </a:lnTo>
                      <a:cubicBezTo>
                        <a:pt x="-230" y="6048"/>
                        <a:pt x="1779" y="2678"/>
                        <a:pt x="5547" y="173"/>
                      </a:cubicBezTo>
                      <a:lnTo>
                        <a:pt x="5923"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2" name="Freeform 364"/>
                <p:cNvSpPr/>
                <p:nvPr/>
              </p:nvSpPr>
              <p:spPr>
                <a:xfrm>
                  <a:off x="872376" y="173628"/>
                  <a:ext cx="76359" cy="163962"/>
                </a:xfrm>
                <a:custGeom>
                  <a:avLst/>
                  <a:gdLst/>
                  <a:ahLst/>
                  <a:cxnLst>
                    <a:cxn ang="0">
                      <a:pos x="wd2" y="hd2"/>
                    </a:cxn>
                    <a:cxn ang="5400000">
                      <a:pos x="wd2" y="hd2"/>
                    </a:cxn>
                    <a:cxn ang="10800000">
                      <a:pos x="wd2" y="hd2"/>
                    </a:cxn>
                    <a:cxn ang="16200000">
                      <a:pos x="wd2" y="hd2"/>
                    </a:cxn>
                  </a:cxnLst>
                  <a:rect l="0" t="0" r="r" b="b"/>
                  <a:pathLst>
                    <a:path w="21457" h="20576" fill="norm" stroke="1" extrusionOk="0">
                      <a:moveTo>
                        <a:pt x="19155" y="5260"/>
                      </a:moveTo>
                      <a:cubicBezTo>
                        <a:pt x="17916" y="-926"/>
                        <a:pt x="6408" y="-1024"/>
                        <a:pt x="1450" y="1725"/>
                      </a:cubicBezTo>
                      <a:cubicBezTo>
                        <a:pt x="388" y="3394"/>
                        <a:pt x="-143" y="5161"/>
                        <a:pt x="34" y="6929"/>
                      </a:cubicBezTo>
                      <a:lnTo>
                        <a:pt x="34" y="20576"/>
                      </a:lnTo>
                      <a:lnTo>
                        <a:pt x="20926" y="20576"/>
                      </a:lnTo>
                      <a:lnTo>
                        <a:pt x="21457" y="18121"/>
                      </a:lnTo>
                      <a:cubicBezTo>
                        <a:pt x="13844" y="13900"/>
                        <a:pt x="19864" y="8991"/>
                        <a:pt x="19155" y="5260"/>
                      </a:cubicBezTo>
                    </a:path>
                  </a:pathLst>
                </a:custGeom>
                <a:solidFill>
                  <a:srgbClr val="E42244">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3" name="Freeform 365"/>
                <p:cNvSpPr/>
                <p:nvPr/>
              </p:nvSpPr>
              <p:spPr>
                <a:xfrm>
                  <a:off x="905067" y="14806"/>
                  <a:ext cx="76881" cy="121429"/>
                </a:xfrm>
                <a:custGeom>
                  <a:avLst/>
                  <a:gdLst/>
                  <a:ahLst/>
                  <a:cxnLst>
                    <a:cxn ang="0">
                      <a:pos x="wd2" y="hd2"/>
                    </a:cxn>
                    <a:cxn ang="5400000">
                      <a:pos x="wd2" y="hd2"/>
                    </a:cxn>
                    <a:cxn ang="10800000">
                      <a:pos x="wd2" y="hd2"/>
                    </a:cxn>
                    <a:cxn ang="16200000">
                      <a:pos x="wd2" y="hd2"/>
                    </a:cxn>
                  </a:cxnLst>
                  <a:rect l="0" t="0" r="r" b="b"/>
                  <a:pathLst>
                    <a:path w="20852" h="21204" fill="norm" stroke="1" extrusionOk="0">
                      <a:moveTo>
                        <a:pt x="20852" y="7217"/>
                      </a:moveTo>
                      <a:cubicBezTo>
                        <a:pt x="20852" y="8878"/>
                        <a:pt x="19481" y="11925"/>
                        <a:pt x="19309" y="12202"/>
                      </a:cubicBezTo>
                      <a:cubicBezTo>
                        <a:pt x="18966" y="12894"/>
                        <a:pt x="19995" y="17186"/>
                        <a:pt x="18966" y="17186"/>
                      </a:cubicBezTo>
                      <a:cubicBezTo>
                        <a:pt x="18281" y="17186"/>
                        <a:pt x="17423" y="17048"/>
                        <a:pt x="17423" y="17048"/>
                      </a:cubicBezTo>
                      <a:cubicBezTo>
                        <a:pt x="16909" y="18155"/>
                        <a:pt x="15195" y="21202"/>
                        <a:pt x="13823" y="21202"/>
                      </a:cubicBezTo>
                      <a:cubicBezTo>
                        <a:pt x="9195" y="21340"/>
                        <a:pt x="623" y="15940"/>
                        <a:pt x="109" y="9709"/>
                      </a:cubicBezTo>
                      <a:cubicBezTo>
                        <a:pt x="-748" y="3340"/>
                        <a:pt x="3538" y="432"/>
                        <a:pt x="9023" y="17"/>
                      </a:cubicBezTo>
                      <a:cubicBezTo>
                        <a:pt x="14509" y="-260"/>
                        <a:pt x="20338" y="2925"/>
                        <a:pt x="20852" y="721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4" name="Freeform 366"/>
                <p:cNvSpPr/>
                <p:nvPr/>
              </p:nvSpPr>
              <p:spPr>
                <a:xfrm>
                  <a:off x="1015794" y="656510"/>
                  <a:ext cx="60278" cy="78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6"/>
                      </a:moveTo>
                      <a:lnTo>
                        <a:pt x="20718" y="21600"/>
                      </a:lnTo>
                      <a:cubicBezTo>
                        <a:pt x="20718" y="21600"/>
                        <a:pt x="21159" y="20965"/>
                        <a:pt x="21600" y="19906"/>
                      </a:cubicBezTo>
                      <a:lnTo>
                        <a:pt x="1322" y="0"/>
                      </a:lnTo>
                      <a:cubicBezTo>
                        <a:pt x="882" y="424"/>
                        <a:pt x="441" y="1059"/>
                        <a:pt x="0" y="1906"/>
                      </a:cubicBezTo>
                    </a:path>
                  </a:pathLst>
                </a:custGeom>
                <a:solidFill>
                  <a:srgbClr val="45396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5" name="Freeform 367"/>
                <p:cNvSpPr/>
                <p:nvPr/>
              </p:nvSpPr>
              <p:spPr>
                <a:xfrm>
                  <a:off x="1037936" y="587350"/>
                  <a:ext cx="40879" cy="99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2" y="21600"/>
                      </a:moveTo>
                      <a:cubicBezTo>
                        <a:pt x="15525" y="21094"/>
                        <a:pt x="15187" y="20587"/>
                        <a:pt x="15187" y="20081"/>
                      </a:cubicBezTo>
                      <a:lnTo>
                        <a:pt x="12825" y="13669"/>
                      </a:lnTo>
                      <a:cubicBezTo>
                        <a:pt x="12825" y="13669"/>
                        <a:pt x="16538" y="10294"/>
                        <a:pt x="21600" y="5063"/>
                      </a:cubicBezTo>
                      <a:lnTo>
                        <a:pt x="5063" y="0"/>
                      </a:lnTo>
                      <a:lnTo>
                        <a:pt x="0" y="10969"/>
                      </a:lnTo>
                      <a:lnTo>
                        <a:pt x="9112" y="13669"/>
                      </a:lnTo>
                      <a:cubicBezTo>
                        <a:pt x="9112" y="13669"/>
                        <a:pt x="9788" y="21262"/>
                        <a:pt x="15862" y="2160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6" name="Freeform 368"/>
                <p:cNvSpPr/>
                <p:nvPr/>
              </p:nvSpPr>
              <p:spPr>
                <a:xfrm>
                  <a:off x="1021330" y="639220"/>
                  <a:ext cx="58871" cy="92578"/>
                </a:xfrm>
                <a:custGeom>
                  <a:avLst/>
                  <a:gdLst/>
                  <a:ahLst/>
                  <a:cxnLst>
                    <a:cxn ang="0">
                      <a:pos x="wd2" y="hd2"/>
                    </a:cxn>
                    <a:cxn ang="5400000">
                      <a:pos x="wd2" y="hd2"/>
                    </a:cxn>
                    <a:cxn ang="10800000">
                      <a:pos x="wd2" y="hd2"/>
                    </a:cxn>
                    <a:cxn ang="16200000">
                      <a:pos x="wd2" y="hd2"/>
                    </a:cxn>
                  </a:cxnLst>
                  <a:rect l="0" t="0" r="r" b="b"/>
                  <a:pathLst>
                    <a:path w="21100" h="21600" fill="norm" stroke="1" extrusionOk="0">
                      <a:moveTo>
                        <a:pt x="18000" y="13292"/>
                      </a:moveTo>
                      <a:cubicBezTo>
                        <a:pt x="17550" y="12738"/>
                        <a:pt x="17100" y="12185"/>
                        <a:pt x="16875" y="11631"/>
                      </a:cubicBezTo>
                      <a:cubicBezTo>
                        <a:pt x="12825" y="11262"/>
                        <a:pt x="12375" y="2954"/>
                        <a:pt x="12375" y="2954"/>
                      </a:cubicBezTo>
                      <a:lnTo>
                        <a:pt x="6300" y="0"/>
                      </a:lnTo>
                      <a:lnTo>
                        <a:pt x="6300" y="185"/>
                      </a:lnTo>
                      <a:cubicBezTo>
                        <a:pt x="6300" y="185"/>
                        <a:pt x="2700" y="923"/>
                        <a:pt x="0" y="4246"/>
                      </a:cubicBezTo>
                      <a:lnTo>
                        <a:pt x="20700" y="21600"/>
                      </a:lnTo>
                      <a:cubicBezTo>
                        <a:pt x="21375" y="19938"/>
                        <a:pt x="21600" y="17169"/>
                        <a:pt x="18000" y="13292"/>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7" name="Freeform 369"/>
                <p:cNvSpPr/>
                <p:nvPr/>
              </p:nvSpPr>
              <p:spPr>
                <a:xfrm>
                  <a:off x="1165257" y="670341"/>
                  <a:ext cx="85166" cy="12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 y="14400"/>
                      </a:moveTo>
                      <a:lnTo>
                        <a:pt x="21600" y="21600"/>
                      </a:lnTo>
                      <a:cubicBezTo>
                        <a:pt x="21600" y="21600"/>
                        <a:pt x="21600" y="15840"/>
                        <a:pt x="21116" y="8640"/>
                      </a:cubicBezTo>
                      <a:lnTo>
                        <a:pt x="0" y="0"/>
                      </a:lnTo>
                      <a:cubicBezTo>
                        <a:pt x="0" y="4320"/>
                        <a:pt x="161" y="10080"/>
                        <a:pt x="161" y="14400"/>
                      </a:cubicBezTo>
                    </a:path>
                  </a:pathLst>
                </a:custGeom>
                <a:solidFill>
                  <a:srgbClr val="45396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8" name="Freeform 370"/>
                <p:cNvSpPr/>
                <p:nvPr/>
              </p:nvSpPr>
              <p:spPr>
                <a:xfrm>
                  <a:off x="1148649" y="587350"/>
                  <a:ext cx="68573" cy="68393"/>
                </a:xfrm>
                <a:custGeom>
                  <a:avLst/>
                  <a:gdLst/>
                  <a:ahLst/>
                  <a:cxnLst>
                    <a:cxn ang="0">
                      <a:pos x="wd2" y="hd2"/>
                    </a:cxn>
                    <a:cxn ang="5400000">
                      <a:pos x="wd2" y="hd2"/>
                    </a:cxn>
                    <a:cxn ang="10800000">
                      <a:pos x="wd2" y="hd2"/>
                    </a:cxn>
                    <a:cxn ang="16200000">
                      <a:pos x="wd2" y="hd2"/>
                    </a:cxn>
                  </a:cxnLst>
                  <a:rect l="0" t="0" r="r" b="b"/>
                  <a:pathLst>
                    <a:path w="21600" h="19622" fill="norm" stroke="1" extrusionOk="0">
                      <a:moveTo>
                        <a:pt x="21600" y="19099"/>
                      </a:moveTo>
                      <a:cubicBezTo>
                        <a:pt x="21011" y="18872"/>
                        <a:pt x="20618" y="18417"/>
                        <a:pt x="20029" y="17962"/>
                      </a:cubicBezTo>
                      <a:lnTo>
                        <a:pt x="14138" y="12733"/>
                      </a:lnTo>
                      <a:cubicBezTo>
                        <a:pt x="14138" y="12733"/>
                        <a:pt x="12764" y="7503"/>
                        <a:pt x="10996" y="0"/>
                      </a:cubicBezTo>
                      <a:lnTo>
                        <a:pt x="0" y="2956"/>
                      </a:lnTo>
                      <a:lnTo>
                        <a:pt x="6480" y="15916"/>
                      </a:lnTo>
                      <a:lnTo>
                        <a:pt x="12371" y="14324"/>
                      </a:lnTo>
                      <a:cubicBezTo>
                        <a:pt x="12371" y="14324"/>
                        <a:pt x="18851" y="21600"/>
                        <a:pt x="21600" y="19099"/>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29" name="Freeform 371"/>
                <p:cNvSpPr/>
                <p:nvPr/>
              </p:nvSpPr>
              <p:spPr>
                <a:xfrm>
                  <a:off x="1164416" y="635763"/>
                  <a:ext cx="83245" cy="37277"/>
                </a:xfrm>
                <a:custGeom>
                  <a:avLst/>
                  <a:gdLst/>
                  <a:ahLst/>
                  <a:cxnLst>
                    <a:cxn ang="0">
                      <a:pos x="wd2" y="hd2"/>
                    </a:cxn>
                    <a:cxn ang="5400000">
                      <a:pos x="wd2" y="hd2"/>
                    </a:cxn>
                    <a:cxn ang="10800000">
                      <a:pos x="wd2" y="hd2"/>
                    </a:cxn>
                    <a:cxn ang="16200000">
                      <a:pos x="wd2" y="hd2"/>
                    </a:cxn>
                  </a:cxnLst>
                  <a:rect l="0" t="0" r="r" b="b"/>
                  <a:pathLst>
                    <a:path w="21111" h="21600" fill="norm" stroke="1" extrusionOk="0">
                      <a:moveTo>
                        <a:pt x="14711" y="10580"/>
                      </a:moveTo>
                      <a:cubicBezTo>
                        <a:pt x="14231" y="10580"/>
                        <a:pt x="13751" y="9698"/>
                        <a:pt x="13271" y="9257"/>
                      </a:cubicBezTo>
                      <a:cubicBezTo>
                        <a:pt x="11031" y="14106"/>
                        <a:pt x="5751" y="0"/>
                        <a:pt x="5751" y="0"/>
                      </a:cubicBezTo>
                      <a:lnTo>
                        <a:pt x="951" y="3086"/>
                      </a:lnTo>
                      <a:lnTo>
                        <a:pt x="1111" y="3527"/>
                      </a:lnTo>
                      <a:cubicBezTo>
                        <a:pt x="1111" y="3527"/>
                        <a:pt x="-489" y="9257"/>
                        <a:pt x="151" y="18955"/>
                      </a:cubicBezTo>
                      <a:lnTo>
                        <a:pt x="21111" y="21600"/>
                      </a:lnTo>
                      <a:cubicBezTo>
                        <a:pt x="20471" y="18073"/>
                        <a:pt x="19031" y="12784"/>
                        <a:pt x="14711" y="1058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30" name="Freeform 372"/>
                <p:cNvSpPr/>
                <p:nvPr/>
              </p:nvSpPr>
              <p:spPr>
                <a:xfrm>
                  <a:off x="1087758" y="410990"/>
                  <a:ext cx="93488" cy="185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89" y="21600"/>
                      </a:moveTo>
                      <a:lnTo>
                        <a:pt x="0" y="5949"/>
                      </a:lnTo>
                      <a:lnTo>
                        <a:pt x="12302" y="0"/>
                      </a:lnTo>
                      <a:lnTo>
                        <a:pt x="21600" y="20410"/>
                      </a:lnTo>
                      <a:lnTo>
                        <a:pt x="13589"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31" name="Freeform 373"/>
                <p:cNvSpPr/>
                <p:nvPr/>
              </p:nvSpPr>
              <p:spPr>
                <a:xfrm>
                  <a:off x="886302" y="167887"/>
                  <a:ext cx="126091" cy="180078"/>
                </a:xfrm>
                <a:custGeom>
                  <a:avLst/>
                  <a:gdLst/>
                  <a:ahLst/>
                  <a:cxnLst>
                    <a:cxn ang="0">
                      <a:pos x="wd2" y="hd2"/>
                    </a:cxn>
                    <a:cxn ang="5400000">
                      <a:pos x="wd2" y="hd2"/>
                    </a:cxn>
                    <a:cxn ang="10800000">
                      <a:pos x="wd2" y="hd2"/>
                    </a:cxn>
                    <a:cxn ang="16200000">
                      <a:pos x="wd2" y="hd2"/>
                    </a:cxn>
                  </a:cxnLst>
                  <a:rect l="0" t="0" r="r" b="b"/>
                  <a:pathLst>
                    <a:path w="21498" h="20917" fill="norm" stroke="1" extrusionOk="0">
                      <a:moveTo>
                        <a:pt x="1302" y="2493"/>
                      </a:moveTo>
                      <a:lnTo>
                        <a:pt x="6" y="12567"/>
                      </a:lnTo>
                      <a:cubicBezTo>
                        <a:pt x="-102" y="14473"/>
                        <a:pt x="1194" y="16198"/>
                        <a:pt x="3354" y="16742"/>
                      </a:cubicBezTo>
                      <a:lnTo>
                        <a:pt x="20310" y="20917"/>
                      </a:lnTo>
                      <a:lnTo>
                        <a:pt x="21498" y="17650"/>
                      </a:lnTo>
                      <a:lnTo>
                        <a:pt x="7026" y="12567"/>
                      </a:lnTo>
                      <a:lnTo>
                        <a:pt x="8754" y="4127"/>
                      </a:lnTo>
                      <a:cubicBezTo>
                        <a:pt x="8754" y="4127"/>
                        <a:pt x="9726" y="951"/>
                        <a:pt x="6054" y="134"/>
                      </a:cubicBezTo>
                      <a:cubicBezTo>
                        <a:pt x="2382" y="-683"/>
                        <a:pt x="1302" y="2493"/>
                        <a:pt x="1302" y="2493"/>
                      </a:cubicBez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32" name="Freeform 374"/>
                <p:cNvSpPr/>
                <p:nvPr/>
              </p:nvSpPr>
              <p:spPr>
                <a:xfrm>
                  <a:off x="1004721" y="317623"/>
                  <a:ext cx="51963" cy="21272"/>
                </a:xfrm>
                <a:custGeom>
                  <a:avLst/>
                  <a:gdLst/>
                  <a:ahLst/>
                  <a:cxnLst>
                    <a:cxn ang="0">
                      <a:pos x="wd2" y="hd2"/>
                    </a:cxn>
                    <a:cxn ang="5400000">
                      <a:pos x="wd2" y="hd2"/>
                    </a:cxn>
                    <a:cxn ang="10800000">
                      <a:pos x="wd2" y="hd2"/>
                    </a:cxn>
                    <a:cxn ang="16200000">
                      <a:pos x="wd2" y="hd2"/>
                    </a:cxn>
                  </a:cxnLst>
                  <a:rect l="0" t="0" r="r" b="b"/>
                  <a:pathLst>
                    <a:path w="21600" h="19575" fill="norm" stroke="1" extrusionOk="0">
                      <a:moveTo>
                        <a:pt x="0" y="18900"/>
                      </a:moveTo>
                      <a:cubicBezTo>
                        <a:pt x="0" y="18900"/>
                        <a:pt x="6246" y="21600"/>
                        <a:pt x="9108" y="16200"/>
                      </a:cubicBezTo>
                      <a:lnTo>
                        <a:pt x="10930" y="13500"/>
                      </a:lnTo>
                      <a:lnTo>
                        <a:pt x="17436" y="19575"/>
                      </a:lnTo>
                      <a:lnTo>
                        <a:pt x="21600" y="19575"/>
                      </a:lnTo>
                      <a:lnTo>
                        <a:pt x="16135" y="6075"/>
                      </a:lnTo>
                      <a:lnTo>
                        <a:pt x="11711" y="0"/>
                      </a:lnTo>
                      <a:lnTo>
                        <a:pt x="1822" y="5400"/>
                      </a:lnTo>
                      <a:lnTo>
                        <a:pt x="0" y="189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33" name="Freeform 375"/>
                <p:cNvSpPr/>
                <p:nvPr/>
              </p:nvSpPr>
              <p:spPr>
                <a:xfrm>
                  <a:off x="988115" y="217339"/>
                  <a:ext cx="132228" cy="137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45"/>
                      </a:moveTo>
                      <a:lnTo>
                        <a:pt x="20160" y="0"/>
                      </a:lnTo>
                      <a:lnTo>
                        <a:pt x="14091" y="19614"/>
                      </a:lnTo>
                      <a:lnTo>
                        <a:pt x="0" y="19614"/>
                      </a:lnTo>
                      <a:lnTo>
                        <a:pt x="0" y="21600"/>
                      </a:lnTo>
                      <a:lnTo>
                        <a:pt x="15326" y="21600"/>
                      </a:lnTo>
                      <a:lnTo>
                        <a:pt x="21600" y="745"/>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34" name="Freeform 376"/>
                <p:cNvSpPr/>
                <p:nvPr/>
              </p:nvSpPr>
              <p:spPr>
                <a:xfrm>
                  <a:off x="810135" y="0"/>
                  <a:ext cx="175158" cy="264880"/>
                </a:xfrm>
                <a:custGeom>
                  <a:avLst/>
                  <a:gdLst/>
                  <a:ahLst/>
                  <a:cxnLst>
                    <a:cxn ang="0">
                      <a:pos x="wd2" y="hd2"/>
                    </a:cxn>
                    <a:cxn ang="5400000">
                      <a:pos x="wd2" y="hd2"/>
                    </a:cxn>
                    <a:cxn ang="10800000">
                      <a:pos x="wd2" y="hd2"/>
                    </a:cxn>
                    <a:cxn ang="16200000">
                      <a:pos x="wd2" y="hd2"/>
                    </a:cxn>
                  </a:cxnLst>
                  <a:rect l="0" t="0" r="r" b="b"/>
                  <a:pathLst>
                    <a:path w="20783" h="19517" fill="norm" stroke="1" extrusionOk="0">
                      <a:moveTo>
                        <a:pt x="10918" y="10606"/>
                      </a:moveTo>
                      <a:cubicBezTo>
                        <a:pt x="11968" y="9911"/>
                        <a:pt x="13393" y="9680"/>
                        <a:pt x="13918" y="8869"/>
                      </a:cubicBezTo>
                      <a:cubicBezTo>
                        <a:pt x="14368" y="8290"/>
                        <a:pt x="14518" y="6610"/>
                        <a:pt x="13918" y="6495"/>
                      </a:cubicBezTo>
                      <a:cubicBezTo>
                        <a:pt x="12718" y="6205"/>
                        <a:pt x="12793" y="4815"/>
                        <a:pt x="13918" y="4641"/>
                      </a:cubicBezTo>
                      <a:cubicBezTo>
                        <a:pt x="15118" y="4468"/>
                        <a:pt x="14143" y="5915"/>
                        <a:pt x="15193" y="6147"/>
                      </a:cubicBezTo>
                      <a:cubicBezTo>
                        <a:pt x="16468" y="6437"/>
                        <a:pt x="19918" y="6147"/>
                        <a:pt x="20593" y="4410"/>
                      </a:cubicBezTo>
                      <a:cubicBezTo>
                        <a:pt x="21043" y="3367"/>
                        <a:pt x="20968" y="935"/>
                        <a:pt x="17218" y="182"/>
                      </a:cubicBezTo>
                      <a:cubicBezTo>
                        <a:pt x="16243" y="-49"/>
                        <a:pt x="10243" y="-802"/>
                        <a:pt x="10543" y="4120"/>
                      </a:cubicBezTo>
                      <a:cubicBezTo>
                        <a:pt x="10618" y="5684"/>
                        <a:pt x="8593" y="4584"/>
                        <a:pt x="6118" y="6668"/>
                      </a:cubicBezTo>
                      <a:cubicBezTo>
                        <a:pt x="4093" y="8406"/>
                        <a:pt x="4618" y="10432"/>
                        <a:pt x="3868" y="11243"/>
                      </a:cubicBezTo>
                      <a:cubicBezTo>
                        <a:pt x="3118" y="11938"/>
                        <a:pt x="568" y="12227"/>
                        <a:pt x="43" y="15528"/>
                      </a:cubicBezTo>
                      <a:cubicBezTo>
                        <a:pt x="-557" y="19234"/>
                        <a:pt x="5293" y="20798"/>
                        <a:pt x="7543" y="18308"/>
                      </a:cubicBezTo>
                      <a:cubicBezTo>
                        <a:pt x="9643" y="16049"/>
                        <a:pt x="7393" y="12980"/>
                        <a:pt x="10918" y="1060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35" name="Freeform 377"/>
                <p:cNvSpPr/>
                <p:nvPr/>
              </p:nvSpPr>
              <p:spPr>
                <a:xfrm>
                  <a:off x="870482" y="338370"/>
                  <a:ext cx="274832" cy="272402"/>
                </a:xfrm>
                <a:custGeom>
                  <a:avLst/>
                  <a:gdLst/>
                  <a:ahLst/>
                  <a:cxnLst>
                    <a:cxn ang="0">
                      <a:pos x="wd2" y="hd2"/>
                    </a:cxn>
                    <a:cxn ang="5400000">
                      <a:pos x="wd2" y="hd2"/>
                    </a:cxn>
                    <a:cxn ang="10800000">
                      <a:pos x="wd2" y="hd2"/>
                    </a:cxn>
                    <a:cxn ang="16200000">
                      <a:pos x="wd2" y="hd2"/>
                    </a:cxn>
                  </a:cxnLst>
                  <a:rect l="0" t="0" r="r" b="b"/>
                  <a:pathLst>
                    <a:path w="19538" h="21600" fill="norm" stroke="1" extrusionOk="0">
                      <a:moveTo>
                        <a:pt x="19457" y="4159"/>
                      </a:moveTo>
                      <a:cubicBezTo>
                        <a:pt x="18702" y="1241"/>
                        <a:pt x="15768" y="1055"/>
                        <a:pt x="15057" y="1055"/>
                      </a:cubicBezTo>
                      <a:cubicBezTo>
                        <a:pt x="9724" y="1055"/>
                        <a:pt x="5413" y="0"/>
                        <a:pt x="5413" y="0"/>
                      </a:cubicBezTo>
                      <a:lnTo>
                        <a:pt x="168" y="0"/>
                      </a:lnTo>
                      <a:cubicBezTo>
                        <a:pt x="168" y="0"/>
                        <a:pt x="-1476" y="9186"/>
                        <a:pt x="5502" y="9807"/>
                      </a:cubicBezTo>
                      <a:cubicBezTo>
                        <a:pt x="12035" y="10428"/>
                        <a:pt x="14524" y="9186"/>
                        <a:pt x="14791" y="9000"/>
                      </a:cubicBezTo>
                      <a:cubicBezTo>
                        <a:pt x="14657" y="9124"/>
                        <a:pt x="13946" y="9559"/>
                        <a:pt x="13457" y="11359"/>
                      </a:cubicBezTo>
                      <a:cubicBezTo>
                        <a:pt x="12880" y="13407"/>
                        <a:pt x="12568" y="19428"/>
                        <a:pt x="12568" y="19428"/>
                      </a:cubicBezTo>
                      <a:lnTo>
                        <a:pt x="12524" y="19738"/>
                      </a:lnTo>
                      <a:lnTo>
                        <a:pt x="14702" y="21600"/>
                      </a:lnTo>
                      <a:cubicBezTo>
                        <a:pt x="16480" y="16572"/>
                        <a:pt x="20124" y="6952"/>
                        <a:pt x="19457" y="4159"/>
                      </a:cubicBezTo>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2" name="Freeform 70"/>
          <p:cNvSpPr/>
          <p:nvPr/>
        </p:nvSpPr>
        <p:spPr>
          <a:xfrm>
            <a:off x="8686493" y="4262524"/>
            <a:ext cx="6540501" cy="8810022"/>
          </a:xfrm>
          <a:prstGeom prst="roundRect">
            <a:avLst>
              <a:gd name="adj" fmla="val 10018"/>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43" name="Freeform 70"/>
          <p:cNvSpPr/>
          <p:nvPr/>
        </p:nvSpPr>
        <p:spPr>
          <a:xfrm>
            <a:off x="1269773" y="4229394"/>
            <a:ext cx="6535436" cy="8810021"/>
          </a:xfrm>
          <a:prstGeom prst="roundRect">
            <a:avLst>
              <a:gd name="adj" fmla="val 10026"/>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44" name="TextBox 5"/>
          <p:cNvSpPr txBox="1"/>
          <p:nvPr/>
        </p:nvSpPr>
        <p:spPr>
          <a:xfrm>
            <a:off x="1687250" y="6085082"/>
            <a:ext cx="5243343" cy="79120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4" sz="3900">
                <a:solidFill>
                  <a:srgbClr val="111340"/>
                </a:solidFill>
                <a:latin typeface="Poppins Bold"/>
                <a:ea typeface="Poppins Bold"/>
                <a:cs typeface="Poppins Bold"/>
                <a:sym typeface="Poppins Bold"/>
              </a:defRPr>
            </a:lvl1pPr>
          </a:lstStyle>
          <a:p>
            <a:pPr/>
            <a:r>
              <a:t>Startup Costs</a:t>
            </a:r>
          </a:p>
        </p:txBody>
      </p:sp>
      <p:sp>
        <p:nvSpPr>
          <p:cNvPr id="1145" name="TextBox 6"/>
          <p:cNvSpPr txBox="1"/>
          <p:nvPr/>
        </p:nvSpPr>
        <p:spPr>
          <a:xfrm>
            <a:off x="1687250" y="7359491"/>
            <a:ext cx="5905952" cy="51104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7" sz="3800">
                <a:latin typeface="Poppins Regular"/>
                <a:ea typeface="Poppins Regular"/>
                <a:cs typeface="Poppins Regular"/>
                <a:sym typeface="Poppins Regular"/>
              </a:defRPr>
            </a:lvl1pPr>
          </a:lstStyle>
          <a:p>
            <a:pPr/>
            <a:r>
              <a:t>These include expenses related to setting up your venture, such as technology investments, facility costs, licensing fees, and initial marketing.</a:t>
            </a:r>
          </a:p>
        </p:txBody>
      </p:sp>
      <p:sp>
        <p:nvSpPr>
          <p:cNvPr id="1146" name="TextBox 134"/>
          <p:cNvSpPr txBox="1"/>
          <p:nvPr/>
        </p:nvSpPr>
        <p:spPr>
          <a:xfrm>
            <a:off x="790454" y="678805"/>
            <a:ext cx="14173415" cy="218947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24E8D"/>
                </a:solidFill>
                <a:latin typeface="Poppins Bold"/>
                <a:ea typeface="Poppins Bold"/>
                <a:cs typeface="Poppins Bold"/>
                <a:sym typeface="Poppins Bold"/>
              </a:defRPr>
            </a:lvl1pPr>
          </a:lstStyle>
          <a:p>
            <a:pPr/>
            <a:r>
              <a:t> Cost Analysis</a:t>
            </a:r>
          </a:p>
        </p:txBody>
      </p:sp>
      <p:sp>
        <p:nvSpPr>
          <p:cNvPr id="1147" name="TextBox 5"/>
          <p:cNvSpPr txBox="1"/>
          <p:nvPr/>
        </p:nvSpPr>
        <p:spPr>
          <a:xfrm>
            <a:off x="9158575" y="6118212"/>
            <a:ext cx="5243343" cy="79120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4" sz="3900">
                <a:solidFill>
                  <a:srgbClr val="111340"/>
                </a:solidFill>
                <a:latin typeface="Poppins Bold"/>
                <a:ea typeface="Poppins Bold"/>
                <a:cs typeface="Poppins Bold"/>
                <a:sym typeface="Poppins Bold"/>
              </a:defRPr>
            </a:lvl1pPr>
          </a:lstStyle>
          <a:p>
            <a:pPr/>
            <a:r>
              <a:t>Operational Costs</a:t>
            </a:r>
          </a:p>
        </p:txBody>
      </p:sp>
      <p:sp>
        <p:nvSpPr>
          <p:cNvPr id="1148" name="TextBox 6"/>
          <p:cNvSpPr txBox="1"/>
          <p:nvPr/>
        </p:nvSpPr>
        <p:spPr>
          <a:xfrm>
            <a:off x="8958081" y="7392621"/>
            <a:ext cx="5771287" cy="468756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51" sz="4100">
                <a:latin typeface="Poppins Regular"/>
                <a:ea typeface="Poppins Regular"/>
                <a:cs typeface="Poppins Regular"/>
                <a:sym typeface="Poppins Regular"/>
              </a:defRPr>
            </a:lvl1pPr>
          </a:lstStyle>
          <a:p>
            <a:pPr/>
            <a:r>
              <a:t>Regular expenses like salaries, utilities, maintenance, technology updates, and marketing must be considered.</a:t>
            </a:r>
          </a:p>
        </p:txBody>
      </p:sp>
      <p:sp>
        <p:nvSpPr>
          <p:cNvPr id="1149" name="Freeform 70"/>
          <p:cNvSpPr/>
          <p:nvPr/>
        </p:nvSpPr>
        <p:spPr>
          <a:xfrm>
            <a:off x="16320285" y="4229394"/>
            <a:ext cx="6540501" cy="8810021"/>
          </a:xfrm>
          <a:prstGeom prst="roundRect">
            <a:avLst>
              <a:gd name="adj" fmla="val 10018"/>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50" name="TextBox 5"/>
          <p:cNvSpPr txBox="1"/>
          <p:nvPr/>
        </p:nvSpPr>
        <p:spPr>
          <a:xfrm>
            <a:off x="16968865" y="5993904"/>
            <a:ext cx="5243342" cy="79120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4" sz="3900">
                <a:solidFill>
                  <a:srgbClr val="111340"/>
                </a:solidFill>
                <a:latin typeface="Poppins Bold"/>
                <a:ea typeface="Poppins Bold"/>
                <a:cs typeface="Poppins Bold"/>
                <a:sym typeface="Poppins Bold"/>
              </a:defRPr>
            </a:lvl1pPr>
          </a:lstStyle>
          <a:p>
            <a:pPr/>
            <a:r>
              <a:t>Scaling Expenses</a:t>
            </a:r>
          </a:p>
        </p:txBody>
      </p:sp>
      <p:sp>
        <p:nvSpPr>
          <p:cNvPr id="1151" name="TextBox 6"/>
          <p:cNvSpPr txBox="1"/>
          <p:nvPr/>
        </p:nvSpPr>
        <p:spPr>
          <a:xfrm>
            <a:off x="16796644" y="7221508"/>
            <a:ext cx="5686725" cy="51295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1" sz="3300">
                <a:latin typeface="Poppins Regular"/>
                <a:ea typeface="Poppins Regular"/>
                <a:cs typeface="Poppins Regular"/>
                <a:sym typeface="Poppins Regular"/>
              </a:defRPr>
            </a:lvl1pPr>
          </a:lstStyle>
          <a:p>
            <a:pPr/>
            <a:r>
              <a:t>As your venture grows, consider the costs associated with expanding your offerings, technology upgrades, hiring more staff, and potentially expanding your physical or digital infrastructure.</a:t>
            </a:r>
          </a:p>
        </p:txBody>
      </p:sp>
      <p:grpSp>
        <p:nvGrpSpPr>
          <p:cNvPr id="1179" name="Group"/>
          <p:cNvGrpSpPr/>
          <p:nvPr/>
        </p:nvGrpSpPr>
        <p:grpSpPr>
          <a:xfrm>
            <a:off x="3233941" y="3279407"/>
            <a:ext cx="2149961" cy="2122840"/>
            <a:chOff x="0" y="0"/>
            <a:chExt cx="2149959" cy="2122839"/>
          </a:xfrm>
        </p:grpSpPr>
        <p:sp>
          <p:nvSpPr>
            <p:cNvPr id="1152"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178" name="Group"/>
            <p:cNvGrpSpPr/>
            <p:nvPr/>
          </p:nvGrpSpPr>
          <p:grpSpPr>
            <a:xfrm>
              <a:off x="435448" y="492112"/>
              <a:ext cx="1279064" cy="1222755"/>
              <a:chOff x="0" y="0"/>
              <a:chExt cx="1279063" cy="1222753"/>
            </a:xfrm>
          </p:grpSpPr>
          <p:sp>
            <p:nvSpPr>
              <p:cNvPr id="1153"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54"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55"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56"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57"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58"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59"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0"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1"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2"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3"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4"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5"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6"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7"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8"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69"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70"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71"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72"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73"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74"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75"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76"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77"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1211" name="Group"/>
          <p:cNvGrpSpPr/>
          <p:nvPr/>
        </p:nvGrpSpPr>
        <p:grpSpPr>
          <a:xfrm>
            <a:off x="10705265" y="3180015"/>
            <a:ext cx="2149961" cy="2122841"/>
            <a:chOff x="0" y="0"/>
            <a:chExt cx="2149959" cy="2122839"/>
          </a:xfrm>
        </p:grpSpPr>
        <p:sp>
          <p:nvSpPr>
            <p:cNvPr id="1180"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210" name="Group"/>
            <p:cNvGrpSpPr/>
            <p:nvPr/>
          </p:nvGrpSpPr>
          <p:grpSpPr>
            <a:xfrm>
              <a:off x="504849" y="208837"/>
              <a:ext cx="1445061" cy="1480761"/>
              <a:chOff x="0" y="0"/>
              <a:chExt cx="1445059" cy="1480760"/>
            </a:xfrm>
          </p:grpSpPr>
          <p:sp>
            <p:nvSpPr>
              <p:cNvPr id="1181"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209" name="Group"/>
              <p:cNvGrpSpPr/>
              <p:nvPr/>
            </p:nvGrpSpPr>
            <p:grpSpPr>
              <a:xfrm>
                <a:off x="40381" y="0"/>
                <a:ext cx="1404679" cy="1480761"/>
                <a:chOff x="0" y="0"/>
                <a:chExt cx="1404678" cy="1480760"/>
              </a:xfrm>
            </p:grpSpPr>
            <p:sp>
              <p:nvSpPr>
                <p:cNvPr id="1182"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83"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84"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85"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86"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87"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88"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89"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0"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1"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2"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3"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4"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5"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6"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7"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8"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199"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00"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01"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02"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03"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04"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05"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06"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07"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08"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1236" name="Group"/>
          <p:cNvGrpSpPr/>
          <p:nvPr/>
        </p:nvGrpSpPr>
        <p:grpSpPr>
          <a:xfrm>
            <a:off x="18515555" y="3003121"/>
            <a:ext cx="2149960" cy="2122840"/>
            <a:chOff x="0" y="0"/>
            <a:chExt cx="2149959" cy="2122839"/>
          </a:xfrm>
        </p:grpSpPr>
        <p:sp>
          <p:nvSpPr>
            <p:cNvPr id="1212"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235" name="Group"/>
            <p:cNvGrpSpPr/>
            <p:nvPr/>
          </p:nvGrpSpPr>
          <p:grpSpPr>
            <a:xfrm>
              <a:off x="435447" y="74692"/>
              <a:ext cx="1279065" cy="1642045"/>
              <a:chOff x="0" y="0"/>
              <a:chExt cx="1279063" cy="1642043"/>
            </a:xfrm>
          </p:grpSpPr>
          <p:sp>
            <p:nvSpPr>
              <p:cNvPr id="1213"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14"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15"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16"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17"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18"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19"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0"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1"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2"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3"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4"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5"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6"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7"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8"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29"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30"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31"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32"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33"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34"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0" name="Freeform 70"/>
          <p:cNvSpPr/>
          <p:nvPr/>
        </p:nvSpPr>
        <p:spPr>
          <a:xfrm>
            <a:off x="2403711" y="4494437"/>
            <a:ext cx="8082737" cy="8118538"/>
          </a:xfrm>
          <a:prstGeom prst="roundRect">
            <a:avLst>
              <a:gd name="adj" fmla="val 810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41" name="TextBox 134"/>
          <p:cNvSpPr txBox="1"/>
          <p:nvPr/>
        </p:nvSpPr>
        <p:spPr>
          <a:xfrm>
            <a:off x="790454" y="678805"/>
            <a:ext cx="20390762"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3E6F43"/>
                </a:solidFill>
                <a:latin typeface="Poppins Bold"/>
                <a:ea typeface="Poppins Bold"/>
                <a:cs typeface="Poppins Bold"/>
                <a:sym typeface="Poppins Bold"/>
              </a:defRPr>
            </a:lvl1pPr>
          </a:lstStyle>
          <a:p>
            <a:pPr/>
            <a:r>
              <a:t> Break-even Analysis</a:t>
            </a:r>
          </a:p>
        </p:txBody>
      </p:sp>
      <p:sp>
        <p:nvSpPr>
          <p:cNvPr id="1242" name="TextBox 5"/>
          <p:cNvSpPr txBox="1"/>
          <p:nvPr/>
        </p:nvSpPr>
        <p:spPr>
          <a:xfrm>
            <a:off x="3344834" y="5854682"/>
            <a:ext cx="5928768" cy="144424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6" sz="4100">
                <a:solidFill>
                  <a:srgbClr val="111340"/>
                </a:solidFill>
                <a:latin typeface="Poppins Bold"/>
                <a:ea typeface="Poppins Bold"/>
                <a:cs typeface="Poppins Bold"/>
                <a:sym typeface="Poppins Bold"/>
              </a:defRPr>
            </a:pPr>
            <a:r>
              <a:t>Determining </a:t>
            </a:r>
          </a:p>
          <a:p>
            <a:pPr algn="ctr" defTabSz="1828433">
              <a:lnSpc>
                <a:spcPct val="80000"/>
              </a:lnSpc>
              <a:spcBef>
                <a:spcPts val="0"/>
              </a:spcBef>
              <a:defRPr spc="-36" sz="4100">
                <a:solidFill>
                  <a:srgbClr val="111340"/>
                </a:solidFill>
                <a:latin typeface="Poppins Bold"/>
                <a:ea typeface="Poppins Bold"/>
                <a:cs typeface="Poppins Bold"/>
                <a:sym typeface="Poppins Bold"/>
              </a:defRPr>
            </a:pPr>
            <a:r>
              <a:t>Break-even Point</a:t>
            </a:r>
          </a:p>
        </p:txBody>
      </p:sp>
      <p:sp>
        <p:nvSpPr>
          <p:cNvPr id="1243" name="TextBox 6"/>
          <p:cNvSpPr txBox="1"/>
          <p:nvPr/>
        </p:nvSpPr>
        <p:spPr>
          <a:xfrm>
            <a:off x="2925848" y="7698777"/>
            <a:ext cx="6766740" cy="40855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Calculate when your venture will be able to cover all its costs with its revenue. This involves understanding your fixed and variable costs and projecting your revenue.</a:t>
            </a:r>
          </a:p>
        </p:txBody>
      </p:sp>
      <p:sp>
        <p:nvSpPr>
          <p:cNvPr id="1244" name="Freeform 70"/>
          <p:cNvSpPr/>
          <p:nvPr/>
        </p:nvSpPr>
        <p:spPr>
          <a:xfrm>
            <a:off x="13231646" y="4461307"/>
            <a:ext cx="8077201" cy="8184799"/>
          </a:xfrm>
          <a:prstGeom prst="roundRect">
            <a:avLst>
              <a:gd name="adj" fmla="val 8112"/>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45" name="TextBox 5"/>
          <p:cNvSpPr txBox="1"/>
          <p:nvPr/>
        </p:nvSpPr>
        <p:spPr>
          <a:xfrm>
            <a:off x="14648575" y="5708665"/>
            <a:ext cx="5243343" cy="1444242"/>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6" sz="4100">
                <a:solidFill>
                  <a:srgbClr val="111340"/>
                </a:solidFill>
                <a:latin typeface="Poppins Bold"/>
                <a:ea typeface="Poppins Bold"/>
                <a:cs typeface="Poppins Bold"/>
                <a:sym typeface="Poppins Bold"/>
              </a:defRPr>
            </a:pPr>
            <a:r>
              <a:t>Timeframe </a:t>
            </a:r>
          </a:p>
          <a:p>
            <a:pPr algn="ctr" defTabSz="1828433">
              <a:lnSpc>
                <a:spcPct val="80000"/>
              </a:lnSpc>
              <a:spcBef>
                <a:spcPts val="0"/>
              </a:spcBef>
              <a:defRPr spc="-36" sz="4100">
                <a:solidFill>
                  <a:srgbClr val="111340"/>
                </a:solidFill>
                <a:latin typeface="Poppins Bold"/>
                <a:ea typeface="Poppins Bold"/>
                <a:cs typeface="Poppins Bold"/>
                <a:sym typeface="Poppins Bold"/>
              </a:defRPr>
            </a:pPr>
            <a:r>
              <a:t>and Projections</a:t>
            </a:r>
          </a:p>
        </p:txBody>
      </p:sp>
      <p:sp>
        <p:nvSpPr>
          <p:cNvPr id="1246" name="TextBox 6"/>
          <p:cNvSpPr txBox="1"/>
          <p:nvPr/>
        </p:nvSpPr>
        <p:spPr>
          <a:xfrm>
            <a:off x="13684815" y="7827928"/>
            <a:ext cx="7170862" cy="30886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50" sz="4000">
                <a:latin typeface="Poppins Regular"/>
                <a:ea typeface="Poppins Regular"/>
                <a:cs typeface="Poppins Regular"/>
                <a:sym typeface="Poppins Regular"/>
              </a:defRPr>
            </a:lvl1pPr>
          </a:lstStyle>
          <a:p>
            <a:pPr/>
            <a:r>
              <a:t>Estimate how long it will take to reach this point based on your revenue model and cost analysis.</a:t>
            </a:r>
          </a:p>
        </p:txBody>
      </p:sp>
      <p:grpSp>
        <p:nvGrpSpPr>
          <p:cNvPr id="1278" name="Group"/>
          <p:cNvGrpSpPr/>
          <p:nvPr/>
        </p:nvGrpSpPr>
        <p:grpSpPr>
          <a:xfrm>
            <a:off x="5428056" y="3503566"/>
            <a:ext cx="2034046" cy="2040617"/>
            <a:chOff x="0" y="0"/>
            <a:chExt cx="2034045" cy="2040615"/>
          </a:xfrm>
        </p:grpSpPr>
        <p:sp>
          <p:nvSpPr>
            <p:cNvPr id="1247" name="Freeform 149"/>
            <p:cNvSpPr/>
            <p:nvPr/>
          </p:nvSpPr>
          <p:spPr>
            <a:xfrm>
              <a:off x="0" y="0"/>
              <a:ext cx="2034046" cy="2040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48" name="Freeform 150"/>
            <p:cNvSpPr/>
            <p:nvPr/>
          </p:nvSpPr>
          <p:spPr>
            <a:xfrm>
              <a:off x="172171" y="389423"/>
              <a:ext cx="1523792" cy="93201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49" name="Freeform 151"/>
            <p:cNvSpPr/>
            <p:nvPr/>
          </p:nvSpPr>
          <p:spPr>
            <a:xfrm>
              <a:off x="241038" y="455372"/>
              <a:ext cx="1386056" cy="80011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0" name="Freeform 152"/>
            <p:cNvSpPr/>
            <p:nvPr/>
          </p:nvSpPr>
          <p:spPr>
            <a:xfrm>
              <a:off x="334951" y="727964"/>
              <a:ext cx="894583" cy="477277"/>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1" name="Freeform 75"/>
            <p:cNvSpPr/>
            <p:nvPr/>
          </p:nvSpPr>
          <p:spPr>
            <a:xfrm>
              <a:off x="460167" y="1322151"/>
              <a:ext cx="932143" cy="225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2" name="Freeform 76"/>
            <p:cNvSpPr/>
            <p:nvPr/>
          </p:nvSpPr>
          <p:spPr>
            <a:xfrm>
              <a:off x="516513" y="508760"/>
              <a:ext cx="331115" cy="13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3" name="Freeform 157"/>
            <p:cNvSpPr/>
            <p:nvPr/>
          </p:nvSpPr>
          <p:spPr>
            <a:xfrm>
              <a:off x="403819" y="518182"/>
              <a:ext cx="43131" cy="12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4" name="Freeform 158"/>
            <p:cNvSpPr/>
            <p:nvPr/>
          </p:nvSpPr>
          <p:spPr>
            <a:xfrm>
              <a:off x="300516" y="511901"/>
              <a:ext cx="71300"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5" name="Freeform 159"/>
            <p:cNvSpPr/>
            <p:nvPr/>
          </p:nvSpPr>
          <p:spPr>
            <a:xfrm>
              <a:off x="388167" y="816531"/>
              <a:ext cx="838237" cy="39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6" name="Freeform 160"/>
            <p:cNvSpPr/>
            <p:nvPr/>
          </p:nvSpPr>
          <p:spPr>
            <a:xfrm>
              <a:off x="306778" y="662644"/>
              <a:ext cx="922754" cy="54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7" name="Freeform 81"/>
            <p:cNvSpPr/>
            <p:nvPr/>
          </p:nvSpPr>
          <p:spPr>
            <a:xfrm>
              <a:off x="1286590" y="684628"/>
              <a:ext cx="252855" cy="41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8" name="Freeform 82"/>
            <p:cNvSpPr/>
            <p:nvPr/>
          </p:nvSpPr>
          <p:spPr>
            <a:xfrm>
              <a:off x="1286590" y="624958"/>
              <a:ext cx="252855" cy="53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59" name="Freeform 83"/>
            <p:cNvSpPr/>
            <p:nvPr/>
          </p:nvSpPr>
          <p:spPr>
            <a:xfrm>
              <a:off x="1286590" y="803968"/>
              <a:ext cx="252855" cy="40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0" name="Freeform 84"/>
            <p:cNvSpPr/>
            <p:nvPr/>
          </p:nvSpPr>
          <p:spPr>
            <a:xfrm>
              <a:off x="1286590" y="577851"/>
              <a:ext cx="252855" cy="40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1" name="Freeform 172"/>
            <p:cNvSpPr/>
            <p:nvPr/>
          </p:nvSpPr>
          <p:spPr>
            <a:xfrm>
              <a:off x="309908" y="574710"/>
              <a:ext cx="919627" cy="63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2" name="Freeform 173"/>
            <p:cNvSpPr/>
            <p:nvPr/>
          </p:nvSpPr>
          <p:spPr>
            <a:xfrm>
              <a:off x="1652846" y="1576532"/>
              <a:ext cx="133890" cy="5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3" name="Freeform 174"/>
            <p:cNvSpPr/>
            <p:nvPr/>
          </p:nvSpPr>
          <p:spPr>
            <a:xfrm>
              <a:off x="1496327" y="1563970"/>
              <a:ext cx="133890" cy="5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4" name="Freeform 175"/>
            <p:cNvSpPr/>
            <p:nvPr/>
          </p:nvSpPr>
          <p:spPr>
            <a:xfrm>
              <a:off x="1258810" y="797688"/>
              <a:ext cx="177325" cy="115480"/>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5" name="Freeform 176"/>
            <p:cNvSpPr/>
            <p:nvPr/>
          </p:nvSpPr>
          <p:spPr>
            <a:xfrm>
              <a:off x="1405544" y="797688"/>
              <a:ext cx="202771" cy="188126"/>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6" name="Freeform 177"/>
            <p:cNvSpPr/>
            <p:nvPr/>
          </p:nvSpPr>
          <p:spPr>
            <a:xfrm>
              <a:off x="1570029" y="797686"/>
              <a:ext cx="179153" cy="25052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7" name="Freeform 178"/>
            <p:cNvSpPr/>
            <p:nvPr/>
          </p:nvSpPr>
          <p:spPr>
            <a:xfrm>
              <a:off x="1709193" y="797686"/>
              <a:ext cx="43108" cy="25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8" name="Freeform 179"/>
            <p:cNvSpPr/>
            <p:nvPr/>
          </p:nvSpPr>
          <p:spPr>
            <a:xfrm>
              <a:off x="1599628" y="697191"/>
              <a:ext cx="71296" cy="85684"/>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69" name="Freeform 180"/>
            <p:cNvSpPr/>
            <p:nvPr/>
          </p:nvSpPr>
          <p:spPr>
            <a:xfrm>
              <a:off x="1638673" y="738017"/>
              <a:ext cx="51039" cy="80944"/>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70" name="Freeform 181"/>
            <p:cNvSpPr/>
            <p:nvPr/>
          </p:nvSpPr>
          <p:spPr>
            <a:xfrm>
              <a:off x="1649713" y="738018"/>
              <a:ext cx="39984" cy="3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71" name="Freeform 182"/>
            <p:cNvSpPr/>
            <p:nvPr/>
          </p:nvSpPr>
          <p:spPr>
            <a:xfrm>
              <a:off x="1615281" y="650082"/>
              <a:ext cx="90078" cy="1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72" name="Freeform 183"/>
            <p:cNvSpPr/>
            <p:nvPr/>
          </p:nvSpPr>
          <p:spPr>
            <a:xfrm>
              <a:off x="1599275" y="618678"/>
              <a:ext cx="155345" cy="167291"/>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73" name="Freeform 184"/>
            <p:cNvSpPr/>
            <p:nvPr/>
          </p:nvSpPr>
          <p:spPr>
            <a:xfrm>
              <a:off x="1571456" y="1048927"/>
              <a:ext cx="162070" cy="517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74" name="Freeform 185"/>
            <p:cNvSpPr/>
            <p:nvPr/>
          </p:nvSpPr>
          <p:spPr>
            <a:xfrm>
              <a:off x="1638531" y="1199672"/>
              <a:ext cx="63702" cy="294495"/>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75" name="Freeform 186"/>
            <p:cNvSpPr/>
            <p:nvPr/>
          </p:nvSpPr>
          <p:spPr>
            <a:xfrm>
              <a:off x="1634063" y="1048927"/>
              <a:ext cx="152168" cy="53003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76" name="Freeform 187"/>
            <p:cNvSpPr/>
            <p:nvPr/>
          </p:nvSpPr>
          <p:spPr>
            <a:xfrm>
              <a:off x="1689417" y="1001819"/>
              <a:ext cx="119249" cy="136829"/>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3"/>
                    <a:pt x="119" y="20363"/>
                  </a:cubicBezTo>
                  <a:cubicBezTo>
                    <a:pt x="1118" y="20588"/>
                    <a:pt x="2117" y="19687"/>
                    <a:pt x="2117" y="19687"/>
                  </a:cubicBezTo>
                  <a:cubicBezTo>
                    <a:pt x="1243" y="20700"/>
                    <a:pt x="993" y="21375"/>
                    <a:pt x="1867" y="21375"/>
                  </a:cubicBezTo>
                  <a:cubicBezTo>
                    <a:pt x="2741" y="21375"/>
                    <a:pt x="3865" y="20363"/>
                    <a:pt x="3865" y="20363"/>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77" name="Freeform 188"/>
            <p:cNvSpPr/>
            <p:nvPr/>
          </p:nvSpPr>
          <p:spPr>
            <a:xfrm>
              <a:off x="1721715" y="797688"/>
              <a:ext cx="137102" cy="228546"/>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1301" name="Group"/>
          <p:cNvGrpSpPr/>
          <p:nvPr/>
        </p:nvGrpSpPr>
        <p:grpSpPr>
          <a:xfrm>
            <a:off x="16123736" y="3312537"/>
            <a:ext cx="2293021" cy="2122840"/>
            <a:chOff x="0" y="0"/>
            <a:chExt cx="2293019" cy="2122839"/>
          </a:xfrm>
        </p:grpSpPr>
        <p:sp>
          <p:nvSpPr>
            <p:cNvPr id="1279" name="Freeform 241"/>
            <p:cNvSpPr/>
            <p:nvPr/>
          </p:nvSpPr>
          <p:spPr>
            <a:xfrm>
              <a:off x="0" y="0"/>
              <a:ext cx="2293020" cy="2122840"/>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0" name="Freeform 104"/>
            <p:cNvSpPr/>
            <p:nvPr/>
          </p:nvSpPr>
          <p:spPr>
            <a:xfrm>
              <a:off x="300810" y="581532"/>
              <a:ext cx="1687750" cy="1172132"/>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2437" y="0"/>
                  </a:moveTo>
                  <a:lnTo>
                    <a:pt x="18765" y="0"/>
                  </a:lnTo>
                  <a:cubicBezTo>
                    <a:pt x="19146" y="0"/>
                    <a:pt x="19458" y="422"/>
                    <a:pt x="19458" y="927"/>
                  </a:cubicBezTo>
                  <a:lnTo>
                    <a:pt x="19458" y="15195"/>
                  </a:lnTo>
                  <a:cubicBezTo>
                    <a:pt x="19458" y="15713"/>
                    <a:pt x="19146" y="16121"/>
                    <a:pt x="18765" y="16121"/>
                  </a:cubicBezTo>
                  <a:lnTo>
                    <a:pt x="18040" y="16135"/>
                  </a:lnTo>
                  <a:lnTo>
                    <a:pt x="18040" y="17024"/>
                  </a:lnTo>
                  <a:lnTo>
                    <a:pt x="19097" y="17038"/>
                  </a:lnTo>
                  <a:cubicBezTo>
                    <a:pt x="19318" y="17038"/>
                    <a:pt x="19529" y="17188"/>
                    <a:pt x="19660" y="17433"/>
                  </a:cubicBezTo>
                  <a:lnTo>
                    <a:pt x="21085" y="20157"/>
                  </a:lnTo>
                  <a:cubicBezTo>
                    <a:pt x="21406" y="20769"/>
                    <a:pt x="21075" y="21600"/>
                    <a:pt x="20523" y="21600"/>
                  </a:cubicBezTo>
                  <a:lnTo>
                    <a:pt x="689" y="21600"/>
                  </a:lnTo>
                  <a:cubicBezTo>
                    <a:pt x="127" y="21600"/>
                    <a:pt x="-194" y="20769"/>
                    <a:pt x="127" y="20157"/>
                  </a:cubicBezTo>
                  <a:lnTo>
                    <a:pt x="1552" y="17433"/>
                  </a:lnTo>
                  <a:cubicBezTo>
                    <a:pt x="1683" y="17188"/>
                    <a:pt x="1894" y="17038"/>
                    <a:pt x="2115" y="17038"/>
                  </a:cubicBezTo>
                  <a:lnTo>
                    <a:pt x="3216" y="17024"/>
                  </a:lnTo>
                  <a:lnTo>
                    <a:pt x="3216" y="16135"/>
                  </a:lnTo>
                  <a:lnTo>
                    <a:pt x="2437" y="16121"/>
                  </a:lnTo>
                  <a:cubicBezTo>
                    <a:pt x="2066" y="16121"/>
                    <a:pt x="1754" y="15713"/>
                    <a:pt x="1754" y="15195"/>
                  </a:cubicBezTo>
                  <a:lnTo>
                    <a:pt x="1754" y="927"/>
                  </a:lnTo>
                  <a:cubicBezTo>
                    <a:pt x="1754" y="422"/>
                    <a:pt x="2066" y="0"/>
                    <a:pt x="24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1" name="Freeform 244"/>
            <p:cNvSpPr/>
            <p:nvPr/>
          </p:nvSpPr>
          <p:spPr>
            <a:xfrm>
              <a:off x="510912" y="640340"/>
              <a:ext cx="1271198" cy="760481"/>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2" name="Freeform 106"/>
            <p:cNvSpPr/>
            <p:nvPr/>
          </p:nvSpPr>
          <p:spPr>
            <a:xfrm>
              <a:off x="507369" y="645599"/>
              <a:ext cx="1273109" cy="75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81" y="194"/>
                  </a:lnTo>
                  <a:lnTo>
                    <a:pt x="21600" y="161"/>
                  </a:lnTo>
                  <a:cubicBezTo>
                    <a:pt x="21600" y="3708"/>
                    <a:pt x="21575" y="18024"/>
                    <a:pt x="21568" y="21575"/>
                  </a:cubicBezTo>
                  <a:lnTo>
                    <a:pt x="41" y="21600"/>
                  </a:lnTo>
                  <a:lnTo>
                    <a:pt x="0" y="17610"/>
                  </a:lnTo>
                  <a:lnTo>
                    <a:pt x="6092" y="10230"/>
                  </a:lnTo>
                  <a:lnTo>
                    <a:pt x="8749" y="13304"/>
                  </a:lnTo>
                  <a:lnTo>
                    <a:pt x="11405" y="10230"/>
                  </a:lnTo>
                  <a:lnTo>
                    <a:pt x="13532" y="13326"/>
                  </a:lnTo>
                  <a:lnTo>
                    <a:pt x="21581" y="0"/>
                  </a:lnTo>
                  <a:close/>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3" name="Freeform 107"/>
            <p:cNvSpPr/>
            <p:nvPr/>
          </p:nvSpPr>
          <p:spPr>
            <a:xfrm>
              <a:off x="506866" y="639043"/>
              <a:ext cx="1276043" cy="763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48" y="18427"/>
                  </a:moveTo>
                  <a:lnTo>
                    <a:pt x="19748" y="21453"/>
                  </a:lnTo>
                  <a:lnTo>
                    <a:pt x="21491" y="21453"/>
                  </a:lnTo>
                  <a:lnTo>
                    <a:pt x="21491" y="18427"/>
                  </a:lnTo>
                  <a:lnTo>
                    <a:pt x="19748" y="18427"/>
                  </a:lnTo>
                  <a:close/>
                  <a:moveTo>
                    <a:pt x="17578" y="18427"/>
                  </a:moveTo>
                  <a:lnTo>
                    <a:pt x="17578" y="21453"/>
                  </a:lnTo>
                  <a:lnTo>
                    <a:pt x="19517" y="21453"/>
                  </a:lnTo>
                  <a:lnTo>
                    <a:pt x="19517" y="18427"/>
                  </a:lnTo>
                  <a:lnTo>
                    <a:pt x="17578" y="18427"/>
                  </a:lnTo>
                  <a:close/>
                  <a:moveTo>
                    <a:pt x="15424" y="18427"/>
                  </a:moveTo>
                  <a:lnTo>
                    <a:pt x="15424" y="21453"/>
                  </a:lnTo>
                  <a:lnTo>
                    <a:pt x="17363" y="21453"/>
                  </a:lnTo>
                  <a:lnTo>
                    <a:pt x="17363" y="18427"/>
                  </a:lnTo>
                  <a:lnTo>
                    <a:pt x="15424" y="18427"/>
                  </a:lnTo>
                  <a:close/>
                  <a:moveTo>
                    <a:pt x="13225" y="18427"/>
                  </a:moveTo>
                  <a:lnTo>
                    <a:pt x="13225" y="21453"/>
                  </a:lnTo>
                  <a:lnTo>
                    <a:pt x="15206" y="21453"/>
                  </a:lnTo>
                  <a:lnTo>
                    <a:pt x="15206" y="18427"/>
                  </a:lnTo>
                  <a:lnTo>
                    <a:pt x="13225" y="18427"/>
                  </a:lnTo>
                  <a:close/>
                  <a:moveTo>
                    <a:pt x="11068" y="18427"/>
                  </a:moveTo>
                  <a:lnTo>
                    <a:pt x="11068" y="21453"/>
                  </a:lnTo>
                  <a:lnTo>
                    <a:pt x="13008" y="21453"/>
                  </a:lnTo>
                  <a:lnTo>
                    <a:pt x="13008" y="18427"/>
                  </a:lnTo>
                  <a:lnTo>
                    <a:pt x="11068" y="18427"/>
                  </a:lnTo>
                  <a:close/>
                  <a:moveTo>
                    <a:pt x="8914" y="18427"/>
                  </a:moveTo>
                  <a:lnTo>
                    <a:pt x="8914" y="21453"/>
                  </a:lnTo>
                  <a:lnTo>
                    <a:pt x="10840" y="21453"/>
                  </a:lnTo>
                  <a:lnTo>
                    <a:pt x="10840" y="18427"/>
                  </a:lnTo>
                  <a:lnTo>
                    <a:pt x="8914" y="18427"/>
                  </a:lnTo>
                  <a:close/>
                  <a:moveTo>
                    <a:pt x="6759" y="18427"/>
                  </a:moveTo>
                  <a:lnTo>
                    <a:pt x="6759" y="21453"/>
                  </a:lnTo>
                  <a:lnTo>
                    <a:pt x="8685" y="21453"/>
                  </a:lnTo>
                  <a:lnTo>
                    <a:pt x="8685" y="18427"/>
                  </a:lnTo>
                  <a:lnTo>
                    <a:pt x="6759" y="18427"/>
                  </a:lnTo>
                  <a:close/>
                  <a:moveTo>
                    <a:pt x="4591" y="18427"/>
                  </a:moveTo>
                  <a:lnTo>
                    <a:pt x="4591" y="21453"/>
                  </a:lnTo>
                  <a:lnTo>
                    <a:pt x="6531" y="21453"/>
                  </a:lnTo>
                  <a:lnTo>
                    <a:pt x="6531" y="18427"/>
                  </a:lnTo>
                  <a:lnTo>
                    <a:pt x="4591" y="18427"/>
                  </a:lnTo>
                  <a:close/>
                  <a:moveTo>
                    <a:pt x="2437" y="18427"/>
                  </a:moveTo>
                  <a:lnTo>
                    <a:pt x="2437" y="21453"/>
                  </a:lnTo>
                  <a:lnTo>
                    <a:pt x="4376" y="21453"/>
                  </a:lnTo>
                  <a:lnTo>
                    <a:pt x="4376" y="18427"/>
                  </a:lnTo>
                  <a:lnTo>
                    <a:pt x="2437" y="18427"/>
                  </a:lnTo>
                  <a:close/>
                  <a:moveTo>
                    <a:pt x="117" y="18427"/>
                  </a:moveTo>
                  <a:lnTo>
                    <a:pt x="117" y="21453"/>
                  </a:lnTo>
                  <a:lnTo>
                    <a:pt x="2280" y="21453"/>
                  </a:lnTo>
                  <a:lnTo>
                    <a:pt x="2280" y="18427"/>
                  </a:lnTo>
                  <a:lnTo>
                    <a:pt x="117" y="18427"/>
                  </a:lnTo>
                  <a:close/>
                  <a:moveTo>
                    <a:pt x="2280" y="15082"/>
                  </a:moveTo>
                  <a:lnTo>
                    <a:pt x="117" y="17726"/>
                  </a:lnTo>
                  <a:lnTo>
                    <a:pt x="117" y="18089"/>
                  </a:lnTo>
                  <a:lnTo>
                    <a:pt x="2280" y="18089"/>
                  </a:lnTo>
                  <a:lnTo>
                    <a:pt x="2280" y="15082"/>
                  </a:lnTo>
                  <a:close/>
                  <a:moveTo>
                    <a:pt x="19748" y="15039"/>
                  </a:moveTo>
                  <a:lnTo>
                    <a:pt x="19748" y="18089"/>
                  </a:lnTo>
                  <a:lnTo>
                    <a:pt x="21491" y="18089"/>
                  </a:lnTo>
                  <a:lnTo>
                    <a:pt x="21491" y="15039"/>
                  </a:lnTo>
                  <a:lnTo>
                    <a:pt x="19748" y="15039"/>
                  </a:lnTo>
                  <a:close/>
                  <a:moveTo>
                    <a:pt x="17578" y="15039"/>
                  </a:moveTo>
                  <a:lnTo>
                    <a:pt x="17578" y="18089"/>
                  </a:lnTo>
                  <a:lnTo>
                    <a:pt x="19517" y="18089"/>
                  </a:lnTo>
                  <a:lnTo>
                    <a:pt x="19517" y="15039"/>
                  </a:lnTo>
                  <a:lnTo>
                    <a:pt x="17578" y="15039"/>
                  </a:lnTo>
                  <a:close/>
                  <a:moveTo>
                    <a:pt x="15424" y="15039"/>
                  </a:moveTo>
                  <a:lnTo>
                    <a:pt x="15424" y="18089"/>
                  </a:lnTo>
                  <a:lnTo>
                    <a:pt x="17363" y="18089"/>
                  </a:lnTo>
                  <a:lnTo>
                    <a:pt x="17363" y="15039"/>
                  </a:lnTo>
                  <a:lnTo>
                    <a:pt x="15424" y="15039"/>
                  </a:lnTo>
                  <a:close/>
                  <a:moveTo>
                    <a:pt x="13225" y="15039"/>
                  </a:moveTo>
                  <a:lnTo>
                    <a:pt x="13225" y="18089"/>
                  </a:lnTo>
                  <a:lnTo>
                    <a:pt x="15206" y="18089"/>
                  </a:lnTo>
                  <a:lnTo>
                    <a:pt x="15206" y="15039"/>
                  </a:lnTo>
                  <a:lnTo>
                    <a:pt x="13225" y="15039"/>
                  </a:lnTo>
                  <a:close/>
                  <a:moveTo>
                    <a:pt x="11068" y="15039"/>
                  </a:moveTo>
                  <a:lnTo>
                    <a:pt x="11068" y="18089"/>
                  </a:lnTo>
                  <a:lnTo>
                    <a:pt x="13008" y="18089"/>
                  </a:lnTo>
                  <a:lnTo>
                    <a:pt x="13008" y="15039"/>
                  </a:lnTo>
                  <a:lnTo>
                    <a:pt x="11068" y="15039"/>
                  </a:lnTo>
                  <a:close/>
                  <a:moveTo>
                    <a:pt x="8914" y="15039"/>
                  </a:moveTo>
                  <a:lnTo>
                    <a:pt x="8914" y="18089"/>
                  </a:lnTo>
                  <a:lnTo>
                    <a:pt x="10840" y="18089"/>
                  </a:lnTo>
                  <a:lnTo>
                    <a:pt x="10840" y="15039"/>
                  </a:lnTo>
                  <a:lnTo>
                    <a:pt x="8914" y="15039"/>
                  </a:lnTo>
                  <a:close/>
                  <a:moveTo>
                    <a:pt x="6759" y="15039"/>
                  </a:moveTo>
                  <a:lnTo>
                    <a:pt x="6759" y="18089"/>
                  </a:lnTo>
                  <a:lnTo>
                    <a:pt x="8685" y="18089"/>
                  </a:lnTo>
                  <a:lnTo>
                    <a:pt x="8685" y="15039"/>
                  </a:lnTo>
                  <a:lnTo>
                    <a:pt x="6759" y="15039"/>
                  </a:lnTo>
                  <a:close/>
                  <a:moveTo>
                    <a:pt x="4591" y="15039"/>
                  </a:moveTo>
                  <a:lnTo>
                    <a:pt x="4591" y="18089"/>
                  </a:lnTo>
                  <a:lnTo>
                    <a:pt x="6531" y="18089"/>
                  </a:lnTo>
                  <a:lnTo>
                    <a:pt x="6531" y="15039"/>
                  </a:lnTo>
                  <a:lnTo>
                    <a:pt x="4591" y="15039"/>
                  </a:lnTo>
                  <a:close/>
                  <a:moveTo>
                    <a:pt x="2437" y="15039"/>
                  </a:moveTo>
                  <a:lnTo>
                    <a:pt x="2437" y="18089"/>
                  </a:lnTo>
                  <a:lnTo>
                    <a:pt x="4376" y="18089"/>
                  </a:lnTo>
                  <a:lnTo>
                    <a:pt x="4376" y="15039"/>
                  </a:lnTo>
                  <a:lnTo>
                    <a:pt x="2437" y="15039"/>
                  </a:lnTo>
                  <a:close/>
                  <a:moveTo>
                    <a:pt x="4376" y="12466"/>
                  </a:moveTo>
                  <a:lnTo>
                    <a:pt x="2531" y="14681"/>
                  </a:lnTo>
                  <a:lnTo>
                    <a:pt x="4376" y="14681"/>
                  </a:lnTo>
                  <a:lnTo>
                    <a:pt x="4376" y="12466"/>
                  </a:lnTo>
                  <a:close/>
                  <a:moveTo>
                    <a:pt x="19748" y="11675"/>
                  </a:moveTo>
                  <a:lnTo>
                    <a:pt x="19748" y="14679"/>
                  </a:lnTo>
                  <a:lnTo>
                    <a:pt x="21491" y="14679"/>
                  </a:lnTo>
                  <a:lnTo>
                    <a:pt x="21491" y="11675"/>
                  </a:lnTo>
                  <a:lnTo>
                    <a:pt x="19748" y="11675"/>
                  </a:lnTo>
                  <a:close/>
                  <a:moveTo>
                    <a:pt x="17578" y="11675"/>
                  </a:moveTo>
                  <a:lnTo>
                    <a:pt x="17578" y="14679"/>
                  </a:lnTo>
                  <a:lnTo>
                    <a:pt x="19517" y="14679"/>
                  </a:lnTo>
                  <a:lnTo>
                    <a:pt x="19517" y="11675"/>
                  </a:lnTo>
                  <a:lnTo>
                    <a:pt x="17578" y="11675"/>
                  </a:lnTo>
                  <a:close/>
                  <a:moveTo>
                    <a:pt x="15424" y="11675"/>
                  </a:moveTo>
                  <a:lnTo>
                    <a:pt x="15424" y="14679"/>
                  </a:lnTo>
                  <a:lnTo>
                    <a:pt x="17363" y="14679"/>
                  </a:lnTo>
                  <a:lnTo>
                    <a:pt x="17363" y="11675"/>
                  </a:lnTo>
                  <a:lnTo>
                    <a:pt x="15424" y="11675"/>
                  </a:lnTo>
                  <a:close/>
                  <a:moveTo>
                    <a:pt x="14601" y="11675"/>
                  </a:moveTo>
                  <a:lnTo>
                    <a:pt x="13583" y="13313"/>
                  </a:lnTo>
                  <a:lnTo>
                    <a:pt x="13514" y="13418"/>
                  </a:lnTo>
                  <a:lnTo>
                    <a:pt x="13432" y="13334"/>
                  </a:lnTo>
                  <a:lnTo>
                    <a:pt x="13225" y="13019"/>
                  </a:lnTo>
                  <a:lnTo>
                    <a:pt x="13225" y="14679"/>
                  </a:lnTo>
                  <a:lnTo>
                    <a:pt x="15206" y="14679"/>
                  </a:lnTo>
                  <a:lnTo>
                    <a:pt x="15206" y="11675"/>
                  </a:lnTo>
                  <a:lnTo>
                    <a:pt x="14601" y="11675"/>
                  </a:lnTo>
                  <a:close/>
                  <a:moveTo>
                    <a:pt x="11068" y="11675"/>
                  </a:moveTo>
                  <a:lnTo>
                    <a:pt x="11068" y="14679"/>
                  </a:lnTo>
                  <a:lnTo>
                    <a:pt x="13008" y="14679"/>
                  </a:lnTo>
                  <a:lnTo>
                    <a:pt x="13008" y="12725"/>
                  </a:lnTo>
                  <a:lnTo>
                    <a:pt x="12267" y="11675"/>
                  </a:lnTo>
                  <a:lnTo>
                    <a:pt x="11068" y="11675"/>
                  </a:lnTo>
                  <a:close/>
                  <a:moveTo>
                    <a:pt x="10234" y="11675"/>
                  </a:moveTo>
                  <a:lnTo>
                    <a:pt x="8914" y="13166"/>
                  </a:lnTo>
                  <a:lnTo>
                    <a:pt x="8914" y="14679"/>
                  </a:lnTo>
                  <a:lnTo>
                    <a:pt x="10840" y="14679"/>
                  </a:lnTo>
                  <a:lnTo>
                    <a:pt x="10840" y="11675"/>
                  </a:lnTo>
                  <a:lnTo>
                    <a:pt x="10234" y="11675"/>
                  </a:lnTo>
                  <a:close/>
                  <a:moveTo>
                    <a:pt x="6759" y="11675"/>
                  </a:moveTo>
                  <a:lnTo>
                    <a:pt x="6759" y="14679"/>
                  </a:lnTo>
                  <a:lnTo>
                    <a:pt x="8685" y="14679"/>
                  </a:lnTo>
                  <a:lnTo>
                    <a:pt x="8685" y="13397"/>
                  </a:lnTo>
                  <a:lnTo>
                    <a:pt x="8631" y="13334"/>
                  </a:lnTo>
                  <a:lnTo>
                    <a:pt x="7204" y="11675"/>
                  </a:lnTo>
                  <a:lnTo>
                    <a:pt x="6759" y="11675"/>
                  </a:lnTo>
                  <a:close/>
                  <a:moveTo>
                    <a:pt x="5022" y="11675"/>
                  </a:moveTo>
                  <a:lnTo>
                    <a:pt x="4591" y="12200"/>
                  </a:lnTo>
                  <a:lnTo>
                    <a:pt x="4591" y="14679"/>
                  </a:lnTo>
                  <a:lnTo>
                    <a:pt x="6531" y="14679"/>
                  </a:lnTo>
                  <a:lnTo>
                    <a:pt x="6531" y="11675"/>
                  </a:lnTo>
                  <a:lnTo>
                    <a:pt x="5022" y="11675"/>
                  </a:lnTo>
                  <a:close/>
                  <a:moveTo>
                    <a:pt x="6758" y="11184"/>
                  </a:moveTo>
                  <a:lnTo>
                    <a:pt x="6758" y="11403"/>
                  </a:lnTo>
                  <a:lnTo>
                    <a:pt x="6931" y="11403"/>
                  </a:lnTo>
                  <a:lnTo>
                    <a:pt x="6758" y="11184"/>
                  </a:lnTo>
                  <a:close/>
                  <a:moveTo>
                    <a:pt x="10896" y="11003"/>
                  </a:moveTo>
                  <a:lnTo>
                    <a:pt x="10562" y="11400"/>
                  </a:lnTo>
                  <a:lnTo>
                    <a:pt x="10896" y="11400"/>
                  </a:lnTo>
                  <a:lnTo>
                    <a:pt x="10896" y="11003"/>
                  </a:lnTo>
                  <a:close/>
                  <a:moveTo>
                    <a:pt x="15205" y="10689"/>
                  </a:moveTo>
                  <a:lnTo>
                    <a:pt x="14802" y="11322"/>
                  </a:lnTo>
                  <a:lnTo>
                    <a:pt x="15205" y="11322"/>
                  </a:lnTo>
                  <a:lnTo>
                    <a:pt x="15205" y="10689"/>
                  </a:lnTo>
                  <a:close/>
                  <a:moveTo>
                    <a:pt x="11379" y="10421"/>
                  </a:moveTo>
                  <a:lnTo>
                    <a:pt x="11069" y="10786"/>
                  </a:lnTo>
                  <a:lnTo>
                    <a:pt x="11069" y="11407"/>
                  </a:lnTo>
                  <a:lnTo>
                    <a:pt x="12054" y="11407"/>
                  </a:lnTo>
                  <a:lnTo>
                    <a:pt x="11379" y="10421"/>
                  </a:lnTo>
                  <a:close/>
                  <a:moveTo>
                    <a:pt x="6139" y="10421"/>
                  </a:moveTo>
                  <a:lnTo>
                    <a:pt x="5336" y="11407"/>
                  </a:lnTo>
                  <a:lnTo>
                    <a:pt x="6589" y="11407"/>
                  </a:lnTo>
                  <a:lnTo>
                    <a:pt x="6589" y="10935"/>
                  </a:lnTo>
                  <a:lnTo>
                    <a:pt x="6139" y="10421"/>
                  </a:lnTo>
                  <a:close/>
                  <a:moveTo>
                    <a:pt x="17578" y="8312"/>
                  </a:moveTo>
                  <a:lnTo>
                    <a:pt x="17578" y="11319"/>
                  </a:lnTo>
                  <a:lnTo>
                    <a:pt x="19517" y="11319"/>
                  </a:lnTo>
                  <a:lnTo>
                    <a:pt x="19517" y="8312"/>
                  </a:lnTo>
                  <a:lnTo>
                    <a:pt x="17578" y="8312"/>
                  </a:lnTo>
                  <a:close/>
                  <a:moveTo>
                    <a:pt x="19748" y="8312"/>
                  </a:moveTo>
                  <a:lnTo>
                    <a:pt x="19748" y="11319"/>
                  </a:lnTo>
                  <a:lnTo>
                    <a:pt x="21491" y="11319"/>
                  </a:lnTo>
                  <a:lnTo>
                    <a:pt x="21491" y="8312"/>
                  </a:lnTo>
                  <a:lnTo>
                    <a:pt x="19748" y="8312"/>
                  </a:lnTo>
                  <a:close/>
                  <a:moveTo>
                    <a:pt x="16649" y="8312"/>
                  </a:moveTo>
                  <a:lnTo>
                    <a:pt x="15424" y="10337"/>
                  </a:lnTo>
                  <a:lnTo>
                    <a:pt x="15424" y="11319"/>
                  </a:lnTo>
                  <a:lnTo>
                    <a:pt x="17363" y="11319"/>
                  </a:lnTo>
                  <a:lnTo>
                    <a:pt x="17363" y="8312"/>
                  </a:lnTo>
                  <a:lnTo>
                    <a:pt x="16649" y="8312"/>
                  </a:lnTo>
                  <a:close/>
                  <a:moveTo>
                    <a:pt x="17360" y="7177"/>
                  </a:moveTo>
                  <a:lnTo>
                    <a:pt x="16821" y="8068"/>
                  </a:lnTo>
                  <a:lnTo>
                    <a:pt x="17360" y="8068"/>
                  </a:lnTo>
                  <a:lnTo>
                    <a:pt x="17360" y="7177"/>
                  </a:lnTo>
                  <a:close/>
                  <a:moveTo>
                    <a:pt x="19748" y="4996"/>
                  </a:moveTo>
                  <a:lnTo>
                    <a:pt x="19748" y="8067"/>
                  </a:lnTo>
                  <a:lnTo>
                    <a:pt x="21491" y="8067"/>
                  </a:lnTo>
                  <a:lnTo>
                    <a:pt x="21491" y="4996"/>
                  </a:lnTo>
                  <a:lnTo>
                    <a:pt x="19748" y="4996"/>
                  </a:lnTo>
                  <a:close/>
                  <a:moveTo>
                    <a:pt x="18669" y="4996"/>
                  </a:moveTo>
                  <a:lnTo>
                    <a:pt x="17578" y="6830"/>
                  </a:lnTo>
                  <a:lnTo>
                    <a:pt x="17578" y="8067"/>
                  </a:lnTo>
                  <a:lnTo>
                    <a:pt x="19517" y="8067"/>
                  </a:lnTo>
                  <a:lnTo>
                    <a:pt x="19517" y="4996"/>
                  </a:lnTo>
                  <a:lnTo>
                    <a:pt x="18669" y="4996"/>
                  </a:lnTo>
                  <a:close/>
                  <a:moveTo>
                    <a:pt x="19517" y="3557"/>
                  </a:moveTo>
                  <a:lnTo>
                    <a:pt x="18865" y="4656"/>
                  </a:lnTo>
                  <a:lnTo>
                    <a:pt x="19517" y="4656"/>
                  </a:lnTo>
                  <a:lnTo>
                    <a:pt x="19517" y="3557"/>
                  </a:lnTo>
                  <a:close/>
                  <a:moveTo>
                    <a:pt x="20715" y="1652"/>
                  </a:moveTo>
                  <a:lnTo>
                    <a:pt x="19748" y="3218"/>
                  </a:lnTo>
                  <a:lnTo>
                    <a:pt x="19748" y="4658"/>
                  </a:lnTo>
                  <a:lnTo>
                    <a:pt x="21491" y="4658"/>
                  </a:lnTo>
                  <a:lnTo>
                    <a:pt x="21491" y="1652"/>
                  </a:lnTo>
                  <a:lnTo>
                    <a:pt x="20715" y="1652"/>
                  </a:lnTo>
                  <a:close/>
                  <a:moveTo>
                    <a:pt x="21489" y="411"/>
                  </a:moveTo>
                  <a:lnTo>
                    <a:pt x="20906" y="1405"/>
                  </a:lnTo>
                  <a:lnTo>
                    <a:pt x="21489" y="1405"/>
                  </a:lnTo>
                  <a:lnTo>
                    <a:pt x="21489" y="411"/>
                  </a:lnTo>
                  <a:close/>
                  <a:moveTo>
                    <a:pt x="21600" y="0"/>
                  </a:moveTo>
                  <a:lnTo>
                    <a:pt x="21600" y="21600"/>
                  </a:lnTo>
                  <a:lnTo>
                    <a:pt x="9" y="21600"/>
                  </a:lnTo>
                  <a:cubicBezTo>
                    <a:pt x="6" y="20258"/>
                    <a:pt x="3" y="18916"/>
                    <a:pt x="0" y="17574"/>
                  </a:cubicBezTo>
                  <a:lnTo>
                    <a:pt x="6139" y="10128"/>
                  </a:lnTo>
                  <a:lnTo>
                    <a:pt x="8685" y="13187"/>
                  </a:lnTo>
                  <a:lnTo>
                    <a:pt x="11379" y="10207"/>
                  </a:lnTo>
                  <a:lnTo>
                    <a:pt x="13514" y="13187"/>
                  </a:lnTo>
                  <a:lnTo>
                    <a:pt x="21600" y="0"/>
                  </a:lnTo>
                  <a:close/>
                </a:path>
              </a:pathLst>
            </a:cu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4" name="Freeform 246"/>
            <p:cNvSpPr/>
            <p:nvPr/>
          </p:nvSpPr>
          <p:spPr>
            <a:xfrm>
              <a:off x="510912" y="352840"/>
              <a:ext cx="1464992" cy="851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48" y="1523"/>
                  </a:moveTo>
                  <a:lnTo>
                    <a:pt x="19267" y="2651"/>
                  </a:lnTo>
                  <a:lnTo>
                    <a:pt x="16615" y="7275"/>
                  </a:lnTo>
                  <a:lnTo>
                    <a:pt x="11690" y="15622"/>
                  </a:lnTo>
                  <a:lnTo>
                    <a:pt x="10983" y="14588"/>
                  </a:lnTo>
                  <a:lnTo>
                    <a:pt x="10558" y="13949"/>
                  </a:lnTo>
                  <a:lnTo>
                    <a:pt x="10052" y="13197"/>
                  </a:lnTo>
                  <a:lnTo>
                    <a:pt x="9486" y="13855"/>
                  </a:lnTo>
                  <a:lnTo>
                    <a:pt x="9015" y="14400"/>
                  </a:lnTo>
                  <a:lnTo>
                    <a:pt x="7612" y="16036"/>
                  </a:lnTo>
                  <a:lnTo>
                    <a:pt x="6269" y="14419"/>
                  </a:lnTo>
                  <a:lnTo>
                    <a:pt x="5821" y="13892"/>
                  </a:lnTo>
                  <a:lnTo>
                    <a:pt x="5315" y="13272"/>
                  </a:lnTo>
                  <a:lnTo>
                    <a:pt x="4796" y="13911"/>
                  </a:lnTo>
                  <a:lnTo>
                    <a:pt x="4360" y="14456"/>
                  </a:lnTo>
                  <a:lnTo>
                    <a:pt x="0" y="19889"/>
                  </a:lnTo>
                  <a:lnTo>
                    <a:pt x="0" y="21600"/>
                  </a:lnTo>
                  <a:lnTo>
                    <a:pt x="4879" y="15509"/>
                  </a:lnTo>
                  <a:lnTo>
                    <a:pt x="5315" y="14964"/>
                  </a:lnTo>
                  <a:lnTo>
                    <a:pt x="5762" y="15490"/>
                  </a:lnTo>
                  <a:lnTo>
                    <a:pt x="7601" y="17690"/>
                  </a:lnTo>
                  <a:lnTo>
                    <a:pt x="9498" y="15472"/>
                  </a:lnTo>
                  <a:lnTo>
                    <a:pt x="9981" y="14926"/>
                  </a:lnTo>
                  <a:lnTo>
                    <a:pt x="10417" y="15566"/>
                  </a:lnTo>
                  <a:lnTo>
                    <a:pt x="11737" y="17521"/>
                  </a:lnTo>
                  <a:lnTo>
                    <a:pt x="17770" y="7275"/>
                  </a:lnTo>
                  <a:lnTo>
                    <a:pt x="19903" y="3685"/>
                  </a:lnTo>
                  <a:lnTo>
                    <a:pt x="20551" y="4700"/>
                  </a:lnTo>
                  <a:lnTo>
                    <a:pt x="21600" y="0"/>
                  </a:lnTo>
                  <a:lnTo>
                    <a:pt x="18548" y="1523"/>
                  </a:ln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5" name="Freeform 109"/>
            <p:cNvSpPr/>
            <p:nvPr/>
          </p:nvSpPr>
          <p:spPr>
            <a:xfrm>
              <a:off x="771652" y="1159799"/>
              <a:ext cx="298700" cy="146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32"/>
                  </a:moveTo>
                  <a:lnTo>
                    <a:pt x="21600" y="18332"/>
                  </a:lnTo>
                  <a:lnTo>
                    <a:pt x="21600" y="21600"/>
                  </a:lnTo>
                  <a:lnTo>
                    <a:pt x="0" y="21600"/>
                  </a:lnTo>
                  <a:close/>
                  <a:moveTo>
                    <a:pt x="0" y="12060"/>
                  </a:moveTo>
                  <a:lnTo>
                    <a:pt x="21600" y="12060"/>
                  </a:lnTo>
                  <a:lnTo>
                    <a:pt x="21600" y="15328"/>
                  </a:lnTo>
                  <a:lnTo>
                    <a:pt x="0" y="15328"/>
                  </a:lnTo>
                  <a:close/>
                  <a:moveTo>
                    <a:pt x="0" y="0"/>
                  </a:moveTo>
                  <a:lnTo>
                    <a:pt x="21600" y="0"/>
                  </a:lnTo>
                  <a:lnTo>
                    <a:pt x="21600" y="3268"/>
                  </a:lnTo>
                  <a:lnTo>
                    <a:pt x="0" y="3268"/>
                  </a:ln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6" name="Freeform 352"/>
            <p:cNvSpPr/>
            <p:nvPr/>
          </p:nvSpPr>
          <p:spPr>
            <a:xfrm>
              <a:off x="771652" y="1202272"/>
              <a:ext cx="298700" cy="22154"/>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7" name="Freeform 111"/>
            <p:cNvSpPr/>
            <p:nvPr/>
          </p:nvSpPr>
          <p:spPr>
            <a:xfrm>
              <a:off x="806889" y="682810"/>
              <a:ext cx="622867" cy="67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13515"/>
                  </a:moveTo>
                  <a:lnTo>
                    <a:pt x="21600" y="13515"/>
                  </a:lnTo>
                  <a:lnTo>
                    <a:pt x="21600" y="21600"/>
                  </a:lnTo>
                  <a:lnTo>
                    <a:pt x="11364" y="21600"/>
                  </a:lnTo>
                  <a:close/>
                  <a:moveTo>
                    <a:pt x="0" y="13515"/>
                  </a:moveTo>
                  <a:lnTo>
                    <a:pt x="10236" y="13515"/>
                  </a:lnTo>
                  <a:lnTo>
                    <a:pt x="10236" y="21600"/>
                  </a:lnTo>
                  <a:lnTo>
                    <a:pt x="0" y="21600"/>
                  </a:lnTo>
                  <a:close/>
                  <a:moveTo>
                    <a:pt x="11364" y="0"/>
                  </a:moveTo>
                  <a:lnTo>
                    <a:pt x="21600" y="0"/>
                  </a:lnTo>
                  <a:lnTo>
                    <a:pt x="21600" y="8079"/>
                  </a:lnTo>
                  <a:lnTo>
                    <a:pt x="11364" y="8079"/>
                  </a:lnTo>
                  <a:close/>
                  <a:moveTo>
                    <a:pt x="0" y="0"/>
                  </a:moveTo>
                  <a:lnTo>
                    <a:pt x="10236" y="0"/>
                  </a:lnTo>
                  <a:lnTo>
                    <a:pt x="10236" y="8079"/>
                  </a:lnTo>
                  <a:lnTo>
                    <a:pt x="0" y="8079"/>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8" name="Freeform 359"/>
            <p:cNvSpPr/>
            <p:nvPr/>
          </p:nvSpPr>
          <p:spPr>
            <a:xfrm>
              <a:off x="595476" y="686079"/>
              <a:ext cx="129577" cy="234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2" y="8681"/>
                  </a:moveTo>
                  <a:cubicBezTo>
                    <a:pt x="9144" y="7792"/>
                    <a:pt x="8746" y="7451"/>
                    <a:pt x="8746" y="6972"/>
                  </a:cubicBezTo>
                  <a:cubicBezTo>
                    <a:pt x="8746" y="6699"/>
                    <a:pt x="9144" y="6015"/>
                    <a:pt x="11661" y="6015"/>
                  </a:cubicBezTo>
                  <a:cubicBezTo>
                    <a:pt x="14179" y="6015"/>
                    <a:pt x="15637" y="6494"/>
                    <a:pt x="16432" y="6630"/>
                  </a:cubicBezTo>
                  <a:lnTo>
                    <a:pt x="18552" y="7314"/>
                  </a:lnTo>
                  <a:lnTo>
                    <a:pt x="21070" y="3759"/>
                  </a:lnTo>
                  <a:lnTo>
                    <a:pt x="19612" y="3349"/>
                  </a:lnTo>
                  <a:cubicBezTo>
                    <a:pt x="18155" y="2871"/>
                    <a:pt x="16564" y="2597"/>
                    <a:pt x="14709" y="2392"/>
                  </a:cubicBezTo>
                  <a:lnTo>
                    <a:pt x="14709" y="0"/>
                  </a:lnTo>
                  <a:lnTo>
                    <a:pt x="7818" y="0"/>
                  </a:lnTo>
                  <a:lnTo>
                    <a:pt x="7818" y="2666"/>
                  </a:lnTo>
                  <a:cubicBezTo>
                    <a:pt x="3578" y="3349"/>
                    <a:pt x="795" y="5127"/>
                    <a:pt x="795" y="7314"/>
                  </a:cubicBezTo>
                  <a:cubicBezTo>
                    <a:pt x="795" y="10185"/>
                    <a:pt x="5301" y="11484"/>
                    <a:pt x="9674" y="12372"/>
                  </a:cubicBezTo>
                  <a:cubicBezTo>
                    <a:pt x="13252" y="13124"/>
                    <a:pt x="13517" y="13671"/>
                    <a:pt x="13517" y="14218"/>
                  </a:cubicBezTo>
                  <a:cubicBezTo>
                    <a:pt x="13517" y="15175"/>
                    <a:pt x="11794" y="15516"/>
                    <a:pt x="10204" y="15516"/>
                  </a:cubicBezTo>
                  <a:cubicBezTo>
                    <a:pt x="8216" y="15516"/>
                    <a:pt x="6228" y="15175"/>
                    <a:pt x="4638" y="14628"/>
                  </a:cubicBezTo>
                  <a:lnTo>
                    <a:pt x="2518" y="13876"/>
                  </a:lnTo>
                  <a:lnTo>
                    <a:pt x="0" y="17499"/>
                  </a:lnTo>
                  <a:lnTo>
                    <a:pt x="1325" y="17977"/>
                  </a:lnTo>
                  <a:cubicBezTo>
                    <a:pt x="2783" y="18456"/>
                    <a:pt x="5036" y="18934"/>
                    <a:pt x="7421" y="19071"/>
                  </a:cubicBezTo>
                  <a:lnTo>
                    <a:pt x="7421" y="21600"/>
                  </a:lnTo>
                  <a:lnTo>
                    <a:pt x="14444" y="21600"/>
                  </a:lnTo>
                  <a:lnTo>
                    <a:pt x="14444" y="18866"/>
                  </a:lnTo>
                  <a:cubicBezTo>
                    <a:pt x="18817" y="18182"/>
                    <a:pt x="21600" y="16337"/>
                    <a:pt x="21600" y="14013"/>
                  </a:cubicBezTo>
                  <a:cubicBezTo>
                    <a:pt x="21600" y="10868"/>
                    <a:pt x="17094" y="9570"/>
                    <a:pt x="13252" y="8681"/>
                  </a:cubicBez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89" name="Freeform 113"/>
            <p:cNvSpPr/>
            <p:nvPr/>
          </p:nvSpPr>
          <p:spPr>
            <a:xfrm>
              <a:off x="419301" y="1528977"/>
              <a:ext cx="1450901" cy="133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14304"/>
                  </a:moveTo>
                  <a:lnTo>
                    <a:pt x="21126" y="14304"/>
                  </a:lnTo>
                  <a:lnTo>
                    <a:pt x="21600" y="21600"/>
                  </a:lnTo>
                  <a:lnTo>
                    <a:pt x="17807" y="21600"/>
                  </a:lnTo>
                  <a:close/>
                  <a:moveTo>
                    <a:pt x="13691" y="14304"/>
                  </a:moveTo>
                  <a:lnTo>
                    <a:pt x="17486" y="14304"/>
                  </a:lnTo>
                  <a:lnTo>
                    <a:pt x="17771" y="21600"/>
                  </a:lnTo>
                  <a:lnTo>
                    <a:pt x="13810" y="21600"/>
                  </a:lnTo>
                  <a:close/>
                  <a:moveTo>
                    <a:pt x="11750" y="14304"/>
                  </a:moveTo>
                  <a:lnTo>
                    <a:pt x="13665" y="14304"/>
                  </a:lnTo>
                  <a:lnTo>
                    <a:pt x="13784" y="21600"/>
                  </a:lnTo>
                  <a:lnTo>
                    <a:pt x="11798" y="21600"/>
                  </a:lnTo>
                  <a:close/>
                  <a:moveTo>
                    <a:pt x="6027" y="14304"/>
                  </a:moveTo>
                  <a:lnTo>
                    <a:pt x="11744" y="14304"/>
                  </a:lnTo>
                  <a:lnTo>
                    <a:pt x="11791" y="21600"/>
                  </a:lnTo>
                  <a:lnTo>
                    <a:pt x="5823" y="21600"/>
                  </a:lnTo>
                  <a:close/>
                  <a:moveTo>
                    <a:pt x="2219" y="14304"/>
                  </a:moveTo>
                  <a:lnTo>
                    <a:pt x="6021" y="14304"/>
                  </a:lnTo>
                  <a:lnTo>
                    <a:pt x="5819" y="21600"/>
                  </a:lnTo>
                  <a:lnTo>
                    <a:pt x="1836" y="21600"/>
                  </a:lnTo>
                  <a:close/>
                  <a:moveTo>
                    <a:pt x="474" y="14304"/>
                  </a:moveTo>
                  <a:lnTo>
                    <a:pt x="2191" y="14304"/>
                  </a:lnTo>
                  <a:lnTo>
                    <a:pt x="1812" y="21600"/>
                  </a:lnTo>
                  <a:lnTo>
                    <a:pt x="0" y="21600"/>
                  </a:lnTo>
                  <a:close/>
                  <a:moveTo>
                    <a:pt x="18937" y="5298"/>
                  </a:moveTo>
                  <a:lnTo>
                    <a:pt x="20548" y="5298"/>
                  </a:lnTo>
                  <a:lnTo>
                    <a:pt x="21128" y="14186"/>
                  </a:lnTo>
                  <a:lnTo>
                    <a:pt x="19410" y="14186"/>
                  </a:lnTo>
                  <a:close/>
                  <a:moveTo>
                    <a:pt x="13534" y="5298"/>
                  </a:moveTo>
                  <a:lnTo>
                    <a:pt x="18918" y="5298"/>
                  </a:lnTo>
                  <a:lnTo>
                    <a:pt x="19397" y="14186"/>
                  </a:lnTo>
                  <a:lnTo>
                    <a:pt x="13701" y="14186"/>
                  </a:lnTo>
                  <a:close/>
                  <a:moveTo>
                    <a:pt x="9922" y="5298"/>
                  </a:moveTo>
                  <a:lnTo>
                    <a:pt x="13511" y="5298"/>
                  </a:lnTo>
                  <a:lnTo>
                    <a:pt x="13679" y="14186"/>
                  </a:lnTo>
                  <a:lnTo>
                    <a:pt x="9862" y="14186"/>
                  </a:lnTo>
                  <a:close/>
                  <a:moveTo>
                    <a:pt x="6296" y="5298"/>
                  </a:moveTo>
                  <a:lnTo>
                    <a:pt x="9902" y="5298"/>
                  </a:lnTo>
                  <a:lnTo>
                    <a:pt x="9842" y="14186"/>
                  </a:lnTo>
                  <a:lnTo>
                    <a:pt x="6032" y="14186"/>
                  </a:lnTo>
                  <a:close/>
                  <a:moveTo>
                    <a:pt x="2684" y="5298"/>
                  </a:moveTo>
                  <a:lnTo>
                    <a:pt x="6283" y="5298"/>
                  </a:lnTo>
                  <a:lnTo>
                    <a:pt x="6019" y="14186"/>
                  </a:lnTo>
                  <a:lnTo>
                    <a:pt x="2203" y="14186"/>
                  </a:lnTo>
                  <a:close/>
                  <a:moveTo>
                    <a:pt x="1053" y="5298"/>
                  </a:moveTo>
                  <a:lnTo>
                    <a:pt x="2663" y="5298"/>
                  </a:lnTo>
                  <a:lnTo>
                    <a:pt x="2190" y="14186"/>
                  </a:lnTo>
                  <a:lnTo>
                    <a:pt x="472" y="14186"/>
                  </a:lnTo>
                  <a:close/>
                  <a:moveTo>
                    <a:pt x="16943" y="0"/>
                  </a:moveTo>
                  <a:lnTo>
                    <a:pt x="20218" y="0"/>
                  </a:lnTo>
                  <a:lnTo>
                    <a:pt x="20551" y="5172"/>
                  </a:lnTo>
                  <a:lnTo>
                    <a:pt x="17148" y="5172"/>
                  </a:lnTo>
                  <a:close/>
                  <a:moveTo>
                    <a:pt x="9950" y="0"/>
                  </a:moveTo>
                  <a:lnTo>
                    <a:pt x="16889" y="0"/>
                  </a:lnTo>
                  <a:lnTo>
                    <a:pt x="17089" y="5172"/>
                  </a:lnTo>
                  <a:lnTo>
                    <a:pt x="9914" y="5172"/>
                  </a:lnTo>
                  <a:close/>
                  <a:moveTo>
                    <a:pt x="6439" y="0"/>
                  </a:moveTo>
                  <a:lnTo>
                    <a:pt x="9902" y="0"/>
                  </a:lnTo>
                  <a:lnTo>
                    <a:pt x="9867" y="5172"/>
                  </a:lnTo>
                  <a:lnTo>
                    <a:pt x="6295" y="5172"/>
                  </a:lnTo>
                  <a:close/>
                  <a:moveTo>
                    <a:pt x="2940" y="0"/>
                  </a:moveTo>
                  <a:lnTo>
                    <a:pt x="6388" y="0"/>
                  </a:lnTo>
                  <a:lnTo>
                    <a:pt x="6247" y="5172"/>
                  </a:lnTo>
                  <a:lnTo>
                    <a:pt x="2675" y="5172"/>
                  </a:lnTo>
                  <a:close/>
                  <a:moveTo>
                    <a:pt x="1382" y="0"/>
                  </a:moveTo>
                  <a:lnTo>
                    <a:pt x="2926" y="0"/>
                  </a:lnTo>
                  <a:lnTo>
                    <a:pt x="2664" y="5172"/>
                  </a:lnTo>
                  <a:lnTo>
                    <a:pt x="1049" y="5172"/>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0" name="Freeform 114"/>
            <p:cNvSpPr/>
            <p:nvPr/>
          </p:nvSpPr>
          <p:spPr>
            <a:xfrm>
              <a:off x="412254" y="1525708"/>
              <a:ext cx="1464992" cy="136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1" y="14875"/>
                  </a:moveTo>
                  <a:lnTo>
                    <a:pt x="19769" y="20435"/>
                  </a:lnTo>
                  <a:lnTo>
                    <a:pt x="21376" y="20435"/>
                  </a:lnTo>
                  <a:lnTo>
                    <a:pt x="21006" y="14875"/>
                  </a:lnTo>
                  <a:lnTo>
                    <a:pt x="19461" y="14875"/>
                  </a:lnTo>
                  <a:close/>
                  <a:moveTo>
                    <a:pt x="17575" y="14875"/>
                  </a:moveTo>
                  <a:lnTo>
                    <a:pt x="17810" y="20435"/>
                  </a:lnTo>
                  <a:lnTo>
                    <a:pt x="19595" y="20435"/>
                  </a:lnTo>
                  <a:lnTo>
                    <a:pt x="19298" y="14875"/>
                  </a:lnTo>
                  <a:lnTo>
                    <a:pt x="17575" y="14875"/>
                  </a:lnTo>
                  <a:close/>
                  <a:moveTo>
                    <a:pt x="15644" y="14875"/>
                  </a:moveTo>
                  <a:lnTo>
                    <a:pt x="15814" y="20435"/>
                  </a:lnTo>
                  <a:lnTo>
                    <a:pt x="17647" y="20435"/>
                  </a:lnTo>
                  <a:lnTo>
                    <a:pt x="17412" y="14875"/>
                  </a:lnTo>
                  <a:lnTo>
                    <a:pt x="15644" y="14875"/>
                  </a:lnTo>
                  <a:close/>
                  <a:moveTo>
                    <a:pt x="13732" y="14875"/>
                  </a:moveTo>
                  <a:lnTo>
                    <a:pt x="13837" y="20435"/>
                  </a:lnTo>
                  <a:lnTo>
                    <a:pt x="15679" y="20435"/>
                  </a:lnTo>
                  <a:lnTo>
                    <a:pt x="15508" y="14875"/>
                  </a:lnTo>
                  <a:lnTo>
                    <a:pt x="13732" y="14875"/>
                  </a:lnTo>
                  <a:close/>
                  <a:moveTo>
                    <a:pt x="11846" y="14875"/>
                  </a:moveTo>
                  <a:lnTo>
                    <a:pt x="11878" y="20435"/>
                  </a:lnTo>
                  <a:lnTo>
                    <a:pt x="13682" y="20435"/>
                  </a:lnTo>
                  <a:lnTo>
                    <a:pt x="13584" y="14875"/>
                  </a:lnTo>
                  <a:lnTo>
                    <a:pt x="11846" y="14875"/>
                  </a:lnTo>
                  <a:close/>
                  <a:moveTo>
                    <a:pt x="9954" y="14875"/>
                  </a:moveTo>
                  <a:lnTo>
                    <a:pt x="9922" y="20435"/>
                  </a:lnTo>
                  <a:lnTo>
                    <a:pt x="11730" y="20435"/>
                  </a:lnTo>
                  <a:lnTo>
                    <a:pt x="11697" y="14875"/>
                  </a:lnTo>
                  <a:lnTo>
                    <a:pt x="9954" y="14875"/>
                  </a:lnTo>
                  <a:close/>
                  <a:moveTo>
                    <a:pt x="8037" y="14875"/>
                  </a:moveTo>
                  <a:lnTo>
                    <a:pt x="7935" y="20435"/>
                  </a:lnTo>
                  <a:lnTo>
                    <a:pt x="9774" y="20435"/>
                  </a:lnTo>
                  <a:lnTo>
                    <a:pt x="9806" y="14875"/>
                  </a:lnTo>
                  <a:lnTo>
                    <a:pt x="8037" y="14875"/>
                  </a:lnTo>
                  <a:close/>
                  <a:moveTo>
                    <a:pt x="6127" y="14875"/>
                  </a:moveTo>
                  <a:lnTo>
                    <a:pt x="5956" y="20435"/>
                  </a:lnTo>
                  <a:lnTo>
                    <a:pt x="7791" y="20435"/>
                  </a:lnTo>
                  <a:lnTo>
                    <a:pt x="7893" y="14875"/>
                  </a:lnTo>
                  <a:lnTo>
                    <a:pt x="6127" y="14875"/>
                  </a:lnTo>
                  <a:close/>
                  <a:moveTo>
                    <a:pt x="4240" y="14875"/>
                  </a:moveTo>
                  <a:lnTo>
                    <a:pt x="4005" y="20435"/>
                  </a:lnTo>
                  <a:lnTo>
                    <a:pt x="5801" y="20435"/>
                  </a:lnTo>
                  <a:lnTo>
                    <a:pt x="5963" y="14875"/>
                  </a:lnTo>
                  <a:lnTo>
                    <a:pt x="4240" y="14875"/>
                  </a:lnTo>
                  <a:close/>
                  <a:moveTo>
                    <a:pt x="2315" y="14875"/>
                  </a:moveTo>
                  <a:lnTo>
                    <a:pt x="2020" y="20435"/>
                  </a:lnTo>
                  <a:lnTo>
                    <a:pt x="3842" y="20435"/>
                  </a:lnTo>
                  <a:lnTo>
                    <a:pt x="4077" y="14875"/>
                  </a:lnTo>
                  <a:lnTo>
                    <a:pt x="2315" y="14875"/>
                  </a:lnTo>
                  <a:close/>
                  <a:moveTo>
                    <a:pt x="594" y="14875"/>
                  </a:moveTo>
                  <a:lnTo>
                    <a:pt x="212" y="20435"/>
                  </a:lnTo>
                  <a:lnTo>
                    <a:pt x="1872" y="20435"/>
                  </a:lnTo>
                  <a:lnTo>
                    <a:pt x="2164" y="14875"/>
                  </a:lnTo>
                  <a:lnTo>
                    <a:pt x="594" y="14875"/>
                  </a:lnTo>
                  <a:close/>
                  <a:moveTo>
                    <a:pt x="18976" y="6086"/>
                  </a:moveTo>
                  <a:lnTo>
                    <a:pt x="19349" y="13444"/>
                  </a:lnTo>
                  <a:lnTo>
                    <a:pt x="20896" y="13444"/>
                  </a:lnTo>
                  <a:lnTo>
                    <a:pt x="20425" y="6086"/>
                  </a:lnTo>
                  <a:lnTo>
                    <a:pt x="18976" y="6086"/>
                  </a:lnTo>
                  <a:close/>
                  <a:moveTo>
                    <a:pt x="17184" y="6086"/>
                  </a:moveTo>
                  <a:lnTo>
                    <a:pt x="17251" y="7738"/>
                  </a:lnTo>
                  <a:lnTo>
                    <a:pt x="17488" y="13444"/>
                  </a:lnTo>
                  <a:lnTo>
                    <a:pt x="19216" y="13444"/>
                  </a:lnTo>
                  <a:lnTo>
                    <a:pt x="18830" y="6086"/>
                  </a:lnTo>
                  <a:lnTo>
                    <a:pt x="17184" y="6086"/>
                  </a:lnTo>
                  <a:close/>
                  <a:moveTo>
                    <a:pt x="15382" y="6086"/>
                  </a:moveTo>
                  <a:lnTo>
                    <a:pt x="15593" y="13444"/>
                  </a:lnTo>
                  <a:lnTo>
                    <a:pt x="17350" y="13444"/>
                  </a:lnTo>
                  <a:lnTo>
                    <a:pt x="17047" y="6086"/>
                  </a:lnTo>
                  <a:lnTo>
                    <a:pt x="15382" y="6086"/>
                  </a:lnTo>
                  <a:close/>
                  <a:moveTo>
                    <a:pt x="13562" y="6086"/>
                  </a:moveTo>
                  <a:lnTo>
                    <a:pt x="13685" y="13444"/>
                  </a:lnTo>
                  <a:lnTo>
                    <a:pt x="15464" y="13444"/>
                  </a:lnTo>
                  <a:lnTo>
                    <a:pt x="15240" y="6086"/>
                  </a:lnTo>
                  <a:lnTo>
                    <a:pt x="13562" y="6086"/>
                  </a:lnTo>
                  <a:close/>
                  <a:moveTo>
                    <a:pt x="11783" y="6086"/>
                  </a:moveTo>
                  <a:lnTo>
                    <a:pt x="11825" y="13444"/>
                  </a:lnTo>
                  <a:lnTo>
                    <a:pt x="13559" y="13444"/>
                  </a:lnTo>
                  <a:lnTo>
                    <a:pt x="13427" y="6086"/>
                  </a:lnTo>
                  <a:lnTo>
                    <a:pt x="11783" y="6086"/>
                  </a:lnTo>
                  <a:close/>
                  <a:moveTo>
                    <a:pt x="9993" y="6086"/>
                  </a:moveTo>
                  <a:lnTo>
                    <a:pt x="9949" y="13444"/>
                  </a:lnTo>
                  <a:lnTo>
                    <a:pt x="11687" y="13444"/>
                  </a:lnTo>
                  <a:lnTo>
                    <a:pt x="11645" y="6086"/>
                  </a:lnTo>
                  <a:lnTo>
                    <a:pt x="9993" y="6086"/>
                  </a:lnTo>
                  <a:close/>
                  <a:moveTo>
                    <a:pt x="8173" y="6086"/>
                  </a:moveTo>
                  <a:lnTo>
                    <a:pt x="8161" y="6754"/>
                  </a:lnTo>
                  <a:lnTo>
                    <a:pt x="8046" y="13444"/>
                  </a:lnTo>
                  <a:lnTo>
                    <a:pt x="9789" y="13444"/>
                  </a:lnTo>
                  <a:lnTo>
                    <a:pt x="9833" y="6086"/>
                  </a:lnTo>
                  <a:lnTo>
                    <a:pt x="8173" y="6086"/>
                  </a:lnTo>
                  <a:close/>
                  <a:moveTo>
                    <a:pt x="6393" y="6086"/>
                  </a:moveTo>
                  <a:lnTo>
                    <a:pt x="6185" y="13444"/>
                  </a:lnTo>
                  <a:lnTo>
                    <a:pt x="7921" y="13444"/>
                  </a:lnTo>
                  <a:lnTo>
                    <a:pt x="8047" y="6086"/>
                  </a:lnTo>
                  <a:lnTo>
                    <a:pt x="6393" y="6086"/>
                  </a:lnTo>
                  <a:close/>
                  <a:moveTo>
                    <a:pt x="4604" y="6086"/>
                  </a:moveTo>
                  <a:lnTo>
                    <a:pt x="4296" y="13444"/>
                  </a:lnTo>
                  <a:lnTo>
                    <a:pt x="6047" y="13444"/>
                  </a:lnTo>
                  <a:lnTo>
                    <a:pt x="6258" y="6086"/>
                  </a:lnTo>
                  <a:lnTo>
                    <a:pt x="4604" y="6086"/>
                  </a:lnTo>
                  <a:close/>
                  <a:moveTo>
                    <a:pt x="2787" y="6086"/>
                  </a:moveTo>
                  <a:lnTo>
                    <a:pt x="2396" y="13444"/>
                  </a:lnTo>
                  <a:lnTo>
                    <a:pt x="4162" y="13444"/>
                  </a:lnTo>
                  <a:lnTo>
                    <a:pt x="4460" y="6086"/>
                  </a:lnTo>
                  <a:lnTo>
                    <a:pt x="2787" y="6086"/>
                  </a:lnTo>
                  <a:close/>
                  <a:moveTo>
                    <a:pt x="1179" y="6086"/>
                  </a:moveTo>
                  <a:lnTo>
                    <a:pt x="705" y="13444"/>
                  </a:lnTo>
                  <a:lnTo>
                    <a:pt x="2248" y="13444"/>
                  </a:lnTo>
                  <a:lnTo>
                    <a:pt x="2634" y="6086"/>
                  </a:lnTo>
                  <a:lnTo>
                    <a:pt x="1179" y="6086"/>
                  </a:lnTo>
                  <a:close/>
                  <a:moveTo>
                    <a:pt x="18695" y="1193"/>
                  </a:moveTo>
                  <a:lnTo>
                    <a:pt x="18841" y="4035"/>
                  </a:lnTo>
                  <a:lnTo>
                    <a:pt x="18874" y="4654"/>
                  </a:lnTo>
                  <a:lnTo>
                    <a:pt x="20321" y="4654"/>
                  </a:lnTo>
                  <a:lnTo>
                    <a:pt x="20100" y="1193"/>
                  </a:lnTo>
                  <a:lnTo>
                    <a:pt x="18695" y="1193"/>
                  </a:lnTo>
                  <a:close/>
                  <a:moveTo>
                    <a:pt x="16975" y="1193"/>
                  </a:moveTo>
                  <a:lnTo>
                    <a:pt x="17123" y="4654"/>
                  </a:lnTo>
                  <a:lnTo>
                    <a:pt x="18729" y="4654"/>
                  </a:lnTo>
                  <a:lnTo>
                    <a:pt x="18554" y="1193"/>
                  </a:lnTo>
                  <a:lnTo>
                    <a:pt x="16975" y="1193"/>
                  </a:lnTo>
                  <a:close/>
                  <a:moveTo>
                    <a:pt x="15232" y="1193"/>
                  </a:moveTo>
                  <a:lnTo>
                    <a:pt x="15342" y="4654"/>
                  </a:lnTo>
                  <a:lnTo>
                    <a:pt x="16977" y="4654"/>
                  </a:lnTo>
                  <a:lnTo>
                    <a:pt x="16831" y="1193"/>
                  </a:lnTo>
                  <a:lnTo>
                    <a:pt x="15232" y="1193"/>
                  </a:lnTo>
                  <a:close/>
                  <a:moveTo>
                    <a:pt x="13492" y="1193"/>
                  </a:moveTo>
                  <a:lnTo>
                    <a:pt x="13558" y="4654"/>
                  </a:lnTo>
                  <a:lnTo>
                    <a:pt x="15202" y="4654"/>
                  </a:lnTo>
                  <a:lnTo>
                    <a:pt x="15150" y="2874"/>
                  </a:lnTo>
                  <a:lnTo>
                    <a:pt x="15097" y="1193"/>
                  </a:lnTo>
                  <a:lnTo>
                    <a:pt x="13492" y="1193"/>
                  </a:lnTo>
                  <a:close/>
                  <a:moveTo>
                    <a:pt x="11753" y="1193"/>
                  </a:moveTo>
                  <a:lnTo>
                    <a:pt x="11773" y="4654"/>
                  </a:lnTo>
                  <a:lnTo>
                    <a:pt x="13390" y="4654"/>
                  </a:lnTo>
                  <a:lnTo>
                    <a:pt x="13335" y="1193"/>
                  </a:lnTo>
                  <a:lnTo>
                    <a:pt x="11753" y="1193"/>
                  </a:lnTo>
                  <a:close/>
                  <a:moveTo>
                    <a:pt x="10024" y="1193"/>
                  </a:moveTo>
                  <a:lnTo>
                    <a:pt x="10002" y="4654"/>
                  </a:lnTo>
                  <a:lnTo>
                    <a:pt x="11612" y="4654"/>
                  </a:lnTo>
                  <a:lnTo>
                    <a:pt x="11592" y="1193"/>
                  </a:lnTo>
                  <a:lnTo>
                    <a:pt x="10024" y="1193"/>
                  </a:lnTo>
                  <a:close/>
                  <a:moveTo>
                    <a:pt x="8265" y="1193"/>
                  </a:moveTo>
                  <a:lnTo>
                    <a:pt x="8199" y="4654"/>
                  </a:lnTo>
                  <a:lnTo>
                    <a:pt x="9863" y="4654"/>
                  </a:lnTo>
                  <a:lnTo>
                    <a:pt x="9885" y="1193"/>
                  </a:lnTo>
                  <a:lnTo>
                    <a:pt x="8265" y="1193"/>
                  </a:lnTo>
                  <a:close/>
                  <a:moveTo>
                    <a:pt x="6551" y="1193"/>
                  </a:moveTo>
                  <a:lnTo>
                    <a:pt x="6449" y="4654"/>
                  </a:lnTo>
                  <a:lnTo>
                    <a:pt x="8054" y="4654"/>
                  </a:lnTo>
                  <a:lnTo>
                    <a:pt x="8120" y="1193"/>
                  </a:lnTo>
                  <a:lnTo>
                    <a:pt x="6551" y="1193"/>
                  </a:lnTo>
                  <a:close/>
                  <a:moveTo>
                    <a:pt x="4801" y="1193"/>
                  </a:moveTo>
                  <a:lnTo>
                    <a:pt x="4667" y="4654"/>
                  </a:lnTo>
                  <a:lnTo>
                    <a:pt x="6278" y="4654"/>
                  </a:lnTo>
                  <a:lnTo>
                    <a:pt x="6385" y="1193"/>
                  </a:lnTo>
                  <a:lnTo>
                    <a:pt x="4801" y="1193"/>
                  </a:lnTo>
                  <a:close/>
                  <a:moveTo>
                    <a:pt x="3046" y="1193"/>
                  </a:moveTo>
                  <a:lnTo>
                    <a:pt x="2895" y="4020"/>
                  </a:lnTo>
                  <a:lnTo>
                    <a:pt x="2861" y="4654"/>
                  </a:lnTo>
                  <a:lnTo>
                    <a:pt x="4491" y="4654"/>
                  </a:lnTo>
                  <a:lnTo>
                    <a:pt x="4633" y="1193"/>
                  </a:lnTo>
                  <a:lnTo>
                    <a:pt x="3046" y="1193"/>
                  </a:lnTo>
                  <a:close/>
                  <a:moveTo>
                    <a:pt x="1499" y="1193"/>
                  </a:moveTo>
                  <a:lnTo>
                    <a:pt x="1279" y="4654"/>
                  </a:lnTo>
                  <a:lnTo>
                    <a:pt x="2726" y="4654"/>
                  </a:lnTo>
                  <a:lnTo>
                    <a:pt x="2755" y="4117"/>
                  </a:lnTo>
                  <a:lnTo>
                    <a:pt x="2905" y="1193"/>
                  </a:lnTo>
                  <a:lnTo>
                    <a:pt x="1499" y="1193"/>
                  </a:lnTo>
                  <a:close/>
                  <a:moveTo>
                    <a:pt x="1440" y="0"/>
                  </a:moveTo>
                  <a:lnTo>
                    <a:pt x="20159" y="0"/>
                  </a:lnTo>
                  <a:lnTo>
                    <a:pt x="21600" y="21600"/>
                  </a:lnTo>
                  <a:lnTo>
                    <a:pt x="0" y="21600"/>
                  </a:lnTo>
                  <a:lnTo>
                    <a:pt x="1440"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1" name="Freeform 426"/>
            <p:cNvSpPr/>
            <p:nvPr/>
          </p:nvSpPr>
          <p:spPr>
            <a:xfrm>
              <a:off x="1374179" y="1195737"/>
              <a:ext cx="34417" cy="3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92"/>
                  </a:moveTo>
                  <a:lnTo>
                    <a:pt x="7200" y="21600"/>
                  </a:lnTo>
                  <a:lnTo>
                    <a:pt x="16457" y="15552"/>
                  </a:lnTo>
                  <a:lnTo>
                    <a:pt x="21600" y="3888"/>
                  </a:lnTo>
                  <a:lnTo>
                    <a:pt x="7714" y="0"/>
                  </a:lnTo>
                  <a:lnTo>
                    <a:pt x="0" y="13392"/>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2" name="Freeform 427"/>
            <p:cNvSpPr/>
            <p:nvPr/>
          </p:nvSpPr>
          <p:spPr>
            <a:xfrm>
              <a:off x="1399581" y="868043"/>
              <a:ext cx="111881" cy="96134"/>
            </a:xfrm>
            <a:custGeom>
              <a:avLst/>
              <a:gdLst/>
              <a:ahLst/>
              <a:cxnLst>
                <a:cxn ang="0">
                  <a:pos x="wd2" y="hd2"/>
                </a:cxn>
                <a:cxn ang="5400000">
                  <a:pos x="wd2" y="hd2"/>
                </a:cxn>
                <a:cxn ang="10800000">
                  <a:pos x="wd2" y="hd2"/>
                </a:cxn>
                <a:cxn ang="16200000">
                  <a:pos x="wd2" y="hd2"/>
                </a:cxn>
              </a:cxnLst>
              <a:rect l="0" t="0" r="r" b="b"/>
              <a:pathLst>
                <a:path w="20307" h="18817" fill="norm" stroke="1" extrusionOk="0">
                  <a:moveTo>
                    <a:pt x="18442" y="13152"/>
                  </a:moveTo>
                  <a:cubicBezTo>
                    <a:pt x="14122" y="19446"/>
                    <a:pt x="3322" y="19875"/>
                    <a:pt x="1450" y="17443"/>
                  </a:cubicBezTo>
                  <a:cubicBezTo>
                    <a:pt x="154" y="15584"/>
                    <a:pt x="730" y="14868"/>
                    <a:pt x="1306" y="10434"/>
                  </a:cubicBezTo>
                  <a:cubicBezTo>
                    <a:pt x="1306" y="10434"/>
                    <a:pt x="-134" y="10291"/>
                    <a:pt x="10" y="9576"/>
                  </a:cubicBezTo>
                  <a:cubicBezTo>
                    <a:pt x="442" y="8431"/>
                    <a:pt x="2746" y="7859"/>
                    <a:pt x="3610" y="6000"/>
                  </a:cubicBezTo>
                  <a:cubicBezTo>
                    <a:pt x="6346" y="850"/>
                    <a:pt x="11530" y="-1725"/>
                    <a:pt x="16138" y="1279"/>
                  </a:cubicBezTo>
                  <a:cubicBezTo>
                    <a:pt x="20890" y="4140"/>
                    <a:pt x="21466" y="8717"/>
                    <a:pt x="18442" y="13152"/>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3" name="Freeform 428"/>
            <p:cNvSpPr/>
            <p:nvPr/>
          </p:nvSpPr>
          <p:spPr>
            <a:xfrm>
              <a:off x="1427031" y="947442"/>
              <a:ext cx="55560" cy="51527"/>
            </a:xfrm>
            <a:prstGeom prst="rect">
              <a:avLst/>
            </a:pr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4" name="Freeform 118"/>
            <p:cNvSpPr/>
            <p:nvPr/>
          </p:nvSpPr>
          <p:spPr>
            <a:xfrm>
              <a:off x="1255965" y="986648"/>
              <a:ext cx="286539" cy="237756"/>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8440" y="7793"/>
                  </a:moveTo>
                  <a:lnTo>
                    <a:pt x="4690" y="12368"/>
                  </a:lnTo>
                  <a:lnTo>
                    <a:pt x="9769" y="18614"/>
                  </a:lnTo>
                  <a:lnTo>
                    <a:pt x="8440" y="7793"/>
                  </a:lnTo>
                  <a:close/>
                  <a:moveTo>
                    <a:pt x="21481" y="0"/>
                  </a:moveTo>
                  <a:lnTo>
                    <a:pt x="20093" y="21599"/>
                  </a:lnTo>
                  <a:lnTo>
                    <a:pt x="10136" y="21599"/>
                  </a:lnTo>
                  <a:lnTo>
                    <a:pt x="9799" y="18858"/>
                  </a:lnTo>
                  <a:lnTo>
                    <a:pt x="8596" y="21600"/>
                  </a:lnTo>
                  <a:cubicBezTo>
                    <a:pt x="8596" y="21600"/>
                    <a:pt x="182" y="15512"/>
                    <a:pt x="1" y="11966"/>
                  </a:cubicBezTo>
                  <a:cubicBezTo>
                    <a:pt x="-119" y="8086"/>
                    <a:pt x="7454" y="593"/>
                    <a:pt x="7454" y="593"/>
                  </a:cubicBezTo>
                  <a:lnTo>
                    <a:pt x="7541" y="474"/>
                  </a:lnTo>
                  <a:lnTo>
                    <a:pt x="21481" y="0"/>
                  </a:lnTo>
                  <a:close/>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5" name="Freeform 431"/>
            <p:cNvSpPr/>
            <p:nvPr/>
          </p:nvSpPr>
          <p:spPr>
            <a:xfrm>
              <a:off x="1264947"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15360"/>
                    <a:pt x="2517" y="9600"/>
                    <a:pt x="5243" y="9600"/>
                  </a:cubicBezTo>
                  <a:lnTo>
                    <a:pt x="8388" y="9600"/>
                  </a:lnTo>
                  <a:lnTo>
                    <a:pt x="12792"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6" name="Freeform 432"/>
            <p:cNvSpPr/>
            <p:nvPr/>
          </p:nvSpPr>
          <p:spPr>
            <a:xfrm>
              <a:off x="1303708" y="1225141"/>
              <a:ext cx="305748" cy="348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31" y="10869"/>
                  </a:moveTo>
                  <a:lnTo>
                    <a:pt x="15509" y="0"/>
                  </a:lnTo>
                  <a:lnTo>
                    <a:pt x="6147" y="0"/>
                  </a:lnTo>
                  <a:lnTo>
                    <a:pt x="1354" y="10869"/>
                  </a:lnTo>
                  <a:lnTo>
                    <a:pt x="0" y="21600"/>
                  </a:lnTo>
                  <a:lnTo>
                    <a:pt x="3835" y="21600"/>
                  </a:lnTo>
                  <a:lnTo>
                    <a:pt x="6260" y="12015"/>
                  </a:lnTo>
                  <a:lnTo>
                    <a:pt x="10828" y="5549"/>
                  </a:lnTo>
                  <a:lnTo>
                    <a:pt x="14268" y="12015"/>
                  </a:lnTo>
                  <a:lnTo>
                    <a:pt x="17765" y="21600"/>
                  </a:lnTo>
                  <a:lnTo>
                    <a:pt x="21600" y="21600"/>
                  </a:lnTo>
                  <a:lnTo>
                    <a:pt x="19231" y="10869"/>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7" name="Freeform 433"/>
            <p:cNvSpPr/>
            <p:nvPr/>
          </p:nvSpPr>
          <p:spPr>
            <a:xfrm>
              <a:off x="1564449"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15360"/>
                    <a:pt x="19293" y="9600"/>
                    <a:pt x="16357" y="9600"/>
                  </a:cubicBezTo>
                  <a:lnTo>
                    <a:pt x="13212" y="9600"/>
                  </a:lnTo>
                  <a:lnTo>
                    <a:pt x="9017" y="0"/>
                  </a:lnTo>
                  <a:lnTo>
                    <a:pt x="0" y="0"/>
                  </a:lnTo>
                  <a:lnTo>
                    <a:pt x="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8" name="Freeform 434"/>
            <p:cNvSpPr/>
            <p:nvPr/>
          </p:nvSpPr>
          <p:spPr>
            <a:xfrm>
              <a:off x="1532737" y="738352"/>
              <a:ext cx="157769" cy="36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 y="14872"/>
                  </a:moveTo>
                  <a:lnTo>
                    <a:pt x="12482" y="8808"/>
                  </a:lnTo>
                  <a:lnTo>
                    <a:pt x="8466" y="487"/>
                  </a:lnTo>
                  <a:lnTo>
                    <a:pt x="14002" y="0"/>
                  </a:lnTo>
                  <a:lnTo>
                    <a:pt x="21600" y="9561"/>
                  </a:lnTo>
                  <a:lnTo>
                    <a:pt x="0" y="21600"/>
                  </a:lnTo>
                  <a:lnTo>
                    <a:pt x="1194" y="14872"/>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299" name="Freeform 435"/>
            <p:cNvSpPr/>
            <p:nvPr/>
          </p:nvSpPr>
          <p:spPr>
            <a:xfrm>
              <a:off x="1565920" y="653409"/>
              <a:ext cx="64684" cy="93999"/>
            </a:xfrm>
            <a:custGeom>
              <a:avLst/>
              <a:gdLst/>
              <a:ahLst/>
              <a:cxnLst>
                <a:cxn ang="0">
                  <a:pos x="wd2" y="hd2"/>
                </a:cxn>
                <a:cxn ang="5400000">
                  <a:pos x="wd2" y="hd2"/>
                </a:cxn>
                <a:cxn ang="10800000">
                  <a:pos x="wd2" y="hd2"/>
                </a:cxn>
                <a:cxn ang="16200000">
                  <a:pos x="wd2" y="hd2"/>
                </a:cxn>
              </a:cxnLst>
              <a:rect l="0" t="0" r="r" b="b"/>
              <a:pathLst>
                <a:path w="20051" h="21600" fill="norm" stroke="1" extrusionOk="0">
                  <a:moveTo>
                    <a:pt x="10478" y="21600"/>
                  </a:moveTo>
                  <a:lnTo>
                    <a:pt x="9251" y="18514"/>
                  </a:lnTo>
                  <a:cubicBezTo>
                    <a:pt x="7287" y="18686"/>
                    <a:pt x="5324" y="18514"/>
                    <a:pt x="3851" y="17829"/>
                  </a:cubicBezTo>
                  <a:lnTo>
                    <a:pt x="1396" y="16800"/>
                  </a:lnTo>
                  <a:lnTo>
                    <a:pt x="1887" y="9943"/>
                  </a:lnTo>
                  <a:lnTo>
                    <a:pt x="4096" y="9257"/>
                  </a:lnTo>
                  <a:cubicBezTo>
                    <a:pt x="4096" y="9257"/>
                    <a:pt x="-1549" y="1886"/>
                    <a:pt x="415" y="0"/>
                  </a:cubicBezTo>
                  <a:lnTo>
                    <a:pt x="8269" y="7371"/>
                  </a:lnTo>
                  <a:lnTo>
                    <a:pt x="13915" y="6857"/>
                  </a:lnTo>
                  <a:lnTo>
                    <a:pt x="18824" y="15600"/>
                  </a:lnTo>
                  <a:lnTo>
                    <a:pt x="20051" y="20229"/>
                  </a:lnTo>
                  <a:lnTo>
                    <a:pt x="10478"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00" name="Freeform 436"/>
            <p:cNvSpPr/>
            <p:nvPr/>
          </p:nvSpPr>
          <p:spPr>
            <a:xfrm>
              <a:off x="1424335" y="834523"/>
              <a:ext cx="120138" cy="138712"/>
            </a:xfrm>
            <a:custGeom>
              <a:avLst/>
              <a:gdLst/>
              <a:ahLst/>
              <a:cxnLst>
                <a:cxn ang="0">
                  <a:pos x="wd2" y="hd2"/>
                </a:cxn>
                <a:cxn ang="5400000">
                  <a:pos x="wd2" y="hd2"/>
                </a:cxn>
                <a:cxn ang="10800000">
                  <a:pos x="wd2" y="hd2"/>
                </a:cxn>
                <a:cxn ang="16200000">
                  <a:pos x="wd2" y="hd2"/>
                </a:cxn>
              </a:cxnLst>
              <a:rect l="0" t="0" r="r" b="b"/>
              <a:pathLst>
                <a:path w="15415" h="19608" fill="norm" stroke="1" extrusionOk="0">
                  <a:moveTo>
                    <a:pt x="12280" y="8674"/>
                  </a:moveTo>
                  <a:cubicBezTo>
                    <a:pt x="12280" y="8674"/>
                    <a:pt x="14521" y="5408"/>
                    <a:pt x="11261" y="3827"/>
                  </a:cubicBezTo>
                  <a:cubicBezTo>
                    <a:pt x="7899" y="2457"/>
                    <a:pt x="1785" y="-1125"/>
                    <a:pt x="665" y="350"/>
                  </a:cubicBezTo>
                  <a:cubicBezTo>
                    <a:pt x="-558" y="1931"/>
                    <a:pt x="-456" y="7831"/>
                    <a:pt x="4129" y="9517"/>
                  </a:cubicBezTo>
                  <a:cubicBezTo>
                    <a:pt x="7287" y="10887"/>
                    <a:pt x="3110" y="13205"/>
                    <a:pt x="3925" y="13837"/>
                  </a:cubicBezTo>
                  <a:cubicBezTo>
                    <a:pt x="4638" y="14469"/>
                    <a:pt x="6778" y="11203"/>
                    <a:pt x="7593" y="12046"/>
                  </a:cubicBezTo>
                  <a:cubicBezTo>
                    <a:pt x="8204" y="12678"/>
                    <a:pt x="8102" y="14364"/>
                    <a:pt x="6472" y="14153"/>
                  </a:cubicBezTo>
                  <a:cubicBezTo>
                    <a:pt x="6167" y="14153"/>
                    <a:pt x="6880" y="14891"/>
                    <a:pt x="6574" y="15312"/>
                  </a:cubicBezTo>
                  <a:cubicBezTo>
                    <a:pt x="5453" y="16787"/>
                    <a:pt x="3925" y="20475"/>
                    <a:pt x="6472" y="19421"/>
                  </a:cubicBezTo>
                  <a:cubicBezTo>
                    <a:pt x="8917" y="18262"/>
                    <a:pt x="21042" y="12362"/>
                    <a:pt x="12280" y="8674"/>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5" name="Freeform 70"/>
          <p:cNvSpPr/>
          <p:nvPr/>
        </p:nvSpPr>
        <p:spPr>
          <a:xfrm>
            <a:off x="771727" y="3931220"/>
            <a:ext cx="6968361" cy="8810021"/>
          </a:xfrm>
          <a:prstGeom prst="roundRect">
            <a:avLst>
              <a:gd name="adj" fmla="val 9403"/>
            </a:avLst>
          </a:prstGeom>
          <a:solidFill>
            <a:srgbClr val="F3EABC"/>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06" name="TextBox 134"/>
          <p:cNvSpPr txBox="1"/>
          <p:nvPr/>
        </p:nvSpPr>
        <p:spPr>
          <a:xfrm>
            <a:off x="790454" y="678805"/>
            <a:ext cx="23091675"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131316"/>
                </a:solidFill>
                <a:latin typeface="Poppins Bold"/>
                <a:ea typeface="Poppins Bold"/>
                <a:cs typeface="Poppins Bold"/>
                <a:sym typeface="Poppins Bold"/>
              </a:defRPr>
            </a:lvl1pPr>
          </a:lstStyle>
          <a:p>
            <a:pPr/>
            <a:r>
              <a:t> Return on Investment (ROI)</a:t>
            </a:r>
          </a:p>
        </p:txBody>
      </p:sp>
      <p:sp>
        <p:nvSpPr>
          <p:cNvPr id="1307" name="TextBox 5"/>
          <p:cNvSpPr txBox="1"/>
          <p:nvPr/>
        </p:nvSpPr>
        <p:spPr>
          <a:xfrm>
            <a:off x="1378652" y="5808752"/>
            <a:ext cx="5243343" cy="81406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6" sz="4100">
                <a:solidFill>
                  <a:srgbClr val="111340"/>
                </a:solidFill>
                <a:latin typeface="Poppins Bold"/>
                <a:ea typeface="Poppins Bold"/>
                <a:cs typeface="Poppins Bold"/>
                <a:sym typeface="Poppins Bold"/>
              </a:defRPr>
            </a:lvl1pPr>
          </a:lstStyle>
          <a:p>
            <a:pPr/>
            <a:r>
              <a:t>ROI Calculation </a:t>
            </a:r>
          </a:p>
        </p:txBody>
      </p:sp>
      <p:sp>
        <p:nvSpPr>
          <p:cNvPr id="1308" name="TextBox 6"/>
          <p:cNvSpPr txBox="1"/>
          <p:nvPr/>
        </p:nvSpPr>
        <p:spPr>
          <a:xfrm>
            <a:off x="1220950" y="7234951"/>
            <a:ext cx="5918342" cy="51104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7" sz="3800">
                <a:latin typeface="Poppins Regular"/>
                <a:ea typeface="Poppins Regular"/>
                <a:cs typeface="Poppins Regular"/>
                <a:sym typeface="Poppins Regular"/>
              </a:defRPr>
            </a:lvl1pPr>
          </a:lstStyle>
          <a:p>
            <a:pPr/>
            <a:r>
              <a:t>Assess the potential return on investment, especially if you have or are seeking investors. This is typically a ratio of net profits to the total invested capital.</a:t>
            </a:r>
          </a:p>
        </p:txBody>
      </p:sp>
      <p:sp>
        <p:nvSpPr>
          <p:cNvPr id="1309" name="Freeform 70"/>
          <p:cNvSpPr/>
          <p:nvPr/>
        </p:nvSpPr>
        <p:spPr>
          <a:xfrm>
            <a:off x="8705850" y="3997481"/>
            <a:ext cx="6972300" cy="8810021"/>
          </a:xfrm>
          <a:prstGeom prst="roundRect">
            <a:avLst>
              <a:gd name="adj" fmla="val 9398"/>
            </a:avLst>
          </a:prstGeom>
          <a:solidFill>
            <a:srgbClr val="F3EABC"/>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10" name="TextBox 5"/>
          <p:cNvSpPr txBox="1"/>
          <p:nvPr/>
        </p:nvSpPr>
        <p:spPr>
          <a:xfrm>
            <a:off x="9134176" y="5808752"/>
            <a:ext cx="6115648" cy="81406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6" sz="4100">
                <a:solidFill>
                  <a:srgbClr val="111340"/>
                </a:solidFill>
                <a:latin typeface="Poppins Bold"/>
                <a:ea typeface="Poppins Bold"/>
                <a:cs typeface="Poppins Bold"/>
                <a:sym typeface="Poppins Bold"/>
              </a:defRPr>
            </a:lvl1pPr>
          </a:lstStyle>
          <a:p>
            <a:pPr/>
            <a:r>
              <a:t>Long-term Viability</a:t>
            </a:r>
          </a:p>
        </p:txBody>
      </p:sp>
      <p:sp>
        <p:nvSpPr>
          <p:cNvPr id="1311" name="TextBox 6"/>
          <p:cNvSpPr txBox="1"/>
          <p:nvPr/>
        </p:nvSpPr>
        <p:spPr>
          <a:xfrm>
            <a:off x="9232829" y="7413149"/>
            <a:ext cx="5918342" cy="36626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7" sz="3800">
                <a:latin typeface="Poppins Regular"/>
                <a:ea typeface="Poppins Regular"/>
                <a:cs typeface="Poppins Regular"/>
                <a:sym typeface="Poppins Regular"/>
              </a:defRPr>
            </a:lvl1pPr>
          </a:lstStyle>
          <a:p>
            <a:pPr/>
            <a:r>
              <a:t>Consider the long-term profitability of your venture, factoring in growth potential, market trends, and scalability.</a:t>
            </a:r>
          </a:p>
        </p:txBody>
      </p:sp>
      <p:sp>
        <p:nvSpPr>
          <p:cNvPr id="1312" name="Freeform 70"/>
          <p:cNvSpPr/>
          <p:nvPr/>
        </p:nvSpPr>
        <p:spPr>
          <a:xfrm>
            <a:off x="16639973" y="4063742"/>
            <a:ext cx="6972301" cy="8810021"/>
          </a:xfrm>
          <a:prstGeom prst="roundRect">
            <a:avLst>
              <a:gd name="adj" fmla="val 9398"/>
            </a:avLst>
          </a:prstGeom>
          <a:solidFill>
            <a:srgbClr val="F3EABC"/>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13" name="TextBox 5"/>
          <p:cNvSpPr txBox="1"/>
          <p:nvPr/>
        </p:nvSpPr>
        <p:spPr>
          <a:xfrm>
            <a:off x="17504450" y="5808752"/>
            <a:ext cx="5243343" cy="81406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6" sz="4100">
                <a:solidFill>
                  <a:srgbClr val="111340"/>
                </a:solidFill>
                <a:latin typeface="Poppins Bold"/>
                <a:ea typeface="Poppins Bold"/>
                <a:cs typeface="Poppins Bold"/>
                <a:sym typeface="Poppins Bold"/>
              </a:defRPr>
            </a:lvl1pPr>
          </a:lstStyle>
          <a:p>
            <a:pPr/>
            <a:r>
              <a:t>Investor Appeal</a:t>
            </a:r>
          </a:p>
        </p:txBody>
      </p:sp>
      <p:sp>
        <p:nvSpPr>
          <p:cNvPr id="1314" name="TextBox 6"/>
          <p:cNvSpPr txBox="1"/>
          <p:nvPr/>
        </p:nvSpPr>
        <p:spPr>
          <a:xfrm>
            <a:off x="17115017" y="7085489"/>
            <a:ext cx="6115647" cy="43865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7" sz="3800">
                <a:latin typeface="Poppins Regular"/>
                <a:ea typeface="Poppins Regular"/>
                <a:cs typeface="Poppins Regular"/>
                <a:sym typeface="Poppins Regular"/>
              </a:defRPr>
            </a:lvl1pPr>
          </a:lstStyle>
          <a:p>
            <a:pPr/>
            <a:r>
              <a:t>A solid ROI projection can make your venture more attractive to investors. It demonstrates financial prudence and potential for profit.</a:t>
            </a:r>
          </a:p>
        </p:txBody>
      </p:sp>
      <p:grpSp>
        <p:nvGrpSpPr>
          <p:cNvPr id="1346" name="Group"/>
          <p:cNvGrpSpPr/>
          <p:nvPr/>
        </p:nvGrpSpPr>
        <p:grpSpPr>
          <a:xfrm>
            <a:off x="2983300" y="2900249"/>
            <a:ext cx="2034047" cy="2040617"/>
            <a:chOff x="0" y="0"/>
            <a:chExt cx="2034045" cy="2040615"/>
          </a:xfrm>
        </p:grpSpPr>
        <p:sp>
          <p:nvSpPr>
            <p:cNvPr id="1315" name="Freeform 149"/>
            <p:cNvSpPr/>
            <p:nvPr/>
          </p:nvSpPr>
          <p:spPr>
            <a:xfrm>
              <a:off x="0" y="0"/>
              <a:ext cx="2034046" cy="2040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16" name="Freeform 150"/>
            <p:cNvSpPr/>
            <p:nvPr/>
          </p:nvSpPr>
          <p:spPr>
            <a:xfrm>
              <a:off x="172171" y="389423"/>
              <a:ext cx="1523792" cy="93201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17" name="Freeform 151"/>
            <p:cNvSpPr/>
            <p:nvPr/>
          </p:nvSpPr>
          <p:spPr>
            <a:xfrm>
              <a:off x="241038" y="455372"/>
              <a:ext cx="1386056" cy="80011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18" name="Freeform 152"/>
            <p:cNvSpPr/>
            <p:nvPr/>
          </p:nvSpPr>
          <p:spPr>
            <a:xfrm>
              <a:off x="334951" y="727964"/>
              <a:ext cx="894583" cy="477277"/>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19" name="Freeform 75"/>
            <p:cNvSpPr/>
            <p:nvPr/>
          </p:nvSpPr>
          <p:spPr>
            <a:xfrm>
              <a:off x="460167" y="1322151"/>
              <a:ext cx="932143" cy="225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0" name="Freeform 76"/>
            <p:cNvSpPr/>
            <p:nvPr/>
          </p:nvSpPr>
          <p:spPr>
            <a:xfrm>
              <a:off x="516513" y="508760"/>
              <a:ext cx="331115" cy="13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1" name="Freeform 157"/>
            <p:cNvSpPr/>
            <p:nvPr/>
          </p:nvSpPr>
          <p:spPr>
            <a:xfrm>
              <a:off x="403819" y="518182"/>
              <a:ext cx="43131" cy="12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2" name="Freeform 158"/>
            <p:cNvSpPr/>
            <p:nvPr/>
          </p:nvSpPr>
          <p:spPr>
            <a:xfrm>
              <a:off x="300516" y="511901"/>
              <a:ext cx="71300"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3" name="Freeform 159"/>
            <p:cNvSpPr/>
            <p:nvPr/>
          </p:nvSpPr>
          <p:spPr>
            <a:xfrm>
              <a:off x="388167" y="816531"/>
              <a:ext cx="838237" cy="39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4" name="Freeform 160"/>
            <p:cNvSpPr/>
            <p:nvPr/>
          </p:nvSpPr>
          <p:spPr>
            <a:xfrm>
              <a:off x="306778" y="662644"/>
              <a:ext cx="922754" cy="54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5" name="Freeform 81"/>
            <p:cNvSpPr/>
            <p:nvPr/>
          </p:nvSpPr>
          <p:spPr>
            <a:xfrm>
              <a:off x="1286590" y="684628"/>
              <a:ext cx="252855" cy="41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6" name="Freeform 82"/>
            <p:cNvSpPr/>
            <p:nvPr/>
          </p:nvSpPr>
          <p:spPr>
            <a:xfrm>
              <a:off x="1286590" y="624958"/>
              <a:ext cx="252855" cy="53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7" name="Freeform 83"/>
            <p:cNvSpPr/>
            <p:nvPr/>
          </p:nvSpPr>
          <p:spPr>
            <a:xfrm>
              <a:off x="1286590" y="803968"/>
              <a:ext cx="252855" cy="40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8" name="Freeform 84"/>
            <p:cNvSpPr/>
            <p:nvPr/>
          </p:nvSpPr>
          <p:spPr>
            <a:xfrm>
              <a:off x="1286590" y="577851"/>
              <a:ext cx="252855" cy="40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29" name="Freeform 172"/>
            <p:cNvSpPr/>
            <p:nvPr/>
          </p:nvSpPr>
          <p:spPr>
            <a:xfrm>
              <a:off x="309908" y="574710"/>
              <a:ext cx="919627" cy="63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0" name="Freeform 173"/>
            <p:cNvSpPr/>
            <p:nvPr/>
          </p:nvSpPr>
          <p:spPr>
            <a:xfrm>
              <a:off x="1652846" y="1576532"/>
              <a:ext cx="133890" cy="5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1" name="Freeform 174"/>
            <p:cNvSpPr/>
            <p:nvPr/>
          </p:nvSpPr>
          <p:spPr>
            <a:xfrm>
              <a:off x="1496327" y="1563970"/>
              <a:ext cx="133890" cy="5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2" name="Freeform 175"/>
            <p:cNvSpPr/>
            <p:nvPr/>
          </p:nvSpPr>
          <p:spPr>
            <a:xfrm>
              <a:off x="1258810" y="797688"/>
              <a:ext cx="177325" cy="115480"/>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3" name="Freeform 176"/>
            <p:cNvSpPr/>
            <p:nvPr/>
          </p:nvSpPr>
          <p:spPr>
            <a:xfrm>
              <a:off x="1405544" y="797688"/>
              <a:ext cx="202771" cy="188126"/>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4" name="Freeform 177"/>
            <p:cNvSpPr/>
            <p:nvPr/>
          </p:nvSpPr>
          <p:spPr>
            <a:xfrm>
              <a:off x="1570029" y="797686"/>
              <a:ext cx="179153" cy="25052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5" name="Freeform 178"/>
            <p:cNvSpPr/>
            <p:nvPr/>
          </p:nvSpPr>
          <p:spPr>
            <a:xfrm>
              <a:off x="1709193" y="797686"/>
              <a:ext cx="43108" cy="25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6" name="Freeform 179"/>
            <p:cNvSpPr/>
            <p:nvPr/>
          </p:nvSpPr>
          <p:spPr>
            <a:xfrm>
              <a:off x="1599628" y="697191"/>
              <a:ext cx="71296" cy="85684"/>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7" name="Freeform 180"/>
            <p:cNvSpPr/>
            <p:nvPr/>
          </p:nvSpPr>
          <p:spPr>
            <a:xfrm>
              <a:off x="1638673" y="738017"/>
              <a:ext cx="51039" cy="80944"/>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8" name="Freeform 181"/>
            <p:cNvSpPr/>
            <p:nvPr/>
          </p:nvSpPr>
          <p:spPr>
            <a:xfrm>
              <a:off x="1649713" y="738018"/>
              <a:ext cx="39984" cy="3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39" name="Freeform 182"/>
            <p:cNvSpPr/>
            <p:nvPr/>
          </p:nvSpPr>
          <p:spPr>
            <a:xfrm>
              <a:off x="1615281" y="650082"/>
              <a:ext cx="90078" cy="1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40" name="Freeform 183"/>
            <p:cNvSpPr/>
            <p:nvPr/>
          </p:nvSpPr>
          <p:spPr>
            <a:xfrm>
              <a:off x="1599275" y="618678"/>
              <a:ext cx="155345" cy="167291"/>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41" name="Freeform 184"/>
            <p:cNvSpPr/>
            <p:nvPr/>
          </p:nvSpPr>
          <p:spPr>
            <a:xfrm>
              <a:off x="1571456" y="1048927"/>
              <a:ext cx="162070" cy="517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42" name="Freeform 185"/>
            <p:cNvSpPr/>
            <p:nvPr/>
          </p:nvSpPr>
          <p:spPr>
            <a:xfrm>
              <a:off x="1638531" y="1199672"/>
              <a:ext cx="63702" cy="294495"/>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43" name="Freeform 186"/>
            <p:cNvSpPr/>
            <p:nvPr/>
          </p:nvSpPr>
          <p:spPr>
            <a:xfrm>
              <a:off x="1634063" y="1048927"/>
              <a:ext cx="152168" cy="53003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44" name="Freeform 187"/>
            <p:cNvSpPr/>
            <p:nvPr/>
          </p:nvSpPr>
          <p:spPr>
            <a:xfrm>
              <a:off x="1689417" y="1001819"/>
              <a:ext cx="119249" cy="136829"/>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3"/>
                    <a:pt x="119" y="20363"/>
                  </a:cubicBezTo>
                  <a:cubicBezTo>
                    <a:pt x="1118" y="20588"/>
                    <a:pt x="2117" y="19687"/>
                    <a:pt x="2117" y="19687"/>
                  </a:cubicBezTo>
                  <a:cubicBezTo>
                    <a:pt x="1243" y="20700"/>
                    <a:pt x="993" y="21375"/>
                    <a:pt x="1867" y="21375"/>
                  </a:cubicBezTo>
                  <a:cubicBezTo>
                    <a:pt x="2741" y="21375"/>
                    <a:pt x="3865" y="20363"/>
                    <a:pt x="3865" y="20363"/>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45" name="Freeform 188"/>
            <p:cNvSpPr/>
            <p:nvPr/>
          </p:nvSpPr>
          <p:spPr>
            <a:xfrm>
              <a:off x="1721715" y="797688"/>
              <a:ext cx="137102" cy="228546"/>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1369" name="Group"/>
          <p:cNvGrpSpPr/>
          <p:nvPr/>
        </p:nvGrpSpPr>
        <p:grpSpPr>
          <a:xfrm>
            <a:off x="10863531" y="2848711"/>
            <a:ext cx="2293021" cy="2122840"/>
            <a:chOff x="0" y="0"/>
            <a:chExt cx="2293019" cy="2122839"/>
          </a:xfrm>
        </p:grpSpPr>
        <p:sp>
          <p:nvSpPr>
            <p:cNvPr id="1347" name="Freeform 241"/>
            <p:cNvSpPr/>
            <p:nvPr/>
          </p:nvSpPr>
          <p:spPr>
            <a:xfrm>
              <a:off x="0" y="0"/>
              <a:ext cx="2293020" cy="2122840"/>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48" name="Freeform 104"/>
            <p:cNvSpPr/>
            <p:nvPr/>
          </p:nvSpPr>
          <p:spPr>
            <a:xfrm>
              <a:off x="300810" y="581532"/>
              <a:ext cx="1687750" cy="1172132"/>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2437" y="0"/>
                  </a:moveTo>
                  <a:lnTo>
                    <a:pt x="18765" y="0"/>
                  </a:lnTo>
                  <a:cubicBezTo>
                    <a:pt x="19146" y="0"/>
                    <a:pt x="19458" y="422"/>
                    <a:pt x="19458" y="927"/>
                  </a:cubicBezTo>
                  <a:lnTo>
                    <a:pt x="19458" y="15195"/>
                  </a:lnTo>
                  <a:cubicBezTo>
                    <a:pt x="19458" y="15713"/>
                    <a:pt x="19146" y="16121"/>
                    <a:pt x="18765" y="16121"/>
                  </a:cubicBezTo>
                  <a:lnTo>
                    <a:pt x="18040" y="16135"/>
                  </a:lnTo>
                  <a:lnTo>
                    <a:pt x="18040" y="17024"/>
                  </a:lnTo>
                  <a:lnTo>
                    <a:pt x="19097" y="17038"/>
                  </a:lnTo>
                  <a:cubicBezTo>
                    <a:pt x="19318" y="17038"/>
                    <a:pt x="19529" y="17188"/>
                    <a:pt x="19660" y="17433"/>
                  </a:cubicBezTo>
                  <a:lnTo>
                    <a:pt x="21085" y="20157"/>
                  </a:lnTo>
                  <a:cubicBezTo>
                    <a:pt x="21406" y="20769"/>
                    <a:pt x="21075" y="21600"/>
                    <a:pt x="20523" y="21600"/>
                  </a:cubicBezTo>
                  <a:lnTo>
                    <a:pt x="689" y="21600"/>
                  </a:lnTo>
                  <a:cubicBezTo>
                    <a:pt x="127" y="21600"/>
                    <a:pt x="-194" y="20769"/>
                    <a:pt x="127" y="20157"/>
                  </a:cubicBezTo>
                  <a:lnTo>
                    <a:pt x="1552" y="17433"/>
                  </a:lnTo>
                  <a:cubicBezTo>
                    <a:pt x="1683" y="17188"/>
                    <a:pt x="1894" y="17038"/>
                    <a:pt x="2115" y="17038"/>
                  </a:cubicBezTo>
                  <a:lnTo>
                    <a:pt x="3216" y="17024"/>
                  </a:lnTo>
                  <a:lnTo>
                    <a:pt x="3216" y="16135"/>
                  </a:lnTo>
                  <a:lnTo>
                    <a:pt x="2437" y="16121"/>
                  </a:lnTo>
                  <a:cubicBezTo>
                    <a:pt x="2066" y="16121"/>
                    <a:pt x="1754" y="15713"/>
                    <a:pt x="1754" y="15195"/>
                  </a:cubicBezTo>
                  <a:lnTo>
                    <a:pt x="1754" y="927"/>
                  </a:lnTo>
                  <a:cubicBezTo>
                    <a:pt x="1754" y="422"/>
                    <a:pt x="2066" y="0"/>
                    <a:pt x="24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49" name="Freeform 244"/>
            <p:cNvSpPr/>
            <p:nvPr/>
          </p:nvSpPr>
          <p:spPr>
            <a:xfrm>
              <a:off x="510912" y="640340"/>
              <a:ext cx="1271198" cy="760481"/>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0" name="Freeform 106"/>
            <p:cNvSpPr/>
            <p:nvPr/>
          </p:nvSpPr>
          <p:spPr>
            <a:xfrm>
              <a:off x="507369" y="645599"/>
              <a:ext cx="1273109" cy="75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81" y="194"/>
                  </a:lnTo>
                  <a:lnTo>
                    <a:pt x="21600" y="161"/>
                  </a:lnTo>
                  <a:cubicBezTo>
                    <a:pt x="21600" y="3708"/>
                    <a:pt x="21575" y="18024"/>
                    <a:pt x="21568" y="21575"/>
                  </a:cubicBezTo>
                  <a:lnTo>
                    <a:pt x="41" y="21600"/>
                  </a:lnTo>
                  <a:lnTo>
                    <a:pt x="0" y="17610"/>
                  </a:lnTo>
                  <a:lnTo>
                    <a:pt x="6092" y="10230"/>
                  </a:lnTo>
                  <a:lnTo>
                    <a:pt x="8749" y="13304"/>
                  </a:lnTo>
                  <a:lnTo>
                    <a:pt x="11405" y="10230"/>
                  </a:lnTo>
                  <a:lnTo>
                    <a:pt x="13532" y="13326"/>
                  </a:lnTo>
                  <a:lnTo>
                    <a:pt x="21581" y="0"/>
                  </a:lnTo>
                  <a:close/>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1" name="Freeform 107"/>
            <p:cNvSpPr/>
            <p:nvPr/>
          </p:nvSpPr>
          <p:spPr>
            <a:xfrm>
              <a:off x="506866" y="639043"/>
              <a:ext cx="1276043" cy="763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48" y="18427"/>
                  </a:moveTo>
                  <a:lnTo>
                    <a:pt x="19748" y="21453"/>
                  </a:lnTo>
                  <a:lnTo>
                    <a:pt x="21491" y="21453"/>
                  </a:lnTo>
                  <a:lnTo>
                    <a:pt x="21491" y="18427"/>
                  </a:lnTo>
                  <a:lnTo>
                    <a:pt x="19748" y="18427"/>
                  </a:lnTo>
                  <a:close/>
                  <a:moveTo>
                    <a:pt x="17578" y="18427"/>
                  </a:moveTo>
                  <a:lnTo>
                    <a:pt x="17578" y="21453"/>
                  </a:lnTo>
                  <a:lnTo>
                    <a:pt x="19517" y="21453"/>
                  </a:lnTo>
                  <a:lnTo>
                    <a:pt x="19517" y="18427"/>
                  </a:lnTo>
                  <a:lnTo>
                    <a:pt x="17578" y="18427"/>
                  </a:lnTo>
                  <a:close/>
                  <a:moveTo>
                    <a:pt x="15424" y="18427"/>
                  </a:moveTo>
                  <a:lnTo>
                    <a:pt x="15424" y="21453"/>
                  </a:lnTo>
                  <a:lnTo>
                    <a:pt x="17363" y="21453"/>
                  </a:lnTo>
                  <a:lnTo>
                    <a:pt x="17363" y="18427"/>
                  </a:lnTo>
                  <a:lnTo>
                    <a:pt x="15424" y="18427"/>
                  </a:lnTo>
                  <a:close/>
                  <a:moveTo>
                    <a:pt x="13225" y="18427"/>
                  </a:moveTo>
                  <a:lnTo>
                    <a:pt x="13225" y="21453"/>
                  </a:lnTo>
                  <a:lnTo>
                    <a:pt x="15206" y="21453"/>
                  </a:lnTo>
                  <a:lnTo>
                    <a:pt x="15206" y="18427"/>
                  </a:lnTo>
                  <a:lnTo>
                    <a:pt x="13225" y="18427"/>
                  </a:lnTo>
                  <a:close/>
                  <a:moveTo>
                    <a:pt x="11068" y="18427"/>
                  </a:moveTo>
                  <a:lnTo>
                    <a:pt x="11068" y="21453"/>
                  </a:lnTo>
                  <a:lnTo>
                    <a:pt x="13008" y="21453"/>
                  </a:lnTo>
                  <a:lnTo>
                    <a:pt x="13008" y="18427"/>
                  </a:lnTo>
                  <a:lnTo>
                    <a:pt x="11068" y="18427"/>
                  </a:lnTo>
                  <a:close/>
                  <a:moveTo>
                    <a:pt x="8914" y="18427"/>
                  </a:moveTo>
                  <a:lnTo>
                    <a:pt x="8914" y="21453"/>
                  </a:lnTo>
                  <a:lnTo>
                    <a:pt x="10840" y="21453"/>
                  </a:lnTo>
                  <a:lnTo>
                    <a:pt x="10840" y="18427"/>
                  </a:lnTo>
                  <a:lnTo>
                    <a:pt x="8914" y="18427"/>
                  </a:lnTo>
                  <a:close/>
                  <a:moveTo>
                    <a:pt x="6759" y="18427"/>
                  </a:moveTo>
                  <a:lnTo>
                    <a:pt x="6759" y="21453"/>
                  </a:lnTo>
                  <a:lnTo>
                    <a:pt x="8685" y="21453"/>
                  </a:lnTo>
                  <a:lnTo>
                    <a:pt x="8685" y="18427"/>
                  </a:lnTo>
                  <a:lnTo>
                    <a:pt x="6759" y="18427"/>
                  </a:lnTo>
                  <a:close/>
                  <a:moveTo>
                    <a:pt x="4591" y="18427"/>
                  </a:moveTo>
                  <a:lnTo>
                    <a:pt x="4591" y="21453"/>
                  </a:lnTo>
                  <a:lnTo>
                    <a:pt x="6531" y="21453"/>
                  </a:lnTo>
                  <a:lnTo>
                    <a:pt x="6531" y="18427"/>
                  </a:lnTo>
                  <a:lnTo>
                    <a:pt x="4591" y="18427"/>
                  </a:lnTo>
                  <a:close/>
                  <a:moveTo>
                    <a:pt x="2437" y="18427"/>
                  </a:moveTo>
                  <a:lnTo>
                    <a:pt x="2437" y="21453"/>
                  </a:lnTo>
                  <a:lnTo>
                    <a:pt x="4376" y="21453"/>
                  </a:lnTo>
                  <a:lnTo>
                    <a:pt x="4376" y="18427"/>
                  </a:lnTo>
                  <a:lnTo>
                    <a:pt x="2437" y="18427"/>
                  </a:lnTo>
                  <a:close/>
                  <a:moveTo>
                    <a:pt x="117" y="18427"/>
                  </a:moveTo>
                  <a:lnTo>
                    <a:pt x="117" y="21453"/>
                  </a:lnTo>
                  <a:lnTo>
                    <a:pt x="2280" y="21453"/>
                  </a:lnTo>
                  <a:lnTo>
                    <a:pt x="2280" y="18427"/>
                  </a:lnTo>
                  <a:lnTo>
                    <a:pt x="117" y="18427"/>
                  </a:lnTo>
                  <a:close/>
                  <a:moveTo>
                    <a:pt x="2280" y="15082"/>
                  </a:moveTo>
                  <a:lnTo>
                    <a:pt x="117" y="17726"/>
                  </a:lnTo>
                  <a:lnTo>
                    <a:pt x="117" y="18089"/>
                  </a:lnTo>
                  <a:lnTo>
                    <a:pt x="2280" y="18089"/>
                  </a:lnTo>
                  <a:lnTo>
                    <a:pt x="2280" y="15082"/>
                  </a:lnTo>
                  <a:close/>
                  <a:moveTo>
                    <a:pt x="19748" y="15039"/>
                  </a:moveTo>
                  <a:lnTo>
                    <a:pt x="19748" y="18089"/>
                  </a:lnTo>
                  <a:lnTo>
                    <a:pt x="21491" y="18089"/>
                  </a:lnTo>
                  <a:lnTo>
                    <a:pt x="21491" y="15039"/>
                  </a:lnTo>
                  <a:lnTo>
                    <a:pt x="19748" y="15039"/>
                  </a:lnTo>
                  <a:close/>
                  <a:moveTo>
                    <a:pt x="17578" y="15039"/>
                  </a:moveTo>
                  <a:lnTo>
                    <a:pt x="17578" y="18089"/>
                  </a:lnTo>
                  <a:lnTo>
                    <a:pt x="19517" y="18089"/>
                  </a:lnTo>
                  <a:lnTo>
                    <a:pt x="19517" y="15039"/>
                  </a:lnTo>
                  <a:lnTo>
                    <a:pt x="17578" y="15039"/>
                  </a:lnTo>
                  <a:close/>
                  <a:moveTo>
                    <a:pt x="15424" y="15039"/>
                  </a:moveTo>
                  <a:lnTo>
                    <a:pt x="15424" y="18089"/>
                  </a:lnTo>
                  <a:lnTo>
                    <a:pt x="17363" y="18089"/>
                  </a:lnTo>
                  <a:lnTo>
                    <a:pt x="17363" y="15039"/>
                  </a:lnTo>
                  <a:lnTo>
                    <a:pt x="15424" y="15039"/>
                  </a:lnTo>
                  <a:close/>
                  <a:moveTo>
                    <a:pt x="13225" y="15039"/>
                  </a:moveTo>
                  <a:lnTo>
                    <a:pt x="13225" y="18089"/>
                  </a:lnTo>
                  <a:lnTo>
                    <a:pt x="15206" y="18089"/>
                  </a:lnTo>
                  <a:lnTo>
                    <a:pt x="15206" y="15039"/>
                  </a:lnTo>
                  <a:lnTo>
                    <a:pt x="13225" y="15039"/>
                  </a:lnTo>
                  <a:close/>
                  <a:moveTo>
                    <a:pt x="11068" y="15039"/>
                  </a:moveTo>
                  <a:lnTo>
                    <a:pt x="11068" y="18089"/>
                  </a:lnTo>
                  <a:lnTo>
                    <a:pt x="13008" y="18089"/>
                  </a:lnTo>
                  <a:lnTo>
                    <a:pt x="13008" y="15039"/>
                  </a:lnTo>
                  <a:lnTo>
                    <a:pt x="11068" y="15039"/>
                  </a:lnTo>
                  <a:close/>
                  <a:moveTo>
                    <a:pt x="8914" y="15039"/>
                  </a:moveTo>
                  <a:lnTo>
                    <a:pt x="8914" y="18089"/>
                  </a:lnTo>
                  <a:lnTo>
                    <a:pt x="10840" y="18089"/>
                  </a:lnTo>
                  <a:lnTo>
                    <a:pt x="10840" y="15039"/>
                  </a:lnTo>
                  <a:lnTo>
                    <a:pt x="8914" y="15039"/>
                  </a:lnTo>
                  <a:close/>
                  <a:moveTo>
                    <a:pt x="6759" y="15039"/>
                  </a:moveTo>
                  <a:lnTo>
                    <a:pt x="6759" y="18089"/>
                  </a:lnTo>
                  <a:lnTo>
                    <a:pt x="8685" y="18089"/>
                  </a:lnTo>
                  <a:lnTo>
                    <a:pt x="8685" y="15039"/>
                  </a:lnTo>
                  <a:lnTo>
                    <a:pt x="6759" y="15039"/>
                  </a:lnTo>
                  <a:close/>
                  <a:moveTo>
                    <a:pt x="4591" y="15039"/>
                  </a:moveTo>
                  <a:lnTo>
                    <a:pt x="4591" y="18089"/>
                  </a:lnTo>
                  <a:lnTo>
                    <a:pt x="6531" y="18089"/>
                  </a:lnTo>
                  <a:lnTo>
                    <a:pt x="6531" y="15039"/>
                  </a:lnTo>
                  <a:lnTo>
                    <a:pt x="4591" y="15039"/>
                  </a:lnTo>
                  <a:close/>
                  <a:moveTo>
                    <a:pt x="2437" y="15039"/>
                  </a:moveTo>
                  <a:lnTo>
                    <a:pt x="2437" y="18089"/>
                  </a:lnTo>
                  <a:lnTo>
                    <a:pt x="4376" y="18089"/>
                  </a:lnTo>
                  <a:lnTo>
                    <a:pt x="4376" y="15039"/>
                  </a:lnTo>
                  <a:lnTo>
                    <a:pt x="2437" y="15039"/>
                  </a:lnTo>
                  <a:close/>
                  <a:moveTo>
                    <a:pt x="4376" y="12466"/>
                  </a:moveTo>
                  <a:lnTo>
                    <a:pt x="2531" y="14681"/>
                  </a:lnTo>
                  <a:lnTo>
                    <a:pt x="4376" y="14681"/>
                  </a:lnTo>
                  <a:lnTo>
                    <a:pt x="4376" y="12466"/>
                  </a:lnTo>
                  <a:close/>
                  <a:moveTo>
                    <a:pt x="19748" y="11675"/>
                  </a:moveTo>
                  <a:lnTo>
                    <a:pt x="19748" y="14679"/>
                  </a:lnTo>
                  <a:lnTo>
                    <a:pt x="21491" y="14679"/>
                  </a:lnTo>
                  <a:lnTo>
                    <a:pt x="21491" y="11675"/>
                  </a:lnTo>
                  <a:lnTo>
                    <a:pt x="19748" y="11675"/>
                  </a:lnTo>
                  <a:close/>
                  <a:moveTo>
                    <a:pt x="17578" y="11675"/>
                  </a:moveTo>
                  <a:lnTo>
                    <a:pt x="17578" y="14679"/>
                  </a:lnTo>
                  <a:lnTo>
                    <a:pt x="19517" y="14679"/>
                  </a:lnTo>
                  <a:lnTo>
                    <a:pt x="19517" y="11675"/>
                  </a:lnTo>
                  <a:lnTo>
                    <a:pt x="17578" y="11675"/>
                  </a:lnTo>
                  <a:close/>
                  <a:moveTo>
                    <a:pt x="15424" y="11675"/>
                  </a:moveTo>
                  <a:lnTo>
                    <a:pt x="15424" y="14679"/>
                  </a:lnTo>
                  <a:lnTo>
                    <a:pt x="17363" y="14679"/>
                  </a:lnTo>
                  <a:lnTo>
                    <a:pt x="17363" y="11675"/>
                  </a:lnTo>
                  <a:lnTo>
                    <a:pt x="15424" y="11675"/>
                  </a:lnTo>
                  <a:close/>
                  <a:moveTo>
                    <a:pt x="14601" y="11675"/>
                  </a:moveTo>
                  <a:lnTo>
                    <a:pt x="13583" y="13313"/>
                  </a:lnTo>
                  <a:lnTo>
                    <a:pt x="13514" y="13418"/>
                  </a:lnTo>
                  <a:lnTo>
                    <a:pt x="13432" y="13334"/>
                  </a:lnTo>
                  <a:lnTo>
                    <a:pt x="13225" y="13019"/>
                  </a:lnTo>
                  <a:lnTo>
                    <a:pt x="13225" y="14679"/>
                  </a:lnTo>
                  <a:lnTo>
                    <a:pt x="15206" y="14679"/>
                  </a:lnTo>
                  <a:lnTo>
                    <a:pt x="15206" y="11675"/>
                  </a:lnTo>
                  <a:lnTo>
                    <a:pt x="14601" y="11675"/>
                  </a:lnTo>
                  <a:close/>
                  <a:moveTo>
                    <a:pt x="11068" y="11675"/>
                  </a:moveTo>
                  <a:lnTo>
                    <a:pt x="11068" y="14679"/>
                  </a:lnTo>
                  <a:lnTo>
                    <a:pt x="13008" y="14679"/>
                  </a:lnTo>
                  <a:lnTo>
                    <a:pt x="13008" y="12725"/>
                  </a:lnTo>
                  <a:lnTo>
                    <a:pt x="12267" y="11675"/>
                  </a:lnTo>
                  <a:lnTo>
                    <a:pt x="11068" y="11675"/>
                  </a:lnTo>
                  <a:close/>
                  <a:moveTo>
                    <a:pt x="10234" y="11675"/>
                  </a:moveTo>
                  <a:lnTo>
                    <a:pt x="8914" y="13166"/>
                  </a:lnTo>
                  <a:lnTo>
                    <a:pt x="8914" y="14679"/>
                  </a:lnTo>
                  <a:lnTo>
                    <a:pt x="10840" y="14679"/>
                  </a:lnTo>
                  <a:lnTo>
                    <a:pt x="10840" y="11675"/>
                  </a:lnTo>
                  <a:lnTo>
                    <a:pt x="10234" y="11675"/>
                  </a:lnTo>
                  <a:close/>
                  <a:moveTo>
                    <a:pt x="6759" y="11675"/>
                  </a:moveTo>
                  <a:lnTo>
                    <a:pt x="6759" y="14679"/>
                  </a:lnTo>
                  <a:lnTo>
                    <a:pt x="8685" y="14679"/>
                  </a:lnTo>
                  <a:lnTo>
                    <a:pt x="8685" y="13397"/>
                  </a:lnTo>
                  <a:lnTo>
                    <a:pt x="8631" y="13334"/>
                  </a:lnTo>
                  <a:lnTo>
                    <a:pt x="7204" y="11675"/>
                  </a:lnTo>
                  <a:lnTo>
                    <a:pt x="6759" y="11675"/>
                  </a:lnTo>
                  <a:close/>
                  <a:moveTo>
                    <a:pt x="5022" y="11675"/>
                  </a:moveTo>
                  <a:lnTo>
                    <a:pt x="4591" y="12200"/>
                  </a:lnTo>
                  <a:lnTo>
                    <a:pt x="4591" y="14679"/>
                  </a:lnTo>
                  <a:lnTo>
                    <a:pt x="6531" y="14679"/>
                  </a:lnTo>
                  <a:lnTo>
                    <a:pt x="6531" y="11675"/>
                  </a:lnTo>
                  <a:lnTo>
                    <a:pt x="5022" y="11675"/>
                  </a:lnTo>
                  <a:close/>
                  <a:moveTo>
                    <a:pt x="6758" y="11184"/>
                  </a:moveTo>
                  <a:lnTo>
                    <a:pt x="6758" y="11403"/>
                  </a:lnTo>
                  <a:lnTo>
                    <a:pt x="6931" y="11403"/>
                  </a:lnTo>
                  <a:lnTo>
                    <a:pt x="6758" y="11184"/>
                  </a:lnTo>
                  <a:close/>
                  <a:moveTo>
                    <a:pt x="10896" y="11003"/>
                  </a:moveTo>
                  <a:lnTo>
                    <a:pt x="10562" y="11400"/>
                  </a:lnTo>
                  <a:lnTo>
                    <a:pt x="10896" y="11400"/>
                  </a:lnTo>
                  <a:lnTo>
                    <a:pt x="10896" y="11003"/>
                  </a:lnTo>
                  <a:close/>
                  <a:moveTo>
                    <a:pt x="15205" y="10689"/>
                  </a:moveTo>
                  <a:lnTo>
                    <a:pt x="14802" y="11322"/>
                  </a:lnTo>
                  <a:lnTo>
                    <a:pt x="15205" y="11322"/>
                  </a:lnTo>
                  <a:lnTo>
                    <a:pt x="15205" y="10689"/>
                  </a:lnTo>
                  <a:close/>
                  <a:moveTo>
                    <a:pt x="11379" y="10421"/>
                  </a:moveTo>
                  <a:lnTo>
                    <a:pt x="11069" y="10786"/>
                  </a:lnTo>
                  <a:lnTo>
                    <a:pt x="11069" y="11407"/>
                  </a:lnTo>
                  <a:lnTo>
                    <a:pt x="12054" y="11407"/>
                  </a:lnTo>
                  <a:lnTo>
                    <a:pt x="11379" y="10421"/>
                  </a:lnTo>
                  <a:close/>
                  <a:moveTo>
                    <a:pt x="6139" y="10421"/>
                  </a:moveTo>
                  <a:lnTo>
                    <a:pt x="5336" y="11407"/>
                  </a:lnTo>
                  <a:lnTo>
                    <a:pt x="6589" y="11407"/>
                  </a:lnTo>
                  <a:lnTo>
                    <a:pt x="6589" y="10935"/>
                  </a:lnTo>
                  <a:lnTo>
                    <a:pt x="6139" y="10421"/>
                  </a:lnTo>
                  <a:close/>
                  <a:moveTo>
                    <a:pt x="17578" y="8312"/>
                  </a:moveTo>
                  <a:lnTo>
                    <a:pt x="17578" y="11319"/>
                  </a:lnTo>
                  <a:lnTo>
                    <a:pt x="19517" y="11319"/>
                  </a:lnTo>
                  <a:lnTo>
                    <a:pt x="19517" y="8312"/>
                  </a:lnTo>
                  <a:lnTo>
                    <a:pt x="17578" y="8312"/>
                  </a:lnTo>
                  <a:close/>
                  <a:moveTo>
                    <a:pt x="19748" y="8312"/>
                  </a:moveTo>
                  <a:lnTo>
                    <a:pt x="19748" y="11319"/>
                  </a:lnTo>
                  <a:lnTo>
                    <a:pt x="21491" y="11319"/>
                  </a:lnTo>
                  <a:lnTo>
                    <a:pt x="21491" y="8312"/>
                  </a:lnTo>
                  <a:lnTo>
                    <a:pt x="19748" y="8312"/>
                  </a:lnTo>
                  <a:close/>
                  <a:moveTo>
                    <a:pt x="16649" y="8312"/>
                  </a:moveTo>
                  <a:lnTo>
                    <a:pt x="15424" y="10337"/>
                  </a:lnTo>
                  <a:lnTo>
                    <a:pt x="15424" y="11319"/>
                  </a:lnTo>
                  <a:lnTo>
                    <a:pt x="17363" y="11319"/>
                  </a:lnTo>
                  <a:lnTo>
                    <a:pt x="17363" y="8312"/>
                  </a:lnTo>
                  <a:lnTo>
                    <a:pt x="16649" y="8312"/>
                  </a:lnTo>
                  <a:close/>
                  <a:moveTo>
                    <a:pt x="17360" y="7177"/>
                  </a:moveTo>
                  <a:lnTo>
                    <a:pt x="16821" y="8068"/>
                  </a:lnTo>
                  <a:lnTo>
                    <a:pt x="17360" y="8068"/>
                  </a:lnTo>
                  <a:lnTo>
                    <a:pt x="17360" y="7177"/>
                  </a:lnTo>
                  <a:close/>
                  <a:moveTo>
                    <a:pt x="19748" y="4996"/>
                  </a:moveTo>
                  <a:lnTo>
                    <a:pt x="19748" y="8067"/>
                  </a:lnTo>
                  <a:lnTo>
                    <a:pt x="21491" y="8067"/>
                  </a:lnTo>
                  <a:lnTo>
                    <a:pt x="21491" y="4996"/>
                  </a:lnTo>
                  <a:lnTo>
                    <a:pt x="19748" y="4996"/>
                  </a:lnTo>
                  <a:close/>
                  <a:moveTo>
                    <a:pt x="18669" y="4996"/>
                  </a:moveTo>
                  <a:lnTo>
                    <a:pt x="17578" y="6830"/>
                  </a:lnTo>
                  <a:lnTo>
                    <a:pt x="17578" y="8067"/>
                  </a:lnTo>
                  <a:lnTo>
                    <a:pt x="19517" y="8067"/>
                  </a:lnTo>
                  <a:lnTo>
                    <a:pt x="19517" y="4996"/>
                  </a:lnTo>
                  <a:lnTo>
                    <a:pt x="18669" y="4996"/>
                  </a:lnTo>
                  <a:close/>
                  <a:moveTo>
                    <a:pt x="19517" y="3557"/>
                  </a:moveTo>
                  <a:lnTo>
                    <a:pt x="18865" y="4656"/>
                  </a:lnTo>
                  <a:lnTo>
                    <a:pt x="19517" y="4656"/>
                  </a:lnTo>
                  <a:lnTo>
                    <a:pt x="19517" y="3557"/>
                  </a:lnTo>
                  <a:close/>
                  <a:moveTo>
                    <a:pt x="20715" y="1652"/>
                  </a:moveTo>
                  <a:lnTo>
                    <a:pt x="19748" y="3218"/>
                  </a:lnTo>
                  <a:lnTo>
                    <a:pt x="19748" y="4658"/>
                  </a:lnTo>
                  <a:lnTo>
                    <a:pt x="21491" y="4658"/>
                  </a:lnTo>
                  <a:lnTo>
                    <a:pt x="21491" y="1652"/>
                  </a:lnTo>
                  <a:lnTo>
                    <a:pt x="20715" y="1652"/>
                  </a:lnTo>
                  <a:close/>
                  <a:moveTo>
                    <a:pt x="21489" y="411"/>
                  </a:moveTo>
                  <a:lnTo>
                    <a:pt x="20906" y="1405"/>
                  </a:lnTo>
                  <a:lnTo>
                    <a:pt x="21489" y="1405"/>
                  </a:lnTo>
                  <a:lnTo>
                    <a:pt x="21489" y="411"/>
                  </a:lnTo>
                  <a:close/>
                  <a:moveTo>
                    <a:pt x="21600" y="0"/>
                  </a:moveTo>
                  <a:lnTo>
                    <a:pt x="21600" y="21600"/>
                  </a:lnTo>
                  <a:lnTo>
                    <a:pt x="9" y="21600"/>
                  </a:lnTo>
                  <a:cubicBezTo>
                    <a:pt x="6" y="20258"/>
                    <a:pt x="3" y="18916"/>
                    <a:pt x="0" y="17574"/>
                  </a:cubicBezTo>
                  <a:lnTo>
                    <a:pt x="6139" y="10128"/>
                  </a:lnTo>
                  <a:lnTo>
                    <a:pt x="8685" y="13187"/>
                  </a:lnTo>
                  <a:lnTo>
                    <a:pt x="11379" y="10207"/>
                  </a:lnTo>
                  <a:lnTo>
                    <a:pt x="13514" y="13187"/>
                  </a:lnTo>
                  <a:lnTo>
                    <a:pt x="21600" y="0"/>
                  </a:lnTo>
                  <a:close/>
                </a:path>
              </a:pathLst>
            </a:cu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2" name="Freeform 246"/>
            <p:cNvSpPr/>
            <p:nvPr/>
          </p:nvSpPr>
          <p:spPr>
            <a:xfrm>
              <a:off x="510912" y="352840"/>
              <a:ext cx="1464992" cy="851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48" y="1523"/>
                  </a:moveTo>
                  <a:lnTo>
                    <a:pt x="19267" y="2651"/>
                  </a:lnTo>
                  <a:lnTo>
                    <a:pt x="16615" y="7275"/>
                  </a:lnTo>
                  <a:lnTo>
                    <a:pt x="11690" y="15622"/>
                  </a:lnTo>
                  <a:lnTo>
                    <a:pt x="10983" y="14588"/>
                  </a:lnTo>
                  <a:lnTo>
                    <a:pt x="10558" y="13949"/>
                  </a:lnTo>
                  <a:lnTo>
                    <a:pt x="10052" y="13197"/>
                  </a:lnTo>
                  <a:lnTo>
                    <a:pt x="9486" y="13855"/>
                  </a:lnTo>
                  <a:lnTo>
                    <a:pt x="9015" y="14400"/>
                  </a:lnTo>
                  <a:lnTo>
                    <a:pt x="7612" y="16036"/>
                  </a:lnTo>
                  <a:lnTo>
                    <a:pt x="6269" y="14419"/>
                  </a:lnTo>
                  <a:lnTo>
                    <a:pt x="5821" y="13892"/>
                  </a:lnTo>
                  <a:lnTo>
                    <a:pt x="5315" y="13272"/>
                  </a:lnTo>
                  <a:lnTo>
                    <a:pt x="4796" y="13911"/>
                  </a:lnTo>
                  <a:lnTo>
                    <a:pt x="4360" y="14456"/>
                  </a:lnTo>
                  <a:lnTo>
                    <a:pt x="0" y="19889"/>
                  </a:lnTo>
                  <a:lnTo>
                    <a:pt x="0" y="21600"/>
                  </a:lnTo>
                  <a:lnTo>
                    <a:pt x="4879" y="15509"/>
                  </a:lnTo>
                  <a:lnTo>
                    <a:pt x="5315" y="14964"/>
                  </a:lnTo>
                  <a:lnTo>
                    <a:pt x="5762" y="15490"/>
                  </a:lnTo>
                  <a:lnTo>
                    <a:pt x="7601" y="17690"/>
                  </a:lnTo>
                  <a:lnTo>
                    <a:pt x="9498" y="15472"/>
                  </a:lnTo>
                  <a:lnTo>
                    <a:pt x="9981" y="14926"/>
                  </a:lnTo>
                  <a:lnTo>
                    <a:pt x="10417" y="15566"/>
                  </a:lnTo>
                  <a:lnTo>
                    <a:pt x="11737" y="17521"/>
                  </a:lnTo>
                  <a:lnTo>
                    <a:pt x="17770" y="7275"/>
                  </a:lnTo>
                  <a:lnTo>
                    <a:pt x="19903" y="3685"/>
                  </a:lnTo>
                  <a:lnTo>
                    <a:pt x="20551" y="4700"/>
                  </a:lnTo>
                  <a:lnTo>
                    <a:pt x="21600" y="0"/>
                  </a:lnTo>
                  <a:lnTo>
                    <a:pt x="18548" y="1523"/>
                  </a:ln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3" name="Freeform 109"/>
            <p:cNvSpPr/>
            <p:nvPr/>
          </p:nvSpPr>
          <p:spPr>
            <a:xfrm>
              <a:off x="771652" y="1159799"/>
              <a:ext cx="298700" cy="146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32"/>
                  </a:moveTo>
                  <a:lnTo>
                    <a:pt x="21600" y="18332"/>
                  </a:lnTo>
                  <a:lnTo>
                    <a:pt x="21600" y="21600"/>
                  </a:lnTo>
                  <a:lnTo>
                    <a:pt x="0" y="21600"/>
                  </a:lnTo>
                  <a:close/>
                  <a:moveTo>
                    <a:pt x="0" y="12060"/>
                  </a:moveTo>
                  <a:lnTo>
                    <a:pt x="21600" y="12060"/>
                  </a:lnTo>
                  <a:lnTo>
                    <a:pt x="21600" y="15328"/>
                  </a:lnTo>
                  <a:lnTo>
                    <a:pt x="0" y="15328"/>
                  </a:lnTo>
                  <a:close/>
                  <a:moveTo>
                    <a:pt x="0" y="0"/>
                  </a:moveTo>
                  <a:lnTo>
                    <a:pt x="21600" y="0"/>
                  </a:lnTo>
                  <a:lnTo>
                    <a:pt x="21600" y="3268"/>
                  </a:lnTo>
                  <a:lnTo>
                    <a:pt x="0" y="3268"/>
                  </a:ln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4" name="Freeform 352"/>
            <p:cNvSpPr/>
            <p:nvPr/>
          </p:nvSpPr>
          <p:spPr>
            <a:xfrm>
              <a:off x="771652" y="1202272"/>
              <a:ext cx="298700" cy="22154"/>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5" name="Freeform 111"/>
            <p:cNvSpPr/>
            <p:nvPr/>
          </p:nvSpPr>
          <p:spPr>
            <a:xfrm>
              <a:off x="806889" y="682810"/>
              <a:ext cx="622867" cy="67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13515"/>
                  </a:moveTo>
                  <a:lnTo>
                    <a:pt x="21600" y="13515"/>
                  </a:lnTo>
                  <a:lnTo>
                    <a:pt x="21600" y="21600"/>
                  </a:lnTo>
                  <a:lnTo>
                    <a:pt x="11364" y="21600"/>
                  </a:lnTo>
                  <a:close/>
                  <a:moveTo>
                    <a:pt x="0" y="13515"/>
                  </a:moveTo>
                  <a:lnTo>
                    <a:pt x="10236" y="13515"/>
                  </a:lnTo>
                  <a:lnTo>
                    <a:pt x="10236" y="21600"/>
                  </a:lnTo>
                  <a:lnTo>
                    <a:pt x="0" y="21600"/>
                  </a:lnTo>
                  <a:close/>
                  <a:moveTo>
                    <a:pt x="11364" y="0"/>
                  </a:moveTo>
                  <a:lnTo>
                    <a:pt x="21600" y="0"/>
                  </a:lnTo>
                  <a:lnTo>
                    <a:pt x="21600" y="8079"/>
                  </a:lnTo>
                  <a:lnTo>
                    <a:pt x="11364" y="8079"/>
                  </a:lnTo>
                  <a:close/>
                  <a:moveTo>
                    <a:pt x="0" y="0"/>
                  </a:moveTo>
                  <a:lnTo>
                    <a:pt x="10236" y="0"/>
                  </a:lnTo>
                  <a:lnTo>
                    <a:pt x="10236" y="8079"/>
                  </a:lnTo>
                  <a:lnTo>
                    <a:pt x="0" y="8079"/>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6" name="Freeform 359"/>
            <p:cNvSpPr/>
            <p:nvPr/>
          </p:nvSpPr>
          <p:spPr>
            <a:xfrm>
              <a:off x="595476" y="686079"/>
              <a:ext cx="129577" cy="234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2" y="8681"/>
                  </a:moveTo>
                  <a:cubicBezTo>
                    <a:pt x="9144" y="7792"/>
                    <a:pt x="8746" y="7451"/>
                    <a:pt x="8746" y="6972"/>
                  </a:cubicBezTo>
                  <a:cubicBezTo>
                    <a:pt x="8746" y="6699"/>
                    <a:pt x="9144" y="6015"/>
                    <a:pt x="11661" y="6015"/>
                  </a:cubicBezTo>
                  <a:cubicBezTo>
                    <a:pt x="14179" y="6015"/>
                    <a:pt x="15637" y="6494"/>
                    <a:pt x="16432" y="6630"/>
                  </a:cubicBezTo>
                  <a:lnTo>
                    <a:pt x="18552" y="7314"/>
                  </a:lnTo>
                  <a:lnTo>
                    <a:pt x="21070" y="3759"/>
                  </a:lnTo>
                  <a:lnTo>
                    <a:pt x="19612" y="3349"/>
                  </a:lnTo>
                  <a:cubicBezTo>
                    <a:pt x="18155" y="2871"/>
                    <a:pt x="16564" y="2597"/>
                    <a:pt x="14709" y="2392"/>
                  </a:cubicBezTo>
                  <a:lnTo>
                    <a:pt x="14709" y="0"/>
                  </a:lnTo>
                  <a:lnTo>
                    <a:pt x="7818" y="0"/>
                  </a:lnTo>
                  <a:lnTo>
                    <a:pt x="7818" y="2666"/>
                  </a:lnTo>
                  <a:cubicBezTo>
                    <a:pt x="3578" y="3349"/>
                    <a:pt x="795" y="5127"/>
                    <a:pt x="795" y="7314"/>
                  </a:cubicBezTo>
                  <a:cubicBezTo>
                    <a:pt x="795" y="10185"/>
                    <a:pt x="5301" y="11484"/>
                    <a:pt x="9674" y="12372"/>
                  </a:cubicBezTo>
                  <a:cubicBezTo>
                    <a:pt x="13252" y="13124"/>
                    <a:pt x="13517" y="13671"/>
                    <a:pt x="13517" y="14218"/>
                  </a:cubicBezTo>
                  <a:cubicBezTo>
                    <a:pt x="13517" y="15175"/>
                    <a:pt x="11794" y="15516"/>
                    <a:pt x="10204" y="15516"/>
                  </a:cubicBezTo>
                  <a:cubicBezTo>
                    <a:pt x="8216" y="15516"/>
                    <a:pt x="6228" y="15175"/>
                    <a:pt x="4638" y="14628"/>
                  </a:cubicBezTo>
                  <a:lnTo>
                    <a:pt x="2518" y="13876"/>
                  </a:lnTo>
                  <a:lnTo>
                    <a:pt x="0" y="17499"/>
                  </a:lnTo>
                  <a:lnTo>
                    <a:pt x="1325" y="17977"/>
                  </a:lnTo>
                  <a:cubicBezTo>
                    <a:pt x="2783" y="18456"/>
                    <a:pt x="5036" y="18934"/>
                    <a:pt x="7421" y="19071"/>
                  </a:cubicBezTo>
                  <a:lnTo>
                    <a:pt x="7421" y="21600"/>
                  </a:lnTo>
                  <a:lnTo>
                    <a:pt x="14444" y="21600"/>
                  </a:lnTo>
                  <a:lnTo>
                    <a:pt x="14444" y="18866"/>
                  </a:lnTo>
                  <a:cubicBezTo>
                    <a:pt x="18817" y="18182"/>
                    <a:pt x="21600" y="16337"/>
                    <a:pt x="21600" y="14013"/>
                  </a:cubicBezTo>
                  <a:cubicBezTo>
                    <a:pt x="21600" y="10868"/>
                    <a:pt x="17094" y="9570"/>
                    <a:pt x="13252" y="8681"/>
                  </a:cubicBez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7" name="Freeform 113"/>
            <p:cNvSpPr/>
            <p:nvPr/>
          </p:nvSpPr>
          <p:spPr>
            <a:xfrm>
              <a:off x="419301" y="1528977"/>
              <a:ext cx="1450901" cy="133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14304"/>
                  </a:moveTo>
                  <a:lnTo>
                    <a:pt x="21126" y="14304"/>
                  </a:lnTo>
                  <a:lnTo>
                    <a:pt x="21600" y="21600"/>
                  </a:lnTo>
                  <a:lnTo>
                    <a:pt x="17807" y="21600"/>
                  </a:lnTo>
                  <a:close/>
                  <a:moveTo>
                    <a:pt x="13691" y="14304"/>
                  </a:moveTo>
                  <a:lnTo>
                    <a:pt x="17486" y="14304"/>
                  </a:lnTo>
                  <a:lnTo>
                    <a:pt x="17771" y="21600"/>
                  </a:lnTo>
                  <a:lnTo>
                    <a:pt x="13810" y="21600"/>
                  </a:lnTo>
                  <a:close/>
                  <a:moveTo>
                    <a:pt x="11750" y="14304"/>
                  </a:moveTo>
                  <a:lnTo>
                    <a:pt x="13665" y="14304"/>
                  </a:lnTo>
                  <a:lnTo>
                    <a:pt x="13784" y="21600"/>
                  </a:lnTo>
                  <a:lnTo>
                    <a:pt x="11798" y="21600"/>
                  </a:lnTo>
                  <a:close/>
                  <a:moveTo>
                    <a:pt x="6027" y="14304"/>
                  </a:moveTo>
                  <a:lnTo>
                    <a:pt x="11744" y="14304"/>
                  </a:lnTo>
                  <a:lnTo>
                    <a:pt x="11791" y="21600"/>
                  </a:lnTo>
                  <a:lnTo>
                    <a:pt x="5823" y="21600"/>
                  </a:lnTo>
                  <a:close/>
                  <a:moveTo>
                    <a:pt x="2219" y="14304"/>
                  </a:moveTo>
                  <a:lnTo>
                    <a:pt x="6021" y="14304"/>
                  </a:lnTo>
                  <a:lnTo>
                    <a:pt x="5819" y="21600"/>
                  </a:lnTo>
                  <a:lnTo>
                    <a:pt x="1836" y="21600"/>
                  </a:lnTo>
                  <a:close/>
                  <a:moveTo>
                    <a:pt x="474" y="14304"/>
                  </a:moveTo>
                  <a:lnTo>
                    <a:pt x="2191" y="14304"/>
                  </a:lnTo>
                  <a:lnTo>
                    <a:pt x="1812" y="21600"/>
                  </a:lnTo>
                  <a:lnTo>
                    <a:pt x="0" y="21600"/>
                  </a:lnTo>
                  <a:close/>
                  <a:moveTo>
                    <a:pt x="18937" y="5298"/>
                  </a:moveTo>
                  <a:lnTo>
                    <a:pt x="20548" y="5298"/>
                  </a:lnTo>
                  <a:lnTo>
                    <a:pt x="21128" y="14186"/>
                  </a:lnTo>
                  <a:lnTo>
                    <a:pt x="19410" y="14186"/>
                  </a:lnTo>
                  <a:close/>
                  <a:moveTo>
                    <a:pt x="13534" y="5298"/>
                  </a:moveTo>
                  <a:lnTo>
                    <a:pt x="18918" y="5298"/>
                  </a:lnTo>
                  <a:lnTo>
                    <a:pt x="19397" y="14186"/>
                  </a:lnTo>
                  <a:lnTo>
                    <a:pt x="13701" y="14186"/>
                  </a:lnTo>
                  <a:close/>
                  <a:moveTo>
                    <a:pt x="9922" y="5298"/>
                  </a:moveTo>
                  <a:lnTo>
                    <a:pt x="13511" y="5298"/>
                  </a:lnTo>
                  <a:lnTo>
                    <a:pt x="13679" y="14186"/>
                  </a:lnTo>
                  <a:lnTo>
                    <a:pt x="9862" y="14186"/>
                  </a:lnTo>
                  <a:close/>
                  <a:moveTo>
                    <a:pt x="6296" y="5298"/>
                  </a:moveTo>
                  <a:lnTo>
                    <a:pt x="9902" y="5298"/>
                  </a:lnTo>
                  <a:lnTo>
                    <a:pt x="9842" y="14186"/>
                  </a:lnTo>
                  <a:lnTo>
                    <a:pt x="6032" y="14186"/>
                  </a:lnTo>
                  <a:close/>
                  <a:moveTo>
                    <a:pt x="2684" y="5298"/>
                  </a:moveTo>
                  <a:lnTo>
                    <a:pt x="6283" y="5298"/>
                  </a:lnTo>
                  <a:lnTo>
                    <a:pt x="6019" y="14186"/>
                  </a:lnTo>
                  <a:lnTo>
                    <a:pt x="2203" y="14186"/>
                  </a:lnTo>
                  <a:close/>
                  <a:moveTo>
                    <a:pt x="1053" y="5298"/>
                  </a:moveTo>
                  <a:lnTo>
                    <a:pt x="2663" y="5298"/>
                  </a:lnTo>
                  <a:lnTo>
                    <a:pt x="2190" y="14186"/>
                  </a:lnTo>
                  <a:lnTo>
                    <a:pt x="472" y="14186"/>
                  </a:lnTo>
                  <a:close/>
                  <a:moveTo>
                    <a:pt x="16943" y="0"/>
                  </a:moveTo>
                  <a:lnTo>
                    <a:pt x="20218" y="0"/>
                  </a:lnTo>
                  <a:lnTo>
                    <a:pt x="20551" y="5172"/>
                  </a:lnTo>
                  <a:lnTo>
                    <a:pt x="17148" y="5172"/>
                  </a:lnTo>
                  <a:close/>
                  <a:moveTo>
                    <a:pt x="9950" y="0"/>
                  </a:moveTo>
                  <a:lnTo>
                    <a:pt x="16889" y="0"/>
                  </a:lnTo>
                  <a:lnTo>
                    <a:pt x="17089" y="5172"/>
                  </a:lnTo>
                  <a:lnTo>
                    <a:pt x="9914" y="5172"/>
                  </a:lnTo>
                  <a:close/>
                  <a:moveTo>
                    <a:pt x="6439" y="0"/>
                  </a:moveTo>
                  <a:lnTo>
                    <a:pt x="9902" y="0"/>
                  </a:lnTo>
                  <a:lnTo>
                    <a:pt x="9867" y="5172"/>
                  </a:lnTo>
                  <a:lnTo>
                    <a:pt x="6295" y="5172"/>
                  </a:lnTo>
                  <a:close/>
                  <a:moveTo>
                    <a:pt x="2940" y="0"/>
                  </a:moveTo>
                  <a:lnTo>
                    <a:pt x="6388" y="0"/>
                  </a:lnTo>
                  <a:lnTo>
                    <a:pt x="6247" y="5172"/>
                  </a:lnTo>
                  <a:lnTo>
                    <a:pt x="2675" y="5172"/>
                  </a:lnTo>
                  <a:close/>
                  <a:moveTo>
                    <a:pt x="1382" y="0"/>
                  </a:moveTo>
                  <a:lnTo>
                    <a:pt x="2926" y="0"/>
                  </a:lnTo>
                  <a:lnTo>
                    <a:pt x="2664" y="5172"/>
                  </a:lnTo>
                  <a:lnTo>
                    <a:pt x="1049" y="5172"/>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8" name="Freeform 114"/>
            <p:cNvSpPr/>
            <p:nvPr/>
          </p:nvSpPr>
          <p:spPr>
            <a:xfrm>
              <a:off x="412254" y="1525708"/>
              <a:ext cx="1464992" cy="136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1" y="14875"/>
                  </a:moveTo>
                  <a:lnTo>
                    <a:pt x="19769" y="20435"/>
                  </a:lnTo>
                  <a:lnTo>
                    <a:pt x="21376" y="20435"/>
                  </a:lnTo>
                  <a:lnTo>
                    <a:pt x="21006" y="14875"/>
                  </a:lnTo>
                  <a:lnTo>
                    <a:pt x="19461" y="14875"/>
                  </a:lnTo>
                  <a:close/>
                  <a:moveTo>
                    <a:pt x="17575" y="14875"/>
                  </a:moveTo>
                  <a:lnTo>
                    <a:pt x="17810" y="20435"/>
                  </a:lnTo>
                  <a:lnTo>
                    <a:pt x="19595" y="20435"/>
                  </a:lnTo>
                  <a:lnTo>
                    <a:pt x="19298" y="14875"/>
                  </a:lnTo>
                  <a:lnTo>
                    <a:pt x="17575" y="14875"/>
                  </a:lnTo>
                  <a:close/>
                  <a:moveTo>
                    <a:pt x="15644" y="14875"/>
                  </a:moveTo>
                  <a:lnTo>
                    <a:pt x="15814" y="20435"/>
                  </a:lnTo>
                  <a:lnTo>
                    <a:pt x="17647" y="20435"/>
                  </a:lnTo>
                  <a:lnTo>
                    <a:pt x="17412" y="14875"/>
                  </a:lnTo>
                  <a:lnTo>
                    <a:pt x="15644" y="14875"/>
                  </a:lnTo>
                  <a:close/>
                  <a:moveTo>
                    <a:pt x="13732" y="14875"/>
                  </a:moveTo>
                  <a:lnTo>
                    <a:pt x="13837" y="20435"/>
                  </a:lnTo>
                  <a:lnTo>
                    <a:pt x="15679" y="20435"/>
                  </a:lnTo>
                  <a:lnTo>
                    <a:pt x="15508" y="14875"/>
                  </a:lnTo>
                  <a:lnTo>
                    <a:pt x="13732" y="14875"/>
                  </a:lnTo>
                  <a:close/>
                  <a:moveTo>
                    <a:pt x="11846" y="14875"/>
                  </a:moveTo>
                  <a:lnTo>
                    <a:pt x="11878" y="20435"/>
                  </a:lnTo>
                  <a:lnTo>
                    <a:pt x="13682" y="20435"/>
                  </a:lnTo>
                  <a:lnTo>
                    <a:pt x="13584" y="14875"/>
                  </a:lnTo>
                  <a:lnTo>
                    <a:pt x="11846" y="14875"/>
                  </a:lnTo>
                  <a:close/>
                  <a:moveTo>
                    <a:pt x="9954" y="14875"/>
                  </a:moveTo>
                  <a:lnTo>
                    <a:pt x="9922" y="20435"/>
                  </a:lnTo>
                  <a:lnTo>
                    <a:pt x="11730" y="20435"/>
                  </a:lnTo>
                  <a:lnTo>
                    <a:pt x="11697" y="14875"/>
                  </a:lnTo>
                  <a:lnTo>
                    <a:pt x="9954" y="14875"/>
                  </a:lnTo>
                  <a:close/>
                  <a:moveTo>
                    <a:pt x="8037" y="14875"/>
                  </a:moveTo>
                  <a:lnTo>
                    <a:pt x="7935" y="20435"/>
                  </a:lnTo>
                  <a:lnTo>
                    <a:pt x="9774" y="20435"/>
                  </a:lnTo>
                  <a:lnTo>
                    <a:pt x="9806" y="14875"/>
                  </a:lnTo>
                  <a:lnTo>
                    <a:pt x="8037" y="14875"/>
                  </a:lnTo>
                  <a:close/>
                  <a:moveTo>
                    <a:pt x="6127" y="14875"/>
                  </a:moveTo>
                  <a:lnTo>
                    <a:pt x="5956" y="20435"/>
                  </a:lnTo>
                  <a:lnTo>
                    <a:pt x="7791" y="20435"/>
                  </a:lnTo>
                  <a:lnTo>
                    <a:pt x="7893" y="14875"/>
                  </a:lnTo>
                  <a:lnTo>
                    <a:pt x="6127" y="14875"/>
                  </a:lnTo>
                  <a:close/>
                  <a:moveTo>
                    <a:pt x="4240" y="14875"/>
                  </a:moveTo>
                  <a:lnTo>
                    <a:pt x="4005" y="20435"/>
                  </a:lnTo>
                  <a:lnTo>
                    <a:pt x="5801" y="20435"/>
                  </a:lnTo>
                  <a:lnTo>
                    <a:pt x="5963" y="14875"/>
                  </a:lnTo>
                  <a:lnTo>
                    <a:pt x="4240" y="14875"/>
                  </a:lnTo>
                  <a:close/>
                  <a:moveTo>
                    <a:pt x="2315" y="14875"/>
                  </a:moveTo>
                  <a:lnTo>
                    <a:pt x="2020" y="20435"/>
                  </a:lnTo>
                  <a:lnTo>
                    <a:pt x="3842" y="20435"/>
                  </a:lnTo>
                  <a:lnTo>
                    <a:pt x="4077" y="14875"/>
                  </a:lnTo>
                  <a:lnTo>
                    <a:pt x="2315" y="14875"/>
                  </a:lnTo>
                  <a:close/>
                  <a:moveTo>
                    <a:pt x="594" y="14875"/>
                  </a:moveTo>
                  <a:lnTo>
                    <a:pt x="212" y="20435"/>
                  </a:lnTo>
                  <a:lnTo>
                    <a:pt x="1872" y="20435"/>
                  </a:lnTo>
                  <a:lnTo>
                    <a:pt x="2164" y="14875"/>
                  </a:lnTo>
                  <a:lnTo>
                    <a:pt x="594" y="14875"/>
                  </a:lnTo>
                  <a:close/>
                  <a:moveTo>
                    <a:pt x="18976" y="6086"/>
                  </a:moveTo>
                  <a:lnTo>
                    <a:pt x="19349" y="13444"/>
                  </a:lnTo>
                  <a:lnTo>
                    <a:pt x="20896" y="13444"/>
                  </a:lnTo>
                  <a:lnTo>
                    <a:pt x="20425" y="6086"/>
                  </a:lnTo>
                  <a:lnTo>
                    <a:pt x="18976" y="6086"/>
                  </a:lnTo>
                  <a:close/>
                  <a:moveTo>
                    <a:pt x="17184" y="6086"/>
                  </a:moveTo>
                  <a:lnTo>
                    <a:pt x="17251" y="7738"/>
                  </a:lnTo>
                  <a:lnTo>
                    <a:pt x="17488" y="13444"/>
                  </a:lnTo>
                  <a:lnTo>
                    <a:pt x="19216" y="13444"/>
                  </a:lnTo>
                  <a:lnTo>
                    <a:pt x="18830" y="6086"/>
                  </a:lnTo>
                  <a:lnTo>
                    <a:pt x="17184" y="6086"/>
                  </a:lnTo>
                  <a:close/>
                  <a:moveTo>
                    <a:pt x="15382" y="6086"/>
                  </a:moveTo>
                  <a:lnTo>
                    <a:pt x="15593" y="13444"/>
                  </a:lnTo>
                  <a:lnTo>
                    <a:pt x="17350" y="13444"/>
                  </a:lnTo>
                  <a:lnTo>
                    <a:pt x="17047" y="6086"/>
                  </a:lnTo>
                  <a:lnTo>
                    <a:pt x="15382" y="6086"/>
                  </a:lnTo>
                  <a:close/>
                  <a:moveTo>
                    <a:pt x="13562" y="6086"/>
                  </a:moveTo>
                  <a:lnTo>
                    <a:pt x="13685" y="13444"/>
                  </a:lnTo>
                  <a:lnTo>
                    <a:pt x="15464" y="13444"/>
                  </a:lnTo>
                  <a:lnTo>
                    <a:pt x="15240" y="6086"/>
                  </a:lnTo>
                  <a:lnTo>
                    <a:pt x="13562" y="6086"/>
                  </a:lnTo>
                  <a:close/>
                  <a:moveTo>
                    <a:pt x="11783" y="6086"/>
                  </a:moveTo>
                  <a:lnTo>
                    <a:pt x="11825" y="13444"/>
                  </a:lnTo>
                  <a:lnTo>
                    <a:pt x="13559" y="13444"/>
                  </a:lnTo>
                  <a:lnTo>
                    <a:pt x="13427" y="6086"/>
                  </a:lnTo>
                  <a:lnTo>
                    <a:pt x="11783" y="6086"/>
                  </a:lnTo>
                  <a:close/>
                  <a:moveTo>
                    <a:pt x="9993" y="6086"/>
                  </a:moveTo>
                  <a:lnTo>
                    <a:pt x="9949" y="13444"/>
                  </a:lnTo>
                  <a:lnTo>
                    <a:pt x="11687" y="13444"/>
                  </a:lnTo>
                  <a:lnTo>
                    <a:pt x="11645" y="6086"/>
                  </a:lnTo>
                  <a:lnTo>
                    <a:pt x="9993" y="6086"/>
                  </a:lnTo>
                  <a:close/>
                  <a:moveTo>
                    <a:pt x="8173" y="6086"/>
                  </a:moveTo>
                  <a:lnTo>
                    <a:pt x="8161" y="6754"/>
                  </a:lnTo>
                  <a:lnTo>
                    <a:pt x="8046" y="13444"/>
                  </a:lnTo>
                  <a:lnTo>
                    <a:pt x="9789" y="13444"/>
                  </a:lnTo>
                  <a:lnTo>
                    <a:pt x="9833" y="6086"/>
                  </a:lnTo>
                  <a:lnTo>
                    <a:pt x="8173" y="6086"/>
                  </a:lnTo>
                  <a:close/>
                  <a:moveTo>
                    <a:pt x="6393" y="6086"/>
                  </a:moveTo>
                  <a:lnTo>
                    <a:pt x="6185" y="13444"/>
                  </a:lnTo>
                  <a:lnTo>
                    <a:pt x="7921" y="13444"/>
                  </a:lnTo>
                  <a:lnTo>
                    <a:pt x="8047" y="6086"/>
                  </a:lnTo>
                  <a:lnTo>
                    <a:pt x="6393" y="6086"/>
                  </a:lnTo>
                  <a:close/>
                  <a:moveTo>
                    <a:pt x="4604" y="6086"/>
                  </a:moveTo>
                  <a:lnTo>
                    <a:pt x="4296" y="13444"/>
                  </a:lnTo>
                  <a:lnTo>
                    <a:pt x="6047" y="13444"/>
                  </a:lnTo>
                  <a:lnTo>
                    <a:pt x="6258" y="6086"/>
                  </a:lnTo>
                  <a:lnTo>
                    <a:pt x="4604" y="6086"/>
                  </a:lnTo>
                  <a:close/>
                  <a:moveTo>
                    <a:pt x="2787" y="6086"/>
                  </a:moveTo>
                  <a:lnTo>
                    <a:pt x="2396" y="13444"/>
                  </a:lnTo>
                  <a:lnTo>
                    <a:pt x="4162" y="13444"/>
                  </a:lnTo>
                  <a:lnTo>
                    <a:pt x="4460" y="6086"/>
                  </a:lnTo>
                  <a:lnTo>
                    <a:pt x="2787" y="6086"/>
                  </a:lnTo>
                  <a:close/>
                  <a:moveTo>
                    <a:pt x="1179" y="6086"/>
                  </a:moveTo>
                  <a:lnTo>
                    <a:pt x="705" y="13444"/>
                  </a:lnTo>
                  <a:lnTo>
                    <a:pt x="2248" y="13444"/>
                  </a:lnTo>
                  <a:lnTo>
                    <a:pt x="2634" y="6086"/>
                  </a:lnTo>
                  <a:lnTo>
                    <a:pt x="1179" y="6086"/>
                  </a:lnTo>
                  <a:close/>
                  <a:moveTo>
                    <a:pt x="18695" y="1193"/>
                  </a:moveTo>
                  <a:lnTo>
                    <a:pt x="18841" y="4035"/>
                  </a:lnTo>
                  <a:lnTo>
                    <a:pt x="18874" y="4654"/>
                  </a:lnTo>
                  <a:lnTo>
                    <a:pt x="20321" y="4654"/>
                  </a:lnTo>
                  <a:lnTo>
                    <a:pt x="20100" y="1193"/>
                  </a:lnTo>
                  <a:lnTo>
                    <a:pt x="18695" y="1193"/>
                  </a:lnTo>
                  <a:close/>
                  <a:moveTo>
                    <a:pt x="16975" y="1193"/>
                  </a:moveTo>
                  <a:lnTo>
                    <a:pt x="17123" y="4654"/>
                  </a:lnTo>
                  <a:lnTo>
                    <a:pt x="18729" y="4654"/>
                  </a:lnTo>
                  <a:lnTo>
                    <a:pt x="18554" y="1193"/>
                  </a:lnTo>
                  <a:lnTo>
                    <a:pt x="16975" y="1193"/>
                  </a:lnTo>
                  <a:close/>
                  <a:moveTo>
                    <a:pt x="15232" y="1193"/>
                  </a:moveTo>
                  <a:lnTo>
                    <a:pt x="15342" y="4654"/>
                  </a:lnTo>
                  <a:lnTo>
                    <a:pt x="16977" y="4654"/>
                  </a:lnTo>
                  <a:lnTo>
                    <a:pt x="16831" y="1193"/>
                  </a:lnTo>
                  <a:lnTo>
                    <a:pt x="15232" y="1193"/>
                  </a:lnTo>
                  <a:close/>
                  <a:moveTo>
                    <a:pt x="13492" y="1193"/>
                  </a:moveTo>
                  <a:lnTo>
                    <a:pt x="13558" y="4654"/>
                  </a:lnTo>
                  <a:lnTo>
                    <a:pt x="15202" y="4654"/>
                  </a:lnTo>
                  <a:lnTo>
                    <a:pt x="15150" y="2874"/>
                  </a:lnTo>
                  <a:lnTo>
                    <a:pt x="15097" y="1193"/>
                  </a:lnTo>
                  <a:lnTo>
                    <a:pt x="13492" y="1193"/>
                  </a:lnTo>
                  <a:close/>
                  <a:moveTo>
                    <a:pt x="11753" y="1193"/>
                  </a:moveTo>
                  <a:lnTo>
                    <a:pt x="11773" y="4654"/>
                  </a:lnTo>
                  <a:lnTo>
                    <a:pt x="13390" y="4654"/>
                  </a:lnTo>
                  <a:lnTo>
                    <a:pt x="13335" y="1193"/>
                  </a:lnTo>
                  <a:lnTo>
                    <a:pt x="11753" y="1193"/>
                  </a:lnTo>
                  <a:close/>
                  <a:moveTo>
                    <a:pt x="10024" y="1193"/>
                  </a:moveTo>
                  <a:lnTo>
                    <a:pt x="10002" y="4654"/>
                  </a:lnTo>
                  <a:lnTo>
                    <a:pt x="11612" y="4654"/>
                  </a:lnTo>
                  <a:lnTo>
                    <a:pt x="11592" y="1193"/>
                  </a:lnTo>
                  <a:lnTo>
                    <a:pt x="10024" y="1193"/>
                  </a:lnTo>
                  <a:close/>
                  <a:moveTo>
                    <a:pt x="8265" y="1193"/>
                  </a:moveTo>
                  <a:lnTo>
                    <a:pt x="8199" y="4654"/>
                  </a:lnTo>
                  <a:lnTo>
                    <a:pt x="9863" y="4654"/>
                  </a:lnTo>
                  <a:lnTo>
                    <a:pt x="9885" y="1193"/>
                  </a:lnTo>
                  <a:lnTo>
                    <a:pt x="8265" y="1193"/>
                  </a:lnTo>
                  <a:close/>
                  <a:moveTo>
                    <a:pt x="6551" y="1193"/>
                  </a:moveTo>
                  <a:lnTo>
                    <a:pt x="6449" y="4654"/>
                  </a:lnTo>
                  <a:lnTo>
                    <a:pt x="8054" y="4654"/>
                  </a:lnTo>
                  <a:lnTo>
                    <a:pt x="8120" y="1193"/>
                  </a:lnTo>
                  <a:lnTo>
                    <a:pt x="6551" y="1193"/>
                  </a:lnTo>
                  <a:close/>
                  <a:moveTo>
                    <a:pt x="4801" y="1193"/>
                  </a:moveTo>
                  <a:lnTo>
                    <a:pt x="4667" y="4654"/>
                  </a:lnTo>
                  <a:lnTo>
                    <a:pt x="6278" y="4654"/>
                  </a:lnTo>
                  <a:lnTo>
                    <a:pt x="6385" y="1193"/>
                  </a:lnTo>
                  <a:lnTo>
                    <a:pt x="4801" y="1193"/>
                  </a:lnTo>
                  <a:close/>
                  <a:moveTo>
                    <a:pt x="3046" y="1193"/>
                  </a:moveTo>
                  <a:lnTo>
                    <a:pt x="2895" y="4020"/>
                  </a:lnTo>
                  <a:lnTo>
                    <a:pt x="2861" y="4654"/>
                  </a:lnTo>
                  <a:lnTo>
                    <a:pt x="4491" y="4654"/>
                  </a:lnTo>
                  <a:lnTo>
                    <a:pt x="4633" y="1193"/>
                  </a:lnTo>
                  <a:lnTo>
                    <a:pt x="3046" y="1193"/>
                  </a:lnTo>
                  <a:close/>
                  <a:moveTo>
                    <a:pt x="1499" y="1193"/>
                  </a:moveTo>
                  <a:lnTo>
                    <a:pt x="1279" y="4654"/>
                  </a:lnTo>
                  <a:lnTo>
                    <a:pt x="2726" y="4654"/>
                  </a:lnTo>
                  <a:lnTo>
                    <a:pt x="2755" y="4117"/>
                  </a:lnTo>
                  <a:lnTo>
                    <a:pt x="2905" y="1193"/>
                  </a:lnTo>
                  <a:lnTo>
                    <a:pt x="1499" y="1193"/>
                  </a:lnTo>
                  <a:close/>
                  <a:moveTo>
                    <a:pt x="1440" y="0"/>
                  </a:moveTo>
                  <a:lnTo>
                    <a:pt x="20159" y="0"/>
                  </a:lnTo>
                  <a:lnTo>
                    <a:pt x="21600" y="21600"/>
                  </a:lnTo>
                  <a:lnTo>
                    <a:pt x="0" y="21600"/>
                  </a:lnTo>
                  <a:lnTo>
                    <a:pt x="1440"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59" name="Freeform 426"/>
            <p:cNvSpPr/>
            <p:nvPr/>
          </p:nvSpPr>
          <p:spPr>
            <a:xfrm>
              <a:off x="1374179" y="1195737"/>
              <a:ext cx="34417" cy="3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92"/>
                  </a:moveTo>
                  <a:lnTo>
                    <a:pt x="7200" y="21600"/>
                  </a:lnTo>
                  <a:lnTo>
                    <a:pt x="16457" y="15552"/>
                  </a:lnTo>
                  <a:lnTo>
                    <a:pt x="21600" y="3888"/>
                  </a:lnTo>
                  <a:lnTo>
                    <a:pt x="7714" y="0"/>
                  </a:lnTo>
                  <a:lnTo>
                    <a:pt x="0" y="13392"/>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60" name="Freeform 427"/>
            <p:cNvSpPr/>
            <p:nvPr/>
          </p:nvSpPr>
          <p:spPr>
            <a:xfrm>
              <a:off x="1399581" y="868043"/>
              <a:ext cx="111881" cy="96134"/>
            </a:xfrm>
            <a:custGeom>
              <a:avLst/>
              <a:gdLst/>
              <a:ahLst/>
              <a:cxnLst>
                <a:cxn ang="0">
                  <a:pos x="wd2" y="hd2"/>
                </a:cxn>
                <a:cxn ang="5400000">
                  <a:pos x="wd2" y="hd2"/>
                </a:cxn>
                <a:cxn ang="10800000">
                  <a:pos x="wd2" y="hd2"/>
                </a:cxn>
                <a:cxn ang="16200000">
                  <a:pos x="wd2" y="hd2"/>
                </a:cxn>
              </a:cxnLst>
              <a:rect l="0" t="0" r="r" b="b"/>
              <a:pathLst>
                <a:path w="20307" h="18817" fill="norm" stroke="1" extrusionOk="0">
                  <a:moveTo>
                    <a:pt x="18442" y="13152"/>
                  </a:moveTo>
                  <a:cubicBezTo>
                    <a:pt x="14122" y="19446"/>
                    <a:pt x="3322" y="19875"/>
                    <a:pt x="1450" y="17443"/>
                  </a:cubicBezTo>
                  <a:cubicBezTo>
                    <a:pt x="154" y="15584"/>
                    <a:pt x="730" y="14868"/>
                    <a:pt x="1306" y="10434"/>
                  </a:cubicBezTo>
                  <a:cubicBezTo>
                    <a:pt x="1306" y="10434"/>
                    <a:pt x="-134" y="10291"/>
                    <a:pt x="10" y="9576"/>
                  </a:cubicBezTo>
                  <a:cubicBezTo>
                    <a:pt x="442" y="8431"/>
                    <a:pt x="2746" y="7859"/>
                    <a:pt x="3610" y="6000"/>
                  </a:cubicBezTo>
                  <a:cubicBezTo>
                    <a:pt x="6346" y="850"/>
                    <a:pt x="11530" y="-1725"/>
                    <a:pt x="16138" y="1279"/>
                  </a:cubicBezTo>
                  <a:cubicBezTo>
                    <a:pt x="20890" y="4140"/>
                    <a:pt x="21466" y="8717"/>
                    <a:pt x="18442" y="13152"/>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61" name="Freeform 428"/>
            <p:cNvSpPr/>
            <p:nvPr/>
          </p:nvSpPr>
          <p:spPr>
            <a:xfrm>
              <a:off x="1427031" y="947442"/>
              <a:ext cx="55560" cy="51527"/>
            </a:xfrm>
            <a:prstGeom prst="rect">
              <a:avLst/>
            </a:pr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62" name="Freeform 118"/>
            <p:cNvSpPr/>
            <p:nvPr/>
          </p:nvSpPr>
          <p:spPr>
            <a:xfrm>
              <a:off x="1255965" y="986648"/>
              <a:ext cx="286539" cy="237756"/>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8440" y="7793"/>
                  </a:moveTo>
                  <a:lnTo>
                    <a:pt x="4690" y="12368"/>
                  </a:lnTo>
                  <a:lnTo>
                    <a:pt x="9769" y="18614"/>
                  </a:lnTo>
                  <a:lnTo>
                    <a:pt x="8440" y="7793"/>
                  </a:lnTo>
                  <a:close/>
                  <a:moveTo>
                    <a:pt x="21481" y="0"/>
                  </a:moveTo>
                  <a:lnTo>
                    <a:pt x="20093" y="21599"/>
                  </a:lnTo>
                  <a:lnTo>
                    <a:pt x="10136" y="21599"/>
                  </a:lnTo>
                  <a:lnTo>
                    <a:pt x="9799" y="18858"/>
                  </a:lnTo>
                  <a:lnTo>
                    <a:pt x="8596" y="21600"/>
                  </a:lnTo>
                  <a:cubicBezTo>
                    <a:pt x="8596" y="21600"/>
                    <a:pt x="182" y="15512"/>
                    <a:pt x="1" y="11966"/>
                  </a:cubicBezTo>
                  <a:cubicBezTo>
                    <a:pt x="-119" y="8086"/>
                    <a:pt x="7454" y="593"/>
                    <a:pt x="7454" y="593"/>
                  </a:cubicBezTo>
                  <a:lnTo>
                    <a:pt x="7541" y="474"/>
                  </a:lnTo>
                  <a:lnTo>
                    <a:pt x="21481" y="0"/>
                  </a:lnTo>
                  <a:close/>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63" name="Freeform 431"/>
            <p:cNvSpPr/>
            <p:nvPr/>
          </p:nvSpPr>
          <p:spPr>
            <a:xfrm>
              <a:off x="1264947"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15360"/>
                    <a:pt x="2517" y="9600"/>
                    <a:pt x="5243" y="9600"/>
                  </a:cubicBezTo>
                  <a:lnTo>
                    <a:pt x="8388" y="9600"/>
                  </a:lnTo>
                  <a:lnTo>
                    <a:pt x="12792"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64" name="Freeform 432"/>
            <p:cNvSpPr/>
            <p:nvPr/>
          </p:nvSpPr>
          <p:spPr>
            <a:xfrm>
              <a:off x="1303708" y="1225141"/>
              <a:ext cx="305748" cy="348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31" y="10869"/>
                  </a:moveTo>
                  <a:lnTo>
                    <a:pt x="15509" y="0"/>
                  </a:lnTo>
                  <a:lnTo>
                    <a:pt x="6147" y="0"/>
                  </a:lnTo>
                  <a:lnTo>
                    <a:pt x="1354" y="10869"/>
                  </a:lnTo>
                  <a:lnTo>
                    <a:pt x="0" y="21600"/>
                  </a:lnTo>
                  <a:lnTo>
                    <a:pt x="3835" y="21600"/>
                  </a:lnTo>
                  <a:lnTo>
                    <a:pt x="6260" y="12015"/>
                  </a:lnTo>
                  <a:lnTo>
                    <a:pt x="10828" y="5549"/>
                  </a:lnTo>
                  <a:lnTo>
                    <a:pt x="14268" y="12015"/>
                  </a:lnTo>
                  <a:lnTo>
                    <a:pt x="17765" y="21600"/>
                  </a:lnTo>
                  <a:lnTo>
                    <a:pt x="21600" y="21600"/>
                  </a:lnTo>
                  <a:lnTo>
                    <a:pt x="19231" y="10869"/>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65" name="Freeform 433"/>
            <p:cNvSpPr/>
            <p:nvPr/>
          </p:nvSpPr>
          <p:spPr>
            <a:xfrm>
              <a:off x="1564449"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15360"/>
                    <a:pt x="19293" y="9600"/>
                    <a:pt x="16357" y="9600"/>
                  </a:cubicBezTo>
                  <a:lnTo>
                    <a:pt x="13212" y="9600"/>
                  </a:lnTo>
                  <a:lnTo>
                    <a:pt x="9017" y="0"/>
                  </a:lnTo>
                  <a:lnTo>
                    <a:pt x="0" y="0"/>
                  </a:lnTo>
                  <a:lnTo>
                    <a:pt x="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66" name="Freeform 434"/>
            <p:cNvSpPr/>
            <p:nvPr/>
          </p:nvSpPr>
          <p:spPr>
            <a:xfrm>
              <a:off x="1532737" y="738352"/>
              <a:ext cx="157769" cy="36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 y="14872"/>
                  </a:moveTo>
                  <a:lnTo>
                    <a:pt x="12482" y="8808"/>
                  </a:lnTo>
                  <a:lnTo>
                    <a:pt x="8466" y="487"/>
                  </a:lnTo>
                  <a:lnTo>
                    <a:pt x="14002" y="0"/>
                  </a:lnTo>
                  <a:lnTo>
                    <a:pt x="21600" y="9561"/>
                  </a:lnTo>
                  <a:lnTo>
                    <a:pt x="0" y="21600"/>
                  </a:lnTo>
                  <a:lnTo>
                    <a:pt x="1194" y="14872"/>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67" name="Freeform 435"/>
            <p:cNvSpPr/>
            <p:nvPr/>
          </p:nvSpPr>
          <p:spPr>
            <a:xfrm>
              <a:off x="1565920" y="653409"/>
              <a:ext cx="64684" cy="93999"/>
            </a:xfrm>
            <a:custGeom>
              <a:avLst/>
              <a:gdLst/>
              <a:ahLst/>
              <a:cxnLst>
                <a:cxn ang="0">
                  <a:pos x="wd2" y="hd2"/>
                </a:cxn>
                <a:cxn ang="5400000">
                  <a:pos x="wd2" y="hd2"/>
                </a:cxn>
                <a:cxn ang="10800000">
                  <a:pos x="wd2" y="hd2"/>
                </a:cxn>
                <a:cxn ang="16200000">
                  <a:pos x="wd2" y="hd2"/>
                </a:cxn>
              </a:cxnLst>
              <a:rect l="0" t="0" r="r" b="b"/>
              <a:pathLst>
                <a:path w="20051" h="21600" fill="norm" stroke="1" extrusionOk="0">
                  <a:moveTo>
                    <a:pt x="10478" y="21600"/>
                  </a:moveTo>
                  <a:lnTo>
                    <a:pt x="9251" y="18514"/>
                  </a:lnTo>
                  <a:cubicBezTo>
                    <a:pt x="7287" y="18686"/>
                    <a:pt x="5324" y="18514"/>
                    <a:pt x="3851" y="17829"/>
                  </a:cubicBezTo>
                  <a:lnTo>
                    <a:pt x="1396" y="16800"/>
                  </a:lnTo>
                  <a:lnTo>
                    <a:pt x="1887" y="9943"/>
                  </a:lnTo>
                  <a:lnTo>
                    <a:pt x="4096" y="9257"/>
                  </a:lnTo>
                  <a:cubicBezTo>
                    <a:pt x="4096" y="9257"/>
                    <a:pt x="-1549" y="1886"/>
                    <a:pt x="415" y="0"/>
                  </a:cubicBezTo>
                  <a:lnTo>
                    <a:pt x="8269" y="7371"/>
                  </a:lnTo>
                  <a:lnTo>
                    <a:pt x="13915" y="6857"/>
                  </a:lnTo>
                  <a:lnTo>
                    <a:pt x="18824" y="15600"/>
                  </a:lnTo>
                  <a:lnTo>
                    <a:pt x="20051" y="20229"/>
                  </a:lnTo>
                  <a:lnTo>
                    <a:pt x="10478"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68" name="Freeform 436"/>
            <p:cNvSpPr/>
            <p:nvPr/>
          </p:nvSpPr>
          <p:spPr>
            <a:xfrm>
              <a:off x="1424335" y="834523"/>
              <a:ext cx="120138" cy="138712"/>
            </a:xfrm>
            <a:custGeom>
              <a:avLst/>
              <a:gdLst/>
              <a:ahLst/>
              <a:cxnLst>
                <a:cxn ang="0">
                  <a:pos x="wd2" y="hd2"/>
                </a:cxn>
                <a:cxn ang="5400000">
                  <a:pos x="wd2" y="hd2"/>
                </a:cxn>
                <a:cxn ang="10800000">
                  <a:pos x="wd2" y="hd2"/>
                </a:cxn>
                <a:cxn ang="16200000">
                  <a:pos x="wd2" y="hd2"/>
                </a:cxn>
              </a:cxnLst>
              <a:rect l="0" t="0" r="r" b="b"/>
              <a:pathLst>
                <a:path w="15415" h="19608" fill="norm" stroke="1" extrusionOk="0">
                  <a:moveTo>
                    <a:pt x="12280" y="8674"/>
                  </a:moveTo>
                  <a:cubicBezTo>
                    <a:pt x="12280" y="8674"/>
                    <a:pt x="14521" y="5408"/>
                    <a:pt x="11261" y="3827"/>
                  </a:cubicBezTo>
                  <a:cubicBezTo>
                    <a:pt x="7899" y="2457"/>
                    <a:pt x="1785" y="-1125"/>
                    <a:pt x="665" y="350"/>
                  </a:cubicBezTo>
                  <a:cubicBezTo>
                    <a:pt x="-558" y="1931"/>
                    <a:pt x="-456" y="7831"/>
                    <a:pt x="4129" y="9517"/>
                  </a:cubicBezTo>
                  <a:cubicBezTo>
                    <a:pt x="7287" y="10887"/>
                    <a:pt x="3110" y="13205"/>
                    <a:pt x="3925" y="13837"/>
                  </a:cubicBezTo>
                  <a:cubicBezTo>
                    <a:pt x="4638" y="14469"/>
                    <a:pt x="6778" y="11203"/>
                    <a:pt x="7593" y="12046"/>
                  </a:cubicBezTo>
                  <a:cubicBezTo>
                    <a:pt x="8204" y="12678"/>
                    <a:pt x="8102" y="14364"/>
                    <a:pt x="6472" y="14153"/>
                  </a:cubicBezTo>
                  <a:cubicBezTo>
                    <a:pt x="6167" y="14153"/>
                    <a:pt x="6880" y="14891"/>
                    <a:pt x="6574" y="15312"/>
                  </a:cubicBezTo>
                  <a:cubicBezTo>
                    <a:pt x="5453" y="16787"/>
                    <a:pt x="3925" y="20475"/>
                    <a:pt x="6472" y="19421"/>
                  </a:cubicBezTo>
                  <a:cubicBezTo>
                    <a:pt x="8917" y="18262"/>
                    <a:pt x="21042" y="12362"/>
                    <a:pt x="12280" y="8674"/>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1391" name="Group"/>
          <p:cNvGrpSpPr/>
          <p:nvPr/>
        </p:nvGrpSpPr>
        <p:grpSpPr>
          <a:xfrm>
            <a:off x="19002736" y="2944606"/>
            <a:ext cx="2246774" cy="1931050"/>
            <a:chOff x="0" y="0"/>
            <a:chExt cx="2246773" cy="1931048"/>
          </a:xfrm>
        </p:grpSpPr>
        <p:sp>
          <p:nvSpPr>
            <p:cNvPr id="1370"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71"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72"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73"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74"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75"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76"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77"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78"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79"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0"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1"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2"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3"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4"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5"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6"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7"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8"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89"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90"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5"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CADAE8"/>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96" name="Freeform 71"/>
          <p:cNvSpPr/>
          <p:nvPr/>
        </p:nvSpPr>
        <p:spPr>
          <a:xfrm>
            <a:off x="9911449" y="2134368"/>
            <a:ext cx="3574658" cy="3569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97" name="TextBox 6"/>
          <p:cNvSpPr txBox="1"/>
          <p:nvPr/>
        </p:nvSpPr>
        <p:spPr>
          <a:xfrm>
            <a:off x="3315903" y="6560777"/>
            <a:ext cx="17752195" cy="52158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56" sz="4500">
                <a:latin typeface="Poppins Regular"/>
                <a:ea typeface="Poppins Regular"/>
                <a:cs typeface="Poppins Regular"/>
                <a:sym typeface="Poppins Regular"/>
              </a:defRPr>
            </a:lvl1pPr>
          </a:lstStyle>
          <a:p>
            <a:pPr/>
            <a:r>
              <a:t>Assessing the financial viability of your educational venture involves a thorough analysis of potential revenue streams, costs, the time it takes to become profitable, and the long-term returns. This not only helps in making informed decisions but also in attracting and reassuring investors about the sustainability and profitability of the venture.</a:t>
            </a:r>
          </a:p>
        </p:txBody>
      </p:sp>
      <p:grpSp>
        <p:nvGrpSpPr>
          <p:cNvPr id="1429" name="Group"/>
          <p:cNvGrpSpPr/>
          <p:nvPr/>
        </p:nvGrpSpPr>
        <p:grpSpPr>
          <a:xfrm>
            <a:off x="10359480" y="2577627"/>
            <a:ext cx="2678597" cy="2682720"/>
            <a:chOff x="0" y="0"/>
            <a:chExt cx="2678596" cy="2682719"/>
          </a:xfrm>
        </p:grpSpPr>
        <p:sp>
          <p:nvSpPr>
            <p:cNvPr id="1398" name="Freeform 149"/>
            <p:cNvSpPr/>
            <p:nvPr/>
          </p:nvSpPr>
          <p:spPr>
            <a:xfrm>
              <a:off x="0" y="0"/>
              <a:ext cx="2678597" cy="2682720"/>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399" name="Freeform 150"/>
            <p:cNvSpPr/>
            <p:nvPr/>
          </p:nvSpPr>
          <p:spPr>
            <a:xfrm>
              <a:off x="226729" y="511959"/>
              <a:ext cx="2006653" cy="122528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0" name="Freeform 151"/>
            <p:cNvSpPr/>
            <p:nvPr/>
          </p:nvSpPr>
          <p:spPr>
            <a:xfrm>
              <a:off x="317419" y="598660"/>
              <a:ext cx="1825270" cy="1051882"/>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1" name="Freeform 152"/>
            <p:cNvSpPr/>
            <p:nvPr/>
          </p:nvSpPr>
          <p:spPr>
            <a:xfrm>
              <a:off x="441091" y="957026"/>
              <a:ext cx="1178060" cy="627459"/>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2" name="Freeform 75"/>
            <p:cNvSpPr/>
            <p:nvPr/>
          </p:nvSpPr>
          <p:spPr>
            <a:xfrm>
              <a:off x="605986" y="1738181"/>
              <a:ext cx="1227521" cy="29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3" name="Freeform 76"/>
            <p:cNvSpPr/>
            <p:nvPr/>
          </p:nvSpPr>
          <p:spPr>
            <a:xfrm>
              <a:off x="680187" y="668847"/>
              <a:ext cx="436039" cy="172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4" name="Freeform 157"/>
            <p:cNvSpPr/>
            <p:nvPr/>
          </p:nvSpPr>
          <p:spPr>
            <a:xfrm>
              <a:off x="531782" y="681234"/>
              <a:ext cx="56798" cy="168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5" name="Freeform 158"/>
            <p:cNvSpPr/>
            <p:nvPr/>
          </p:nvSpPr>
          <p:spPr>
            <a:xfrm>
              <a:off x="395745" y="672977"/>
              <a:ext cx="93893" cy="172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6" name="Freeform 159"/>
            <p:cNvSpPr/>
            <p:nvPr/>
          </p:nvSpPr>
          <p:spPr>
            <a:xfrm>
              <a:off x="511170" y="1073462"/>
              <a:ext cx="1103859" cy="515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7" name="Freeform 160"/>
            <p:cNvSpPr/>
            <p:nvPr/>
          </p:nvSpPr>
          <p:spPr>
            <a:xfrm>
              <a:off x="403990" y="871152"/>
              <a:ext cx="1215158" cy="713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8" name="Freeform 81"/>
            <p:cNvSpPr/>
            <p:nvPr/>
          </p:nvSpPr>
          <p:spPr>
            <a:xfrm>
              <a:off x="1694286" y="900054"/>
              <a:ext cx="332980" cy="5481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09" name="Freeform 82"/>
            <p:cNvSpPr/>
            <p:nvPr/>
          </p:nvSpPr>
          <p:spPr>
            <a:xfrm>
              <a:off x="1694286" y="821609"/>
              <a:ext cx="332980" cy="705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0" name="Freeform 83"/>
            <p:cNvSpPr/>
            <p:nvPr/>
          </p:nvSpPr>
          <p:spPr>
            <a:xfrm>
              <a:off x="1694286" y="1056946"/>
              <a:ext cx="332980" cy="5316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1" name="Freeform 84"/>
            <p:cNvSpPr/>
            <p:nvPr/>
          </p:nvSpPr>
          <p:spPr>
            <a:xfrm>
              <a:off x="1694286" y="759679"/>
              <a:ext cx="332980" cy="5316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2" name="Freeform 172"/>
            <p:cNvSpPr/>
            <p:nvPr/>
          </p:nvSpPr>
          <p:spPr>
            <a:xfrm>
              <a:off x="408112" y="755550"/>
              <a:ext cx="1211039" cy="828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3" name="Freeform 173"/>
            <p:cNvSpPr/>
            <p:nvPr/>
          </p:nvSpPr>
          <p:spPr>
            <a:xfrm>
              <a:off x="2176602" y="2072607"/>
              <a:ext cx="176318" cy="73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4" name="Freeform 174"/>
            <p:cNvSpPr/>
            <p:nvPr/>
          </p:nvSpPr>
          <p:spPr>
            <a:xfrm>
              <a:off x="1970485" y="2056091"/>
              <a:ext cx="176318" cy="77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5" name="Freeform 175"/>
            <p:cNvSpPr/>
            <p:nvPr/>
          </p:nvSpPr>
          <p:spPr>
            <a:xfrm>
              <a:off x="1657703" y="1048689"/>
              <a:ext cx="233516" cy="151818"/>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6" name="Freeform 176"/>
            <p:cNvSpPr/>
            <p:nvPr/>
          </p:nvSpPr>
          <p:spPr>
            <a:xfrm>
              <a:off x="1850934" y="1048689"/>
              <a:ext cx="267026" cy="247323"/>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7" name="Freeform 177"/>
            <p:cNvSpPr/>
            <p:nvPr/>
          </p:nvSpPr>
          <p:spPr>
            <a:xfrm>
              <a:off x="2067542" y="1048688"/>
              <a:ext cx="235923" cy="32935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8" name="Freeform 178"/>
            <p:cNvSpPr/>
            <p:nvPr/>
          </p:nvSpPr>
          <p:spPr>
            <a:xfrm>
              <a:off x="2250805" y="1048688"/>
              <a:ext cx="56768" cy="329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19" name="Freeform 179"/>
            <p:cNvSpPr/>
            <p:nvPr/>
          </p:nvSpPr>
          <p:spPr>
            <a:xfrm>
              <a:off x="2106521" y="916571"/>
              <a:ext cx="93888" cy="112645"/>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20" name="Freeform 180"/>
            <p:cNvSpPr/>
            <p:nvPr/>
          </p:nvSpPr>
          <p:spPr>
            <a:xfrm>
              <a:off x="2157938" y="970243"/>
              <a:ext cx="67212" cy="106413"/>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21" name="Freeform 181"/>
            <p:cNvSpPr/>
            <p:nvPr/>
          </p:nvSpPr>
          <p:spPr>
            <a:xfrm>
              <a:off x="2172477" y="970244"/>
              <a:ext cx="52653" cy="44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22" name="Freeform 182"/>
            <p:cNvSpPr/>
            <p:nvPr/>
          </p:nvSpPr>
          <p:spPr>
            <a:xfrm>
              <a:off x="2127134" y="854638"/>
              <a:ext cx="118622" cy="147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23" name="Freeform 183"/>
            <p:cNvSpPr/>
            <p:nvPr/>
          </p:nvSpPr>
          <p:spPr>
            <a:xfrm>
              <a:off x="2106055" y="813352"/>
              <a:ext cx="204571" cy="219932"/>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24" name="Freeform 184"/>
            <p:cNvSpPr/>
            <p:nvPr/>
          </p:nvSpPr>
          <p:spPr>
            <a:xfrm>
              <a:off x="2069421" y="1378985"/>
              <a:ext cx="213428" cy="680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25" name="Freeform 185"/>
            <p:cNvSpPr/>
            <p:nvPr/>
          </p:nvSpPr>
          <p:spPr>
            <a:xfrm>
              <a:off x="2157751" y="1577163"/>
              <a:ext cx="83888" cy="387161"/>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26" name="Freeform 186"/>
            <p:cNvSpPr/>
            <p:nvPr/>
          </p:nvSpPr>
          <p:spPr>
            <a:xfrm>
              <a:off x="2151867" y="1378985"/>
              <a:ext cx="200388" cy="69681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27" name="Freeform 187"/>
            <p:cNvSpPr/>
            <p:nvPr/>
          </p:nvSpPr>
          <p:spPr>
            <a:xfrm>
              <a:off x="2224762" y="1317053"/>
              <a:ext cx="157036" cy="179884"/>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2"/>
                    <a:pt x="119" y="20362"/>
                  </a:cubicBezTo>
                  <a:cubicBezTo>
                    <a:pt x="1118" y="20588"/>
                    <a:pt x="2117" y="19687"/>
                    <a:pt x="2117" y="19687"/>
                  </a:cubicBezTo>
                  <a:cubicBezTo>
                    <a:pt x="1243" y="20700"/>
                    <a:pt x="993" y="21375"/>
                    <a:pt x="1867" y="21375"/>
                  </a:cubicBezTo>
                  <a:cubicBezTo>
                    <a:pt x="2741" y="21375"/>
                    <a:pt x="3865" y="20362"/>
                    <a:pt x="3865" y="20362"/>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28" name="Freeform 188"/>
            <p:cNvSpPr/>
            <p:nvPr/>
          </p:nvSpPr>
          <p:spPr>
            <a:xfrm>
              <a:off x="2267295" y="1048689"/>
              <a:ext cx="180546" cy="300462"/>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Freeform 27"/>
          <p:cNvSpPr/>
          <p:nvPr/>
        </p:nvSpPr>
        <p:spPr>
          <a:xfrm>
            <a:off x="1835381" y="4748411"/>
            <a:ext cx="21035013" cy="6841360"/>
          </a:xfrm>
          <a:custGeom>
            <a:avLst/>
            <a:gdLst/>
            <a:ahLst/>
            <a:cxnLst>
              <a:cxn ang="0">
                <a:pos x="wd2" y="hd2"/>
              </a:cxn>
              <a:cxn ang="5400000">
                <a:pos x="wd2" y="hd2"/>
              </a:cxn>
              <a:cxn ang="10800000">
                <a:pos x="wd2" y="hd2"/>
              </a:cxn>
              <a:cxn ang="16200000">
                <a:pos x="wd2" y="hd2"/>
              </a:cxn>
            </a:cxnLst>
            <a:rect l="0" t="0" r="r" b="b"/>
            <a:pathLst>
              <a:path w="21495" h="21558" fill="norm" stroke="1" extrusionOk="0">
                <a:moveTo>
                  <a:pt x="2626" y="740"/>
                </a:moveTo>
                <a:lnTo>
                  <a:pt x="7369" y="450"/>
                </a:lnTo>
                <a:cubicBezTo>
                  <a:pt x="8762" y="200"/>
                  <a:pt x="11985" y="61"/>
                  <a:pt x="14192" y="0"/>
                </a:cubicBezTo>
                <a:lnTo>
                  <a:pt x="20609" y="84"/>
                </a:lnTo>
                <a:cubicBezTo>
                  <a:pt x="21390" y="2503"/>
                  <a:pt x="21591" y="17759"/>
                  <a:pt x="21455" y="20904"/>
                </a:cubicBezTo>
                <a:cubicBezTo>
                  <a:pt x="20317" y="21513"/>
                  <a:pt x="17923" y="21426"/>
                  <a:pt x="15462" y="21513"/>
                </a:cubicBezTo>
                <a:cubicBezTo>
                  <a:pt x="13002" y="21600"/>
                  <a:pt x="8667" y="21554"/>
                  <a:pt x="6693" y="21426"/>
                </a:cubicBezTo>
                <a:cubicBezTo>
                  <a:pt x="4719" y="21297"/>
                  <a:pt x="2465" y="21525"/>
                  <a:pt x="454" y="21013"/>
                </a:cubicBezTo>
                <a:cubicBezTo>
                  <a:pt x="133" y="17695"/>
                  <a:pt x="9" y="4809"/>
                  <a:pt x="0" y="3599"/>
                </a:cubicBezTo>
                <a:cubicBezTo>
                  <a:pt x="-9" y="2390"/>
                  <a:pt x="106" y="1781"/>
                  <a:pt x="214" y="787"/>
                </a:cubicBezTo>
                <a:cubicBezTo>
                  <a:pt x="1142" y="743"/>
                  <a:pt x="1822" y="756"/>
                  <a:pt x="2626" y="740"/>
                </a:cubicBezTo>
                <a:close/>
              </a:path>
            </a:pathLst>
          </a:custGeom>
          <a:solidFill>
            <a:srgbClr val="C0C6E9"/>
          </a:solidFill>
          <a:ln w="12700">
            <a:miter lim="400000"/>
          </a:ln>
        </p:spPr>
        <p:txBody>
          <a:bodyPr lIns="45719" rIns="45719" anchor="ctr"/>
          <a:lstStyle/>
          <a:p>
            <a:pPr algn="ctr" defTabSz="1828433">
              <a:lnSpc>
                <a:spcPct val="100000"/>
              </a:lnSpc>
              <a:spcBef>
                <a:spcPts val="0"/>
              </a:spcBef>
              <a:defRPr b="1" sz="3600">
                <a:solidFill>
                  <a:srgbClr val="FFFFFF"/>
                </a:solidFill>
                <a:latin typeface="Spartan MB Light"/>
                <a:ea typeface="Spartan MB Light"/>
                <a:cs typeface="Spartan MB Light"/>
                <a:sym typeface="Spartan MB Light"/>
              </a:defRPr>
            </a:pPr>
          </a:p>
        </p:txBody>
      </p:sp>
      <p:sp>
        <p:nvSpPr>
          <p:cNvPr id="207" name="Freeform 14"/>
          <p:cNvSpPr/>
          <p:nvPr/>
        </p:nvSpPr>
        <p:spPr>
          <a:xfrm>
            <a:off x="2120403" y="4971682"/>
            <a:ext cx="21176217" cy="6790559"/>
          </a:xfrm>
          <a:custGeom>
            <a:avLst/>
            <a:gdLst/>
            <a:ahLst/>
            <a:cxnLst>
              <a:cxn ang="0">
                <a:pos x="wd2" y="hd2"/>
              </a:cxn>
              <a:cxn ang="5400000">
                <a:pos x="wd2" y="hd2"/>
              </a:cxn>
              <a:cxn ang="10800000">
                <a:pos x="wd2" y="hd2"/>
              </a:cxn>
              <a:cxn ang="16200000">
                <a:pos x="wd2" y="hd2"/>
              </a:cxn>
            </a:cxnLst>
            <a:rect l="0" t="0" r="r" b="b"/>
            <a:pathLst>
              <a:path w="21495" h="21558" fill="norm" stroke="1" extrusionOk="0">
                <a:moveTo>
                  <a:pt x="2626" y="740"/>
                </a:moveTo>
                <a:lnTo>
                  <a:pt x="7369" y="450"/>
                </a:lnTo>
                <a:cubicBezTo>
                  <a:pt x="8762" y="200"/>
                  <a:pt x="11985" y="61"/>
                  <a:pt x="14192" y="0"/>
                </a:cubicBezTo>
                <a:lnTo>
                  <a:pt x="20609" y="84"/>
                </a:lnTo>
                <a:cubicBezTo>
                  <a:pt x="21390" y="2503"/>
                  <a:pt x="21591" y="17759"/>
                  <a:pt x="21455" y="20904"/>
                </a:cubicBezTo>
                <a:cubicBezTo>
                  <a:pt x="20317" y="21513"/>
                  <a:pt x="17923" y="21426"/>
                  <a:pt x="15462" y="21513"/>
                </a:cubicBezTo>
                <a:cubicBezTo>
                  <a:pt x="13002" y="21600"/>
                  <a:pt x="8667" y="21554"/>
                  <a:pt x="6693" y="21426"/>
                </a:cubicBezTo>
                <a:cubicBezTo>
                  <a:pt x="4719" y="21297"/>
                  <a:pt x="2465" y="21525"/>
                  <a:pt x="454" y="21013"/>
                </a:cubicBezTo>
                <a:cubicBezTo>
                  <a:pt x="133" y="17695"/>
                  <a:pt x="9" y="4809"/>
                  <a:pt x="0" y="3599"/>
                </a:cubicBezTo>
                <a:cubicBezTo>
                  <a:pt x="-9" y="2390"/>
                  <a:pt x="106" y="1781"/>
                  <a:pt x="214" y="787"/>
                </a:cubicBezTo>
                <a:cubicBezTo>
                  <a:pt x="1142" y="743"/>
                  <a:pt x="1822" y="756"/>
                  <a:pt x="2626" y="740"/>
                </a:cubicBezTo>
                <a:close/>
              </a:path>
            </a:pathLst>
          </a:custGeom>
          <a:ln w="50800">
            <a:solidFill>
              <a:srgbClr val="66ADBD"/>
            </a:solidFill>
            <a:miter/>
          </a:ln>
        </p:spPr>
        <p:txBody>
          <a:bodyPr lIns="45719" rIns="45719" anchor="ctr"/>
          <a:lstStyle/>
          <a:p>
            <a:pPr algn="ctr" defTabSz="1828433">
              <a:lnSpc>
                <a:spcPct val="100000"/>
              </a:lnSpc>
              <a:spcBef>
                <a:spcPts val="0"/>
              </a:spcBef>
              <a:defRPr b="1" sz="3600">
                <a:solidFill>
                  <a:srgbClr val="FFFFFF"/>
                </a:solidFill>
                <a:latin typeface="Spartan MB Light"/>
                <a:ea typeface="Spartan MB Light"/>
                <a:cs typeface="Spartan MB Light"/>
                <a:sym typeface="Spartan MB Light"/>
              </a:defRPr>
            </a:pPr>
          </a:p>
        </p:txBody>
      </p:sp>
      <p:sp>
        <p:nvSpPr>
          <p:cNvPr id="208" name="TextBox 17"/>
          <p:cNvSpPr txBox="1"/>
          <p:nvPr/>
        </p:nvSpPr>
        <p:spPr>
          <a:xfrm>
            <a:off x="2483719" y="5797242"/>
            <a:ext cx="19416562" cy="49161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42" sz="5100">
                <a:solidFill>
                  <a:srgbClr val="272727"/>
                </a:solidFill>
                <a:latin typeface="Poppins Regular"/>
                <a:ea typeface="Poppins Regular"/>
                <a:cs typeface="Poppins Regular"/>
                <a:sym typeface="Poppins Regular"/>
              </a:defRPr>
            </a:pPr>
            <a:r>
              <a:t>Is a vital process for entrepreneurs, investors, and stakeholders in the education sector. This assessment ensures that a new venture or expansion has the potential for success and can navigate the challenges inherent </a:t>
            </a:r>
          </a:p>
          <a:p>
            <a:pPr algn="ctr" defTabSz="1828433">
              <a:lnSpc>
                <a:spcPct val="100000"/>
              </a:lnSpc>
              <a:spcBef>
                <a:spcPts val="0"/>
              </a:spcBef>
              <a:defRPr spc="-42" sz="5100">
                <a:solidFill>
                  <a:srgbClr val="272727"/>
                </a:solidFill>
                <a:latin typeface="Poppins Regular"/>
                <a:ea typeface="Poppins Regular"/>
                <a:cs typeface="Poppins Regular"/>
                <a:sym typeface="Poppins Regular"/>
              </a:defRPr>
            </a:pPr>
            <a:r>
              <a:t>in the educational market. </a:t>
            </a:r>
          </a:p>
        </p:txBody>
      </p:sp>
      <p:sp>
        <p:nvSpPr>
          <p:cNvPr id="209" name="TextBox 134"/>
          <p:cNvSpPr txBox="1"/>
          <p:nvPr/>
        </p:nvSpPr>
        <p:spPr>
          <a:xfrm>
            <a:off x="2517654" y="978495"/>
            <a:ext cx="20651915" cy="2819904"/>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z="8200">
                <a:solidFill>
                  <a:srgbClr val="131316"/>
                </a:solidFill>
                <a:latin typeface="Poppins Bold"/>
                <a:ea typeface="Poppins Bold"/>
                <a:cs typeface="Poppins Bold"/>
                <a:sym typeface="Poppins Bold"/>
              </a:defRPr>
            </a:lvl1pPr>
          </a:lstStyle>
          <a:p>
            <a:pPr/>
            <a:r>
              <a:t>Assessment of Educational Business Development Opportunities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3" name="TextBox 4"/>
          <p:cNvSpPr txBox="1"/>
          <p:nvPr>
            <p:ph type="sldNum" sz="quarter" idx="2"/>
          </p:nvPr>
        </p:nvSpPr>
        <p:spPr>
          <a:xfrm>
            <a:off x="22500446" y="921154"/>
            <a:ext cx="210469"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4" name="Freeform 12"/>
          <p:cNvSpPr/>
          <p:nvPr/>
        </p:nvSpPr>
        <p:spPr>
          <a:xfrm flipH="1" rot="13469273">
            <a:off x="-902624" y="6383988"/>
            <a:ext cx="9424464" cy="6056121"/>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solidFill>
            <a:srgbClr val="C2BBD8"/>
          </a:solidFill>
          <a:ln w="12700">
            <a:miter lim="400000"/>
          </a:ln>
        </p:spPr>
        <p:txBody>
          <a:bodyPr lIns="45719" rIns="45719" anchor="ct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1435" name="1696214895138.jpeg" descr="1696214895138.jpeg"/>
          <p:cNvPicPr>
            <a:picLocks noChangeAspect="1"/>
          </p:cNvPicPr>
          <p:nvPr/>
        </p:nvPicPr>
        <p:blipFill>
          <a:blip r:embed="rId3">
            <a:extLst/>
          </a:blip>
          <a:srcRect l="36286" t="0" r="1686" b="0"/>
          <a:stretch>
            <a:fillRect/>
          </a:stretch>
        </p:blipFill>
        <p:spPr>
          <a:xfrm flipH="1">
            <a:off x="-18309" y="3322145"/>
            <a:ext cx="8509817" cy="9140656"/>
          </a:xfrm>
          <a:custGeom>
            <a:avLst/>
            <a:gdLst/>
            <a:ahLst/>
            <a:cxnLst>
              <a:cxn ang="0">
                <a:pos x="wd2" y="hd2"/>
              </a:cxn>
              <a:cxn ang="5400000">
                <a:pos x="wd2" y="hd2"/>
              </a:cxn>
              <a:cxn ang="10800000">
                <a:pos x="wd2" y="hd2"/>
              </a:cxn>
              <a:cxn ang="16200000">
                <a:pos x="wd2" y="hd2"/>
              </a:cxn>
            </a:cxnLst>
            <a:rect l="0" t="0" r="r" b="b"/>
            <a:pathLst>
              <a:path w="19468" h="20306" fill="norm" stroke="1" extrusionOk="0">
                <a:moveTo>
                  <a:pt x="4740" y="0"/>
                </a:moveTo>
                <a:cubicBezTo>
                  <a:pt x="4446" y="-4"/>
                  <a:pt x="4130" y="41"/>
                  <a:pt x="3784" y="142"/>
                </a:cubicBezTo>
                <a:cubicBezTo>
                  <a:pt x="-779" y="1476"/>
                  <a:pt x="-2132" y="12894"/>
                  <a:pt x="4955" y="17777"/>
                </a:cubicBezTo>
                <a:cubicBezTo>
                  <a:pt x="10496" y="21596"/>
                  <a:pt x="16204" y="20536"/>
                  <a:pt x="19263" y="18225"/>
                </a:cubicBezTo>
                <a:lnTo>
                  <a:pt x="19468" y="18060"/>
                </a:lnTo>
                <a:lnTo>
                  <a:pt x="19468" y="10653"/>
                </a:lnTo>
                <a:lnTo>
                  <a:pt x="18832" y="10325"/>
                </a:lnTo>
                <a:cubicBezTo>
                  <a:pt x="16926" y="9431"/>
                  <a:pt x="14390" y="8877"/>
                  <a:pt x="12419" y="7532"/>
                </a:cubicBezTo>
                <a:cubicBezTo>
                  <a:pt x="8245" y="4684"/>
                  <a:pt x="7576" y="42"/>
                  <a:pt x="4740" y="0"/>
                </a:cubicBezTo>
                <a:close/>
              </a:path>
            </a:pathLst>
          </a:custGeom>
          <a:ln w="12700">
            <a:miter lim="400000"/>
          </a:ln>
        </p:spPr>
      </p:pic>
      <p:sp>
        <p:nvSpPr>
          <p:cNvPr id="1436" name="TextBox 134"/>
          <p:cNvSpPr txBox="1"/>
          <p:nvPr/>
        </p:nvSpPr>
        <p:spPr>
          <a:xfrm>
            <a:off x="3101854" y="811365"/>
            <a:ext cx="20808375" cy="19278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defTabSz="1828433">
              <a:lnSpc>
                <a:spcPct val="80000"/>
              </a:lnSpc>
              <a:spcBef>
                <a:spcPts val="0"/>
              </a:spcBef>
              <a:defRPr sz="10400">
                <a:solidFill>
                  <a:schemeClr val="accent1">
                    <a:lumOff val="-13575"/>
                  </a:schemeClr>
                </a:solidFill>
                <a:latin typeface="Poppins Bold"/>
                <a:ea typeface="Poppins Bold"/>
                <a:cs typeface="Poppins Bold"/>
                <a:sym typeface="Poppins Bold"/>
              </a:defRPr>
            </a:lvl1pPr>
          </a:lstStyle>
          <a:p>
            <a:pPr/>
            <a:r>
              <a:t>Technological Infrastructure</a:t>
            </a:r>
          </a:p>
        </p:txBody>
      </p:sp>
      <p:sp>
        <p:nvSpPr>
          <p:cNvPr id="1437" name="4"/>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4</a:t>
            </a:r>
          </a:p>
        </p:txBody>
      </p:sp>
      <p:sp>
        <p:nvSpPr>
          <p:cNvPr id="1438" name="TextBox 17"/>
          <p:cNvSpPr txBox="1"/>
          <p:nvPr/>
        </p:nvSpPr>
        <p:spPr>
          <a:xfrm>
            <a:off x="9723445" y="4346304"/>
            <a:ext cx="13685127" cy="760069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74700" indent="-711200" defTabSz="1828433">
              <a:lnSpc>
                <a:spcPct val="120000"/>
              </a:lnSpc>
              <a:spcBef>
                <a:spcPts val="0"/>
              </a:spcBef>
              <a:buSzPct val="100000"/>
              <a:buChar char="๏"/>
              <a:defRPr spc="-35" sz="43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Platform Needs: </a:t>
            </a:r>
            <a:r>
              <a:t>If it's an online venture or uses blended learning, assess the technological platform's requirements.</a:t>
            </a:r>
            <a:endParaRPr>
              <a:latin typeface="Poppins Bold"/>
              <a:ea typeface="Poppins Bold"/>
              <a:cs typeface="Poppins Bold"/>
              <a:sym typeface="Poppins Bold"/>
            </a:endParaRPr>
          </a:p>
          <a:p>
            <a:pPr marL="774700" indent="-711200" defTabSz="1828433">
              <a:lnSpc>
                <a:spcPct val="120000"/>
              </a:lnSpc>
              <a:spcBef>
                <a:spcPts val="0"/>
              </a:spcBef>
              <a:buSzPct val="100000"/>
              <a:buChar char="๏"/>
              <a:defRPr spc="-35" sz="43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 Integration Capabilities: </a:t>
            </a:r>
            <a:r>
              <a:t>Check if the technology can integrate with other tools or systems the target audience uses.</a:t>
            </a:r>
          </a:p>
          <a:p>
            <a:pPr marL="774700" indent="-711200" defTabSz="1828433">
              <a:lnSpc>
                <a:spcPct val="120000"/>
              </a:lnSpc>
              <a:spcBef>
                <a:spcPts val="0"/>
              </a:spcBef>
              <a:buSzPct val="100000"/>
              <a:buChar char="๏"/>
              <a:defRPr spc="-35" sz="43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Scalability: </a:t>
            </a:r>
            <a:r>
              <a:t>Ensure the technology can handle growth regarding users, content, and features.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2" name="Freeform 70"/>
          <p:cNvSpPr/>
          <p:nvPr/>
        </p:nvSpPr>
        <p:spPr>
          <a:xfrm>
            <a:off x="614667" y="3964350"/>
            <a:ext cx="7366001" cy="8810022"/>
          </a:xfrm>
          <a:prstGeom prst="roundRect">
            <a:avLst>
              <a:gd name="adj" fmla="val 8895"/>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43" name="TextBox 134"/>
          <p:cNvSpPr txBox="1"/>
          <p:nvPr/>
        </p:nvSpPr>
        <p:spPr>
          <a:xfrm>
            <a:off x="790454" y="678805"/>
            <a:ext cx="14173415" cy="218947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24E8D"/>
                </a:solidFill>
                <a:latin typeface="Poppins Bold"/>
                <a:ea typeface="Poppins Bold"/>
                <a:cs typeface="Poppins Bold"/>
                <a:sym typeface="Poppins Bold"/>
              </a:defRPr>
            </a:lvl1pPr>
          </a:lstStyle>
          <a:p>
            <a:pPr/>
            <a:r>
              <a:t> Platform Needs</a:t>
            </a:r>
          </a:p>
        </p:txBody>
      </p:sp>
      <p:sp>
        <p:nvSpPr>
          <p:cNvPr id="1444" name="TextBox 5"/>
          <p:cNvSpPr txBox="1"/>
          <p:nvPr/>
        </p:nvSpPr>
        <p:spPr>
          <a:xfrm>
            <a:off x="1675996" y="5501286"/>
            <a:ext cx="5243343" cy="142239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Assessing Requirements</a:t>
            </a:r>
          </a:p>
        </p:txBody>
      </p:sp>
      <p:sp>
        <p:nvSpPr>
          <p:cNvPr id="1445" name="TextBox 6"/>
          <p:cNvSpPr txBox="1"/>
          <p:nvPr/>
        </p:nvSpPr>
        <p:spPr>
          <a:xfrm>
            <a:off x="846411" y="7287768"/>
            <a:ext cx="6902513" cy="49275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40" sz="3200">
                <a:latin typeface="Poppins Regular"/>
                <a:ea typeface="Poppins Regular"/>
                <a:cs typeface="Poppins Regular"/>
                <a:sym typeface="Poppins Regular"/>
              </a:defRPr>
            </a:pPr>
            <a:r>
              <a:t>Identify the specific needs of your educational service, such as live streaming capabilities, interactive content, user forums, assessment tools, etc. This will depend on the nature of your courses or content and the learning experience </a:t>
            </a:r>
          </a:p>
          <a:p>
            <a:pPr algn="ctr" defTabSz="1828433">
              <a:lnSpc>
                <a:spcPct val="100000"/>
              </a:lnSpc>
              <a:spcBef>
                <a:spcPts val="0"/>
              </a:spcBef>
              <a:defRPr spc="-40" sz="3200">
                <a:latin typeface="Poppins Regular"/>
                <a:ea typeface="Poppins Regular"/>
                <a:cs typeface="Poppins Regular"/>
                <a:sym typeface="Poppins Regular"/>
              </a:defRPr>
            </a:pPr>
            <a:r>
              <a:t>you want to provide.</a:t>
            </a:r>
          </a:p>
        </p:txBody>
      </p:sp>
      <p:sp>
        <p:nvSpPr>
          <p:cNvPr id="1446" name="Freeform 70"/>
          <p:cNvSpPr/>
          <p:nvPr/>
        </p:nvSpPr>
        <p:spPr>
          <a:xfrm>
            <a:off x="8509000" y="4096872"/>
            <a:ext cx="7366000" cy="8810021"/>
          </a:xfrm>
          <a:prstGeom prst="roundRect">
            <a:avLst>
              <a:gd name="adj" fmla="val 8895"/>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47" name="TextBox 5"/>
          <p:cNvSpPr txBox="1"/>
          <p:nvPr/>
        </p:nvSpPr>
        <p:spPr>
          <a:xfrm>
            <a:off x="9570329" y="6021225"/>
            <a:ext cx="5243342" cy="80263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User Experience</a:t>
            </a:r>
          </a:p>
        </p:txBody>
      </p:sp>
      <p:sp>
        <p:nvSpPr>
          <p:cNvPr id="1448" name="TextBox 6"/>
          <p:cNvSpPr txBox="1"/>
          <p:nvPr/>
        </p:nvSpPr>
        <p:spPr>
          <a:xfrm>
            <a:off x="9089413" y="7372720"/>
            <a:ext cx="6205174" cy="51295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41" sz="3300">
                <a:latin typeface="Poppins Regular"/>
                <a:ea typeface="Poppins Regular"/>
                <a:cs typeface="Poppins Regular"/>
                <a:sym typeface="Poppins Regular"/>
              </a:defRPr>
            </a:pPr>
            <a:r>
              <a:t>Focus on creating a </a:t>
            </a:r>
          </a:p>
          <a:p>
            <a:pPr algn="ctr" defTabSz="1828433">
              <a:lnSpc>
                <a:spcPct val="100000"/>
              </a:lnSpc>
              <a:spcBef>
                <a:spcPts val="0"/>
              </a:spcBef>
              <a:defRPr spc="-41" sz="3300">
                <a:latin typeface="Poppins Regular"/>
                <a:ea typeface="Poppins Regular"/>
                <a:cs typeface="Poppins Regular"/>
                <a:sym typeface="Poppins Regular"/>
              </a:defRPr>
            </a:pPr>
            <a:r>
              <a:t>user-friendly platform. </a:t>
            </a:r>
          </a:p>
          <a:p>
            <a:pPr algn="ctr" defTabSz="1828433">
              <a:lnSpc>
                <a:spcPct val="100000"/>
              </a:lnSpc>
              <a:spcBef>
                <a:spcPts val="0"/>
              </a:spcBef>
              <a:defRPr spc="-41" sz="3300">
                <a:latin typeface="Poppins Regular"/>
                <a:ea typeface="Poppins Regular"/>
                <a:cs typeface="Poppins Regular"/>
                <a:sym typeface="Poppins Regular"/>
              </a:defRPr>
            </a:pPr>
            <a:r>
              <a:t>This includes intuitive navigation, responsive design </a:t>
            </a:r>
          </a:p>
          <a:p>
            <a:pPr algn="ctr" defTabSz="1828433">
              <a:lnSpc>
                <a:spcPct val="100000"/>
              </a:lnSpc>
              <a:spcBef>
                <a:spcPts val="0"/>
              </a:spcBef>
              <a:defRPr spc="-41" sz="3300">
                <a:latin typeface="Poppins Regular"/>
                <a:ea typeface="Poppins Regular"/>
                <a:cs typeface="Poppins Regular"/>
                <a:sym typeface="Poppins Regular"/>
              </a:defRPr>
            </a:pPr>
            <a:r>
              <a:t>(for various devices like smartphones, tablets, </a:t>
            </a:r>
          </a:p>
          <a:p>
            <a:pPr algn="ctr" defTabSz="1828433">
              <a:lnSpc>
                <a:spcPct val="100000"/>
              </a:lnSpc>
              <a:spcBef>
                <a:spcPts val="0"/>
              </a:spcBef>
              <a:defRPr spc="-41" sz="3300">
                <a:latin typeface="Poppins Regular"/>
                <a:ea typeface="Poppins Regular"/>
                <a:cs typeface="Poppins Regular"/>
                <a:sym typeface="Poppins Regular"/>
              </a:defRPr>
            </a:pPr>
            <a:r>
              <a:t>and computers), and </a:t>
            </a:r>
          </a:p>
          <a:p>
            <a:pPr algn="ctr" defTabSz="1828433">
              <a:lnSpc>
                <a:spcPct val="100000"/>
              </a:lnSpc>
              <a:spcBef>
                <a:spcPts val="0"/>
              </a:spcBef>
              <a:defRPr spc="-41" sz="3300">
                <a:latin typeface="Poppins Regular"/>
                <a:ea typeface="Poppins Regular"/>
                <a:cs typeface="Poppins Regular"/>
                <a:sym typeface="Poppins Regular"/>
              </a:defRPr>
            </a:pPr>
            <a:r>
              <a:t>accessibility features.</a:t>
            </a:r>
          </a:p>
        </p:txBody>
      </p:sp>
      <p:sp>
        <p:nvSpPr>
          <p:cNvPr id="1449" name="Freeform 70"/>
          <p:cNvSpPr/>
          <p:nvPr/>
        </p:nvSpPr>
        <p:spPr>
          <a:xfrm>
            <a:off x="16403332" y="4096872"/>
            <a:ext cx="7366001" cy="8810021"/>
          </a:xfrm>
          <a:prstGeom prst="roundRect">
            <a:avLst>
              <a:gd name="adj" fmla="val 8895"/>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50" name="TextBox 5"/>
          <p:cNvSpPr txBox="1"/>
          <p:nvPr/>
        </p:nvSpPr>
        <p:spPr>
          <a:xfrm>
            <a:off x="17464661" y="5711345"/>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Content Management</a:t>
            </a:r>
          </a:p>
        </p:txBody>
      </p:sp>
      <p:sp>
        <p:nvSpPr>
          <p:cNvPr id="1451" name="TextBox 6"/>
          <p:cNvSpPr txBox="1"/>
          <p:nvPr/>
        </p:nvSpPr>
        <p:spPr>
          <a:xfrm>
            <a:off x="16824602" y="7970255"/>
            <a:ext cx="6523463" cy="39344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Your platform should have efficient ways to manage and update educational content, including videos, readings, quizzes, and interactive elements.</a:t>
            </a:r>
          </a:p>
        </p:txBody>
      </p:sp>
      <p:grpSp>
        <p:nvGrpSpPr>
          <p:cNvPr id="1483" name="Group"/>
          <p:cNvGrpSpPr/>
          <p:nvPr/>
        </p:nvGrpSpPr>
        <p:grpSpPr>
          <a:xfrm>
            <a:off x="3222687" y="3014363"/>
            <a:ext cx="2149961" cy="2122841"/>
            <a:chOff x="0" y="0"/>
            <a:chExt cx="2149959" cy="2122839"/>
          </a:xfrm>
        </p:grpSpPr>
        <p:sp>
          <p:nvSpPr>
            <p:cNvPr id="1452"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482" name="Group"/>
            <p:cNvGrpSpPr/>
            <p:nvPr/>
          </p:nvGrpSpPr>
          <p:grpSpPr>
            <a:xfrm>
              <a:off x="504849" y="208837"/>
              <a:ext cx="1445061" cy="1480761"/>
              <a:chOff x="0" y="0"/>
              <a:chExt cx="1445059" cy="1480760"/>
            </a:xfrm>
          </p:grpSpPr>
          <p:sp>
            <p:nvSpPr>
              <p:cNvPr id="1453"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481" name="Group"/>
              <p:cNvGrpSpPr/>
              <p:nvPr/>
            </p:nvGrpSpPr>
            <p:grpSpPr>
              <a:xfrm>
                <a:off x="40381" y="0"/>
                <a:ext cx="1404679" cy="1480761"/>
                <a:chOff x="0" y="0"/>
                <a:chExt cx="1404678" cy="1480760"/>
              </a:xfrm>
            </p:grpSpPr>
            <p:sp>
              <p:nvSpPr>
                <p:cNvPr id="1454"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55"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56"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57"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58"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59"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0"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1"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2"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3"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4"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5"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6"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7"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8"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69"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0"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1"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2"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3"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4"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5"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6"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7"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8"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79"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80"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1508" name="Group"/>
          <p:cNvGrpSpPr/>
          <p:nvPr/>
        </p:nvGrpSpPr>
        <p:grpSpPr>
          <a:xfrm>
            <a:off x="19011352" y="3213146"/>
            <a:ext cx="2149961" cy="2122840"/>
            <a:chOff x="0" y="0"/>
            <a:chExt cx="2149959" cy="2122839"/>
          </a:xfrm>
        </p:grpSpPr>
        <p:sp>
          <p:nvSpPr>
            <p:cNvPr id="1484"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507" name="Group"/>
            <p:cNvGrpSpPr/>
            <p:nvPr/>
          </p:nvGrpSpPr>
          <p:grpSpPr>
            <a:xfrm>
              <a:off x="435447" y="74693"/>
              <a:ext cx="1279065" cy="1642044"/>
              <a:chOff x="0" y="0"/>
              <a:chExt cx="1279063" cy="1642043"/>
            </a:xfrm>
          </p:grpSpPr>
          <p:sp>
            <p:nvSpPr>
              <p:cNvPr id="1485"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86"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87"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88"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89"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0"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1"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2"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3"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4"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5"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6"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7"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8"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499"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00"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01"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02"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03"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04"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05"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06"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1540" name="Group"/>
          <p:cNvGrpSpPr/>
          <p:nvPr/>
        </p:nvGrpSpPr>
        <p:grpSpPr>
          <a:xfrm>
            <a:off x="11117020" y="3213146"/>
            <a:ext cx="2149960" cy="2122840"/>
            <a:chOff x="0" y="0"/>
            <a:chExt cx="2149959" cy="2122839"/>
          </a:xfrm>
        </p:grpSpPr>
        <p:sp>
          <p:nvSpPr>
            <p:cNvPr id="1509"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539" name="Group"/>
            <p:cNvGrpSpPr/>
            <p:nvPr/>
          </p:nvGrpSpPr>
          <p:grpSpPr>
            <a:xfrm>
              <a:off x="104889" y="15142"/>
              <a:ext cx="1940181" cy="1363580"/>
              <a:chOff x="0" y="0"/>
              <a:chExt cx="1940179" cy="1363578"/>
            </a:xfrm>
          </p:grpSpPr>
          <p:sp>
            <p:nvSpPr>
              <p:cNvPr id="1510" name="Freeform 327"/>
              <p:cNvSpPr/>
              <p:nvPr/>
            </p:nvSpPr>
            <p:spPr>
              <a:xfrm>
                <a:off x="600454" y="373522"/>
                <a:ext cx="205536" cy="1075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975"/>
                    </a:moveTo>
                    <a:cubicBezTo>
                      <a:pt x="21600" y="8006"/>
                      <a:pt x="16720" y="0"/>
                      <a:pt x="10764" y="0"/>
                    </a:cubicBezTo>
                    <a:cubicBezTo>
                      <a:pt x="4808" y="0"/>
                      <a:pt x="0" y="8006"/>
                      <a:pt x="0" y="17975"/>
                    </a:cubicBezTo>
                    <a:cubicBezTo>
                      <a:pt x="0" y="19183"/>
                      <a:pt x="144" y="20392"/>
                      <a:pt x="215" y="21600"/>
                    </a:cubicBezTo>
                    <a:lnTo>
                      <a:pt x="21313" y="21600"/>
                    </a:lnTo>
                    <a:cubicBezTo>
                      <a:pt x="21456" y="20392"/>
                      <a:pt x="21600" y="19183"/>
                      <a:pt x="21600" y="17975"/>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11" name="Freeform 97"/>
              <p:cNvSpPr/>
              <p:nvPr/>
            </p:nvSpPr>
            <p:spPr>
              <a:xfrm>
                <a:off x="212281" y="419452"/>
                <a:ext cx="1503488" cy="944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8" y="3495"/>
                    </a:moveTo>
                    <a:cubicBezTo>
                      <a:pt x="17841" y="3495"/>
                      <a:pt x="17713" y="3614"/>
                      <a:pt x="17634" y="3836"/>
                    </a:cubicBezTo>
                    <a:cubicBezTo>
                      <a:pt x="17545" y="4057"/>
                      <a:pt x="17495" y="4688"/>
                      <a:pt x="17495" y="5762"/>
                    </a:cubicBezTo>
                    <a:lnTo>
                      <a:pt x="17495" y="15429"/>
                    </a:lnTo>
                    <a:cubicBezTo>
                      <a:pt x="17495" y="16639"/>
                      <a:pt x="17535" y="17389"/>
                      <a:pt x="17584" y="17662"/>
                    </a:cubicBezTo>
                    <a:cubicBezTo>
                      <a:pt x="17643" y="17952"/>
                      <a:pt x="17782" y="18088"/>
                      <a:pt x="17979" y="18088"/>
                    </a:cubicBezTo>
                    <a:cubicBezTo>
                      <a:pt x="18196" y="18088"/>
                      <a:pt x="18334" y="17935"/>
                      <a:pt x="18393" y="17594"/>
                    </a:cubicBezTo>
                    <a:cubicBezTo>
                      <a:pt x="18452" y="17287"/>
                      <a:pt x="18472" y="16503"/>
                      <a:pt x="18472" y="15292"/>
                    </a:cubicBezTo>
                    <a:lnTo>
                      <a:pt x="18472" y="5762"/>
                    </a:lnTo>
                    <a:cubicBezTo>
                      <a:pt x="18472" y="4791"/>
                      <a:pt x="18443" y="4177"/>
                      <a:pt x="18383" y="3904"/>
                    </a:cubicBezTo>
                    <a:cubicBezTo>
                      <a:pt x="18324" y="3648"/>
                      <a:pt x="18196" y="3495"/>
                      <a:pt x="18008" y="3495"/>
                    </a:cubicBezTo>
                    <a:close/>
                    <a:moveTo>
                      <a:pt x="8147" y="450"/>
                    </a:moveTo>
                    <a:lnTo>
                      <a:pt x="13375" y="450"/>
                    </a:lnTo>
                    <a:lnTo>
                      <a:pt x="13375" y="4600"/>
                    </a:lnTo>
                    <a:lnTo>
                      <a:pt x="11276" y="4600"/>
                    </a:lnTo>
                    <a:lnTo>
                      <a:pt x="11276" y="8529"/>
                    </a:lnTo>
                    <a:lnTo>
                      <a:pt x="13247" y="8529"/>
                    </a:lnTo>
                    <a:lnTo>
                      <a:pt x="13247" y="12475"/>
                    </a:lnTo>
                    <a:lnTo>
                      <a:pt x="11276" y="12475"/>
                    </a:lnTo>
                    <a:lnTo>
                      <a:pt x="11276" y="17000"/>
                    </a:lnTo>
                    <a:lnTo>
                      <a:pt x="13583" y="17000"/>
                    </a:lnTo>
                    <a:lnTo>
                      <a:pt x="13583" y="21150"/>
                    </a:lnTo>
                    <a:lnTo>
                      <a:pt x="8147" y="21150"/>
                    </a:lnTo>
                    <a:close/>
                    <a:moveTo>
                      <a:pt x="17989" y="0"/>
                    </a:moveTo>
                    <a:cubicBezTo>
                      <a:pt x="18630" y="0"/>
                      <a:pt x="19212" y="170"/>
                      <a:pt x="19715" y="546"/>
                    </a:cubicBezTo>
                    <a:cubicBezTo>
                      <a:pt x="20229" y="904"/>
                      <a:pt x="20653" y="1449"/>
                      <a:pt x="20959" y="2182"/>
                    </a:cubicBezTo>
                    <a:cubicBezTo>
                      <a:pt x="21274" y="2898"/>
                      <a:pt x="21462" y="3682"/>
                      <a:pt x="21511" y="4552"/>
                    </a:cubicBezTo>
                    <a:cubicBezTo>
                      <a:pt x="21570" y="5404"/>
                      <a:pt x="21600" y="6887"/>
                      <a:pt x="21600" y="9036"/>
                    </a:cubicBezTo>
                    <a:lnTo>
                      <a:pt x="21600" y="12582"/>
                    </a:lnTo>
                    <a:cubicBezTo>
                      <a:pt x="21600" y="14644"/>
                      <a:pt x="21570" y="16128"/>
                      <a:pt x="21521" y="16997"/>
                    </a:cubicBezTo>
                    <a:cubicBezTo>
                      <a:pt x="21462" y="17866"/>
                      <a:pt x="21284" y="18651"/>
                      <a:pt x="20978" y="19367"/>
                    </a:cubicBezTo>
                    <a:cubicBezTo>
                      <a:pt x="20682" y="20100"/>
                      <a:pt x="20278" y="20645"/>
                      <a:pt x="19765" y="21037"/>
                    </a:cubicBezTo>
                    <a:cubicBezTo>
                      <a:pt x="19262" y="21412"/>
                      <a:pt x="18670" y="21600"/>
                      <a:pt x="17989" y="21600"/>
                    </a:cubicBezTo>
                    <a:cubicBezTo>
                      <a:pt x="17347" y="21600"/>
                      <a:pt x="16765" y="21430"/>
                      <a:pt x="16252" y="21072"/>
                    </a:cubicBezTo>
                    <a:cubicBezTo>
                      <a:pt x="15739" y="20696"/>
                      <a:pt x="15335" y="20151"/>
                      <a:pt x="15019" y="19435"/>
                    </a:cubicBezTo>
                    <a:cubicBezTo>
                      <a:pt x="14713" y="18702"/>
                      <a:pt x="14526" y="17901"/>
                      <a:pt x="14466" y="17048"/>
                    </a:cubicBezTo>
                    <a:cubicBezTo>
                      <a:pt x="14407" y="16196"/>
                      <a:pt x="14378" y="14713"/>
                      <a:pt x="14378" y="12582"/>
                    </a:cubicBezTo>
                    <a:lnTo>
                      <a:pt x="14378" y="9036"/>
                    </a:lnTo>
                    <a:cubicBezTo>
                      <a:pt x="14378" y="6939"/>
                      <a:pt x="14407" y="5472"/>
                      <a:pt x="14466" y="4603"/>
                    </a:cubicBezTo>
                    <a:cubicBezTo>
                      <a:pt x="14516" y="3734"/>
                      <a:pt x="14703" y="2932"/>
                      <a:pt x="14999" y="2216"/>
                    </a:cubicBezTo>
                    <a:cubicBezTo>
                      <a:pt x="15295" y="1517"/>
                      <a:pt x="15700" y="955"/>
                      <a:pt x="16203" y="580"/>
                    </a:cubicBezTo>
                    <a:cubicBezTo>
                      <a:pt x="16716" y="188"/>
                      <a:pt x="17318" y="0"/>
                      <a:pt x="17989" y="0"/>
                    </a:cubicBezTo>
                    <a:close/>
                    <a:moveTo>
                      <a:pt x="3385" y="0"/>
                    </a:moveTo>
                    <a:cubicBezTo>
                      <a:pt x="4194" y="0"/>
                      <a:pt x="4885" y="222"/>
                      <a:pt x="5458" y="682"/>
                    </a:cubicBezTo>
                    <a:cubicBezTo>
                      <a:pt x="6030" y="1125"/>
                      <a:pt x="6415" y="1705"/>
                      <a:pt x="6593" y="2387"/>
                    </a:cubicBezTo>
                    <a:cubicBezTo>
                      <a:pt x="6780" y="3069"/>
                      <a:pt x="6869" y="4245"/>
                      <a:pt x="6869" y="5899"/>
                    </a:cubicBezTo>
                    <a:lnTo>
                      <a:pt x="6869" y="6717"/>
                    </a:lnTo>
                    <a:lnTo>
                      <a:pt x="3977" y="6717"/>
                    </a:lnTo>
                    <a:lnTo>
                      <a:pt x="3977" y="5166"/>
                    </a:lnTo>
                    <a:cubicBezTo>
                      <a:pt x="3977" y="4450"/>
                      <a:pt x="3938" y="4006"/>
                      <a:pt x="3859" y="3802"/>
                    </a:cubicBezTo>
                    <a:cubicBezTo>
                      <a:pt x="3790" y="3597"/>
                      <a:pt x="3661" y="3495"/>
                      <a:pt x="3494" y="3495"/>
                    </a:cubicBezTo>
                    <a:cubicBezTo>
                      <a:pt x="3306" y="3495"/>
                      <a:pt x="3158" y="3648"/>
                      <a:pt x="3059" y="3904"/>
                    </a:cubicBezTo>
                    <a:cubicBezTo>
                      <a:pt x="2961" y="4177"/>
                      <a:pt x="2911" y="4569"/>
                      <a:pt x="2911" y="5114"/>
                    </a:cubicBezTo>
                    <a:cubicBezTo>
                      <a:pt x="2911" y="5813"/>
                      <a:pt x="2971" y="6325"/>
                      <a:pt x="3079" y="6666"/>
                    </a:cubicBezTo>
                    <a:cubicBezTo>
                      <a:pt x="3178" y="7024"/>
                      <a:pt x="3474" y="7450"/>
                      <a:pt x="3957" y="7944"/>
                    </a:cubicBezTo>
                    <a:cubicBezTo>
                      <a:pt x="5359" y="9376"/>
                      <a:pt x="6227" y="10536"/>
                      <a:pt x="6593" y="11456"/>
                    </a:cubicBezTo>
                    <a:cubicBezTo>
                      <a:pt x="6958" y="12377"/>
                      <a:pt x="7135" y="13843"/>
                      <a:pt x="7135" y="15855"/>
                    </a:cubicBezTo>
                    <a:cubicBezTo>
                      <a:pt x="7135" y="17338"/>
                      <a:pt x="7037" y="18429"/>
                      <a:pt x="6829" y="19128"/>
                    </a:cubicBezTo>
                    <a:cubicBezTo>
                      <a:pt x="6632" y="19827"/>
                      <a:pt x="6237" y="20424"/>
                      <a:pt x="5665" y="20901"/>
                    </a:cubicBezTo>
                    <a:cubicBezTo>
                      <a:pt x="5092" y="21361"/>
                      <a:pt x="4421" y="21600"/>
                      <a:pt x="3661" y="21600"/>
                    </a:cubicBezTo>
                    <a:cubicBezTo>
                      <a:pt x="2832" y="21600"/>
                      <a:pt x="2112" y="21327"/>
                      <a:pt x="1520" y="20782"/>
                    </a:cubicBezTo>
                    <a:cubicBezTo>
                      <a:pt x="938" y="20236"/>
                      <a:pt x="543" y="19537"/>
                      <a:pt x="365" y="18702"/>
                    </a:cubicBezTo>
                    <a:cubicBezTo>
                      <a:pt x="178" y="17849"/>
                      <a:pt x="89" y="16639"/>
                      <a:pt x="89" y="15088"/>
                    </a:cubicBezTo>
                    <a:lnTo>
                      <a:pt x="89" y="13758"/>
                    </a:lnTo>
                    <a:lnTo>
                      <a:pt x="2990" y="13758"/>
                    </a:lnTo>
                    <a:lnTo>
                      <a:pt x="2990" y="16264"/>
                    </a:lnTo>
                    <a:cubicBezTo>
                      <a:pt x="2990" y="17048"/>
                      <a:pt x="3030" y="17543"/>
                      <a:pt x="3119" y="17764"/>
                    </a:cubicBezTo>
                    <a:cubicBezTo>
                      <a:pt x="3198" y="17969"/>
                      <a:pt x="3336" y="18088"/>
                      <a:pt x="3553" y="18088"/>
                    </a:cubicBezTo>
                    <a:cubicBezTo>
                      <a:pt x="3750" y="18088"/>
                      <a:pt x="3908" y="17952"/>
                      <a:pt x="4007" y="17662"/>
                    </a:cubicBezTo>
                    <a:cubicBezTo>
                      <a:pt x="4115" y="17389"/>
                      <a:pt x="4165" y="16963"/>
                      <a:pt x="4165" y="16417"/>
                    </a:cubicBezTo>
                    <a:cubicBezTo>
                      <a:pt x="4165" y="15190"/>
                      <a:pt x="4066" y="14406"/>
                      <a:pt x="3879" y="14031"/>
                    </a:cubicBezTo>
                    <a:cubicBezTo>
                      <a:pt x="3681" y="13656"/>
                      <a:pt x="3188" y="13025"/>
                      <a:pt x="2408" y="12138"/>
                    </a:cubicBezTo>
                    <a:cubicBezTo>
                      <a:pt x="1638" y="11252"/>
                      <a:pt x="1115" y="10621"/>
                      <a:pt x="868" y="10212"/>
                    </a:cubicBezTo>
                    <a:cubicBezTo>
                      <a:pt x="622" y="9820"/>
                      <a:pt x="405" y="9257"/>
                      <a:pt x="237" y="8558"/>
                    </a:cubicBezTo>
                    <a:cubicBezTo>
                      <a:pt x="69" y="7842"/>
                      <a:pt x="0" y="6939"/>
                      <a:pt x="0" y="5830"/>
                    </a:cubicBezTo>
                    <a:cubicBezTo>
                      <a:pt x="0" y="4245"/>
                      <a:pt x="109" y="3069"/>
                      <a:pt x="345" y="2353"/>
                    </a:cubicBezTo>
                    <a:cubicBezTo>
                      <a:pt x="582" y="1603"/>
                      <a:pt x="957" y="1040"/>
                      <a:pt x="1490" y="614"/>
                    </a:cubicBezTo>
                    <a:cubicBezTo>
                      <a:pt x="2013" y="205"/>
                      <a:pt x="2645" y="0"/>
                      <a:pt x="3385" y="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12" name="Freeform 331"/>
              <p:cNvSpPr/>
              <p:nvPr/>
            </p:nvSpPr>
            <p:spPr>
              <a:xfrm>
                <a:off x="269903" y="307906"/>
                <a:ext cx="247988" cy="268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30" y="16753"/>
                    </a:moveTo>
                    <a:cubicBezTo>
                      <a:pt x="7479" y="16753"/>
                      <a:pt x="4847" y="14061"/>
                      <a:pt x="4847" y="10770"/>
                    </a:cubicBezTo>
                    <a:cubicBezTo>
                      <a:pt x="4847" y="7479"/>
                      <a:pt x="7479" y="4847"/>
                      <a:pt x="10830" y="4847"/>
                    </a:cubicBezTo>
                    <a:cubicBezTo>
                      <a:pt x="14061" y="4847"/>
                      <a:pt x="16753" y="7479"/>
                      <a:pt x="16753" y="10770"/>
                    </a:cubicBezTo>
                    <a:cubicBezTo>
                      <a:pt x="16753" y="14061"/>
                      <a:pt x="14061" y="16753"/>
                      <a:pt x="10830" y="16753"/>
                    </a:cubicBezTo>
                    <a:close/>
                    <a:moveTo>
                      <a:pt x="18429" y="11608"/>
                    </a:moveTo>
                    <a:lnTo>
                      <a:pt x="21600" y="11428"/>
                    </a:lnTo>
                    <a:lnTo>
                      <a:pt x="21480" y="8975"/>
                    </a:lnTo>
                    <a:lnTo>
                      <a:pt x="18249" y="9155"/>
                    </a:lnTo>
                    <a:cubicBezTo>
                      <a:pt x="18189" y="8676"/>
                      <a:pt x="18070" y="8257"/>
                      <a:pt x="17830" y="7838"/>
                    </a:cubicBezTo>
                    <a:lnTo>
                      <a:pt x="20583" y="6103"/>
                    </a:lnTo>
                    <a:lnTo>
                      <a:pt x="19266" y="4009"/>
                    </a:lnTo>
                    <a:lnTo>
                      <a:pt x="16514" y="5744"/>
                    </a:lnTo>
                    <a:cubicBezTo>
                      <a:pt x="16275" y="5385"/>
                      <a:pt x="15916" y="5086"/>
                      <a:pt x="15557" y="4787"/>
                    </a:cubicBezTo>
                    <a:lnTo>
                      <a:pt x="17112" y="1915"/>
                    </a:lnTo>
                    <a:lnTo>
                      <a:pt x="14958" y="778"/>
                    </a:lnTo>
                    <a:lnTo>
                      <a:pt x="13343" y="3590"/>
                    </a:lnTo>
                    <a:cubicBezTo>
                      <a:pt x="12864" y="3411"/>
                      <a:pt x="12326" y="3231"/>
                      <a:pt x="11727" y="3171"/>
                    </a:cubicBezTo>
                    <a:lnTo>
                      <a:pt x="11727" y="0"/>
                    </a:lnTo>
                    <a:lnTo>
                      <a:pt x="9274" y="0"/>
                    </a:lnTo>
                    <a:lnTo>
                      <a:pt x="9274" y="3291"/>
                    </a:lnTo>
                    <a:cubicBezTo>
                      <a:pt x="8616" y="3411"/>
                      <a:pt x="8078" y="3590"/>
                      <a:pt x="7479" y="3889"/>
                    </a:cubicBezTo>
                    <a:lnTo>
                      <a:pt x="5265" y="1376"/>
                    </a:lnTo>
                    <a:lnTo>
                      <a:pt x="3351" y="2932"/>
                    </a:lnTo>
                    <a:lnTo>
                      <a:pt x="5445" y="5325"/>
                    </a:lnTo>
                    <a:cubicBezTo>
                      <a:pt x="5026" y="5744"/>
                      <a:pt x="4667" y="6223"/>
                      <a:pt x="4368" y="6701"/>
                    </a:cubicBezTo>
                    <a:lnTo>
                      <a:pt x="1137" y="5565"/>
                    </a:lnTo>
                    <a:lnTo>
                      <a:pt x="239" y="7898"/>
                    </a:lnTo>
                    <a:lnTo>
                      <a:pt x="3351" y="9035"/>
                    </a:lnTo>
                    <a:cubicBezTo>
                      <a:pt x="3291" y="9573"/>
                      <a:pt x="3171" y="10112"/>
                      <a:pt x="3171" y="10710"/>
                    </a:cubicBezTo>
                    <a:lnTo>
                      <a:pt x="0" y="11249"/>
                    </a:lnTo>
                    <a:lnTo>
                      <a:pt x="359" y="13702"/>
                    </a:lnTo>
                    <a:lnTo>
                      <a:pt x="3530" y="13163"/>
                    </a:lnTo>
                    <a:cubicBezTo>
                      <a:pt x="3710" y="13582"/>
                      <a:pt x="3889" y="14001"/>
                      <a:pt x="4129" y="14420"/>
                    </a:cubicBezTo>
                    <a:lnTo>
                      <a:pt x="1556" y="16394"/>
                    </a:lnTo>
                    <a:lnTo>
                      <a:pt x="3052" y="18369"/>
                    </a:lnTo>
                    <a:lnTo>
                      <a:pt x="5624" y="16335"/>
                    </a:lnTo>
                    <a:cubicBezTo>
                      <a:pt x="5983" y="16694"/>
                      <a:pt x="6342" y="16993"/>
                      <a:pt x="6761" y="17172"/>
                    </a:cubicBezTo>
                    <a:lnTo>
                      <a:pt x="5445" y="20164"/>
                    </a:lnTo>
                    <a:lnTo>
                      <a:pt x="7719" y="21121"/>
                    </a:lnTo>
                    <a:lnTo>
                      <a:pt x="8975" y="18189"/>
                    </a:lnTo>
                    <a:cubicBezTo>
                      <a:pt x="9454" y="18309"/>
                      <a:pt x="9873" y="18369"/>
                      <a:pt x="10351" y="18369"/>
                    </a:cubicBezTo>
                    <a:lnTo>
                      <a:pt x="10710" y="21600"/>
                    </a:lnTo>
                    <a:lnTo>
                      <a:pt x="13163" y="21361"/>
                    </a:lnTo>
                    <a:lnTo>
                      <a:pt x="12864" y="18070"/>
                    </a:lnTo>
                    <a:cubicBezTo>
                      <a:pt x="13283" y="18010"/>
                      <a:pt x="13702" y="17830"/>
                      <a:pt x="14121" y="17651"/>
                    </a:cubicBezTo>
                    <a:lnTo>
                      <a:pt x="15976" y="20284"/>
                    </a:lnTo>
                    <a:lnTo>
                      <a:pt x="18010" y="18848"/>
                    </a:lnTo>
                    <a:lnTo>
                      <a:pt x="16155" y="16215"/>
                    </a:lnTo>
                    <a:cubicBezTo>
                      <a:pt x="16454" y="15916"/>
                      <a:pt x="16753" y="15557"/>
                      <a:pt x="17053" y="15198"/>
                    </a:cubicBezTo>
                    <a:lnTo>
                      <a:pt x="19925" y="16634"/>
                    </a:lnTo>
                    <a:lnTo>
                      <a:pt x="21061" y="14360"/>
                    </a:lnTo>
                    <a:lnTo>
                      <a:pt x="18130" y="12924"/>
                    </a:lnTo>
                    <a:cubicBezTo>
                      <a:pt x="18249" y="12505"/>
                      <a:pt x="18369" y="12086"/>
                      <a:pt x="18429" y="11608"/>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13" name="Freeform 332"/>
              <p:cNvSpPr/>
              <p:nvPr/>
            </p:nvSpPr>
            <p:spPr>
              <a:xfrm>
                <a:off x="324489" y="366960"/>
                <a:ext cx="135785" cy="146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4" y="18778"/>
                    </a:moveTo>
                    <a:cubicBezTo>
                      <a:pt x="6404" y="18778"/>
                      <a:pt x="2822" y="15196"/>
                      <a:pt x="2822" y="10746"/>
                    </a:cubicBezTo>
                    <a:cubicBezTo>
                      <a:pt x="2822" y="6295"/>
                      <a:pt x="6404" y="2714"/>
                      <a:pt x="10854" y="2714"/>
                    </a:cubicBezTo>
                    <a:cubicBezTo>
                      <a:pt x="15305" y="2714"/>
                      <a:pt x="18886" y="6295"/>
                      <a:pt x="18886" y="10746"/>
                    </a:cubicBezTo>
                    <a:cubicBezTo>
                      <a:pt x="18886" y="15196"/>
                      <a:pt x="15305" y="18778"/>
                      <a:pt x="10854" y="18778"/>
                    </a:cubicBezTo>
                    <a:close/>
                    <a:moveTo>
                      <a:pt x="10854" y="0"/>
                    </a:moveTo>
                    <a:cubicBezTo>
                      <a:pt x="4776" y="0"/>
                      <a:pt x="0" y="4776"/>
                      <a:pt x="0" y="10746"/>
                    </a:cubicBezTo>
                    <a:cubicBezTo>
                      <a:pt x="0" y="16716"/>
                      <a:pt x="4776" y="21600"/>
                      <a:pt x="10854" y="21600"/>
                    </a:cubicBezTo>
                    <a:cubicBezTo>
                      <a:pt x="16716" y="21600"/>
                      <a:pt x="21600" y="16716"/>
                      <a:pt x="21600" y="10746"/>
                    </a:cubicBezTo>
                    <a:cubicBezTo>
                      <a:pt x="21600" y="4776"/>
                      <a:pt x="16716" y="0"/>
                      <a:pt x="10854"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14" name="Freeform 333"/>
              <p:cNvSpPr/>
              <p:nvPr/>
            </p:nvSpPr>
            <p:spPr>
              <a:xfrm>
                <a:off x="682337" y="996875"/>
                <a:ext cx="247989" cy="268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60" y="16740"/>
                    </a:moveTo>
                    <a:cubicBezTo>
                      <a:pt x="7518" y="16740"/>
                      <a:pt x="4893" y="14040"/>
                      <a:pt x="4893" y="10740"/>
                    </a:cubicBezTo>
                    <a:cubicBezTo>
                      <a:pt x="4893" y="7500"/>
                      <a:pt x="7518" y="4800"/>
                      <a:pt x="10860" y="4800"/>
                    </a:cubicBezTo>
                    <a:cubicBezTo>
                      <a:pt x="14082" y="4800"/>
                      <a:pt x="16767" y="7500"/>
                      <a:pt x="16767" y="10740"/>
                    </a:cubicBezTo>
                    <a:cubicBezTo>
                      <a:pt x="16767" y="14040"/>
                      <a:pt x="14082" y="16740"/>
                      <a:pt x="10860" y="16740"/>
                    </a:cubicBezTo>
                    <a:close/>
                    <a:moveTo>
                      <a:pt x="18378" y="11580"/>
                    </a:moveTo>
                    <a:lnTo>
                      <a:pt x="21600" y="11400"/>
                    </a:lnTo>
                    <a:lnTo>
                      <a:pt x="21481" y="8940"/>
                    </a:lnTo>
                    <a:lnTo>
                      <a:pt x="18259" y="9120"/>
                    </a:lnTo>
                    <a:cubicBezTo>
                      <a:pt x="18139" y="8640"/>
                      <a:pt x="18020" y="8220"/>
                      <a:pt x="17841" y="7800"/>
                    </a:cubicBezTo>
                    <a:lnTo>
                      <a:pt x="20586" y="6060"/>
                    </a:lnTo>
                    <a:lnTo>
                      <a:pt x="19273" y="4020"/>
                    </a:lnTo>
                    <a:lnTo>
                      <a:pt x="16528" y="5700"/>
                    </a:lnTo>
                    <a:cubicBezTo>
                      <a:pt x="16230" y="5340"/>
                      <a:pt x="15931" y="5040"/>
                      <a:pt x="15514" y="4740"/>
                    </a:cubicBezTo>
                    <a:lnTo>
                      <a:pt x="17125" y="1980"/>
                    </a:lnTo>
                    <a:lnTo>
                      <a:pt x="14977" y="780"/>
                    </a:lnTo>
                    <a:lnTo>
                      <a:pt x="13366" y="3600"/>
                    </a:lnTo>
                    <a:cubicBezTo>
                      <a:pt x="12829" y="3420"/>
                      <a:pt x="12351" y="3240"/>
                      <a:pt x="11755" y="3180"/>
                    </a:cubicBezTo>
                    <a:lnTo>
                      <a:pt x="11755" y="0"/>
                    </a:lnTo>
                    <a:lnTo>
                      <a:pt x="9249" y="0"/>
                    </a:lnTo>
                    <a:lnTo>
                      <a:pt x="9249" y="3300"/>
                    </a:lnTo>
                    <a:cubicBezTo>
                      <a:pt x="8652" y="3420"/>
                      <a:pt x="8055" y="3660"/>
                      <a:pt x="7518" y="3900"/>
                    </a:cubicBezTo>
                    <a:lnTo>
                      <a:pt x="5310" y="1320"/>
                    </a:lnTo>
                    <a:lnTo>
                      <a:pt x="3401" y="2940"/>
                    </a:lnTo>
                    <a:lnTo>
                      <a:pt x="5490" y="5280"/>
                    </a:lnTo>
                    <a:cubicBezTo>
                      <a:pt x="5012" y="5700"/>
                      <a:pt x="4654" y="6180"/>
                      <a:pt x="4356" y="6660"/>
                    </a:cubicBezTo>
                    <a:lnTo>
                      <a:pt x="1134" y="5520"/>
                    </a:lnTo>
                    <a:lnTo>
                      <a:pt x="298" y="7860"/>
                    </a:lnTo>
                    <a:lnTo>
                      <a:pt x="3401" y="9000"/>
                    </a:lnTo>
                    <a:cubicBezTo>
                      <a:pt x="3282" y="9540"/>
                      <a:pt x="3222" y="10080"/>
                      <a:pt x="3222" y="10680"/>
                    </a:cubicBezTo>
                    <a:lnTo>
                      <a:pt x="0" y="11220"/>
                    </a:lnTo>
                    <a:lnTo>
                      <a:pt x="358" y="13620"/>
                    </a:lnTo>
                    <a:lnTo>
                      <a:pt x="3580" y="13140"/>
                    </a:lnTo>
                    <a:cubicBezTo>
                      <a:pt x="3759" y="13560"/>
                      <a:pt x="3938" y="14040"/>
                      <a:pt x="4117" y="14400"/>
                    </a:cubicBezTo>
                    <a:lnTo>
                      <a:pt x="1611" y="16380"/>
                    </a:lnTo>
                    <a:lnTo>
                      <a:pt x="3103" y="18360"/>
                    </a:lnTo>
                    <a:lnTo>
                      <a:pt x="5669" y="16380"/>
                    </a:lnTo>
                    <a:cubicBezTo>
                      <a:pt x="6027" y="16680"/>
                      <a:pt x="6325" y="16980"/>
                      <a:pt x="6743" y="17220"/>
                    </a:cubicBezTo>
                    <a:lnTo>
                      <a:pt x="5490" y="20160"/>
                    </a:lnTo>
                    <a:lnTo>
                      <a:pt x="7757" y="21180"/>
                    </a:lnTo>
                    <a:lnTo>
                      <a:pt x="9010" y="18180"/>
                    </a:lnTo>
                    <a:cubicBezTo>
                      <a:pt x="9428" y="18300"/>
                      <a:pt x="9905" y="18360"/>
                      <a:pt x="10323" y="18360"/>
                    </a:cubicBezTo>
                    <a:lnTo>
                      <a:pt x="10740" y="21600"/>
                    </a:lnTo>
                    <a:lnTo>
                      <a:pt x="13187" y="21360"/>
                    </a:lnTo>
                    <a:lnTo>
                      <a:pt x="12829" y="18120"/>
                    </a:lnTo>
                    <a:cubicBezTo>
                      <a:pt x="13306" y="18000"/>
                      <a:pt x="13724" y="17820"/>
                      <a:pt x="14082" y="17640"/>
                    </a:cubicBezTo>
                    <a:lnTo>
                      <a:pt x="15991" y="20280"/>
                    </a:lnTo>
                    <a:lnTo>
                      <a:pt x="17960" y="18840"/>
                    </a:lnTo>
                    <a:lnTo>
                      <a:pt x="16110" y="16200"/>
                    </a:lnTo>
                    <a:cubicBezTo>
                      <a:pt x="16469" y="15900"/>
                      <a:pt x="16767" y="15540"/>
                      <a:pt x="17065" y="15180"/>
                    </a:cubicBezTo>
                    <a:lnTo>
                      <a:pt x="19929" y="16620"/>
                    </a:lnTo>
                    <a:lnTo>
                      <a:pt x="21003" y="14340"/>
                    </a:lnTo>
                    <a:lnTo>
                      <a:pt x="18139" y="12900"/>
                    </a:lnTo>
                    <a:cubicBezTo>
                      <a:pt x="18259" y="12540"/>
                      <a:pt x="18378" y="12060"/>
                      <a:pt x="18378" y="11580"/>
                    </a:cubicBezTo>
                    <a:close/>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15" name="Freeform 334"/>
              <p:cNvSpPr/>
              <p:nvPr/>
            </p:nvSpPr>
            <p:spPr>
              <a:xfrm>
                <a:off x="739954" y="1055930"/>
                <a:ext cx="135788" cy="146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4" y="18778"/>
                    </a:moveTo>
                    <a:cubicBezTo>
                      <a:pt x="6404" y="18778"/>
                      <a:pt x="2822" y="15196"/>
                      <a:pt x="2822" y="10746"/>
                    </a:cubicBezTo>
                    <a:cubicBezTo>
                      <a:pt x="2822" y="6295"/>
                      <a:pt x="6404" y="2714"/>
                      <a:pt x="10854" y="2714"/>
                    </a:cubicBezTo>
                    <a:cubicBezTo>
                      <a:pt x="15305" y="2714"/>
                      <a:pt x="18886" y="6295"/>
                      <a:pt x="18886" y="10746"/>
                    </a:cubicBezTo>
                    <a:cubicBezTo>
                      <a:pt x="18886" y="15196"/>
                      <a:pt x="15305" y="18778"/>
                      <a:pt x="10854" y="18778"/>
                    </a:cubicBezTo>
                    <a:close/>
                    <a:moveTo>
                      <a:pt x="10854" y="0"/>
                    </a:moveTo>
                    <a:cubicBezTo>
                      <a:pt x="4776" y="0"/>
                      <a:pt x="0" y="4884"/>
                      <a:pt x="0" y="10746"/>
                    </a:cubicBezTo>
                    <a:cubicBezTo>
                      <a:pt x="0" y="16716"/>
                      <a:pt x="4776" y="21600"/>
                      <a:pt x="10854" y="21600"/>
                    </a:cubicBezTo>
                    <a:cubicBezTo>
                      <a:pt x="16716" y="21600"/>
                      <a:pt x="21600" y="16716"/>
                      <a:pt x="21600" y="10746"/>
                    </a:cubicBezTo>
                    <a:cubicBezTo>
                      <a:pt x="21600" y="4884"/>
                      <a:pt x="16716" y="0"/>
                      <a:pt x="10854" y="0"/>
                    </a:cubicBezTo>
                    <a:close/>
                  </a:path>
                </a:pathLst>
              </a:custGeom>
              <a:solidFill>
                <a:srgbClr val="1807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16" name="Freeform 335"/>
              <p:cNvSpPr/>
              <p:nvPr/>
            </p:nvSpPr>
            <p:spPr>
              <a:xfrm>
                <a:off x="1552694" y="531001"/>
                <a:ext cx="247989" cy="268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6753"/>
                    </a:moveTo>
                    <a:cubicBezTo>
                      <a:pt x="7518" y="16753"/>
                      <a:pt x="4833" y="14061"/>
                      <a:pt x="4833" y="10770"/>
                    </a:cubicBezTo>
                    <a:cubicBezTo>
                      <a:pt x="4833" y="7479"/>
                      <a:pt x="7518" y="4787"/>
                      <a:pt x="10800" y="4787"/>
                    </a:cubicBezTo>
                    <a:cubicBezTo>
                      <a:pt x="14082" y="4787"/>
                      <a:pt x="16767" y="7479"/>
                      <a:pt x="16767" y="10770"/>
                    </a:cubicBezTo>
                    <a:cubicBezTo>
                      <a:pt x="16767" y="14061"/>
                      <a:pt x="14082" y="16753"/>
                      <a:pt x="10800" y="16753"/>
                    </a:cubicBezTo>
                    <a:close/>
                    <a:moveTo>
                      <a:pt x="18378" y="11608"/>
                    </a:moveTo>
                    <a:lnTo>
                      <a:pt x="21600" y="11428"/>
                    </a:lnTo>
                    <a:lnTo>
                      <a:pt x="21481" y="8975"/>
                    </a:lnTo>
                    <a:lnTo>
                      <a:pt x="18259" y="9155"/>
                    </a:lnTo>
                    <a:cubicBezTo>
                      <a:pt x="18139" y="8676"/>
                      <a:pt x="18020" y="8197"/>
                      <a:pt x="17841" y="7838"/>
                    </a:cubicBezTo>
                    <a:lnTo>
                      <a:pt x="20526" y="6103"/>
                    </a:lnTo>
                    <a:lnTo>
                      <a:pt x="19213" y="4009"/>
                    </a:lnTo>
                    <a:lnTo>
                      <a:pt x="16469" y="5744"/>
                    </a:lnTo>
                    <a:cubicBezTo>
                      <a:pt x="16230" y="5385"/>
                      <a:pt x="15872" y="5086"/>
                      <a:pt x="15514" y="4787"/>
                    </a:cubicBezTo>
                    <a:lnTo>
                      <a:pt x="17065" y="1915"/>
                    </a:lnTo>
                    <a:lnTo>
                      <a:pt x="14917" y="718"/>
                    </a:lnTo>
                    <a:lnTo>
                      <a:pt x="13366" y="3590"/>
                    </a:lnTo>
                    <a:cubicBezTo>
                      <a:pt x="12829" y="3411"/>
                      <a:pt x="12292" y="3231"/>
                      <a:pt x="11695" y="3171"/>
                    </a:cubicBezTo>
                    <a:lnTo>
                      <a:pt x="11695" y="0"/>
                    </a:lnTo>
                    <a:lnTo>
                      <a:pt x="9249" y="0"/>
                    </a:lnTo>
                    <a:lnTo>
                      <a:pt x="9249" y="3291"/>
                    </a:lnTo>
                    <a:cubicBezTo>
                      <a:pt x="8592" y="3411"/>
                      <a:pt x="8055" y="3590"/>
                      <a:pt x="7459" y="3889"/>
                    </a:cubicBezTo>
                    <a:lnTo>
                      <a:pt x="5251" y="1316"/>
                    </a:lnTo>
                    <a:lnTo>
                      <a:pt x="3401" y="2932"/>
                    </a:lnTo>
                    <a:lnTo>
                      <a:pt x="5430" y="5325"/>
                    </a:lnTo>
                    <a:cubicBezTo>
                      <a:pt x="5012" y="5744"/>
                      <a:pt x="4654" y="6223"/>
                      <a:pt x="4356" y="6701"/>
                    </a:cubicBezTo>
                    <a:lnTo>
                      <a:pt x="1134" y="5565"/>
                    </a:lnTo>
                    <a:lnTo>
                      <a:pt x="298" y="7898"/>
                    </a:lnTo>
                    <a:lnTo>
                      <a:pt x="3401" y="9035"/>
                    </a:lnTo>
                    <a:cubicBezTo>
                      <a:pt x="3282" y="9573"/>
                      <a:pt x="3162" y="10112"/>
                      <a:pt x="3162" y="10710"/>
                    </a:cubicBezTo>
                    <a:lnTo>
                      <a:pt x="0" y="11249"/>
                    </a:lnTo>
                    <a:lnTo>
                      <a:pt x="418" y="13702"/>
                    </a:lnTo>
                    <a:lnTo>
                      <a:pt x="3580" y="13163"/>
                    </a:lnTo>
                    <a:cubicBezTo>
                      <a:pt x="3699" y="13582"/>
                      <a:pt x="3938" y="14001"/>
                      <a:pt x="4117" y="14420"/>
                    </a:cubicBezTo>
                    <a:lnTo>
                      <a:pt x="1551" y="16394"/>
                    </a:lnTo>
                    <a:lnTo>
                      <a:pt x="3103" y="18369"/>
                    </a:lnTo>
                    <a:lnTo>
                      <a:pt x="5669" y="16335"/>
                    </a:lnTo>
                    <a:cubicBezTo>
                      <a:pt x="5967" y="16694"/>
                      <a:pt x="6385" y="16933"/>
                      <a:pt x="6743" y="17172"/>
                    </a:cubicBezTo>
                    <a:lnTo>
                      <a:pt x="5490" y="20164"/>
                    </a:lnTo>
                    <a:lnTo>
                      <a:pt x="7757" y="21121"/>
                    </a:lnTo>
                    <a:lnTo>
                      <a:pt x="9010" y="18189"/>
                    </a:lnTo>
                    <a:cubicBezTo>
                      <a:pt x="9428" y="18249"/>
                      <a:pt x="9905" y="18369"/>
                      <a:pt x="10382" y="18369"/>
                    </a:cubicBezTo>
                    <a:lnTo>
                      <a:pt x="10681" y="21600"/>
                    </a:lnTo>
                    <a:lnTo>
                      <a:pt x="13127" y="21301"/>
                    </a:lnTo>
                    <a:lnTo>
                      <a:pt x="12829" y="18130"/>
                    </a:lnTo>
                    <a:cubicBezTo>
                      <a:pt x="13246" y="18010"/>
                      <a:pt x="13664" y="17830"/>
                      <a:pt x="14082" y="17591"/>
                    </a:cubicBezTo>
                    <a:lnTo>
                      <a:pt x="15931" y="20284"/>
                    </a:lnTo>
                    <a:lnTo>
                      <a:pt x="17960" y="18848"/>
                    </a:lnTo>
                    <a:lnTo>
                      <a:pt x="16110" y="16215"/>
                    </a:lnTo>
                    <a:cubicBezTo>
                      <a:pt x="16469" y="15916"/>
                      <a:pt x="16767" y="15557"/>
                      <a:pt x="17006" y="15138"/>
                    </a:cubicBezTo>
                    <a:lnTo>
                      <a:pt x="19870" y="16574"/>
                    </a:lnTo>
                    <a:lnTo>
                      <a:pt x="21003" y="14360"/>
                    </a:lnTo>
                    <a:lnTo>
                      <a:pt x="18080" y="12924"/>
                    </a:lnTo>
                    <a:cubicBezTo>
                      <a:pt x="18199" y="12505"/>
                      <a:pt x="18318" y="12027"/>
                      <a:pt x="18378" y="11608"/>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17" name="Freeform 336"/>
              <p:cNvSpPr/>
              <p:nvPr/>
            </p:nvSpPr>
            <p:spPr>
              <a:xfrm>
                <a:off x="1607280" y="590055"/>
                <a:ext cx="138807" cy="150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8684"/>
                    </a:moveTo>
                    <a:cubicBezTo>
                      <a:pt x="6372" y="18684"/>
                      <a:pt x="2808" y="15120"/>
                      <a:pt x="2808" y="10692"/>
                    </a:cubicBezTo>
                    <a:cubicBezTo>
                      <a:pt x="2808" y="6264"/>
                      <a:pt x="6372" y="2808"/>
                      <a:pt x="10800" y="2808"/>
                    </a:cubicBezTo>
                    <a:cubicBezTo>
                      <a:pt x="15228" y="2808"/>
                      <a:pt x="18792" y="6264"/>
                      <a:pt x="18792" y="10692"/>
                    </a:cubicBezTo>
                    <a:cubicBezTo>
                      <a:pt x="18792" y="15120"/>
                      <a:pt x="15228" y="18684"/>
                      <a:pt x="10800" y="18684"/>
                    </a:cubicBezTo>
                    <a:close/>
                    <a:moveTo>
                      <a:pt x="10800" y="0"/>
                    </a:moveTo>
                    <a:cubicBezTo>
                      <a:pt x="4860" y="0"/>
                      <a:pt x="0" y="4860"/>
                      <a:pt x="0" y="10800"/>
                    </a:cubicBezTo>
                    <a:cubicBezTo>
                      <a:pt x="0" y="16740"/>
                      <a:pt x="4860" y="21600"/>
                      <a:pt x="10800" y="21600"/>
                    </a:cubicBezTo>
                    <a:cubicBezTo>
                      <a:pt x="16740" y="21600"/>
                      <a:pt x="21600" y="16740"/>
                      <a:pt x="21600" y="10800"/>
                    </a:cubicBezTo>
                    <a:cubicBezTo>
                      <a:pt x="21600" y="4860"/>
                      <a:pt x="16740" y="0"/>
                      <a:pt x="10800"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18" name="Freeform 104"/>
              <p:cNvSpPr/>
              <p:nvPr/>
            </p:nvSpPr>
            <p:spPr>
              <a:xfrm>
                <a:off x="124335" y="416172"/>
                <a:ext cx="1555178" cy="720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09" y="21330"/>
                    </a:moveTo>
                    <a:lnTo>
                      <a:pt x="12290" y="21330"/>
                    </a:lnTo>
                    <a:lnTo>
                      <a:pt x="12290" y="21600"/>
                    </a:lnTo>
                    <a:lnTo>
                      <a:pt x="11709" y="21600"/>
                    </a:lnTo>
                    <a:close/>
                    <a:moveTo>
                      <a:pt x="13038" y="20052"/>
                    </a:moveTo>
                    <a:lnTo>
                      <a:pt x="13132" y="20052"/>
                    </a:lnTo>
                    <a:lnTo>
                      <a:pt x="13132" y="21505"/>
                    </a:lnTo>
                    <a:lnTo>
                      <a:pt x="12510" y="21505"/>
                    </a:lnTo>
                    <a:lnTo>
                      <a:pt x="12510" y="21266"/>
                    </a:lnTo>
                    <a:lnTo>
                      <a:pt x="13038" y="21266"/>
                    </a:lnTo>
                    <a:close/>
                    <a:moveTo>
                      <a:pt x="6192" y="20052"/>
                    </a:moveTo>
                    <a:lnTo>
                      <a:pt x="6288" y="20052"/>
                    </a:lnTo>
                    <a:lnTo>
                      <a:pt x="6288" y="21284"/>
                    </a:lnTo>
                    <a:lnTo>
                      <a:pt x="7361" y="21284"/>
                    </a:lnTo>
                    <a:lnTo>
                      <a:pt x="7361" y="21504"/>
                    </a:lnTo>
                    <a:lnTo>
                      <a:pt x="6192" y="21504"/>
                    </a:lnTo>
                    <a:close/>
                    <a:moveTo>
                      <a:pt x="18828" y="19069"/>
                    </a:moveTo>
                    <a:lnTo>
                      <a:pt x="19913" y="19069"/>
                    </a:lnTo>
                    <a:lnTo>
                      <a:pt x="19913" y="19248"/>
                    </a:lnTo>
                    <a:lnTo>
                      <a:pt x="18828" y="19248"/>
                    </a:lnTo>
                    <a:close/>
                    <a:moveTo>
                      <a:pt x="21504" y="17889"/>
                    </a:moveTo>
                    <a:lnTo>
                      <a:pt x="21598" y="17889"/>
                    </a:lnTo>
                    <a:lnTo>
                      <a:pt x="21598" y="19342"/>
                    </a:lnTo>
                    <a:lnTo>
                      <a:pt x="20976" y="19342"/>
                    </a:lnTo>
                    <a:lnTo>
                      <a:pt x="20976" y="19118"/>
                    </a:lnTo>
                    <a:lnTo>
                      <a:pt x="21504" y="19118"/>
                    </a:lnTo>
                    <a:close/>
                    <a:moveTo>
                      <a:pt x="17143" y="17889"/>
                    </a:moveTo>
                    <a:lnTo>
                      <a:pt x="17245" y="17889"/>
                    </a:lnTo>
                    <a:lnTo>
                      <a:pt x="17245" y="19118"/>
                    </a:lnTo>
                    <a:lnTo>
                      <a:pt x="17765" y="19118"/>
                    </a:lnTo>
                    <a:lnTo>
                      <a:pt x="17765" y="19342"/>
                    </a:lnTo>
                    <a:lnTo>
                      <a:pt x="17143" y="19342"/>
                    </a:lnTo>
                    <a:close/>
                    <a:moveTo>
                      <a:pt x="6192" y="16808"/>
                    </a:moveTo>
                    <a:lnTo>
                      <a:pt x="6268" y="16808"/>
                    </a:lnTo>
                    <a:lnTo>
                      <a:pt x="6268" y="18457"/>
                    </a:lnTo>
                    <a:lnTo>
                      <a:pt x="6192" y="18457"/>
                    </a:lnTo>
                    <a:close/>
                    <a:moveTo>
                      <a:pt x="13057" y="14056"/>
                    </a:moveTo>
                    <a:lnTo>
                      <a:pt x="13134" y="14056"/>
                    </a:lnTo>
                    <a:lnTo>
                      <a:pt x="13134" y="17081"/>
                    </a:lnTo>
                    <a:lnTo>
                      <a:pt x="13057" y="17081"/>
                    </a:lnTo>
                    <a:close/>
                    <a:moveTo>
                      <a:pt x="5644" y="13663"/>
                    </a:moveTo>
                    <a:lnTo>
                      <a:pt x="6267" y="13663"/>
                    </a:lnTo>
                    <a:lnTo>
                      <a:pt x="6267" y="15115"/>
                    </a:lnTo>
                    <a:lnTo>
                      <a:pt x="6174" y="15115"/>
                    </a:lnTo>
                    <a:lnTo>
                      <a:pt x="6174" y="13883"/>
                    </a:lnTo>
                    <a:lnTo>
                      <a:pt x="5644" y="13883"/>
                    </a:lnTo>
                    <a:close/>
                    <a:moveTo>
                      <a:pt x="17143" y="13270"/>
                    </a:moveTo>
                    <a:lnTo>
                      <a:pt x="17259" y="13270"/>
                    </a:lnTo>
                    <a:lnTo>
                      <a:pt x="17259" y="15508"/>
                    </a:lnTo>
                    <a:lnTo>
                      <a:pt x="17143" y="15508"/>
                    </a:lnTo>
                    <a:close/>
                    <a:moveTo>
                      <a:pt x="21523" y="12582"/>
                    </a:moveTo>
                    <a:lnTo>
                      <a:pt x="21600" y="12582"/>
                    </a:lnTo>
                    <a:lnTo>
                      <a:pt x="21600" y="13935"/>
                    </a:lnTo>
                    <a:lnTo>
                      <a:pt x="21523" y="13935"/>
                    </a:lnTo>
                    <a:close/>
                    <a:moveTo>
                      <a:pt x="3328" y="12385"/>
                    </a:moveTo>
                    <a:lnTo>
                      <a:pt x="3422" y="12385"/>
                    </a:lnTo>
                    <a:lnTo>
                      <a:pt x="3422" y="13621"/>
                    </a:lnTo>
                    <a:lnTo>
                      <a:pt x="3950" y="13621"/>
                    </a:lnTo>
                    <a:lnTo>
                      <a:pt x="3950" y="13838"/>
                    </a:lnTo>
                    <a:lnTo>
                      <a:pt x="3328" y="13838"/>
                    </a:lnTo>
                    <a:close/>
                    <a:moveTo>
                      <a:pt x="14658" y="9535"/>
                    </a:moveTo>
                    <a:lnTo>
                      <a:pt x="15659" y="9535"/>
                    </a:lnTo>
                    <a:lnTo>
                      <a:pt x="15659" y="9713"/>
                    </a:lnTo>
                    <a:lnTo>
                      <a:pt x="14658" y="9713"/>
                    </a:lnTo>
                    <a:close/>
                    <a:moveTo>
                      <a:pt x="1348" y="9535"/>
                    </a:moveTo>
                    <a:lnTo>
                      <a:pt x="2055" y="9535"/>
                    </a:lnTo>
                    <a:lnTo>
                      <a:pt x="2055" y="9713"/>
                    </a:lnTo>
                    <a:lnTo>
                      <a:pt x="1348" y="9713"/>
                    </a:lnTo>
                    <a:close/>
                    <a:moveTo>
                      <a:pt x="16637" y="9534"/>
                    </a:moveTo>
                    <a:lnTo>
                      <a:pt x="17260" y="9534"/>
                    </a:lnTo>
                    <a:lnTo>
                      <a:pt x="17260" y="10987"/>
                    </a:lnTo>
                    <a:lnTo>
                      <a:pt x="17156" y="10987"/>
                    </a:lnTo>
                    <a:lnTo>
                      <a:pt x="17156" y="9755"/>
                    </a:lnTo>
                    <a:lnTo>
                      <a:pt x="16637" y="9755"/>
                    </a:lnTo>
                    <a:close/>
                    <a:moveTo>
                      <a:pt x="13057" y="9534"/>
                    </a:moveTo>
                    <a:lnTo>
                      <a:pt x="13680" y="9534"/>
                    </a:lnTo>
                    <a:lnTo>
                      <a:pt x="13680" y="9755"/>
                    </a:lnTo>
                    <a:lnTo>
                      <a:pt x="13152" y="9755"/>
                    </a:lnTo>
                    <a:lnTo>
                      <a:pt x="13152" y="10987"/>
                    </a:lnTo>
                    <a:lnTo>
                      <a:pt x="13057" y="10987"/>
                    </a:lnTo>
                    <a:close/>
                    <a:moveTo>
                      <a:pt x="2822" y="9534"/>
                    </a:moveTo>
                    <a:lnTo>
                      <a:pt x="3444" y="9534"/>
                    </a:lnTo>
                    <a:lnTo>
                      <a:pt x="3444" y="10987"/>
                    </a:lnTo>
                    <a:lnTo>
                      <a:pt x="3350" y="10987"/>
                    </a:lnTo>
                    <a:lnTo>
                      <a:pt x="3350" y="9755"/>
                    </a:lnTo>
                    <a:lnTo>
                      <a:pt x="2822" y="9755"/>
                    </a:lnTo>
                    <a:close/>
                    <a:moveTo>
                      <a:pt x="0" y="8257"/>
                    </a:moveTo>
                    <a:lnTo>
                      <a:pt x="102" y="8257"/>
                    </a:lnTo>
                    <a:lnTo>
                      <a:pt x="102" y="9489"/>
                    </a:lnTo>
                    <a:lnTo>
                      <a:pt x="623" y="9489"/>
                    </a:lnTo>
                    <a:lnTo>
                      <a:pt x="623" y="9709"/>
                    </a:lnTo>
                    <a:lnTo>
                      <a:pt x="0" y="9709"/>
                    </a:lnTo>
                    <a:close/>
                    <a:moveTo>
                      <a:pt x="0" y="3735"/>
                    </a:moveTo>
                    <a:lnTo>
                      <a:pt x="116" y="3735"/>
                    </a:lnTo>
                    <a:lnTo>
                      <a:pt x="116" y="5974"/>
                    </a:lnTo>
                    <a:lnTo>
                      <a:pt x="0" y="5974"/>
                    </a:lnTo>
                    <a:close/>
                    <a:moveTo>
                      <a:pt x="1011" y="0"/>
                    </a:moveTo>
                    <a:lnTo>
                      <a:pt x="1591" y="0"/>
                    </a:lnTo>
                    <a:lnTo>
                      <a:pt x="1591" y="270"/>
                    </a:lnTo>
                    <a:lnTo>
                      <a:pt x="1011" y="270"/>
                    </a:lnTo>
                    <a:close/>
                    <a:moveTo>
                      <a:pt x="0" y="0"/>
                    </a:moveTo>
                    <a:lnTo>
                      <a:pt x="623" y="0"/>
                    </a:lnTo>
                    <a:lnTo>
                      <a:pt x="623" y="239"/>
                    </a:lnTo>
                    <a:lnTo>
                      <a:pt x="102" y="239"/>
                    </a:lnTo>
                    <a:lnTo>
                      <a:pt x="102" y="1453"/>
                    </a:lnTo>
                    <a:lnTo>
                      <a:pt x="0" y="1453"/>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19" name="Freeform 358"/>
              <p:cNvSpPr/>
              <p:nvPr/>
            </p:nvSpPr>
            <p:spPr>
              <a:xfrm>
                <a:off x="0" y="813149"/>
                <a:ext cx="457239" cy="130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51" y="7486"/>
                    </a:moveTo>
                    <a:cubicBezTo>
                      <a:pt x="14432" y="7486"/>
                      <a:pt x="12908" y="9695"/>
                      <a:pt x="11903" y="13132"/>
                    </a:cubicBezTo>
                    <a:cubicBezTo>
                      <a:pt x="11546" y="5768"/>
                      <a:pt x="9600" y="0"/>
                      <a:pt x="7232" y="0"/>
                    </a:cubicBezTo>
                    <a:cubicBezTo>
                      <a:pt x="4897" y="0"/>
                      <a:pt x="2951" y="5645"/>
                      <a:pt x="2562" y="13009"/>
                    </a:cubicBezTo>
                    <a:cubicBezTo>
                      <a:pt x="1135" y="13377"/>
                      <a:pt x="0" y="17059"/>
                      <a:pt x="0" y="21600"/>
                    </a:cubicBezTo>
                    <a:lnTo>
                      <a:pt x="21600" y="21600"/>
                    </a:lnTo>
                    <a:cubicBezTo>
                      <a:pt x="21341" y="13745"/>
                      <a:pt x="19005" y="7486"/>
                      <a:pt x="16151" y="748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0" name="Freeform 359"/>
              <p:cNvSpPr/>
              <p:nvPr/>
            </p:nvSpPr>
            <p:spPr>
              <a:xfrm>
                <a:off x="1634575" y="822991"/>
                <a:ext cx="305605" cy="1206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337"/>
                    </a:moveTo>
                    <a:cubicBezTo>
                      <a:pt x="21600" y="12644"/>
                      <a:pt x="18973" y="5663"/>
                      <a:pt x="15811" y="5663"/>
                    </a:cubicBezTo>
                    <a:cubicBezTo>
                      <a:pt x="14011" y="5663"/>
                      <a:pt x="12454" y="7902"/>
                      <a:pt x="11384" y="11327"/>
                    </a:cubicBezTo>
                    <a:cubicBezTo>
                      <a:pt x="10654" y="4873"/>
                      <a:pt x="8416" y="0"/>
                      <a:pt x="5789" y="0"/>
                    </a:cubicBezTo>
                    <a:cubicBezTo>
                      <a:pt x="2627" y="0"/>
                      <a:pt x="0" y="6980"/>
                      <a:pt x="0" y="15673"/>
                    </a:cubicBezTo>
                    <a:cubicBezTo>
                      <a:pt x="0" y="17780"/>
                      <a:pt x="195" y="19888"/>
                      <a:pt x="438" y="21600"/>
                    </a:cubicBezTo>
                    <a:lnTo>
                      <a:pt x="21551" y="21600"/>
                    </a:lnTo>
                    <a:cubicBezTo>
                      <a:pt x="21551" y="21600"/>
                      <a:pt x="21600" y="21468"/>
                      <a:pt x="21600" y="2133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1" name="Freeform 360"/>
              <p:cNvSpPr/>
              <p:nvPr/>
            </p:nvSpPr>
            <p:spPr>
              <a:xfrm>
                <a:off x="988629" y="97934"/>
                <a:ext cx="44791" cy="48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12" y="21600"/>
                    </a:moveTo>
                    <a:lnTo>
                      <a:pt x="0" y="17829"/>
                    </a:lnTo>
                    <a:lnTo>
                      <a:pt x="5400" y="0"/>
                    </a:lnTo>
                    <a:lnTo>
                      <a:pt x="21600" y="5486"/>
                    </a:lnTo>
                    <a:lnTo>
                      <a:pt x="17212"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2" name="Freeform 361"/>
              <p:cNvSpPr/>
              <p:nvPr/>
            </p:nvSpPr>
            <p:spPr>
              <a:xfrm>
                <a:off x="994693" y="97934"/>
                <a:ext cx="35731" cy="35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0" y="21600"/>
                    </a:moveTo>
                    <a:lnTo>
                      <a:pt x="21600" y="7513"/>
                    </a:lnTo>
                    <a:lnTo>
                      <a:pt x="2400" y="0"/>
                    </a:lnTo>
                    <a:lnTo>
                      <a:pt x="0" y="7983"/>
                    </a:lnTo>
                    <a:cubicBezTo>
                      <a:pt x="4000" y="12678"/>
                      <a:pt x="9600" y="18783"/>
                      <a:pt x="1800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3" name="Freeform 362"/>
              <p:cNvSpPr/>
              <p:nvPr/>
            </p:nvSpPr>
            <p:spPr>
              <a:xfrm>
                <a:off x="1028054" y="245570"/>
                <a:ext cx="72103" cy="81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09" y="0"/>
                    </a:moveTo>
                    <a:lnTo>
                      <a:pt x="21600" y="15600"/>
                    </a:lnTo>
                    <a:lnTo>
                      <a:pt x="18136" y="21600"/>
                    </a:lnTo>
                    <a:lnTo>
                      <a:pt x="0" y="9200"/>
                    </a:lnTo>
                    <a:lnTo>
                      <a:pt x="5909" y="0"/>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4" name="Freeform 363"/>
              <p:cNvSpPr/>
              <p:nvPr/>
            </p:nvSpPr>
            <p:spPr>
              <a:xfrm>
                <a:off x="956523" y="137305"/>
                <a:ext cx="106489" cy="186260"/>
              </a:xfrm>
              <a:custGeom>
                <a:avLst/>
                <a:gdLst/>
                <a:ahLst/>
                <a:cxnLst>
                  <a:cxn ang="0">
                    <a:pos x="wd2" y="hd2"/>
                  </a:cxn>
                  <a:cxn ang="5400000">
                    <a:pos x="wd2" y="hd2"/>
                  </a:cxn>
                  <a:cxn ang="10800000">
                    <a:pos x="wd2" y="hd2"/>
                  </a:cxn>
                  <a:cxn ang="16200000">
                    <a:pos x="wd2" y="hd2"/>
                  </a:cxn>
                </a:cxnLst>
                <a:rect l="0" t="0" r="r" b="b"/>
                <a:pathLst>
                  <a:path w="19561" h="21600" fill="norm" stroke="1" extrusionOk="0">
                    <a:moveTo>
                      <a:pt x="5923" y="0"/>
                    </a:moveTo>
                    <a:lnTo>
                      <a:pt x="12328" y="950"/>
                    </a:lnTo>
                    <a:cubicBezTo>
                      <a:pt x="12328" y="950"/>
                      <a:pt x="21370" y="10714"/>
                      <a:pt x="19235" y="13478"/>
                    </a:cubicBezTo>
                    <a:cubicBezTo>
                      <a:pt x="18733" y="14083"/>
                      <a:pt x="16096" y="14688"/>
                      <a:pt x="16096" y="14688"/>
                    </a:cubicBezTo>
                    <a:lnTo>
                      <a:pt x="14840" y="21600"/>
                    </a:lnTo>
                    <a:lnTo>
                      <a:pt x="21" y="21600"/>
                    </a:lnTo>
                    <a:lnTo>
                      <a:pt x="21" y="9590"/>
                    </a:lnTo>
                    <a:cubicBezTo>
                      <a:pt x="-230" y="6048"/>
                      <a:pt x="1779" y="2678"/>
                      <a:pt x="5547" y="173"/>
                    </a:cubicBezTo>
                    <a:lnTo>
                      <a:pt x="5923"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5" name="Freeform 364"/>
              <p:cNvSpPr/>
              <p:nvPr/>
            </p:nvSpPr>
            <p:spPr>
              <a:xfrm>
                <a:off x="955830" y="164730"/>
                <a:ext cx="83663" cy="155558"/>
              </a:xfrm>
              <a:custGeom>
                <a:avLst/>
                <a:gdLst/>
                <a:ahLst/>
                <a:cxnLst>
                  <a:cxn ang="0">
                    <a:pos x="wd2" y="hd2"/>
                  </a:cxn>
                  <a:cxn ang="5400000">
                    <a:pos x="wd2" y="hd2"/>
                  </a:cxn>
                  <a:cxn ang="10800000">
                    <a:pos x="wd2" y="hd2"/>
                  </a:cxn>
                  <a:cxn ang="16200000">
                    <a:pos x="wd2" y="hd2"/>
                  </a:cxn>
                </a:cxnLst>
                <a:rect l="0" t="0" r="r" b="b"/>
                <a:pathLst>
                  <a:path w="21457" h="20576" fill="norm" stroke="1" extrusionOk="0">
                    <a:moveTo>
                      <a:pt x="19155" y="5260"/>
                    </a:moveTo>
                    <a:cubicBezTo>
                      <a:pt x="17916" y="-926"/>
                      <a:pt x="6408" y="-1024"/>
                      <a:pt x="1450" y="1725"/>
                    </a:cubicBezTo>
                    <a:cubicBezTo>
                      <a:pt x="388" y="3394"/>
                      <a:pt x="-143" y="5161"/>
                      <a:pt x="34" y="6929"/>
                    </a:cubicBezTo>
                    <a:lnTo>
                      <a:pt x="34" y="20576"/>
                    </a:lnTo>
                    <a:lnTo>
                      <a:pt x="20926" y="20576"/>
                    </a:lnTo>
                    <a:lnTo>
                      <a:pt x="21457" y="18121"/>
                    </a:lnTo>
                    <a:cubicBezTo>
                      <a:pt x="13844" y="13900"/>
                      <a:pt x="19864" y="8991"/>
                      <a:pt x="19155" y="5260"/>
                    </a:cubicBezTo>
                  </a:path>
                </a:pathLst>
              </a:custGeom>
              <a:solidFill>
                <a:srgbClr val="E42244">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6" name="Freeform 365"/>
              <p:cNvSpPr/>
              <p:nvPr/>
            </p:nvSpPr>
            <p:spPr>
              <a:xfrm>
                <a:off x="991648" y="14047"/>
                <a:ext cx="84235" cy="115206"/>
              </a:xfrm>
              <a:custGeom>
                <a:avLst/>
                <a:gdLst/>
                <a:ahLst/>
                <a:cxnLst>
                  <a:cxn ang="0">
                    <a:pos x="wd2" y="hd2"/>
                  </a:cxn>
                  <a:cxn ang="5400000">
                    <a:pos x="wd2" y="hd2"/>
                  </a:cxn>
                  <a:cxn ang="10800000">
                    <a:pos x="wd2" y="hd2"/>
                  </a:cxn>
                  <a:cxn ang="16200000">
                    <a:pos x="wd2" y="hd2"/>
                  </a:cxn>
                </a:cxnLst>
                <a:rect l="0" t="0" r="r" b="b"/>
                <a:pathLst>
                  <a:path w="20852" h="21204" fill="norm" stroke="1" extrusionOk="0">
                    <a:moveTo>
                      <a:pt x="20852" y="7217"/>
                    </a:moveTo>
                    <a:cubicBezTo>
                      <a:pt x="20852" y="8878"/>
                      <a:pt x="19481" y="11925"/>
                      <a:pt x="19309" y="12202"/>
                    </a:cubicBezTo>
                    <a:cubicBezTo>
                      <a:pt x="18966" y="12894"/>
                      <a:pt x="19995" y="17186"/>
                      <a:pt x="18966" y="17186"/>
                    </a:cubicBezTo>
                    <a:cubicBezTo>
                      <a:pt x="18281" y="17186"/>
                      <a:pt x="17423" y="17048"/>
                      <a:pt x="17423" y="17048"/>
                    </a:cubicBezTo>
                    <a:cubicBezTo>
                      <a:pt x="16909" y="18155"/>
                      <a:pt x="15195" y="21202"/>
                      <a:pt x="13823" y="21202"/>
                    </a:cubicBezTo>
                    <a:cubicBezTo>
                      <a:pt x="9195" y="21340"/>
                      <a:pt x="623" y="15940"/>
                      <a:pt x="109" y="9709"/>
                    </a:cubicBezTo>
                    <a:cubicBezTo>
                      <a:pt x="-748" y="3340"/>
                      <a:pt x="3538" y="432"/>
                      <a:pt x="9023" y="17"/>
                    </a:cubicBezTo>
                    <a:cubicBezTo>
                      <a:pt x="14509" y="-260"/>
                      <a:pt x="20338" y="2925"/>
                      <a:pt x="20852" y="721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7" name="Freeform 366"/>
              <p:cNvSpPr/>
              <p:nvPr/>
            </p:nvSpPr>
            <p:spPr>
              <a:xfrm>
                <a:off x="1112967" y="622863"/>
                <a:ext cx="66045" cy="74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6"/>
                    </a:moveTo>
                    <a:lnTo>
                      <a:pt x="20718" y="21600"/>
                    </a:lnTo>
                    <a:cubicBezTo>
                      <a:pt x="20718" y="21600"/>
                      <a:pt x="21159" y="20965"/>
                      <a:pt x="21600" y="19906"/>
                    </a:cubicBezTo>
                    <a:lnTo>
                      <a:pt x="1322" y="0"/>
                    </a:lnTo>
                    <a:cubicBezTo>
                      <a:pt x="882" y="424"/>
                      <a:pt x="441" y="1059"/>
                      <a:pt x="0" y="1906"/>
                    </a:cubicBezTo>
                  </a:path>
                </a:pathLst>
              </a:custGeom>
              <a:solidFill>
                <a:srgbClr val="45396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8" name="Freeform 367"/>
              <p:cNvSpPr/>
              <p:nvPr/>
            </p:nvSpPr>
            <p:spPr>
              <a:xfrm>
                <a:off x="1137227" y="557248"/>
                <a:ext cx="44789" cy="94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2" y="21600"/>
                    </a:moveTo>
                    <a:cubicBezTo>
                      <a:pt x="15525" y="21094"/>
                      <a:pt x="15188" y="20587"/>
                      <a:pt x="15188" y="20081"/>
                    </a:cubicBezTo>
                    <a:lnTo>
                      <a:pt x="12825" y="13669"/>
                    </a:lnTo>
                    <a:cubicBezTo>
                      <a:pt x="12825" y="13669"/>
                      <a:pt x="16537" y="10294"/>
                      <a:pt x="21600" y="5063"/>
                    </a:cubicBezTo>
                    <a:lnTo>
                      <a:pt x="5063" y="0"/>
                    </a:lnTo>
                    <a:lnTo>
                      <a:pt x="0" y="10969"/>
                    </a:lnTo>
                    <a:lnTo>
                      <a:pt x="9113" y="13669"/>
                    </a:lnTo>
                    <a:cubicBezTo>
                      <a:pt x="9113" y="13669"/>
                      <a:pt x="9787" y="21263"/>
                      <a:pt x="15862" y="2160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29" name="Freeform 368"/>
              <p:cNvSpPr/>
              <p:nvPr/>
            </p:nvSpPr>
            <p:spPr>
              <a:xfrm>
                <a:off x="1119032" y="606459"/>
                <a:ext cx="64502" cy="87833"/>
              </a:xfrm>
              <a:custGeom>
                <a:avLst/>
                <a:gdLst/>
                <a:ahLst/>
                <a:cxnLst>
                  <a:cxn ang="0">
                    <a:pos x="wd2" y="hd2"/>
                  </a:cxn>
                  <a:cxn ang="5400000">
                    <a:pos x="wd2" y="hd2"/>
                  </a:cxn>
                  <a:cxn ang="10800000">
                    <a:pos x="wd2" y="hd2"/>
                  </a:cxn>
                  <a:cxn ang="16200000">
                    <a:pos x="wd2" y="hd2"/>
                  </a:cxn>
                </a:cxnLst>
                <a:rect l="0" t="0" r="r" b="b"/>
                <a:pathLst>
                  <a:path w="21100" h="21600" fill="norm" stroke="1" extrusionOk="0">
                    <a:moveTo>
                      <a:pt x="18000" y="13292"/>
                    </a:moveTo>
                    <a:cubicBezTo>
                      <a:pt x="17550" y="12738"/>
                      <a:pt x="17100" y="12185"/>
                      <a:pt x="16875" y="11631"/>
                    </a:cubicBezTo>
                    <a:cubicBezTo>
                      <a:pt x="12825" y="11262"/>
                      <a:pt x="12375" y="2954"/>
                      <a:pt x="12375" y="2954"/>
                    </a:cubicBezTo>
                    <a:lnTo>
                      <a:pt x="6300" y="0"/>
                    </a:lnTo>
                    <a:lnTo>
                      <a:pt x="6300" y="185"/>
                    </a:lnTo>
                    <a:cubicBezTo>
                      <a:pt x="6300" y="185"/>
                      <a:pt x="2700" y="923"/>
                      <a:pt x="0" y="4246"/>
                    </a:cubicBezTo>
                    <a:lnTo>
                      <a:pt x="20700" y="21600"/>
                    </a:lnTo>
                    <a:cubicBezTo>
                      <a:pt x="21375" y="19938"/>
                      <a:pt x="21600" y="17169"/>
                      <a:pt x="18000" y="13292"/>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30" name="Freeform 369"/>
              <p:cNvSpPr/>
              <p:nvPr/>
            </p:nvSpPr>
            <p:spPr>
              <a:xfrm>
                <a:off x="1276727" y="635985"/>
                <a:ext cx="93314" cy="12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 y="14400"/>
                    </a:moveTo>
                    <a:lnTo>
                      <a:pt x="21600" y="21600"/>
                    </a:lnTo>
                    <a:cubicBezTo>
                      <a:pt x="21600" y="21600"/>
                      <a:pt x="21600" y="15840"/>
                      <a:pt x="21116" y="8640"/>
                    </a:cubicBezTo>
                    <a:lnTo>
                      <a:pt x="0" y="0"/>
                    </a:lnTo>
                    <a:cubicBezTo>
                      <a:pt x="0" y="4320"/>
                      <a:pt x="161" y="10080"/>
                      <a:pt x="161" y="14400"/>
                    </a:cubicBezTo>
                  </a:path>
                </a:pathLst>
              </a:custGeom>
              <a:solidFill>
                <a:srgbClr val="45396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31" name="Freeform 370"/>
              <p:cNvSpPr/>
              <p:nvPr/>
            </p:nvSpPr>
            <p:spPr>
              <a:xfrm>
                <a:off x="1258531" y="557248"/>
                <a:ext cx="75133" cy="64887"/>
              </a:xfrm>
              <a:custGeom>
                <a:avLst/>
                <a:gdLst/>
                <a:ahLst/>
                <a:cxnLst>
                  <a:cxn ang="0">
                    <a:pos x="wd2" y="hd2"/>
                  </a:cxn>
                  <a:cxn ang="5400000">
                    <a:pos x="wd2" y="hd2"/>
                  </a:cxn>
                  <a:cxn ang="10800000">
                    <a:pos x="wd2" y="hd2"/>
                  </a:cxn>
                  <a:cxn ang="16200000">
                    <a:pos x="wd2" y="hd2"/>
                  </a:cxn>
                </a:cxnLst>
                <a:rect l="0" t="0" r="r" b="b"/>
                <a:pathLst>
                  <a:path w="21600" h="19622" fill="norm" stroke="1" extrusionOk="0">
                    <a:moveTo>
                      <a:pt x="21600" y="19099"/>
                    </a:moveTo>
                    <a:cubicBezTo>
                      <a:pt x="21011" y="18872"/>
                      <a:pt x="20618" y="18417"/>
                      <a:pt x="20029" y="17962"/>
                    </a:cubicBezTo>
                    <a:lnTo>
                      <a:pt x="14138" y="12733"/>
                    </a:lnTo>
                    <a:cubicBezTo>
                      <a:pt x="14138" y="12733"/>
                      <a:pt x="12764" y="7503"/>
                      <a:pt x="10996" y="0"/>
                    </a:cubicBezTo>
                    <a:lnTo>
                      <a:pt x="0" y="2956"/>
                    </a:lnTo>
                    <a:lnTo>
                      <a:pt x="6480" y="15916"/>
                    </a:lnTo>
                    <a:lnTo>
                      <a:pt x="12371" y="14324"/>
                    </a:lnTo>
                    <a:cubicBezTo>
                      <a:pt x="12371" y="14324"/>
                      <a:pt x="18851" y="21600"/>
                      <a:pt x="21600" y="19099"/>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32" name="Freeform 371"/>
              <p:cNvSpPr/>
              <p:nvPr/>
            </p:nvSpPr>
            <p:spPr>
              <a:xfrm>
                <a:off x="1275806" y="603179"/>
                <a:ext cx="91209" cy="35366"/>
              </a:xfrm>
              <a:custGeom>
                <a:avLst/>
                <a:gdLst/>
                <a:ahLst/>
                <a:cxnLst>
                  <a:cxn ang="0">
                    <a:pos x="wd2" y="hd2"/>
                  </a:cxn>
                  <a:cxn ang="5400000">
                    <a:pos x="wd2" y="hd2"/>
                  </a:cxn>
                  <a:cxn ang="10800000">
                    <a:pos x="wd2" y="hd2"/>
                  </a:cxn>
                  <a:cxn ang="16200000">
                    <a:pos x="wd2" y="hd2"/>
                  </a:cxn>
                </a:cxnLst>
                <a:rect l="0" t="0" r="r" b="b"/>
                <a:pathLst>
                  <a:path w="21111" h="21600" fill="norm" stroke="1" extrusionOk="0">
                    <a:moveTo>
                      <a:pt x="14711" y="10580"/>
                    </a:moveTo>
                    <a:cubicBezTo>
                      <a:pt x="14231" y="10580"/>
                      <a:pt x="13751" y="9698"/>
                      <a:pt x="13271" y="9257"/>
                    </a:cubicBezTo>
                    <a:cubicBezTo>
                      <a:pt x="11031" y="14106"/>
                      <a:pt x="5751" y="0"/>
                      <a:pt x="5751" y="0"/>
                    </a:cubicBezTo>
                    <a:lnTo>
                      <a:pt x="951" y="3086"/>
                    </a:lnTo>
                    <a:lnTo>
                      <a:pt x="1111" y="3527"/>
                    </a:lnTo>
                    <a:cubicBezTo>
                      <a:pt x="1111" y="3527"/>
                      <a:pt x="-489" y="9257"/>
                      <a:pt x="151" y="18955"/>
                    </a:cubicBezTo>
                    <a:lnTo>
                      <a:pt x="21111" y="21600"/>
                    </a:lnTo>
                    <a:cubicBezTo>
                      <a:pt x="20471" y="18073"/>
                      <a:pt x="19031" y="12784"/>
                      <a:pt x="14711" y="1058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33" name="Freeform 372"/>
              <p:cNvSpPr/>
              <p:nvPr/>
            </p:nvSpPr>
            <p:spPr>
              <a:xfrm>
                <a:off x="1191814" y="389926"/>
                <a:ext cx="102431" cy="176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89" y="21600"/>
                    </a:moveTo>
                    <a:lnTo>
                      <a:pt x="0" y="5949"/>
                    </a:lnTo>
                    <a:lnTo>
                      <a:pt x="12302" y="0"/>
                    </a:lnTo>
                    <a:lnTo>
                      <a:pt x="21600" y="20410"/>
                    </a:lnTo>
                    <a:lnTo>
                      <a:pt x="13589"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34" name="Freeform 373"/>
              <p:cNvSpPr/>
              <p:nvPr/>
            </p:nvSpPr>
            <p:spPr>
              <a:xfrm>
                <a:off x="971087" y="159283"/>
                <a:ext cx="138153" cy="170848"/>
              </a:xfrm>
              <a:custGeom>
                <a:avLst/>
                <a:gdLst/>
                <a:ahLst/>
                <a:cxnLst>
                  <a:cxn ang="0">
                    <a:pos x="wd2" y="hd2"/>
                  </a:cxn>
                  <a:cxn ang="5400000">
                    <a:pos x="wd2" y="hd2"/>
                  </a:cxn>
                  <a:cxn ang="10800000">
                    <a:pos x="wd2" y="hd2"/>
                  </a:cxn>
                  <a:cxn ang="16200000">
                    <a:pos x="wd2" y="hd2"/>
                  </a:cxn>
                </a:cxnLst>
                <a:rect l="0" t="0" r="r" b="b"/>
                <a:pathLst>
                  <a:path w="21498" h="20917" fill="norm" stroke="1" extrusionOk="0">
                    <a:moveTo>
                      <a:pt x="1302" y="2493"/>
                    </a:moveTo>
                    <a:lnTo>
                      <a:pt x="6" y="12567"/>
                    </a:lnTo>
                    <a:cubicBezTo>
                      <a:pt x="-102" y="14473"/>
                      <a:pt x="1194" y="16198"/>
                      <a:pt x="3354" y="16742"/>
                    </a:cubicBezTo>
                    <a:lnTo>
                      <a:pt x="20310" y="20917"/>
                    </a:lnTo>
                    <a:lnTo>
                      <a:pt x="21498" y="17650"/>
                    </a:lnTo>
                    <a:lnTo>
                      <a:pt x="7026" y="12567"/>
                    </a:lnTo>
                    <a:lnTo>
                      <a:pt x="8754" y="4127"/>
                    </a:lnTo>
                    <a:cubicBezTo>
                      <a:pt x="8754" y="4127"/>
                      <a:pt x="9726" y="951"/>
                      <a:pt x="6054" y="134"/>
                    </a:cubicBezTo>
                    <a:cubicBezTo>
                      <a:pt x="2382" y="-683"/>
                      <a:pt x="1302" y="2493"/>
                      <a:pt x="1302" y="2493"/>
                    </a:cubicBez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35" name="Freeform 374"/>
              <p:cNvSpPr/>
              <p:nvPr/>
            </p:nvSpPr>
            <p:spPr>
              <a:xfrm>
                <a:off x="1100835" y="301344"/>
                <a:ext cx="56934" cy="20182"/>
              </a:xfrm>
              <a:custGeom>
                <a:avLst/>
                <a:gdLst/>
                <a:ahLst/>
                <a:cxnLst>
                  <a:cxn ang="0">
                    <a:pos x="wd2" y="hd2"/>
                  </a:cxn>
                  <a:cxn ang="5400000">
                    <a:pos x="wd2" y="hd2"/>
                  </a:cxn>
                  <a:cxn ang="10800000">
                    <a:pos x="wd2" y="hd2"/>
                  </a:cxn>
                  <a:cxn ang="16200000">
                    <a:pos x="wd2" y="hd2"/>
                  </a:cxn>
                </a:cxnLst>
                <a:rect l="0" t="0" r="r" b="b"/>
                <a:pathLst>
                  <a:path w="21600" h="19575" fill="norm" stroke="1" extrusionOk="0">
                    <a:moveTo>
                      <a:pt x="0" y="18900"/>
                    </a:moveTo>
                    <a:cubicBezTo>
                      <a:pt x="0" y="18900"/>
                      <a:pt x="6246" y="21600"/>
                      <a:pt x="9108" y="16200"/>
                    </a:cubicBezTo>
                    <a:lnTo>
                      <a:pt x="10930" y="13500"/>
                    </a:lnTo>
                    <a:lnTo>
                      <a:pt x="17436" y="19575"/>
                    </a:lnTo>
                    <a:lnTo>
                      <a:pt x="21600" y="19575"/>
                    </a:lnTo>
                    <a:lnTo>
                      <a:pt x="16135" y="6075"/>
                    </a:lnTo>
                    <a:lnTo>
                      <a:pt x="11711" y="0"/>
                    </a:lnTo>
                    <a:lnTo>
                      <a:pt x="1822" y="5400"/>
                    </a:lnTo>
                    <a:lnTo>
                      <a:pt x="0" y="189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36" name="Freeform 375"/>
              <p:cNvSpPr/>
              <p:nvPr/>
            </p:nvSpPr>
            <p:spPr>
              <a:xfrm>
                <a:off x="1082640" y="206200"/>
                <a:ext cx="144876" cy="130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45"/>
                    </a:moveTo>
                    <a:lnTo>
                      <a:pt x="20160" y="0"/>
                    </a:lnTo>
                    <a:lnTo>
                      <a:pt x="14091" y="19614"/>
                    </a:lnTo>
                    <a:lnTo>
                      <a:pt x="0" y="19614"/>
                    </a:lnTo>
                    <a:lnTo>
                      <a:pt x="0" y="21600"/>
                    </a:lnTo>
                    <a:lnTo>
                      <a:pt x="15326" y="21600"/>
                    </a:lnTo>
                    <a:lnTo>
                      <a:pt x="21600" y="745"/>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37" name="Freeform 376"/>
              <p:cNvSpPr/>
              <p:nvPr/>
            </p:nvSpPr>
            <p:spPr>
              <a:xfrm>
                <a:off x="887633" y="0"/>
                <a:ext cx="191915" cy="251305"/>
              </a:xfrm>
              <a:custGeom>
                <a:avLst/>
                <a:gdLst/>
                <a:ahLst/>
                <a:cxnLst>
                  <a:cxn ang="0">
                    <a:pos x="wd2" y="hd2"/>
                  </a:cxn>
                  <a:cxn ang="5400000">
                    <a:pos x="wd2" y="hd2"/>
                  </a:cxn>
                  <a:cxn ang="10800000">
                    <a:pos x="wd2" y="hd2"/>
                  </a:cxn>
                  <a:cxn ang="16200000">
                    <a:pos x="wd2" y="hd2"/>
                  </a:cxn>
                </a:cxnLst>
                <a:rect l="0" t="0" r="r" b="b"/>
                <a:pathLst>
                  <a:path w="20783" h="19517" fill="norm" stroke="1" extrusionOk="0">
                    <a:moveTo>
                      <a:pt x="10918" y="10606"/>
                    </a:moveTo>
                    <a:cubicBezTo>
                      <a:pt x="11968" y="9911"/>
                      <a:pt x="13393" y="9680"/>
                      <a:pt x="13918" y="8869"/>
                    </a:cubicBezTo>
                    <a:cubicBezTo>
                      <a:pt x="14368" y="8290"/>
                      <a:pt x="14518" y="6610"/>
                      <a:pt x="13918" y="6495"/>
                    </a:cubicBezTo>
                    <a:cubicBezTo>
                      <a:pt x="12718" y="6205"/>
                      <a:pt x="12793" y="4815"/>
                      <a:pt x="13918" y="4641"/>
                    </a:cubicBezTo>
                    <a:cubicBezTo>
                      <a:pt x="15118" y="4468"/>
                      <a:pt x="14143" y="5915"/>
                      <a:pt x="15193" y="6147"/>
                    </a:cubicBezTo>
                    <a:cubicBezTo>
                      <a:pt x="16468" y="6437"/>
                      <a:pt x="19918" y="6147"/>
                      <a:pt x="20593" y="4410"/>
                    </a:cubicBezTo>
                    <a:cubicBezTo>
                      <a:pt x="21043" y="3367"/>
                      <a:pt x="20968" y="935"/>
                      <a:pt x="17218" y="182"/>
                    </a:cubicBezTo>
                    <a:cubicBezTo>
                      <a:pt x="16243" y="-49"/>
                      <a:pt x="10243" y="-802"/>
                      <a:pt x="10543" y="4120"/>
                    </a:cubicBezTo>
                    <a:cubicBezTo>
                      <a:pt x="10618" y="5684"/>
                      <a:pt x="8593" y="4584"/>
                      <a:pt x="6118" y="6668"/>
                    </a:cubicBezTo>
                    <a:cubicBezTo>
                      <a:pt x="4093" y="8406"/>
                      <a:pt x="4618" y="10432"/>
                      <a:pt x="3868" y="11243"/>
                    </a:cubicBezTo>
                    <a:cubicBezTo>
                      <a:pt x="3118" y="11938"/>
                      <a:pt x="568" y="12227"/>
                      <a:pt x="43" y="15528"/>
                    </a:cubicBezTo>
                    <a:cubicBezTo>
                      <a:pt x="-557" y="19234"/>
                      <a:pt x="5293" y="20798"/>
                      <a:pt x="7543" y="18308"/>
                    </a:cubicBezTo>
                    <a:cubicBezTo>
                      <a:pt x="9643" y="16049"/>
                      <a:pt x="7393" y="12980"/>
                      <a:pt x="10918" y="1060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38" name="Freeform 377"/>
              <p:cNvSpPr/>
              <p:nvPr/>
            </p:nvSpPr>
            <p:spPr>
              <a:xfrm>
                <a:off x="953753" y="321028"/>
                <a:ext cx="301124" cy="258441"/>
              </a:xfrm>
              <a:custGeom>
                <a:avLst/>
                <a:gdLst/>
                <a:ahLst/>
                <a:cxnLst>
                  <a:cxn ang="0">
                    <a:pos x="wd2" y="hd2"/>
                  </a:cxn>
                  <a:cxn ang="5400000">
                    <a:pos x="wd2" y="hd2"/>
                  </a:cxn>
                  <a:cxn ang="10800000">
                    <a:pos x="wd2" y="hd2"/>
                  </a:cxn>
                  <a:cxn ang="16200000">
                    <a:pos x="wd2" y="hd2"/>
                  </a:cxn>
                </a:cxnLst>
                <a:rect l="0" t="0" r="r" b="b"/>
                <a:pathLst>
                  <a:path w="19538" h="21600" fill="norm" stroke="1" extrusionOk="0">
                    <a:moveTo>
                      <a:pt x="19457" y="4159"/>
                    </a:moveTo>
                    <a:cubicBezTo>
                      <a:pt x="18702" y="1241"/>
                      <a:pt x="15768" y="1055"/>
                      <a:pt x="15057" y="1055"/>
                    </a:cubicBezTo>
                    <a:cubicBezTo>
                      <a:pt x="9724" y="1055"/>
                      <a:pt x="5413" y="0"/>
                      <a:pt x="5413" y="0"/>
                    </a:cubicBezTo>
                    <a:lnTo>
                      <a:pt x="168" y="0"/>
                    </a:lnTo>
                    <a:cubicBezTo>
                      <a:pt x="168" y="0"/>
                      <a:pt x="-1476" y="9186"/>
                      <a:pt x="5502" y="9807"/>
                    </a:cubicBezTo>
                    <a:cubicBezTo>
                      <a:pt x="12035" y="10428"/>
                      <a:pt x="14524" y="9186"/>
                      <a:pt x="14791" y="9000"/>
                    </a:cubicBezTo>
                    <a:cubicBezTo>
                      <a:pt x="14657" y="9124"/>
                      <a:pt x="13946" y="9559"/>
                      <a:pt x="13457" y="11359"/>
                    </a:cubicBezTo>
                    <a:cubicBezTo>
                      <a:pt x="12880" y="13407"/>
                      <a:pt x="12568" y="19428"/>
                      <a:pt x="12568" y="19428"/>
                    </a:cubicBezTo>
                    <a:lnTo>
                      <a:pt x="12524" y="19738"/>
                    </a:lnTo>
                    <a:lnTo>
                      <a:pt x="14702" y="21600"/>
                    </a:lnTo>
                    <a:cubicBezTo>
                      <a:pt x="16480" y="16572"/>
                      <a:pt x="20124" y="6952"/>
                      <a:pt x="19457" y="4159"/>
                    </a:cubicBezTo>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4" name="Freeform 70"/>
          <p:cNvSpPr/>
          <p:nvPr/>
        </p:nvSpPr>
        <p:spPr>
          <a:xfrm>
            <a:off x="2197425" y="4163133"/>
            <a:ext cx="9051402" cy="8810021"/>
          </a:xfrm>
          <a:prstGeom prst="roundRect">
            <a:avLst>
              <a:gd name="adj" fmla="val 743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45" name="TextBox 5"/>
          <p:cNvSpPr txBox="1"/>
          <p:nvPr/>
        </p:nvSpPr>
        <p:spPr>
          <a:xfrm>
            <a:off x="4101455" y="5759088"/>
            <a:ext cx="5243343" cy="1488947"/>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7" sz="4200">
                <a:solidFill>
                  <a:srgbClr val="111340"/>
                </a:solidFill>
                <a:latin typeface="Poppins Bold"/>
                <a:ea typeface="Poppins Bold"/>
                <a:cs typeface="Poppins Bold"/>
                <a:sym typeface="Poppins Bold"/>
              </a:defRPr>
            </a:lvl1pPr>
          </a:lstStyle>
          <a:p>
            <a:pPr/>
            <a:r>
              <a:t>Compatibility with Other Tools</a:t>
            </a:r>
          </a:p>
        </p:txBody>
      </p:sp>
      <p:sp>
        <p:nvSpPr>
          <p:cNvPr id="1546" name="TextBox 6"/>
          <p:cNvSpPr txBox="1"/>
          <p:nvPr/>
        </p:nvSpPr>
        <p:spPr>
          <a:xfrm>
            <a:off x="2580983" y="7417226"/>
            <a:ext cx="7844994" cy="51295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41" sz="3300">
                <a:latin typeface="Poppins Regular"/>
                <a:ea typeface="Poppins Regular"/>
                <a:cs typeface="Poppins Regular"/>
                <a:sym typeface="Poppins Regular"/>
              </a:defRPr>
            </a:pPr>
            <a:r>
              <a:t>Ensure your platform integrates seamlessly with popular educational tools and systems. This may include Learning Management Systems (LMS), student information systems, and other educational software or tools commonly used by </a:t>
            </a:r>
          </a:p>
          <a:p>
            <a:pPr algn="ctr" defTabSz="1828433">
              <a:lnSpc>
                <a:spcPct val="100000"/>
              </a:lnSpc>
              <a:spcBef>
                <a:spcPts val="0"/>
              </a:spcBef>
              <a:defRPr spc="-41" sz="3300">
                <a:latin typeface="Poppins Regular"/>
                <a:ea typeface="Poppins Regular"/>
                <a:cs typeface="Poppins Regular"/>
                <a:sym typeface="Poppins Regular"/>
              </a:defRPr>
            </a:pPr>
            <a:r>
              <a:t>your target audience.</a:t>
            </a:r>
          </a:p>
        </p:txBody>
      </p:sp>
      <p:sp>
        <p:nvSpPr>
          <p:cNvPr id="1547" name="TextBox 134"/>
          <p:cNvSpPr txBox="1"/>
          <p:nvPr/>
        </p:nvSpPr>
        <p:spPr>
          <a:xfrm>
            <a:off x="790454" y="678805"/>
            <a:ext cx="20896426"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3E6F43"/>
                </a:solidFill>
                <a:latin typeface="Poppins Bold"/>
                <a:ea typeface="Poppins Bold"/>
                <a:cs typeface="Poppins Bold"/>
                <a:sym typeface="Poppins Bold"/>
              </a:defRPr>
            </a:lvl1pPr>
          </a:lstStyle>
          <a:p>
            <a:pPr/>
            <a:r>
              <a:t>  Integration Capabilities</a:t>
            </a:r>
          </a:p>
        </p:txBody>
      </p:sp>
      <p:sp>
        <p:nvSpPr>
          <p:cNvPr id="1548" name="Freeform 70"/>
          <p:cNvSpPr/>
          <p:nvPr/>
        </p:nvSpPr>
        <p:spPr>
          <a:xfrm>
            <a:off x="12629582" y="4096872"/>
            <a:ext cx="9055101" cy="8810021"/>
          </a:xfrm>
          <a:prstGeom prst="roundRect">
            <a:avLst>
              <a:gd name="adj" fmla="val 743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49" name="TextBox 5"/>
          <p:cNvSpPr txBox="1"/>
          <p:nvPr/>
        </p:nvSpPr>
        <p:spPr>
          <a:xfrm>
            <a:off x="14535461" y="5747229"/>
            <a:ext cx="5243343" cy="838197"/>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7" sz="4200">
                <a:solidFill>
                  <a:srgbClr val="111340"/>
                </a:solidFill>
                <a:latin typeface="Poppins Bold"/>
                <a:ea typeface="Poppins Bold"/>
                <a:cs typeface="Poppins Bold"/>
                <a:sym typeface="Poppins Bold"/>
              </a:defRPr>
            </a:lvl1pPr>
          </a:lstStyle>
          <a:p>
            <a:pPr/>
            <a:r>
              <a:t>APIs and Plugins</a:t>
            </a:r>
          </a:p>
        </p:txBody>
      </p:sp>
      <p:sp>
        <p:nvSpPr>
          <p:cNvPr id="1550" name="TextBox 6"/>
          <p:cNvSpPr txBox="1"/>
          <p:nvPr/>
        </p:nvSpPr>
        <p:spPr>
          <a:xfrm>
            <a:off x="13185419" y="7156859"/>
            <a:ext cx="7943427" cy="49352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45" sz="3600">
                <a:latin typeface="Poppins Regular"/>
                <a:ea typeface="Poppins Regular"/>
                <a:cs typeface="Poppins Regular"/>
                <a:sym typeface="Poppins Regular"/>
              </a:defRPr>
            </a:pPr>
            <a:r>
              <a:t>Utilize APIs (Application Programming Interfaces) and plugins to facilitate these integrations, enabling features like single sign-on, data exchange, and synchronization with </a:t>
            </a:r>
          </a:p>
          <a:p>
            <a:pPr algn="ctr" defTabSz="1828433">
              <a:lnSpc>
                <a:spcPct val="100000"/>
              </a:lnSpc>
              <a:spcBef>
                <a:spcPts val="0"/>
              </a:spcBef>
              <a:defRPr spc="-45" sz="3600">
                <a:latin typeface="Poppins Regular"/>
                <a:ea typeface="Poppins Regular"/>
                <a:cs typeface="Poppins Regular"/>
                <a:sym typeface="Poppins Regular"/>
              </a:defRPr>
            </a:pPr>
            <a:r>
              <a:t>other platforms.</a:t>
            </a:r>
          </a:p>
        </p:txBody>
      </p:sp>
      <p:grpSp>
        <p:nvGrpSpPr>
          <p:cNvPr id="1571" name="Group"/>
          <p:cNvGrpSpPr/>
          <p:nvPr/>
        </p:nvGrpSpPr>
        <p:grpSpPr>
          <a:xfrm>
            <a:off x="5428500" y="3246276"/>
            <a:ext cx="2149960" cy="2122841"/>
            <a:chOff x="0" y="0"/>
            <a:chExt cx="2149959" cy="2122839"/>
          </a:xfrm>
        </p:grpSpPr>
        <p:sp>
          <p:nvSpPr>
            <p:cNvPr id="1551"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52" name="Freeform 72"/>
            <p:cNvSpPr/>
            <p:nvPr/>
          </p:nvSpPr>
          <p:spPr>
            <a:xfrm>
              <a:off x="343585" y="568466"/>
              <a:ext cx="930894" cy="920566"/>
            </a:xfrm>
            <a:prstGeom prst="ellipse">
              <a:avLst/>
            </a:pr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53" name="Freeform 73"/>
            <p:cNvSpPr/>
            <p:nvPr/>
          </p:nvSpPr>
          <p:spPr>
            <a:xfrm>
              <a:off x="412962" y="637072"/>
              <a:ext cx="788835" cy="780085"/>
            </a:xfrm>
            <a:prstGeom prst="ellipse">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54" name="Freeform 74"/>
            <p:cNvSpPr/>
            <p:nvPr/>
          </p:nvSpPr>
          <p:spPr>
            <a:xfrm>
              <a:off x="624400" y="699146"/>
              <a:ext cx="190870" cy="33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56" y="21600"/>
                  </a:moveTo>
                  <a:cubicBezTo>
                    <a:pt x="20503" y="21600"/>
                    <a:pt x="20334" y="21552"/>
                    <a:pt x="20166" y="21457"/>
                  </a:cubicBezTo>
                  <a:lnTo>
                    <a:pt x="0" y="10035"/>
                  </a:lnTo>
                  <a:lnTo>
                    <a:pt x="1181" y="9366"/>
                  </a:lnTo>
                  <a:lnTo>
                    <a:pt x="19913" y="19927"/>
                  </a:lnTo>
                  <a:lnTo>
                    <a:pt x="19913" y="0"/>
                  </a:lnTo>
                  <a:lnTo>
                    <a:pt x="21600" y="0"/>
                  </a:lnTo>
                  <a:lnTo>
                    <a:pt x="21600" y="21122"/>
                  </a:lnTo>
                  <a:cubicBezTo>
                    <a:pt x="21600" y="21313"/>
                    <a:pt x="21347" y="21504"/>
                    <a:pt x="21094" y="21552"/>
                  </a:cubicBezTo>
                  <a:cubicBezTo>
                    <a:pt x="20925" y="21600"/>
                    <a:pt x="20841" y="21600"/>
                    <a:pt x="20756" y="216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55" name="Freeform 75"/>
            <p:cNvSpPr/>
            <p:nvPr/>
          </p:nvSpPr>
          <p:spPr>
            <a:xfrm>
              <a:off x="954770" y="1051988"/>
              <a:ext cx="851605" cy="508921"/>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56" name="Freeform 76"/>
            <p:cNvSpPr/>
            <p:nvPr/>
          </p:nvSpPr>
          <p:spPr>
            <a:xfrm>
              <a:off x="954768" y="1133663"/>
              <a:ext cx="726065" cy="427247"/>
            </a:xfrm>
            <a:prstGeom prst="rect">
              <a:avLst/>
            </a:pr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57" name="Freeform 78"/>
            <p:cNvSpPr/>
            <p:nvPr/>
          </p:nvSpPr>
          <p:spPr>
            <a:xfrm>
              <a:off x="954770" y="1051989"/>
              <a:ext cx="851605" cy="276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89"/>
                  </a:moveTo>
                  <a:lnTo>
                    <a:pt x="21600" y="0"/>
                  </a:lnTo>
                  <a:lnTo>
                    <a:pt x="21257" y="0"/>
                  </a:lnTo>
                  <a:lnTo>
                    <a:pt x="10810" y="20221"/>
                  </a:lnTo>
                  <a:lnTo>
                    <a:pt x="362" y="0"/>
                  </a:lnTo>
                  <a:lnTo>
                    <a:pt x="0" y="0"/>
                  </a:lnTo>
                  <a:lnTo>
                    <a:pt x="0" y="689"/>
                  </a:lnTo>
                  <a:lnTo>
                    <a:pt x="10810" y="21600"/>
                  </a:lnTo>
                  <a:lnTo>
                    <a:pt x="21600" y="689"/>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58" name="Freeform 79"/>
            <p:cNvSpPr/>
            <p:nvPr/>
          </p:nvSpPr>
          <p:spPr>
            <a:xfrm>
              <a:off x="796192" y="1166333"/>
              <a:ext cx="851605" cy="508921"/>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59" name="Freeform 81"/>
            <p:cNvSpPr/>
            <p:nvPr/>
          </p:nvSpPr>
          <p:spPr>
            <a:xfrm>
              <a:off x="796192" y="1166333"/>
              <a:ext cx="851605" cy="276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91"/>
                  </a:moveTo>
                  <a:lnTo>
                    <a:pt x="21600" y="0"/>
                  </a:lnTo>
                  <a:lnTo>
                    <a:pt x="21238" y="0"/>
                  </a:lnTo>
                  <a:lnTo>
                    <a:pt x="10790" y="20218"/>
                  </a:lnTo>
                  <a:lnTo>
                    <a:pt x="343" y="0"/>
                  </a:lnTo>
                  <a:lnTo>
                    <a:pt x="0" y="0"/>
                  </a:lnTo>
                  <a:lnTo>
                    <a:pt x="0" y="691"/>
                  </a:lnTo>
                  <a:lnTo>
                    <a:pt x="10790" y="21600"/>
                  </a:lnTo>
                  <a:lnTo>
                    <a:pt x="21600" y="691"/>
                  </a:lnTo>
                </a:path>
              </a:pathLst>
            </a:custGeom>
            <a:solidFill>
              <a:srgbClr val="100239">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0" name="Freeform 82"/>
            <p:cNvSpPr/>
            <p:nvPr/>
          </p:nvSpPr>
          <p:spPr>
            <a:xfrm>
              <a:off x="1202718" y="735083"/>
              <a:ext cx="167575" cy="502388"/>
            </a:xfrm>
            <a:custGeom>
              <a:avLst/>
              <a:gdLst/>
              <a:ahLst/>
              <a:cxnLst>
                <a:cxn ang="0">
                  <a:pos x="wd2" y="hd2"/>
                </a:cxn>
                <a:cxn ang="5400000">
                  <a:pos x="wd2" y="hd2"/>
                </a:cxn>
                <a:cxn ang="10800000">
                  <a:pos x="wd2" y="hd2"/>
                </a:cxn>
                <a:cxn ang="16200000">
                  <a:pos x="wd2" y="hd2"/>
                </a:cxn>
              </a:cxnLst>
              <a:rect l="0" t="0" r="r" b="b"/>
              <a:pathLst>
                <a:path w="19644" h="21600" fill="norm" stroke="1" extrusionOk="0">
                  <a:moveTo>
                    <a:pt x="12676" y="0"/>
                  </a:moveTo>
                  <a:cubicBezTo>
                    <a:pt x="12676" y="0"/>
                    <a:pt x="-1956" y="8164"/>
                    <a:pt x="221" y="12293"/>
                  </a:cubicBezTo>
                  <a:lnTo>
                    <a:pt x="14331" y="21600"/>
                  </a:lnTo>
                  <a:lnTo>
                    <a:pt x="19644" y="20425"/>
                  </a:lnTo>
                  <a:lnTo>
                    <a:pt x="10150" y="11531"/>
                  </a:lnTo>
                  <a:lnTo>
                    <a:pt x="15115" y="6512"/>
                  </a:lnTo>
                  <a:lnTo>
                    <a:pt x="12676"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1" name="Freeform 83"/>
            <p:cNvSpPr/>
            <p:nvPr/>
          </p:nvSpPr>
          <p:spPr>
            <a:xfrm>
              <a:off x="1532915" y="735085"/>
              <a:ext cx="171095" cy="423973"/>
            </a:xfrm>
            <a:custGeom>
              <a:avLst/>
              <a:gdLst/>
              <a:ahLst/>
              <a:cxnLst>
                <a:cxn ang="0">
                  <a:pos x="wd2" y="hd2"/>
                </a:cxn>
                <a:cxn ang="5400000">
                  <a:pos x="wd2" y="hd2"/>
                </a:cxn>
                <a:cxn ang="10800000">
                  <a:pos x="wd2" y="hd2"/>
                </a:cxn>
                <a:cxn ang="16200000">
                  <a:pos x="wd2" y="hd2"/>
                </a:cxn>
              </a:cxnLst>
              <a:rect l="0" t="0" r="r" b="b"/>
              <a:pathLst>
                <a:path w="19362" h="21600" fill="norm" stroke="1" extrusionOk="0">
                  <a:moveTo>
                    <a:pt x="6919" y="0"/>
                  </a:moveTo>
                  <a:cubicBezTo>
                    <a:pt x="6919" y="0"/>
                    <a:pt x="21600" y="9684"/>
                    <a:pt x="19069" y="12181"/>
                  </a:cubicBezTo>
                  <a:cubicBezTo>
                    <a:pt x="16538" y="14640"/>
                    <a:pt x="4050" y="21600"/>
                    <a:pt x="4050" y="21600"/>
                  </a:cubicBezTo>
                  <a:lnTo>
                    <a:pt x="0" y="20238"/>
                  </a:lnTo>
                  <a:lnTo>
                    <a:pt x="10378" y="10781"/>
                  </a:lnTo>
                  <a:lnTo>
                    <a:pt x="5231" y="7301"/>
                  </a:lnTo>
                  <a:lnTo>
                    <a:pt x="6919"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2" name="Freeform 84"/>
            <p:cNvSpPr/>
            <p:nvPr/>
          </p:nvSpPr>
          <p:spPr>
            <a:xfrm>
              <a:off x="1331390" y="1212073"/>
              <a:ext cx="99495" cy="95930"/>
            </a:xfrm>
            <a:custGeom>
              <a:avLst/>
              <a:gdLst/>
              <a:ahLst/>
              <a:cxnLst>
                <a:cxn ang="0">
                  <a:pos x="wd2" y="hd2"/>
                </a:cxn>
                <a:cxn ang="5400000">
                  <a:pos x="wd2" y="hd2"/>
                </a:cxn>
                <a:cxn ang="10800000">
                  <a:pos x="wd2" y="hd2"/>
                </a:cxn>
                <a:cxn ang="16200000">
                  <a:pos x="wd2" y="hd2"/>
                </a:cxn>
              </a:cxnLst>
              <a:rect l="0" t="0" r="r" b="b"/>
              <a:pathLst>
                <a:path w="20472" h="21302" fill="norm" stroke="1" extrusionOk="0">
                  <a:moveTo>
                    <a:pt x="0" y="5111"/>
                  </a:moveTo>
                  <a:cubicBezTo>
                    <a:pt x="0" y="5111"/>
                    <a:pt x="7200" y="19786"/>
                    <a:pt x="8426" y="19456"/>
                  </a:cubicBezTo>
                  <a:lnTo>
                    <a:pt x="9804" y="19292"/>
                  </a:lnTo>
                  <a:cubicBezTo>
                    <a:pt x="9804" y="19292"/>
                    <a:pt x="12255" y="21600"/>
                    <a:pt x="13021" y="21270"/>
                  </a:cubicBezTo>
                  <a:cubicBezTo>
                    <a:pt x="13634" y="20940"/>
                    <a:pt x="13787" y="19951"/>
                    <a:pt x="13787" y="19951"/>
                  </a:cubicBezTo>
                  <a:cubicBezTo>
                    <a:pt x="13787" y="19951"/>
                    <a:pt x="15779" y="21270"/>
                    <a:pt x="16391" y="20940"/>
                  </a:cubicBezTo>
                  <a:cubicBezTo>
                    <a:pt x="16851" y="20776"/>
                    <a:pt x="16851" y="18632"/>
                    <a:pt x="16851" y="18632"/>
                  </a:cubicBezTo>
                  <a:cubicBezTo>
                    <a:pt x="16851" y="18632"/>
                    <a:pt x="17923" y="19292"/>
                    <a:pt x="18383" y="17643"/>
                  </a:cubicBezTo>
                  <a:cubicBezTo>
                    <a:pt x="18689" y="16159"/>
                    <a:pt x="14400" y="11707"/>
                    <a:pt x="14400" y="11707"/>
                  </a:cubicBezTo>
                  <a:lnTo>
                    <a:pt x="13021" y="7585"/>
                  </a:lnTo>
                  <a:lnTo>
                    <a:pt x="15932" y="7255"/>
                  </a:lnTo>
                  <a:cubicBezTo>
                    <a:pt x="15932" y="7255"/>
                    <a:pt x="18843" y="9398"/>
                    <a:pt x="20221" y="8739"/>
                  </a:cubicBezTo>
                  <a:cubicBezTo>
                    <a:pt x="21600" y="8409"/>
                    <a:pt x="16851" y="3133"/>
                    <a:pt x="16851" y="3133"/>
                  </a:cubicBezTo>
                  <a:lnTo>
                    <a:pt x="10111" y="2803"/>
                  </a:lnTo>
                  <a:lnTo>
                    <a:pt x="7966" y="0"/>
                  </a:lnTo>
                  <a:lnTo>
                    <a:pt x="0" y="511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3" name="Freeform 85"/>
            <p:cNvSpPr/>
            <p:nvPr/>
          </p:nvSpPr>
          <p:spPr>
            <a:xfrm>
              <a:off x="1465737" y="1133662"/>
              <a:ext cx="99477" cy="93291"/>
            </a:xfrm>
            <a:custGeom>
              <a:avLst/>
              <a:gdLst/>
              <a:ahLst/>
              <a:cxnLst>
                <a:cxn ang="0">
                  <a:pos x="wd2" y="hd2"/>
                </a:cxn>
                <a:cxn ang="5400000">
                  <a:pos x="wd2" y="hd2"/>
                </a:cxn>
                <a:cxn ang="10800000">
                  <a:pos x="wd2" y="hd2"/>
                </a:cxn>
                <a:cxn ang="16200000">
                  <a:pos x="wd2" y="hd2"/>
                </a:cxn>
              </a:cxnLst>
              <a:rect l="0" t="0" r="r" b="b"/>
              <a:pathLst>
                <a:path w="20468" h="21438" fill="norm" stroke="1" extrusionOk="0">
                  <a:moveTo>
                    <a:pt x="20468" y="5702"/>
                  </a:moveTo>
                  <a:cubicBezTo>
                    <a:pt x="20468" y="5702"/>
                    <a:pt x="12254" y="20390"/>
                    <a:pt x="10885" y="20045"/>
                  </a:cubicBezTo>
                  <a:lnTo>
                    <a:pt x="9668" y="19699"/>
                  </a:lnTo>
                  <a:cubicBezTo>
                    <a:pt x="9668" y="19699"/>
                    <a:pt x="7082" y="21600"/>
                    <a:pt x="6474" y="21427"/>
                  </a:cubicBezTo>
                  <a:cubicBezTo>
                    <a:pt x="5713" y="20909"/>
                    <a:pt x="5713" y="19872"/>
                    <a:pt x="5713" y="19872"/>
                  </a:cubicBezTo>
                  <a:cubicBezTo>
                    <a:pt x="5713" y="19872"/>
                    <a:pt x="3736" y="21082"/>
                    <a:pt x="3127" y="20736"/>
                  </a:cubicBezTo>
                  <a:cubicBezTo>
                    <a:pt x="2519" y="20563"/>
                    <a:pt x="2671" y="18317"/>
                    <a:pt x="2671" y="18317"/>
                  </a:cubicBezTo>
                  <a:cubicBezTo>
                    <a:pt x="2671" y="18317"/>
                    <a:pt x="1454" y="18835"/>
                    <a:pt x="1302" y="17107"/>
                  </a:cubicBezTo>
                  <a:cubicBezTo>
                    <a:pt x="998" y="15379"/>
                    <a:pt x="5713" y="11232"/>
                    <a:pt x="5713" y="11232"/>
                  </a:cubicBezTo>
                  <a:lnTo>
                    <a:pt x="7538" y="6912"/>
                  </a:lnTo>
                  <a:lnTo>
                    <a:pt x="4496" y="6394"/>
                  </a:lnTo>
                  <a:cubicBezTo>
                    <a:pt x="4496" y="6394"/>
                    <a:pt x="1606" y="8294"/>
                    <a:pt x="237" y="7776"/>
                  </a:cubicBezTo>
                  <a:cubicBezTo>
                    <a:pt x="-1132" y="6912"/>
                    <a:pt x="3888" y="2074"/>
                    <a:pt x="3888" y="2074"/>
                  </a:cubicBezTo>
                  <a:lnTo>
                    <a:pt x="10733" y="2419"/>
                  </a:lnTo>
                  <a:lnTo>
                    <a:pt x="13623" y="0"/>
                  </a:lnTo>
                  <a:lnTo>
                    <a:pt x="20468" y="570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4" name="Freeform 63"/>
            <p:cNvSpPr/>
            <p:nvPr/>
          </p:nvSpPr>
          <p:spPr>
            <a:xfrm>
              <a:off x="1299693" y="797158"/>
              <a:ext cx="306990" cy="169141"/>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435" y="1669"/>
                  </a:moveTo>
                  <a:lnTo>
                    <a:pt x="2137" y="11491"/>
                  </a:lnTo>
                  <a:lnTo>
                    <a:pt x="232" y="21600"/>
                  </a:lnTo>
                  <a:cubicBezTo>
                    <a:pt x="-320" y="18739"/>
                    <a:pt x="282" y="12445"/>
                    <a:pt x="332" y="11396"/>
                  </a:cubicBezTo>
                  <a:cubicBezTo>
                    <a:pt x="382" y="10347"/>
                    <a:pt x="583" y="4148"/>
                    <a:pt x="1435" y="1669"/>
                  </a:cubicBezTo>
                  <a:close/>
                  <a:moveTo>
                    <a:pt x="19876" y="0"/>
                  </a:moveTo>
                  <a:cubicBezTo>
                    <a:pt x="20470" y="1799"/>
                    <a:pt x="20362" y="5872"/>
                    <a:pt x="20362" y="5872"/>
                  </a:cubicBezTo>
                  <a:cubicBezTo>
                    <a:pt x="20362" y="5872"/>
                    <a:pt x="21280" y="12975"/>
                    <a:pt x="21172" y="15342"/>
                  </a:cubicBezTo>
                  <a:lnTo>
                    <a:pt x="19282" y="10323"/>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5" name="Freeform 88"/>
            <p:cNvSpPr/>
            <p:nvPr/>
          </p:nvSpPr>
          <p:spPr>
            <a:xfrm>
              <a:off x="1311569" y="705682"/>
              <a:ext cx="281876" cy="345568"/>
            </a:xfrm>
            <a:custGeom>
              <a:avLst/>
              <a:gdLst/>
              <a:ahLst/>
              <a:cxnLst>
                <a:cxn ang="0">
                  <a:pos x="wd2" y="hd2"/>
                </a:cxn>
                <a:cxn ang="5400000">
                  <a:pos x="wd2" y="hd2"/>
                </a:cxn>
                <a:cxn ang="10800000">
                  <a:pos x="wd2" y="hd2"/>
                </a:cxn>
                <a:cxn ang="16200000">
                  <a:pos x="wd2" y="hd2"/>
                </a:cxn>
              </a:cxnLst>
              <a:rect l="0" t="0" r="r" b="b"/>
              <a:pathLst>
                <a:path w="21486" h="21600" fill="norm" stroke="1" extrusionOk="0">
                  <a:moveTo>
                    <a:pt x="19035" y="21600"/>
                  </a:moveTo>
                  <a:lnTo>
                    <a:pt x="2508" y="21600"/>
                  </a:lnTo>
                  <a:lnTo>
                    <a:pt x="1596" y="16512"/>
                  </a:lnTo>
                  <a:cubicBezTo>
                    <a:pt x="1596" y="16512"/>
                    <a:pt x="171" y="15633"/>
                    <a:pt x="171" y="14570"/>
                  </a:cubicBezTo>
                  <a:cubicBezTo>
                    <a:pt x="171" y="12164"/>
                    <a:pt x="513" y="8418"/>
                    <a:pt x="513" y="8418"/>
                  </a:cubicBezTo>
                  <a:lnTo>
                    <a:pt x="0" y="1896"/>
                  </a:lnTo>
                  <a:lnTo>
                    <a:pt x="7352" y="0"/>
                  </a:lnTo>
                  <a:lnTo>
                    <a:pt x="13393" y="0"/>
                  </a:lnTo>
                  <a:lnTo>
                    <a:pt x="21486" y="1896"/>
                  </a:lnTo>
                  <a:lnTo>
                    <a:pt x="21030" y="8418"/>
                  </a:lnTo>
                  <a:cubicBezTo>
                    <a:pt x="21030" y="8418"/>
                    <a:pt x="21600" y="12211"/>
                    <a:pt x="21372" y="14570"/>
                  </a:cubicBezTo>
                  <a:cubicBezTo>
                    <a:pt x="21258" y="15726"/>
                    <a:pt x="19890" y="16512"/>
                    <a:pt x="19890" y="16512"/>
                  </a:cubicBezTo>
                  <a:lnTo>
                    <a:pt x="19035"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6" name="Freeform 89"/>
            <p:cNvSpPr/>
            <p:nvPr/>
          </p:nvSpPr>
          <p:spPr>
            <a:xfrm>
              <a:off x="1331391" y="968278"/>
              <a:ext cx="240421" cy="82977"/>
            </a:xfrm>
            <a:custGeom>
              <a:avLst/>
              <a:gdLst/>
              <a:ahLst/>
              <a:cxnLst>
                <a:cxn ang="0">
                  <a:pos x="wd2" y="hd2"/>
                </a:cxn>
                <a:cxn ang="5400000">
                  <a:pos x="wd2" y="hd2"/>
                </a:cxn>
                <a:cxn ang="10800000">
                  <a:pos x="wd2" y="hd2"/>
                </a:cxn>
                <a:cxn ang="16200000">
                  <a:pos x="wd2" y="hd2"/>
                </a:cxn>
              </a:cxnLst>
              <a:rect l="0" t="0" r="r" b="b"/>
              <a:pathLst>
                <a:path w="21600" h="20489" fill="norm" stroke="1" extrusionOk="0">
                  <a:moveTo>
                    <a:pt x="15544" y="2882"/>
                  </a:moveTo>
                  <a:cubicBezTo>
                    <a:pt x="12583" y="-1111"/>
                    <a:pt x="10228" y="-748"/>
                    <a:pt x="7335" y="2701"/>
                  </a:cubicBezTo>
                  <a:cubicBezTo>
                    <a:pt x="2893" y="8146"/>
                    <a:pt x="0" y="523"/>
                    <a:pt x="0" y="523"/>
                  </a:cubicBezTo>
                  <a:lnTo>
                    <a:pt x="1077" y="20489"/>
                  </a:lnTo>
                  <a:lnTo>
                    <a:pt x="20591" y="20489"/>
                  </a:lnTo>
                  <a:lnTo>
                    <a:pt x="21600" y="523"/>
                  </a:lnTo>
                  <a:cubicBezTo>
                    <a:pt x="21600" y="523"/>
                    <a:pt x="19110" y="7602"/>
                    <a:pt x="15544" y="2882"/>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7" name="Freeform 90"/>
            <p:cNvSpPr/>
            <p:nvPr/>
          </p:nvSpPr>
          <p:spPr>
            <a:xfrm>
              <a:off x="1407374" y="659943"/>
              <a:ext cx="78548" cy="84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145"/>
                  </a:moveTo>
                  <a:lnTo>
                    <a:pt x="10800" y="21600"/>
                  </a:lnTo>
                  <a:lnTo>
                    <a:pt x="0" y="14145"/>
                  </a:lnTo>
                  <a:lnTo>
                    <a:pt x="0" y="0"/>
                  </a:lnTo>
                  <a:lnTo>
                    <a:pt x="21600" y="0"/>
                  </a:lnTo>
                  <a:lnTo>
                    <a:pt x="21600" y="14145"/>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8" name="Freeform 91"/>
            <p:cNvSpPr/>
            <p:nvPr/>
          </p:nvSpPr>
          <p:spPr>
            <a:xfrm>
              <a:off x="1407374" y="659943"/>
              <a:ext cx="78548" cy="41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643"/>
                  </a:moveTo>
                  <a:lnTo>
                    <a:pt x="21600" y="0"/>
                  </a:lnTo>
                  <a:lnTo>
                    <a:pt x="0" y="0"/>
                  </a:lnTo>
                  <a:lnTo>
                    <a:pt x="0" y="11186"/>
                  </a:lnTo>
                  <a:cubicBezTo>
                    <a:pt x="2242" y="15043"/>
                    <a:pt x="6113" y="21600"/>
                    <a:pt x="10800" y="21600"/>
                  </a:cubicBezTo>
                  <a:cubicBezTo>
                    <a:pt x="15487" y="21600"/>
                    <a:pt x="19562" y="15043"/>
                    <a:pt x="21600" y="9643"/>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69" name="Freeform 68"/>
            <p:cNvSpPr/>
            <p:nvPr/>
          </p:nvSpPr>
          <p:spPr>
            <a:xfrm>
              <a:off x="1356981" y="496590"/>
              <a:ext cx="166098" cy="195286"/>
            </a:xfrm>
            <a:custGeom>
              <a:avLst/>
              <a:gdLst/>
              <a:ahLst/>
              <a:cxnLst>
                <a:cxn ang="0">
                  <a:pos x="wd2" y="hd2"/>
                </a:cxn>
                <a:cxn ang="5400000">
                  <a:pos x="wd2" y="hd2"/>
                </a:cxn>
                <a:cxn ang="10800000">
                  <a:pos x="wd2" y="hd2"/>
                </a:cxn>
                <a:cxn ang="16200000">
                  <a:pos x="wd2" y="hd2"/>
                </a:cxn>
              </a:cxnLst>
              <a:rect l="0" t="0" r="r" b="b"/>
              <a:pathLst>
                <a:path w="20972" h="21600" fill="norm" stroke="1" extrusionOk="0">
                  <a:moveTo>
                    <a:pt x="10232" y="0"/>
                  </a:moveTo>
                  <a:cubicBezTo>
                    <a:pt x="15235" y="0"/>
                    <a:pt x="19200" y="3994"/>
                    <a:pt x="19200" y="9211"/>
                  </a:cubicBezTo>
                  <a:lnTo>
                    <a:pt x="18793" y="11798"/>
                  </a:lnTo>
                  <a:lnTo>
                    <a:pt x="19196" y="11551"/>
                  </a:lnTo>
                  <a:cubicBezTo>
                    <a:pt x="19742" y="11401"/>
                    <a:pt x="20242" y="11441"/>
                    <a:pt x="20561" y="11680"/>
                  </a:cubicBezTo>
                  <a:cubicBezTo>
                    <a:pt x="21289" y="12237"/>
                    <a:pt x="21016" y="13432"/>
                    <a:pt x="20015" y="14387"/>
                  </a:cubicBezTo>
                  <a:cubicBezTo>
                    <a:pt x="19514" y="14905"/>
                    <a:pt x="18923" y="15263"/>
                    <a:pt x="18377" y="15422"/>
                  </a:cubicBezTo>
                  <a:lnTo>
                    <a:pt x="17682" y="15341"/>
                  </a:lnTo>
                  <a:lnTo>
                    <a:pt x="16781" y="17392"/>
                  </a:lnTo>
                  <a:cubicBezTo>
                    <a:pt x="15306" y="19827"/>
                    <a:pt x="13300" y="21600"/>
                    <a:pt x="11176" y="21600"/>
                  </a:cubicBezTo>
                  <a:cubicBezTo>
                    <a:pt x="9052" y="21600"/>
                    <a:pt x="6597" y="19827"/>
                    <a:pt x="4674" y="17392"/>
                  </a:cubicBezTo>
                  <a:lnTo>
                    <a:pt x="3445" y="15322"/>
                  </a:lnTo>
                  <a:lnTo>
                    <a:pt x="2556" y="15422"/>
                  </a:lnTo>
                  <a:cubicBezTo>
                    <a:pt x="1987" y="15263"/>
                    <a:pt x="1373" y="14905"/>
                    <a:pt x="872" y="14387"/>
                  </a:cubicBezTo>
                  <a:cubicBezTo>
                    <a:pt x="-38" y="13432"/>
                    <a:pt x="-311" y="12237"/>
                    <a:pt x="417" y="11680"/>
                  </a:cubicBezTo>
                  <a:cubicBezTo>
                    <a:pt x="736" y="11441"/>
                    <a:pt x="1236" y="11401"/>
                    <a:pt x="1782" y="11551"/>
                  </a:cubicBezTo>
                  <a:lnTo>
                    <a:pt x="1899" y="11622"/>
                  </a:lnTo>
                  <a:lnTo>
                    <a:pt x="1358" y="9211"/>
                  </a:lnTo>
                  <a:cubicBezTo>
                    <a:pt x="1358" y="3994"/>
                    <a:pt x="5323" y="0"/>
                    <a:pt x="10232"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70" name="Freeform 69"/>
            <p:cNvSpPr/>
            <p:nvPr/>
          </p:nvSpPr>
          <p:spPr>
            <a:xfrm>
              <a:off x="1356473" y="431249"/>
              <a:ext cx="166632" cy="190748"/>
            </a:xfrm>
            <a:custGeom>
              <a:avLst/>
              <a:gdLst/>
              <a:ahLst/>
              <a:cxnLst>
                <a:cxn ang="0">
                  <a:pos x="wd2" y="hd2"/>
                </a:cxn>
                <a:cxn ang="5400000">
                  <a:pos x="wd2" y="hd2"/>
                </a:cxn>
                <a:cxn ang="10800000">
                  <a:pos x="wd2" y="hd2"/>
                </a:cxn>
                <a:cxn ang="16200000">
                  <a:pos x="wd2" y="hd2"/>
                </a:cxn>
              </a:cxnLst>
              <a:rect l="0" t="0" r="r" b="b"/>
              <a:pathLst>
                <a:path w="17927" h="20090" fill="norm" stroke="1" extrusionOk="0">
                  <a:moveTo>
                    <a:pt x="8457" y="0"/>
                  </a:moveTo>
                  <a:cubicBezTo>
                    <a:pt x="11253" y="0"/>
                    <a:pt x="13571" y="1411"/>
                    <a:pt x="13571" y="3058"/>
                  </a:cubicBezTo>
                  <a:cubicBezTo>
                    <a:pt x="13571" y="3489"/>
                    <a:pt x="13426" y="3896"/>
                    <a:pt x="13165" y="4263"/>
                  </a:cubicBezTo>
                  <a:lnTo>
                    <a:pt x="12780" y="4602"/>
                  </a:lnTo>
                  <a:lnTo>
                    <a:pt x="15971" y="6753"/>
                  </a:lnTo>
                  <a:cubicBezTo>
                    <a:pt x="20323" y="11520"/>
                    <a:pt x="16051" y="19646"/>
                    <a:pt x="16051" y="19646"/>
                  </a:cubicBezTo>
                  <a:cubicBezTo>
                    <a:pt x="12586" y="20037"/>
                    <a:pt x="13553" y="11989"/>
                    <a:pt x="13553" y="11989"/>
                  </a:cubicBezTo>
                  <a:cubicBezTo>
                    <a:pt x="11377" y="17380"/>
                    <a:pt x="3962" y="16208"/>
                    <a:pt x="3962" y="16208"/>
                  </a:cubicBezTo>
                  <a:cubicBezTo>
                    <a:pt x="4848" y="21600"/>
                    <a:pt x="2269" y="19803"/>
                    <a:pt x="2269" y="19803"/>
                  </a:cubicBezTo>
                  <a:cubicBezTo>
                    <a:pt x="2269" y="19803"/>
                    <a:pt x="-1277" y="11754"/>
                    <a:pt x="496" y="8472"/>
                  </a:cubicBezTo>
                  <a:cubicBezTo>
                    <a:pt x="1322" y="6968"/>
                    <a:pt x="2430" y="5815"/>
                    <a:pt x="3696" y="5006"/>
                  </a:cubicBezTo>
                  <a:lnTo>
                    <a:pt x="4343" y="4786"/>
                  </a:lnTo>
                  <a:lnTo>
                    <a:pt x="3749" y="4263"/>
                  </a:lnTo>
                  <a:cubicBezTo>
                    <a:pt x="3488" y="3896"/>
                    <a:pt x="3343" y="3489"/>
                    <a:pt x="3343" y="3058"/>
                  </a:cubicBezTo>
                  <a:cubicBezTo>
                    <a:pt x="3343" y="1411"/>
                    <a:pt x="5660" y="0"/>
                    <a:pt x="845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1593" name="Group"/>
          <p:cNvGrpSpPr/>
          <p:nvPr/>
        </p:nvGrpSpPr>
        <p:grpSpPr>
          <a:xfrm>
            <a:off x="16033745" y="3244747"/>
            <a:ext cx="2246775" cy="1931049"/>
            <a:chOff x="0" y="0"/>
            <a:chExt cx="2246773" cy="1931048"/>
          </a:xfrm>
        </p:grpSpPr>
        <p:sp>
          <p:nvSpPr>
            <p:cNvPr id="1572"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73"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74"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75"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76"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77"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78"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79"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0"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1"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2"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3"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4"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5"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6"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7"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8"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89"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90"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91"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592"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7" name="Freeform 70"/>
          <p:cNvSpPr/>
          <p:nvPr/>
        </p:nvSpPr>
        <p:spPr>
          <a:xfrm>
            <a:off x="16330576" y="4231602"/>
            <a:ext cx="6198446" cy="8810022"/>
          </a:xfrm>
          <a:prstGeom prst="roundRect">
            <a:avLst>
              <a:gd name="adj" fmla="val 105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598" name="Freeform 70"/>
          <p:cNvSpPr/>
          <p:nvPr/>
        </p:nvSpPr>
        <p:spPr>
          <a:xfrm>
            <a:off x="9003877" y="4155402"/>
            <a:ext cx="6198446" cy="8810022"/>
          </a:xfrm>
          <a:prstGeom prst="roundRect">
            <a:avLst>
              <a:gd name="adj" fmla="val 105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599" name="Freeform 70"/>
          <p:cNvSpPr/>
          <p:nvPr/>
        </p:nvSpPr>
        <p:spPr>
          <a:xfrm>
            <a:off x="1854977" y="4155402"/>
            <a:ext cx="6198446" cy="8810022"/>
          </a:xfrm>
          <a:prstGeom prst="roundRect">
            <a:avLst>
              <a:gd name="adj" fmla="val 105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600" name="TextBox 5"/>
          <p:cNvSpPr txBox="1"/>
          <p:nvPr/>
        </p:nvSpPr>
        <p:spPr>
          <a:xfrm>
            <a:off x="2332528" y="6043102"/>
            <a:ext cx="5243343" cy="74421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1" sz="3600">
                <a:solidFill>
                  <a:srgbClr val="111340"/>
                </a:solidFill>
                <a:latin typeface="Poppins Bold"/>
                <a:ea typeface="Poppins Bold"/>
                <a:cs typeface="Poppins Bold"/>
                <a:sym typeface="Poppins Bold"/>
              </a:defRPr>
            </a:lvl1pPr>
          </a:lstStyle>
          <a:p>
            <a:pPr/>
            <a:r>
              <a:t>Handling Growth</a:t>
            </a:r>
          </a:p>
        </p:txBody>
      </p:sp>
      <p:sp>
        <p:nvSpPr>
          <p:cNvPr id="1601" name="TextBox 6"/>
          <p:cNvSpPr txBox="1"/>
          <p:nvPr/>
        </p:nvSpPr>
        <p:spPr>
          <a:xfrm>
            <a:off x="2140745" y="7185617"/>
            <a:ext cx="5626912" cy="542416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8" sz="3100">
                <a:latin typeface="Poppins Regular"/>
                <a:ea typeface="Poppins Regular"/>
                <a:cs typeface="Poppins Regular"/>
                <a:sym typeface="Poppins Regular"/>
              </a:defRPr>
            </a:lvl1pPr>
          </a:lstStyle>
          <a:p>
            <a:pPr/>
            <a:r>
              <a:t>The technology should be able to scale as your user base grows. This includes handling more concurrent users, increasing data storage needs, and maintaining performance standards without downtime or slowdowns.</a:t>
            </a:r>
          </a:p>
        </p:txBody>
      </p:sp>
      <p:sp>
        <p:nvSpPr>
          <p:cNvPr id="1602" name="TextBox 134"/>
          <p:cNvSpPr txBox="1"/>
          <p:nvPr/>
        </p:nvSpPr>
        <p:spPr>
          <a:xfrm>
            <a:off x="823584" y="943848"/>
            <a:ext cx="14173415"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D96B5"/>
                </a:solidFill>
                <a:latin typeface="Poppins Bold"/>
                <a:ea typeface="Poppins Bold"/>
                <a:cs typeface="Poppins Bold"/>
                <a:sym typeface="Poppins Bold"/>
              </a:defRPr>
            </a:lvl1pPr>
          </a:lstStyle>
          <a:p>
            <a:pPr/>
            <a:r>
              <a:t> Scalability</a:t>
            </a:r>
          </a:p>
        </p:txBody>
      </p:sp>
      <p:sp>
        <p:nvSpPr>
          <p:cNvPr id="1603" name="TextBox 5"/>
          <p:cNvSpPr txBox="1"/>
          <p:nvPr/>
        </p:nvSpPr>
        <p:spPr>
          <a:xfrm>
            <a:off x="9493706" y="5887809"/>
            <a:ext cx="5243343" cy="126745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0" sz="3500">
                <a:solidFill>
                  <a:srgbClr val="111340"/>
                </a:solidFill>
                <a:latin typeface="Poppins Bold"/>
                <a:ea typeface="Poppins Bold"/>
                <a:cs typeface="Poppins Bold"/>
                <a:sym typeface="Poppins Bold"/>
              </a:defRPr>
            </a:lvl1pPr>
          </a:lstStyle>
          <a:p>
            <a:pPr/>
            <a:r>
              <a:t>Adapting to Content and Feature Expansion</a:t>
            </a:r>
          </a:p>
        </p:txBody>
      </p:sp>
      <p:sp>
        <p:nvSpPr>
          <p:cNvPr id="1604" name="TextBox 5"/>
          <p:cNvSpPr txBox="1"/>
          <p:nvPr/>
        </p:nvSpPr>
        <p:spPr>
          <a:xfrm>
            <a:off x="16856535" y="5865456"/>
            <a:ext cx="5243343" cy="131216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1" sz="3600">
                <a:solidFill>
                  <a:srgbClr val="111340"/>
                </a:solidFill>
                <a:latin typeface="Poppins Bold"/>
                <a:ea typeface="Poppins Bold"/>
                <a:cs typeface="Poppins Bold"/>
                <a:sym typeface="Poppins Bold"/>
              </a:defRPr>
            </a:lvl1pPr>
          </a:lstStyle>
          <a:p>
            <a:pPr/>
            <a:r>
              <a:t>Cloud-based Solutions</a:t>
            </a:r>
          </a:p>
        </p:txBody>
      </p:sp>
      <p:grpSp>
        <p:nvGrpSpPr>
          <p:cNvPr id="1636" name="Group"/>
          <p:cNvGrpSpPr/>
          <p:nvPr/>
        </p:nvGrpSpPr>
        <p:grpSpPr>
          <a:xfrm>
            <a:off x="11028120" y="3149094"/>
            <a:ext cx="2149960" cy="2122840"/>
            <a:chOff x="0" y="0"/>
            <a:chExt cx="2149959" cy="2122839"/>
          </a:xfrm>
        </p:grpSpPr>
        <p:sp>
          <p:nvSpPr>
            <p:cNvPr id="1605"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635" name="Group"/>
            <p:cNvGrpSpPr/>
            <p:nvPr/>
          </p:nvGrpSpPr>
          <p:grpSpPr>
            <a:xfrm>
              <a:off x="504849" y="208837"/>
              <a:ext cx="1445061" cy="1480761"/>
              <a:chOff x="0" y="0"/>
              <a:chExt cx="1445059" cy="1480760"/>
            </a:xfrm>
          </p:grpSpPr>
          <p:sp>
            <p:nvSpPr>
              <p:cNvPr id="1606"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634" name="Group"/>
              <p:cNvGrpSpPr/>
              <p:nvPr/>
            </p:nvGrpSpPr>
            <p:grpSpPr>
              <a:xfrm>
                <a:off x="40381" y="0"/>
                <a:ext cx="1404679" cy="1480761"/>
                <a:chOff x="0" y="0"/>
                <a:chExt cx="1404678" cy="1480760"/>
              </a:xfrm>
            </p:grpSpPr>
            <p:sp>
              <p:nvSpPr>
                <p:cNvPr id="1607"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08"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09"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0"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1"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2"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3"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4"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5"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6"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7"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8"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19"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0"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1"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2"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3"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4"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5"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6"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7"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8"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29"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30"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31"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32"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33"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1658" name="Group"/>
          <p:cNvGrpSpPr/>
          <p:nvPr/>
        </p:nvGrpSpPr>
        <p:grpSpPr>
          <a:xfrm>
            <a:off x="18354820" y="3476520"/>
            <a:ext cx="2246775" cy="1931050"/>
            <a:chOff x="0" y="0"/>
            <a:chExt cx="2246773" cy="1931048"/>
          </a:xfrm>
        </p:grpSpPr>
        <p:sp>
          <p:nvSpPr>
            <p:cNvPr id="1637"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38"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39"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0"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1"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2"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3"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4"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5"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6"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7"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8"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49"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50"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51"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52"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53"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54"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55"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56"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57"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1659" name="Freeform 71"/>
          <p:cNvSpPr/>
          <p:nvPr/>
        </p:nvSpPr>
        <p:spPr>
          <a:xfrm>
            <a:off x="3879220" y="3149094"/>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685" name="Group"/>
          <p:cNvGrpSpPr/>
          <p:nvPr/>
        </p:nvGrpSpPr>
        <p:grpSpPr>
          <a:xfrm>
            <a:off x="4314668" y="3599136"/>
            <a:ext cx="1279064" cy="1222755"/>
            <a:chOff x="0" y="0"/>
            <a:chExt cx="1279063" cy="1222753"/>
          </a:xfrm>
        </p:grpSpPr>
        <p:sp>
          <p:nvSpPr>
            <p:cNvPr id="1660"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61"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62"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63"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64"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65"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66"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67"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68"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69"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0"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1"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2"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3"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4"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5"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6"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7"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8"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79"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80"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81"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82"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83"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84"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1686" name="TextBox 6"/>
          <p:cNvSpPr txBox="1"/>
          <p:nvPr/>
        </p:nvSpPr>
        <p:spPr>
          <a:xfrm>
            <a:off x="9289644" y="7572359"/>
            <a:ext cx="5626912" cy="45821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As your venture grows, you'll likely add more content and features. Your platform should be adaptable to these changes without requiring complete overhauls.</a:t>
            </a:r>
          </a:p>
        </p:txBody>
      </p:sp>
      <p:sp>
        <p:nvSpPr>
          <p:cNvPr id="1687" name="TextBox 6"/>
          <p:cNvSpPr txBox="1"/>
          <p:nvPr/>
        </p:nvSpPr>
        <p:spPr>
          <a:xfrm>
            <a:off x="16664751" y="7313886"/>
            <a:ext cx="5626912" cy="51295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1" sz="3300">
                <a:latin typeface="Poppins Regular"/>
                <a:ea typeface="Poppins Regular"/>
                <a:cs typeface="Poppins Regular"/>
                <a:sym typeface="Poppins Regular"/>
              </a:defRPr>
            </a:lvl1pPr>
          </a:lstStyle>
          <a:p>
            <a:pPr/>
            <a:r>
              <a:t>Consider cloud-based, often more scalable and flexible solutions. They allow for easier upgrades better security, and can be more cost-effective than traditional on-premises solutions.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1"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92" name="Freeform 71"/>
          <p:cNvSpPr/>
          <p:nvPr/>
        </p:nvSpPr>
        <p:spPr>
          <a:xfrm>
            <a:off x="9911449" y="2134368"/>
            <a:ext cx="3574658" cy="3569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93" name="TextBox 6"/>
          <p:cNvSpPr txBox="1"/>
          <p:nvPr/>
        </p:nvSpPr>
        <p:spPr>
          <a:xfrm>
            <a:off x="3315903" y="6560777"/>
            <a:ext cx="17752195" cy="491362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53" sz="4300">
                <a:latin typeface="Poppins Regular"/>
                <a:ea typeface="Poppins Regular"/>
                <a:cs typeface="Poppins Regular"/>
                <a:sym typeface="Poppins Regular"/>
              </a:defRPr>
            </a:pPr>
            <a:r>
              <a:t>Ensuring that the technological infrastructure of your educational venture meets these criteria is crucial. It enhances the learning experience and ensures long-term sustainability and adaptability in a rapidly evolving digital landscape. Proper investment in technology can significantly improve the effectiveness and </a:t>
            </a:r>
          </a:p>
          <a:p>
            <a:pPr algn="ctr" defTabSz="1828433">
              <a:lnSpc>
                <a:spcPct val="100000"/>
              </a:lnSpc>
              <a:spcBef>
                <a:spcPts val="0"/>
              </a:spcBef>
              <a:defRPr spc="-53" sz="4300">
                <a:latin typeface="Poppins Regular"/>
                <a:ea typeface="Poppins Regular"/>
                <a:cs typeface="Poppins Regular"/>
                <a:sym typeface="Poppins Regular"/>
              </a:defRPr>
            </a:pPr>
            <a:r>
              <a:t>reach of your educational services.</a:t>
            </a:r>
          </a:p>
        </p:txBody>
      </p:sp>
      <p:grpSp>
        <p:nvGrpSpPr>
          <p:cNvPr id="1715" name="Group"/>
          <p:cNvGrpSpPr/>
          <p:nvPr/>
        </p:nvGrpSpPr>
        <p:grpSpPr>
          <a:xfrm>
            <a:off x="10227061" y="2609957"/>
            <a:ext cx="2943434" cy="2618060"/>
            <a:chOff x="0" y="0"/>
            <a:chExt cx="2943432" cy="2618058"/>
          </a:xfrm>
        </p:grpSpPr>
        <p:sp>
          <p:nvSpPr>
            <p:cNvPr id="1694" name="Freeform 489"/>
            <p:cNvSpPr/>
            <p:nvPr/>
          </p:nvSpPr>
          <p:spPr>
            <a:xfrm>
              <a:off x="0" y="0"/>
              <a:ext cx="2943433" cy="261805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95" name="Freeform 490"/>
            <p:cNvSpPr/>
            <p:nvPr/>
          </p:nvSpPr>
          <p:spPr>
            <a:xfrm>
              <a:off x="1132482" y="499620"/>
              <a:ext cx="1299064" cy="129648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96" name="Freeform 491"/>
            <p:cNvSpPr/>
            <p:nvPr/>
          </p:nvSpPr>
          <p:spPr>
            <a:xfrm>
              <a:off x="1218551" y="588262"/>
              <a:ext cx="1117872" cy="1119203"/>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97" name="Freeform 129"/>
            <p:cNvSpPr/>
            <p:nvPr/>
          </p:nvSpPr>
          <p:spPr>
            <a:xfrm>
              <a:off x="1423039" y="745398"/>
              <a:ext cx="654959" cy="966089"/>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98" name="Freeform 494"/>
            <p:cNvSpPr/>
            <p:nvPr/>
          </p:nvSpPr>
          <p:spPr>
            <a:xfrm>
              <a:off x="1694195" y="1007295"/>
              <a:ext cx="193767" cy="285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699" name="Freeform 495"/>
            <p:cNvSpPr/>
            <p:nvPr/>
          </p:nvSpPr>
          <p:spPr>
            <a:xfrm>
              <a:off x="525474" y="1514973"/>
              <a:ext cx="243598" cy="498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0" name="Freeform 496"/>
            <p:cNvSpPr/>
            <p:nvPr/>
          </p:nvSpPr>
          <p:spPr>
            <a:xfrm>
              <a:off x="566240" y="1626497"/>
              <a:ext cx="100873" cy="262275"/>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1" name="Freeform 497"/>
            <p:cNvSpPr/>
            <p:nvPr/>
          </p:nvSpPr>
          <p:spPr>
            <a:xfrm>
              <a:off x="693078" y="2010564"/>
              <a:ext cx="148467" cy="59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2" name="Freeform 498"/>
            <p:cNvSpPr/>
            <p:nvPr/>
          </p:nvSpPr>
          <p:spPr>
            <a:xfrm>
              <a:off x="634190" y="1285310"/>
              <a:ext cx="89571" cy="917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3" name="Freeform 500"/>
            <p:cNvSpPr/>
            <p:nvPr/>
          </p:nvSpPr>
          <p:spPr>
            <a:xfrm>
              <a:off x="309866" y="1138941"/>
              <a:ext cx="256696" cy="47250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4" name="Freeform 136"/>
            <p:cNvSpPr/>
            <p:nvPr/>
          </p:nvSpPr>
          <p:spPr>
            <a:xfrm>
              <a:off x="411932" y="1192638"/>
              <a:ext cx="275592" cy="321417"/>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5" name="Freeform 503"/>
            <p:cNvSpPr/>
            <p:nvPr/>
          </p:nvSpPr>
          <p:spPr>
            <a:xfrm>
              <a:off x="375984" y="1514974"/>
              <a:ext cx="230002" cy="506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6" name="Freeform 504"/>
            <p:cNvSpPr/>
            <p:nvPr/>
          </p:nvSpPr>
          <p:spPr>
            <a:xfrm>
              <a:off x="357864" y="1994446"/>
              <a:ext cx="142210" cy="103856"/>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7" name="Freeform 505"/>
            <p:cNvSpPr/>
            <p:nvPr/>
          </p:nvSpPr>
          <p:spPr>
            <a:xfrm>
              <a:off x="883336" y="926713"/>
              <a:ext cx="542569" cy="486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8" name="Freeform 506"/>
            <p:cNvSpPr/>
            <p:nvPr/>
          </p:nvSpPr>
          <p:spPr>
            <a:xfrm>
              <a:off x="842569" y="890448"/>
              <a:ext cx="624109" cy="555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09" name="Freeform 507"/>
            <p:cNvSpPr/>
            <p:nvPr/>
          </p:nvSpPr>
          <p:spPr>
            <a:xfrm>
              <a:off x="417892" y="1240989"/>
              <a:ext cx="514247" cy="263647"/>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10" name="Freeform 508"/>
            <p:cNvSpPr/>
            <p:nvPr/>
          </p:nvSpPr>
          <p:spPr>
            <a:xfrm>
              <a:off x="440606" y="1345118"/>
              <a:ext cx="270771" cy="124392"/>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11" name="Freeform 509"/>
            <p:cNvSpPr/>
            <p:nvPr/>
          </p:nvSpPr>
          <p:spPr>
            <a:xfrm>
              <a:off x="502819" y="1136230"/>
              <a:ext cx="85447" cy="107888"/>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12" name="Freeform 510"/>
            <p:cNvSpPr/>
            <p:nvPr/>
          </p:nvSpPr>
          <p:spPr>
            <a:xfrm>
              <a:off x="502822" y="1136231"/>
              <a:ext cx="66905" cy="39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13" name="Freeform 511"/>
            <p:cNvSpPr/>
            <p:nvPr/>
          </p:nvSpPr>
          <p:spPr>
            <a:xfrm>
              <a:off x="471827" y="1024712"/>
              <a:ext cx="137715" cy="138700"/>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14" name="Freeform 512"/>
            <p:cNvSpPr/>
            <p:nvPr/>
          </p:nvSpPr>
          <p:spPr>
            <a:xfrm>
              <a:off x="416821" y="994283"/>
              <a:ext cx="180944" cy="167628"/>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9" name="TextBox 4"/>
          <p:cNvSpPr txBox="1"/>
          <p:nvPr>
            <p:ph type="sldNum" sz="quarter" idx="2"/>
          </p:nvPr>
        </p:nvSpPr>
        <p:spPr>
          <a:xfrm>
            <a:off x="22500446" y="921154"/>
            <a:ext cx="210469"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20" name="Freeform 12"/>
          <p:cNvSpPr/>
          <p:nvPr/>
        </p:nvSpPr>
        <p:spPr>
          <a:xfrm rot="9000000">
            <a:off x="14419958" y="5833442"/>
            <a:ext cx="9424464" cy="6056121"/>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solidFill>
            <a:srgbClr val="DBF3EA"/>
          </a:solidFill>
          <a:ln w="12700">
            <a:miter lim="400000"/>
          </a:ln>
        </p:spPr>
        <p:txBody>
          <a:bodyPr lIns="45719" rIns="45719" anchor="ct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1721" name="how-can-market-research-help-me301082705.jpg" descr="how-can-market-research-help-me301082705.jpg"/>
          <p:cNvPicPr>
            <a:picLocks noChangeAspect="1"/>
          </p:cNvPicPr>
          <p:nvPr/>
        </p:nvPicPr>
        <p:blipFill>
          <a:blip r:embed="rId3">
            <a:extLst/>
          </a:blip>
          <a:srcRect l="21778" t="0" r="21778" b="0"/>
          <a:stretch>
            <a:fillRect/>
          </a:stretch>
        </p:blipFill>
        <p:spPr>
          <a:xfrm>
            <a:off x="15881953" y="4152502"/>
            <a:ext cx="8509816" cy="9140656"/>
          </a:xfrm>
          <a:custGeom>
            <a:avLst/>
            <a:gdLst/>
            <a:ahLst/>
            <a:cxnLst>
              <a:cxn ang="0">
                <a:pos x="wd2" y="hd2"/>
              </a:cxn>
              <a:cxn ang="5400000">
                <a:pos x="wd2" y="hd2"/>
              </a:cxn>
              <a:cxn ang="10800000">
                <a:pos x="wd2" y="hd2"/>
              </a:cxn>
              <a:cxn ang="16200000">
                <a:pos x="wd2" y="hd2"/>
              </a:cxn>
            </a:cxnLst>
            <a:rect l="0" t="0" r="r" b="b"/>
            <a:pathLst>
              <a:path w="19468" h="20306" fill="norm" stroke="1" extrusionOk="0">
                <a:moveTo>
                  <a:pt x="4740" y="0"/>
                </a:moveTo>
                <a:cubicBezTo>
                  <a:pt x="4446" y="-4"/>
                  <a:pt x="4130" y="41"/>
                  <a:pt x="3784" y="142"/>
                </a:cubicBezTo>
                <a:cubicBezTo>
                  <a:pt x="-779" y="1476"/>
                  <a:pt x="-2132" y="12894"/>
                  <a:pt x="4955" y="17777"/>
                </a:cubicBezTo>
                <a:cubicBezTo>
                  <a:pt x="10496" y="21596"/>
                  <a:pt x="16204" y="20536"/>
                  <a:pt x="19263" y="18225"/>
                </a:cubicBezTo>
                <a:lnTo>
                  <a:pt x="19468" y="18060"/>
                </a:lnTo>
                <a:lnTo>
                  <a:pt x="19468" y="10653"/>
                </a:lnTo>
                <a:lnTo>
                  <a:pt x="18832" y="10325"/>
                </a:lnTo>
                <a:cubicBezTo>
                  <a:pt x="16926" y="9431"/>
                  <a:pt x="14390" y="8877"/>
                  <a:pt x="12419" y="7532"/>
                </a:cubicBezTo>
                <a:cubicBezTo>
                  <a:pt x="8245" y="4684"/>
                  <a:pt x="7576" y="42"/>
                  <a:pt x="4740" y="0"/>
                </a:cubicBezTo>
                <a:close/>
              </a:path>
            </a:pathLst>
          </a:custGeom>
          <a:ln w="12700">
            <a:miter lim="400000"/>
          </a:ln>
        </p:spPr>
      </p:pic>
      <p:sp>
        <p:nvSpPr>
          <p:cNvPr id="1722" name="TextBox 134"/>
          <p:cNvSpPr txBox="1"/>
          <p:nvPr/>
        </p:nvSpPr>
        <p:spPr>
          <a:xfrm>
            <a:off x="3076454" y="733895"/>
            <a:ext cx="19348692" cy="208279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defTabSz="1828433">
              <a:lnSpc>
                <a:spcPct val="80000"/>
              </a:lnSpc>
              <a:spcBef>
                <a:spcPts val="0"/>
              </a:spcBef>
              <a:defRPr sz="11200">
                <a:solidFill>
                  <a:schemeClr val="accent1">
                    <a:lumOff val="-13575"/>
                  </a:schemeClr>
                </a:solidFill>
                <a:latin typeface="Poppins Bold"/>
                <a:ea typeface="Poppins Bold"/>
                <a:cs typeface="Poppins Bold"/>
                <a:sym typeface="Poppins Bold"/>
              </a:defRPr>
            </a:lvl1pPr>
          </a:lstStyle>
          <a:p>
            <a:pPr/>
            <a:r>
              <a:t>Content and Pedagogy</a:t>
            </a:r>
          </a:p>
        </p:txBody>
      </p:sp>
      <p:sp>
        <p:nvSpPr>
          <p:cNvPr id="1723" name="5"/>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5</a:t>
            </a:r>
          </a:p>
        </p:txBody>
      </p:sp>
      <p:sp>
        <p:nvSpPr>
          <p:cNvPr id="1724" name="TextBox 17"/>
          <p:cNvSpPr txBox="1"/>
          <p:nvPr/>
        </p:nvSpPr>
        <p:spPr>
          <a:xfrm>
            <a:off x="1519245" y="3865883"/>
            <a:ext cx="13345441" cy="8188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74700" indent="-711200" defTabSz="1828433">
              <a:lnSpc>
                <a:spcPct val="120000"/>
              </a:lnSpc>
              <a:spcBef>
                <a:spcPts val="0"/>
              </a:spcBef>
              <a:buSzPct val="100000"/>
              <a:buChar char="๏"/>
              <a:defRPr spc="-38" sz="46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Curriculum Design: </a:t>
            </a:r>
            <a:r>
              <a:t>Assess the content's quality, relevance, and differentiation.</a:t>
            </a:r>
          </a:p>
          <a:p>
            <a:pPr marL="774700" indent="-711200" defTabSz="1828433">
              <a:lnSpc>
                <a:spcPct val="120000"/>
              </a:lnSpc>
              <a:spcBef>
                <a:spcPts val="0"/>
              </a:spcBef>
              <a:buSzPct val="100000"/>
              <a:buChar char="๏"/>
              <a:defRPr spc="-38" sz="46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Teaching Methods: </a:t>
            </a:r>
            <a:r>
              <a:t>Understand the pedagogical approaches and how they cater to modern learners' needs.</a:t>
            </a:r>
            <a:endParaRPr>
              <a:latin typeface="Poppins Bold"/>
              <a:ea typeface="Poppins Bold"/>
              <a:cs typeface="Poppins Bold"/>
              <a:sym typeface="Poppins Bold"/>
            </a:endParaRPr>
          </a:p>
          <a:p>
            <a:pPr marL="774700" indent="-711200" defTabSz="1828433">
              <a:lnSpc>
                <a:spcPct val="120000"/>
              </a:lnSpc>
              <a:spcBef>
                <a:spcPts val="0"/>
              </a:spcBef>
              <a:buSzPct val="100000"/>
              <a:buChar char="๏"/>
              <a:defRPr spc="-38" sz="46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Assessment and Feedback: </a:t>
            </a:r>
            <a:r>
              <a:t>Ensure there are robust mechanisms for student evaluation and feedback.</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8" name="Freeform 70"/>
          <p:cNvSpPr/>
          <p:nvPr/>
        </p:nvSpPr>
        <p:spPr>
          <a:xfrm>
            <a:off x="747189" y="3798698"/>
            <a:ext cx="7319431" cy="8810022"/>
          </a:xfrm>
          <a:prstGeom prst="roundRect">
            <a:avLst>
              <a:gd name="adj" fmla="val 8952"/>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29" name="TextBox 134"/>
          <p:cNvSpPr txBox="1"/>
          <p:nvPr/>
        </p:nvSpPr>
        <p:spPr>
          <a:xfrm>
            <a:off x="790454" y="678805"/>
            <a:ext cx="20646866"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3E6F43"/>
                </a:solidFill>
                <a:latin typeface="Poppins Bold"/>
                <a:ea typeface="Poppins Bold"/>
                <a:cs typeface="Poppins Bold"/>
                <a:sym typeface="Poppins Bold"/>
              </a:defRPr>
            </a:lvl1pPr>
          </a:lstStyle>
          <a:p>
            <a:pPr/>
            <a:r>
              <a:t> Curriculum Design</a:t>
            </a:r>
          </a:p>
        </p:txBody>
      </p:sp>
      <p:sp>
        <p:nvSpPr>
          <p:cNvPr id="1730" name="TextBox 5"/>
          <p:cNvSpPr txBox="1"/>
          <p:nvPr/>
        </p:nvSpPr>
        <p:spPr>
          <a:xfrm>
            <a:off x="1420949" y="5064883"/>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Quality and Relevance</a:t>
            </a:r>
          </a:p>
        </p:txBody>
      </p:sp>
      <p:sp>
        <p:nvSpPr>
          <p:cNvPr id="1731" name="TextBox 6"/>
          <p:cNvSpPr txBox="1"/>
          <p:nvPr/>
        </p:nvSpPr>
        <p:spPr>
          <a:xfrm>
            <a:off x="1066335" y="6787794"/>
            <a:ext cx="6681139" cy="54317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The curriculum should be high quality and relevant to the needs of modern learners. This includes up-to-date information, practical applications, and alignment with current academic or industry standards.</a:t>
            </a:r>
          </a:p>
        </p:txBody>
      </p:sp>
      <p:sp>
        <p:nvSpPr>
          <p:cNvPr id="1732" name="Freeform 70"/>
          <p:cNvSpPr/>
          <p:nvPr/>
        </p:nvSpPr>
        <p:spPr>
          <a:xfrm>
            <a:off x="8676840" y="3898089"/>
            <a:ext cx="7315201" cy="8810022"/>
          </a:xfrm>
          <a:prstGeom prst="roundRect">
            <a:avLst>
              <a:gd name="adj" fmla="val 895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33" name="TextBox 5"/>
          <p:cNvSpPr txBox="1"/>
          <p:nvPr/>
        </p:nvSpPr>
        <p:spPr>
          <a:xfrm>
            <a:off x="9712769" y="5400671"/>
            <a:ext cx="5243343" cy="80263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Differentiation</a:t>
            </a:r>
          </a:p>
        </p:txBody>
      </p:sp>
      <p:sp>
        <p:nvSpPr>
          <p:cNvPr id="1734" name="TextBox 6"/>
          <p:cNvSpPr txBox="1"/>
          <p:nvPr/>
        </p:nvSpPr>
        <p:spPr>
          <a:xfrm>
            <a:off x="9078173" y="6823370"/>
            <a:ext cx="6512536" cy="56337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5" sz="3600">
                <a:latin typeface="Poppins Regular"/>
                <a:ea typeface="Poppins Regular"/>
                <a:cs typeface="Poppins Regular"/>
                <a:sym typeface="Poppins Regular"/>
              </a:defRPr>
            </a:lvl1pPr>
          </a:lstStyle>
          <a:p>
            <a:pPr/>
            <a:r>
              <a:t>Your content should stand out from what's already available. This could be through unique subject matter, innovative presentation, or new research or technology integration.</a:t>
            </a:r>
          </a:p>
        </p:txBody>
      </p:sp>
      <p:sp>
        <p:nvSpPr>
          <p:cNvPr id="1735" name="Freeform 70"/>
          <p:cNvSpPr/>
          <p:nvPr/>
        </p:nvSpPr>
        <p:spPr>
          <a:xfrm>
            <a:off x="16606491" y="3898089"/>
            <a:ext cx="7315201" cy="8810022"/>
          </a:xfrm>
          <a:prstGeom prst="roundRect">
            <a:avLst>
              <a:gd name="adj" fmla="val 895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36" name="TextBox 5"/>
          <p:cNvSpPr txBox="1"/>
          <p:nvPr/>
        </p:nvSpPr>
        <p:spPr>
          <a:xfrm>
            <a:off x="17642420" y="5167973"/>
            <a:ext cx="5243343" cy="142239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5" sz="4000">
                <a:solidFill>
                  <a:srgbClr val="111340"/>
                </a:solidFill>
                <a:latin typeface="Poppins Bold"/>
                <a:ea typeface="Poppins Bold"/>
                <a:cs typeface="Poppins Bold"/>
                <a:sym typeface="Poppins Bold"/>
              </a:defRPr>
            </a:pPr>
            <a:r>
              <a:t>Diverse </a:t>
            </a:r>
          </a:p>
          <a:p>
            <a:pPr algn="ctr" defTabSz="1828433">
              <a:lnSpc>
                <a:spcPct val="80000"/>
              </a:lnSpc>
              <a:spcBef>
                <a:spcPts val="0"/>
              </a:spcBef>
              <a:defRPr spc="-35" sz="4000">
                <a:solidFill>
                  <a:srgbClr val="111340"/>
                </a:solidFill>
                <a:latin typeface="Poppins Bold"/>
                <a:ea typeface="Poppins Bold"/>
                <a:cs typeface="Poppins Bold"/>
                <a:sym typeface="Poppins Bold"/>
              </a:defRPr>
            </a:pPr>
            <a:r>
              <a:t>Learning Styles</a:t>
            </a:r>
          </a:p>
        </p:txBody>
      </p:sp>
      <p:sp>
        <p:nvSpPr>
          <p:cNvPr id="1737" name="TextBox 6"/>
          <p:cNvSpPr txBox="1"/>
          <p:nvPr/>
        </p:nvSpPr>
        <p:spPr>
          <a:xfrm>
            <a:off x="17082850" y="6890203"/>
            <a:ext cx="6362484" cy="56337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5" sz="3600">
                <a:latin typeface="Poppins Regular"/>
                <a:ea typeface="Poppins Regular"/>
                <a:cs typeface="Poppins Regular"/>
                <a:sym typeface="Poppins Regular"/>
              </a:defRPr>
            </a:lvl1pPr>
          </a:lstStyle>
          <a:p>
            <a:pPr/>
            <a:r>
              <a:t>Cater to different learning styles (visual, auditory, kinesthetic, etc.) by incorporating various content types like videos, interactive simulations, readings, and practical exercises.</a:t>
            </a:r>
          </a:p>
        </p:txBody>
      </p:sp>
      <p:grpSp>
        <p:nvGrpSpPr>
          <p:cNvPr id="1769" name="Group"/>
          <p:cNvGrpSpPr/>
          <p:nvPr/>
        </p:nvGrpSpPr>
        <p:grpSpPr>
          <a:xfrm>
            <a:off x="3025598" y="2833989"/>
            <a:ext cx="2034046" cy="2040616"/>
            <a:chOff x="0" y="0"/>
            <a:chExt cx="2034045" cy="2040615"/>
          </a:xfrm>
        </p:grpSpPr>
        <p:sp>
          <p:nvSpPr>
            <p:cNvPr id="1738" name="Freeform 149"/>
            <p:cNvSpPr/>
            <p:nvPr/>
          </p:nvSpPr>
          <p:spPr>
            <a:xfrm>
              <a:off x="0" y="0"/>
              <a:ext cx="2034046" cy="2040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39" name="Freeform 150"/>
            <p:cNvSpPr/>
            <p:nvPr/>
          </p:nvSpPr>
          <p:spPr>
            <a:xfrm>
              <a:off x="172171" y="389423"/>
              <a:ext cx="1523792" cy="93201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0" name="Freeform 151"/>
            <p:cNvSpPr/>
            <p:nvPr/>
          </p:nvSpPr>
          <p:spPr>
            <a:xfrm>
              <a:off x="241038" y="455372"/>
              <a:ext cx="1386056" cy="80011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1" name="Freeform 152"/>
            <p:cNvSpPr/>
            <p:nvPr/>
          </p:nvSpPr>
          <p:spPr>
            <a:xfrm>
              <a:off x="334951" y="727964"/>
              <a:ext cx="894583" cy="477277"/>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2" name="Freeform 75"/>
            <p:cNvSpPr/>
            <p:nvPr/>
          </p:nvSpPr>
          <p:spPr>
            <a:xfrm>
              <a:off x="460167" y="1322151"/>
              <a:ext cx="932143" cy="225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3" name="Freeform 76"/>
            <p:cNvSpPr/>
            <p:nvPr/>
          </p:nvSpPr>
          <p:spPr>
            <a:xfrm>
              <a:off x="516513" y="508760"/>
              <a:ext cx="331115" cy="13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4" name="Freeform 157"/>
            <p:cNvSpPr/>
            <p:nvPr/>
          </p:nvSpPr>
          <p:spPr>
            <a:xfrm>
              <a:off x="403819" y="518182"/>
              <a:ext cx="43131" cy="12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5" name="Freeform 158"/>
            <p:cNvSpPr/>
            <p:nvPr/>
          </p:nvSpPr>
          <p:spPr>
            <a:xfrm>
              <a:off x="300516" y="511901"/>
              <a:ext cx="71300"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6" name="Freeform 159"/>
            <p:cNvSpPr/>
            <p:nvPr/>
          </p:nvSpPr>
          <p:spPr>
            <a:xfrm>
              <a:off x="388167" y="816531"/>
              <a:ext cx="838237" cy="39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7" name="Freeform 160"/>
            <p:cNvSpPr/>
            <p:nvPr/>
          </p:nvSpPr>
          <p:spPr>
            <a:xfrm>
              <a:off x="306778" y="662644"/>
              <a:ext cx="922754" cy="54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8" name="Freeform 81"/>
            <p:cNvSpPr/>
            <p:nvPr/>
          </p:nvSpPr>
          <p:spPr>
            <a:xfrm>
              <a:off x="1286590" y="684628"/>
              <a:ext cx="252855" cy="41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49" name="Freeform 82"/>
            <p:cNvSpPr/>
            <p:nvPr/>
          </p:nvSpPr>
          <p:spPr>
            <a:xfrm>
              <a:off x="1286590" y="624958"/>
              <a:ext cx="252855" cy="53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0" name="Freeform 83"/>
            <p:cNvSpPr/>
            <p:nvPr/>
          </p:nvSpPr>
          <p:spPr>
            <a:xfrm>
              <a:off x="1286590" y="803968"/>
              <a:ext cx="252855" cy="40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1" name="Freeform 84"/>
            <p:cNvSpPr/>
            <p:nvPr/>
          </p:nvSpPr>
          <p:spPr>
            <a:xfrm>
              <a:off x="1286590" y="577851"/>
              <a:ext cx="252855" cy="40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2" name="Freeform 172"/>
            <p:cNvSpPr/>
            <p:nvPr/>
          </p:nvSpPr>
          <p:spPr>
            <a:xfrm>
              <a:off x="309908" y="574710"/>
              <a:ext cx="919627" cy="63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3" name="Freeform 173"/>
            <p:cNvSpPr/>
            <p:nvPr/>
          </p:nvSpPr>
          <p:spPr>
            <a:xfrm>
              <a:off x="1652846" y="1576532"/>
              <a:ext cx="133890" cy="5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4" name="Freeform 174"/>
            <p:cNvSpPr/>
            <p:nvPr/>
          </p:nvSpPr>
          <p:spPr>
            <a:xfrm>
              <a:off x="1496327" y="1563970"/>
              <a:ext cx="133890" cy="5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5" name="Freeform 175"/>
            <p:cNvSpPr/>
            <p:nvPr/>
          </p:nvSpPr>
          <p:spPr>
            <a:xfrm>
              <a:off x="1258810" y="797688"/>
              <a:ext cx="177325" cy="115480"/>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6" name="Freeform 176"/>
            <p:cNvSpPr/>
            <p:nvPr/>
          </p:nvSpPr>
          <p:spPr>
            <a:xfrm>
              <a:off x="1405544" y="797688"/>
              <a:ext cx="202771" cy="188126"/>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7" name="Freeform 177"/>
            <p:cNvSpPr/>
            <p:nvPr/>
          </p:nvSpPr>
          <p:spPr>
            <a:xfrm>
              <a:off x="1570029" y="797686"/>
              <a:ext cx="179153" cy="25052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8" name="Freeform 178"/>
            <p:cNvSpPr/>
            <p:nvPr/>
          </p:nvSpPr>
          <p:spPr>
            <a:xfrm>
              <a:off x="1709193" y="797686"/>
              <a:ext cx="43108" cy="25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59" name="Freeform 179"/>
            <p:cNvSpPr/>
            <p:nvPr/>
          </p:nvSpPr>
          <p:spPr>
            <a:xfrm>
              <a:off x="1599628" y="697191"/>
              <a:ext cx="71296" cy="85684"/>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60" name="Freeform 180"/>
            <p:cNvSpPr/>
            <p:nvPr/>
          </p:nvSpPr>
          <p:spPr>
            <a:xfrm>
              <a:off x="1638673" y="738017"/>
              <a:ext cx="51039" cy="80944"/>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61" name="Freeform 181"/>
            <p:cNvSpPr/>
            <p:nvPr/>
          </p:nvSpPr>
          <p:spPr>
            <a:xfrm>
              <a:off x="1649713" y="738018"/>
              <a:ext cx="39984" cy="3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62" name="Freeform 182"/>
            <p:cNvSpPr/>
            <p:nvPr/>
          </p:nvSpPr>
          <p:spPr>
            <a:xfrm>
              <a:off x="1615281" y="650082"/>
              <a:ext cx="90078" cy="1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63" name="Freeform 183"/>
            <p:cNvSpPr/>
            <p:nvPr/>
          </p:nvSpPr>
          <p:spPr>
            <a:xfrm>
              <a:off x="1599275" y="618678"/>
              <a:ext cx="155345" cy="167291"/>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64" name="Freeform 184"/>
            <p:cNvSpPr/>
            <p:nvPr/>
          </p:nvSpPr>
          <p:spPr>
            <a:xfrm>
              <a:off x="1571456" y="1048927"/>
              <a:ext cx="162070" cy="517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65" name="Freeform 185"/>
            <p:cNvSpPr/>
            <p:nvPr/>
          </p:nvSpPr>
          <p:spPr>
            <a:xfrm>
              <a:off x="1638531" y="1199672"/>
              <a:ext cx="63702" cy="294495"/>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66" name="Freeform 186"/>
            <p:cNvSpPr/>
            <p:nvPr/>
          </p:nvSpPr>
          <p:spPr>
            <a:xfrm>
              <a:off x="1634063" y="1048927"/>
              <a:ext cx="152168" cy="53003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67" name="Freeform 187"/>
            <p:cNvSpPr/>
            <p:nvPr/>
          </p:nvSpPr>
          <p:spPr>
            <a:xfrm>
              <a:off x="1689417" y="1001819"/>
              <a:ext cx="119249" cy="136829"/>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3"/>
                    <a:pt x="119" y="20363"/>
                  </a:cubicBezTo>
                  <a:cubicBezTo>
                    <a:pt x="1118" y="20588"/>
                    <a:pt x="2117" y="19687"/>
                    <a:pt x="2117" y="19687"/>
                  </a:cubicBezTo>
                  <a:cubicBezTo>
                    <a:pt x="1243" y="20700"/>
                    <a:pt x="993" y="21375"/>
                    <a:pt x="1867" y="21375"/>
                  </a:cubicBezTo>
                  <a:cubicBezTo>
                    <a:pt x="2741" y="21375"/>
                    <a:pt x="3865" y="20363"/>
                    <a:pt x="3865" y="20363"/>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68" name="Freeform 188"/>
            <p:cNvSpPr/>
            <p:nvPr/>
          </p:nvSpPr>
          <p:spPr>
            <a:xfrm>
              <a:off x="1721715" y="797688"/>
              <a:ext cx="137102" cy="228546"/>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1792" name="Group"/>
          <p:cNvGrpSpPr/>
          <p:nvPr/>
        </p:nvGrpSpPr>
        <p:grpSpPr>
          <a:xfrm>
            <a:off x="11045490" y="2716189"/>
            <a:ext cx="2293020" cy="2122841"/>
            <a:chOff x="0" y="0"/>
            <a:chExt cx="2293019" cy="2122839"/>
          </a:xfrm>
        </p:grpSpPr>
        <p:sp>
          <p:nvSpPr>
            <p:cNvPr id="1770" name="Freeform 241"/>
            <p:cNvSpPr/>
            <p:nvPr/>
          </p:nvSpPr>
          <p:spPr>
            <a:xfrm>
              <a:off x="0" y="0"/>
              <a:ext cx="2293020" cy="2122840"/>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71" name="Freeform 104"/>
            <p:cNvSpPr/>
            <p:nvPr/>
          </p:nvSpPr>
          <p:spPr>
            <a:xfrm>
              <a:off x="300810" y="581532"/>
              <a:ext cx="1687750" cy="1172132"/>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2437" y="0"/>
                  </a:moveTo>
                  <a:lnTo>
                    <a:pt x="18765" y="0"/>
                  </a:lnTo>
                  <a:cubicBezTo>
                    <a:pt x="19146" y="0"/>
                    <a:pt x="19458" y="422"/>
                    <a:pt x="19458" y="927"/>
                  </a:cubicBezTo>
                  <a:lnTo>
                    <a:pt x="19458" y="15195"/>
                  </a:lnTo>
                  <a:cubicBezTo>
                    <a:pt x="19458" y="15713"/>
                    <a:pt x="19146" y="16121"/>
                    <a:pt x="18765" y="16121"/>
                  </a:cubicBezTo>
                  <a:lnTo>
                    <a:pt x="18040" y="16135"/>
                  </a:lnTo>
                  <a:lnTo>
                    <a:pt x="18040" y="17024"/>
                  </a:lnTo>
                  <a:lnTo>
                    <a:pt x="19097" y="17038"/>
                  </a:lnTo>
                  <a:cubicBezTo>
                    <a:pt x="19318" y="17038"/>
                    <a:pt x="19529" y="17188"/>
                    <a:pt x="19660" y="17433"/>
                  </a:cubicBezTo>
                  <a:lnTo>
                    <a:pt x="21085" y="20157"/>
                  </a:lnTo>
                  <a:cubicBezTo>
                    <a:pt x="21406" y="20769"/>
                    <a:pt x="21075" y="21600"/>
                    <a:pt x="20523" y="21600"/>
                  </a:cubicBezTo>
                  <a:lnTo>
                    <a:pt x="689" y="21600"/>
                  </a:lnTo>
                  <a:cubicBezTo>
                    <a:pt x="127" y="21600"/>
                    <a:pt x="-194" y="20769"/>
                    <a:pt x="127" y="20157"/>
                  </a:cubicBezTo>
                  <a:lnTo>
                    <a:pt x="1552" y="17433"/>
                  </a:lnTo>
                  <a:cubicBezTo>
                    <a:pt x="1683" y="17188"/>
                    <a:pt x="1894" y="17038"/>
                    <a:pt x="2115" y="17038"/>
                  </a:cubicBezTo>
                  <a:lnTo>
                    <a:pt x="3216" y="17024"/>
                  </a:lnTo>
                  <a:lnTo>
                    <a:pt x="3216" y="16135"/>
                  </a:lnTo>
                  <a:lnTo>
                    <a:pt x="2437" y="16121"/>
                  </a:lnTo>
                  <a:cubicBezTo>
                    <a:pt x="2066" y="16121"/>
                    <a:pt x="1754" y="15713"/>
                    <a:pt x="1754" y="15195"/>
                  </a:cubicBezTo>
                  <a:lnTo>
                    <a:pt x="1754" y="927"/>
                  </a:lnTo>
                  <a:cubicBezTo>
                    <a:pt x="1754" y="422"/>
                    <a:pt x="2066" y="0"/>
                    <a:pt x="24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72" name="Freeform 244"/>
            <p:cNvSpPr/>
            <p:nvPr/>
          </p:nvSpPr>
          <p:spPr>
            <a:xfrm>
              <a:off x="510912" y="640340"/>
              <a:ext cx="1271198" cy="760481"/>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73" name="Freeform 106"/>
            <p:cNvSpPr/>
            <p:nvPr/>
          </p:nvSpPr>
          <p:spPr>
            <a:xfrm>
              <a:off x="507369" y="645599"/>
              <a:ext cx="1273109" cy="75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81" y="194"/>
                  </a:lnTo>
                  <a:lnTo>
                    <a:pt x="21600" y="161"/>
                  </a:lnTo>
                  <a:cubicBezTo>
                    <a:pt x="21600" y="3708"/>
                    <a:pt x="21575" y="18024"/>
                    <a:pt x="21568" y="21575"/>
                  </a:cubicBezTo>
                  <a:lnTo>
                    <a:pt x="41" y="21600"/>
                  </a:lnTo>
                  <a:lnTo>
                    <a:pt x="0" y="17610"/>
                  </a:lnTo>
                  <a:lnTo>
                    <a:pt x="6092" y="10230"/>
                  </a:lnTo>
                  <a:lnTo>
                    <a:pt x="8749" y="13304"/>
                  </a:lnTo>
                  <a:lnTo>
                    <a:pt x="11405" y="10230"/>
                  </a:lnTo>
                  <a:lnTo>
                    <a:pt x="13532" y="13326"/>
                  </a:lnTo>
                  <a:lnTo>
                    <a:pt x="21581" y="0"/>
                  </a:lnTo>
                  <a:close/>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74" name="Freeform 107"/>
            <p:cNvSpPr/>
            <p:nvPr/>
          </p:nvSpPr>
          <p:spPr>
            <a:xfrm>
              <a:off x="506866" y="639043"/>
              <a:ext cx="1276043" cy="763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48" y="18427"/>
                  </a:moveTo>
                  <a:lnTo>
                    <a:pt x="19748" y="21453"/>
                  </a:lnTo>
                  <a:lnTo>
                    <a:pt x="21491" y="21453"/>
                  </a:lnTo>
                  <a:lnTo>
                    <a:pt x="21491" y="18427"/>
                  </a:lnTo>
                  <a:lnTo>
                    <a:pt x="19748" y="18427"/>
                  </a:lnTo>
                  <a:close/>
                  <a:moveTo>
                    <a:pt x="17578" y="18427"/>
                  </a:moveTo>
                  <a:lnTo>
                    <a:pt x="17578" y="21453"/>
                  </a:lnTo>
                  <a:lnTo>
                    <a:pt x="19517" y="21453"/>
                  </a:lnTo>
                  <a:lnTo>
                    <a:pt x="19517" y="18427"/>
                  </a:lnTo>
                  <a:lnTo>
                    <a:pt x="17578" y="18427"/>
                  </a:lnTo>
                  <a:close/>
                  <a:moveTo>
                    <a:pt x="15424" y="18427"/>
                  </a:moveTo>
                  <a:lnTo>
                    <a:pt x="15424" y="21453"/>
                  </a:lnTo>
                  <a:lnTo>
                    <a:pt x="17363" y="21453"/>
                  </a:lnTo>
                  <a:lnTo>
                    <a:pt x="17363" y="18427"/>
                  </a:lnTo>
                  <a:lnTo>
                    <a:pt x="15424" y="18427"/>
                  </a:lnTo>
                  <a:close/>
                  <a:moveTo>
                    <a:pt x="13225" y="18427"/>
                  </a:moveTo>
                  <a:lnTo>
                    <a:pt x="13225" y="21453"/>
                  </a:lnTo>
                  <a:lnTo>
                    <a:pt x="15206" y="21453"/>
                  </a:lnTo>
                  <a:lnTo>
                    <a:pt x="15206" y="18427"/>
                  </a:lnTo>
                  <a:lnTo>
                    <a:pt x="13225" y="18427"/>
                  </a:lnTo>
                  <a:close/>
                  <a:moveTo>
                    <a:pt x="11068" y="18427"/>
                  </a:moveTo>
                  <a:lnTo>
                    <a:pt x="11068" y="21453"/>
                  </a:lnTo>
                  <a:lnTo>
                    <a:pt x="13008" y="21453"/>
                  </a:lnTo>
                  <a:lnTo>
                    <a:pt x="13008" y="18427"/>
                  </a:lnTo>
                  <a:lnTo>
                    <a:pt x="11068" y="18427"/>
                  </a:lnTo>
                  <a:close/>
                  <a:moveTo>
                    <a:pt x="8914" y="18427"/>
                  </a:moveTo>
                  <a:lnTo>
                    <a:pt x="8914" y="21453"/>
                  </a:lnTo>
                  <a:lnTo>
                    <a:pt x="10840" y="21453"/>
                  </a:lnTo>
                  <a:lnTo>
                    <a:pt x="10840" y="18427"/>
                  </a:lnTo>
                  <a:lnTo>
                    <a:pt x="8914" y="18427"/>
                  </a:lnTo>
                  <a:close/>
                  <a:moveTo>
                    <a:pt x="6759" y="18427"/>
                  </a:moveTo>
                  <a:lnTo>
                    <a:pt x="6759" y="21453"/>
                  </a:lnTo>
                  <a:lnTo>
                    <a:pt x="8685" y="21453"/>
                  </a:lnTo>
                  <a:lnTo>
                    <a:pt x="8685" y="18427"/>
                  </a:lnTo>
                  <a:lnTo>
                    <a:pt x="6759" y="18427"/>
                  </a:lnTo>
                  <a:close/>
                  <a:moveTo>
                    <a:pt x="4591" y="18427"/>
                  </a:moveTo>
                  <a:lnTo>
                    <a:pt x="4591" y="21453"/>
                  </a:lnTo>
                  <a:lnTo>
                    <a:pt x="6531" y="21453"/>
                  </a:lnTo>
                  <a:lnTo>
                    <a:pt x="6531" y="18427"/>
                  </a:lnTo>
                  <a:lnTo>
                    <a:pt x="4591" y="18427"/>
                  </a:lnTo>
                  <a:close/>
                  <a:moveTo>
                    <a:pt x="2437" y="18427"/>
                  </a:moveTo>
                  <a:lnTo>
                    <a:pt x="2437" y="21453"/>
                  </a:lnTo>
                  <a:lnTo>
                    <a:pt x="4376" y="21453"/>
                  </a:lnTo>
                  <a:lnTo>
                    <a:pt x="4376" y="18427"/>
                  </a:lnTo>
                  <a:lnTo>
                    <a:pt x="2437" y="18427"/>
                  </a:lnTo>
                  <a:close/>
                  <a:moveTo>
                    <a:pt x="117" y="18427"/>
                  </a:moveTo>
                  <a:lnTo>
                    <a:pt x="117" y="21453"/>
                  </a:lnTo>
                  <a:lnTo>
                    <a:pt x="2280" y="21453"/>
                  </a:lnTo>
                  <a:lnTo>
                    <a:pt x="2280" y="18427"/>
                  </a:lnTo>
                  <a:lnTo>
                    <a:pt x="117" y="18427"/>
                  </a:lnTo>
                  <a:close/>
                  <a:moveTo>
                    <a:pt x="2280" y="15082"/>
                  </a:moveTo>
                  <a:lnTo>
                    <a:pt x="117" y="17726"/>
                  </a:lnTo>
                  <a:lnTo>
                    <a:pt x="117" y="18089"/>
                  </a:lnTo>
                  <a:lnTo>
                    <a:pt x="2280" y="18089"/>
                  </a:lnTo>
                  <a:lnTo>
                    <a:pt x="2280" y="15082"/>
                  </a:lnTo>
                  <a:close/>
                  <a:moveTo>
                    <a:pt x="19748" y="15039"/>
                  </a:moveTo>
                  <a:lnTo>
                    <a:pt x="19748" y="18089"/>
                  </a:lnTo>
                  <a:lnTo>
                    <a:pt x="21491" y="18089"/>
                  </a:lnTo>
                  <a:lnTo>
                    <a:pt x="21491" y="15039"/>
                  </a:lnTo>
                  <a:lnTo>
                    <a:pt x="19748" y="15039"/>
                  </a:lnTo>
                  <a:close/>
                  <a:moveTo>
                    <a:pt x="17578" y="15039"/>
                  </a:moveTo>
                  <a:lnTo>
                    <a:pt x="17578" y="18089"/>
                  </a:lnTo>
                  <a:lnTo>
                    <a:pt x="19517" y="18089"/>
                  </a:lnTo>
                  <a:lnTo>
                    <a:pt x="19517" y="15039"/>
                  </a:lnTo>
                  <a:lnTo>
                    <a:pt x="17578" y="15039"/>
                  </a:lnTo>
                  <a:close/>
                  <a:moveTo>
                    <a:pt x="15424" y="15039"/>
                  </a:moveTo>
                  <a:lnTo>
                    <a:pt x="15424" y="18089"/>
                  </a:lnTo>
                  <a:lnTo>
                    <a:pt x="17363" y="18089"/>
                  </a:lnTo>
                  <a:lnTo>
                    <a:pt x="17363" y="15039"/>
                  </a:lnTo>
                  <a:lnTo>
                    <a:pt x="15424" y="15039"/>
                  </a:lnTo>
                  <a:close/>
                  <a:moveTo>
                    <a:pt x="13225" y="15039"/>
                  </a:moveTo>
                  <a:lnTo>
                    <a:pt x="13225" y="18089"/>
                  </a:lnTo>
                  <a:lnTo>
                    <a:pt x="15206" y="18089"/>
                  </a:lnTo>
                  <a:lnTo>
                    <a:pt x="15206" y="15039"/>
                  </a:lnTo>
                  <a:lnTo>
                    <a:pt x="13225" y="15039"/>
                  </a:lnTo>
                  <a:close/>
                  <a:moveTo>
                    <a:pt x="11068" y="15039"/>
                  </a:moveTo>
                  <a:lnTo>
                    <a:pt x="11068" y="18089"/>
                  </a:lnTo>
                  <a:lnTo>
                    <a:pt x="13008" y="18089"/>
                  </a:lnTo>
                  <a:lnTo>
                    <a:pt x="13008" y="15039"/>
                  </a:lnTo>
                  <a:lnTo>
                    <a:pt x="11068" y="15039"/>
                  </a:lnTo>
                  <a:close/>
                  <a:moveTo>
                    <a:pt x="8914" y="15039"/>
                  </a:moveTo>
                  <a:lnTo>
                    <a:pt x="8914" y="18089"/>
                  </a:lnTo>
                  <a:lnTo>
                    <a:pt x="10840" y="18089"/>
                  </a:lnTo>
                  <a:lnTo>
                    <a:pt x="10840" y="15039"/>
                  </a:lnTo>
                  <a:lnTo>
                    <a:pt x="8914" y="15039"/>
                  </a:lnTo>
                  <a:close/>
                  <a:moveTo>
                    <a:pt x="6759" y="15039"/>
                  </a:moveTo>
                  <a:lnTo>
                    <a:pt x="6759" y="18089"/>
                  </a:lnTo>
                  <a:lnTo>
                    <a:pt x="8685" y="18089"/>
                  </a:lnTo>
                  <a:lnTo>
                    <a:pt x="8685" y="15039"/>
                  </a:lnTo>
                  <a:lnTo>
                    <a:pt x="6759" y="15039"/>
                  </a:lnTo>
                  <a:close/>
                  <a:moveTo>
                    <a:pt x="4591" y="15039"/>
                  </a:moveTo>
                  <a:lnTo>
                    <a:pt x="4591" y="18089"/>
                  </a:lnTo>
                  <a:lnTo>
                    <a:pt x="6531" y="18089"/>
                  </a:lnTo>
                  <a:lnTo>
                    <a:pt x="6531" y="15039"/>
                  </a:lnTo>
                  <a:lnTo>
                    <a:pt x="4591" y="15039"/>
                  </a:lnTo>
                  <a:close/>
                  <a:moveTo>
                    <a:pt x="2437" y="15039"/>
                  </a:moveTo>
                  <a:lnTo>
                    <a:pt x="2437" y="18089"/>
                  </a:lnTo>
                  <a:lnTo>
                    <a:pt x="4376" y="18089"/>
                  </a:lnTo>
                  <a:lnTo>
                    <a:pt x="4376" y="15039"/>
                  </a:lnTo>
                  <a:lnTo>
                    <a:pt x="2437" y="15039"/>
                  </a:lnTo>
                  <a:close/>
                  <a:moveTo>
                    <a:pt x="4376" y="12466"/>
                  </a:moveTo>
                  <a:lnTo>
                    <a:pt x="2531" y="14681"/>
                  </a:lnTo>
                  <a:lnTo>
                    <a:pt x="4376" y="14681"/>
                  </a:lnTo>
                  <a:lnTo>
                    <a:pt x="4376" y="12466"/>
                  </a:lnTo>
                  <a:close/>
                  <a:moveTo>
                    <a:pt x="19748" y="11675"/>
                  </a:moveTo>
                  <a:lnTo>
                    <a:pt x="19748" y="14679"/>
                  </a:lnTo>
                  <a:lnTo>
                    <a:pt x="21491" y="14679"/>
                  </a:lnTo>
                  <a:lnTo>
                    <a:pt x="21491" y="11675"/>
                  </a:lnTo>
                  <a:lnTo>
                    <a:pt x="19748" y="11675"/>
                  </a:lnTo>
                  <a:close/>
                  <a:moveTo>
                    <a:pt x="17578" y="11675"/>
                  </a:moveTo>
                  <a:lnTo>
                    <a:pt x="17578" y="14679"/>
                  </a:lnTo>
                  <a:lnTo>
                    <a:pt x="19517" y="14679"/>
                  </a:lnTo>
                  <a:lnTo>
                    <a:pt x="19517" y="11675"/>
                  </a:lnTo>
                  <a:lnTo>
                    <a:pt x="17578" y="11675"/>
                  </a:lnTo>
                  <a:close/>
                  <a:moveTo>
                    <a:pt x="15424" y="11675"/>
                  </a:moveTo>
                  <a:lnTo>
                    <a:pt x="15424" y="14679"/>
                  </a:lnTo>
                  <a:lnTo>
                    <a:pt x="17363" y="14679"/>
                  </a:lnTo>
                  <a:lnTo>
                    <a:pt x="17363" y="11675"/>
                  </a:lnTo>
                  <a:lnTo>
                    <a:pt x="15424" y="11675"/>
                  </a:lnTo>
                  <a:close/>
                  <a:moveTo>
                    <a:pt x="14601" y="11675"/>
                  </a:moveTo>
                  <a:lnTo>
                    <a:pt x="13583" y="13313"/>
                  </a:lnTo>
                  <a:lnTo>
                    <a:pt x="13514" y="13418"/>
                  </a:lnTo>
                  <a:lnTo>
                    <a:pt x="13432" y="13334"/>
                  </a:lnTo>
                  <a:lnTo>
                    <a:pt x="13225" y="13019"/>
                  </a:lnTo>
                  <a:lnTo>
                    <a:pt x="13225" y="14679"/>
                  </a:lnTo>
                  <a:lnTo>
                    <a:pt x="15206" y="14679"/>
                  </a:lnTo>
                  <a:lnTo>
                    <a:pt x="15206" y="11675"/>
                  </a:lnTo>
                  <a:lnTo>
                    <a:pt x="14601" y="11675"/>
                  </a:lnTo>
                  <a:close/>
                  <a:moveTo>
                    <a:pt x="11068" y="11675"/>
                  </a:moveTo>
                  <a:lnTo>
                    <a:pt x="11068" y="14679"/>
                  </a:lnTo>
                  <a:lnTo>
                    <a:pt x="13008" y="14679"/>
                  </a:lnTo>
                  <a:lnTo>
                    <a:pt x="13008" y="12725"/>
                  </a:lnTo>
                  <a:lnTo>
                    <a:pt x="12267" y="11675"/>
                  </a:lnTo>
                  <a:lnTo>
                    <a:pt x="11068" y="11675"/>
                  </a:lnTo>
                  <a:close/>
                  <a:moveTo>
                    <a:pt x="10234" y="11675"/>
                  </a:moveTo>
                  <a:lnTo>
                    <a:pt x="8914" y="13166"/>
                  </a:lnTo>
                  <a:lnTo>
                    <a:pt x="8914" y="14679"/>
                  </a:lnTo>
                  <a:lnTo>
                    <a:pt x="10840" y="14679"/>
                  </a:lnTo>
                  <a:lnTo>
                    <a:pt x="10840" y="11675"/>
                  </a:lnTo>
                  <a:lnTo>
                    <a:pt x="10234" y="11675"/>
                  </a:lnTo>
                  <a:close/>
                  <a:moveTo>
                    <a:pt x="6759" y="11675"/>
                  </a:moveTo>
                  <a:lnTo>
                    <a:pt x="6759" y="14679"/>
                  </a:lnTo>
                  <a:lnTo>
                    <a:pt x="8685" y="14679"/>
                  </a:lnTo>
                  <a:lnTo>
                    <a:pt x="8685" y="13397"/>
                  </a:lnTo>
                  <a:lnTo>
                    <a:pt x="8631" y="13334"/>
                  </a:lnTo>
                  <a:lnTo>
                    <a:pt x="7204" y="11675"/>
                  </a:lnTo>
                  <a:lnTo>
                    <a:pt x="6759" y="11675"/>
                  </a:lnTo>
                  <a:close/>
                  <a:moveTo>
                    <a:pt x="5022" y="11675"/>
                  </a:moveTo>
                  <a:lnTo>
                    <a:pt x="4591" y="12200"/>
                  </a:lnTo>
                  <a:lnTo>
                    <a:pt x="4591" y="14679"/>
                  </a:lnTo>
                  <a:lnTo>
                    <a:pt x="6531" y="14679"/>
                  </a:lnTo>
                  <a:lnTo>
                    <a:pt x="6531" y="11675"/>
                  </a:lnTo>
                  <a:lnTo>
                    <a:pt x="5022" y="11675"/>
                  </a:lnTo>
                  <a:close/>
                  <a:moveTo>
                    <a:pt x="6758" y="11184"/>
                  </a:moveTo>
                  <a:lnTo>
                    <a:pt x="6758" y="11403"/>
                  </a:lnTo>
                  <a:lnTo>
                    <a:pt x="6931" y="11403"/>
                  </a:lnTo>
                  <a:lnTo>
                    <a:pt x="6758" y="11184"/>
                  </a:lnTo>
                  <a:close/>
                  <a:moveTo>
                    <a:pt x="10896" y="11003"/>
                  </a:moveTo>
                  <a:lnTo>
                    <a:pt x="10562" y="11400"/>
                  </a:lnTo>
                  <a:lnTo>
                    <a:pt x="10896" y="11400"/>
                  </a:lnTo>
                  <a:lnTo>
                    <a:pt x="10896" y="11003"/>
                  </a:lnTo>
                  <a:close/>
                  <a:moveTo>
                    <a:pt x="15205" y="10689"/>
                  </a:moveTo>
                  <a:lnTo>
                    <a:pt x="14802" y="11322"/>
                  </a:lnTo>
                  <a:lnTo>
                    <a:pt x="15205" y="11322"/>
                  </a:lnTo>
                  <a:lnTo>
                    <a:pt x="15205" y="10689"/>
                  </a:lnTo>
                  <a:close/>
                  <a:moveTo>
                    <a:pt x="11379" y="10421"/>
                  </a:moveTo>
                  <a:lnTo>
                    <a:pt x="11069" y="10786"/>
                  </a:lnTo>
                  <a:lnTo>
                    <a:pt x="11069" y="11407"/>
                  </a:lnTo>
                  <a:lnTo>
                    <a:pt x="12054" y="11407"/>
                  </a:lnTo>
                  <a:lnTo>
                    <a:pt x="11379" y="10421"/>
                  </a:lnTo>
                  <a:close/>
                  <a:moveTo>
                    <a:pt x="6139" y="10421"/>
                  </a:moveTo>
                  <a:lnTo>
                    <a:pt x="5336" y="11407"/>
                  </a:lnTo>
                  <a:lnTo>
                    <a:pt x="6589" y="11407"/>
                  </a:lnTo>
                  <a:lnTo>
                    <a:pt x="6589" y="10935"/>
                  </a:lnTo>
                  <a:lnTo>
                    <a:pt x="6139" y="10421"/>
                  </a:lnTo>
                  <a:close/>
                  <a:moveTo>
                    <a:pt x="17578" y="8312"/>
                  </a:moveTo>
                  <a:lnTo>
                    <a:pt x="17578" y="11319"/>
                  </a:lnTo>
                  <a:lnTo>
                    <a:pt x="19517" y="11319"/>
                  </a:lnTo>
                  <a:lnTo>
                    <a:pt x="19517" y="8312"/>
                  </a:lnTo>
                  <a:lnTo>
                    <a:pt x="17578" y="8312"/>
                  </a:lnTo>
                  <a:close/>
                  <a:moveTo>
                    <a:pt x="19748" y="8312"/>
                  </a:moveTo>
                  <a:lnTo>
                    <a:pt x="19748" y="11319"/>
                  </a:lnTo>
                  <a:lnTo>
                    <a:pt x="21491" y="11319"/>
                  </a:lnTo>
                  <a:lnTo>
                    <a:pt x="21491" y="8312"/>
                  </a:lnTo>
                  <a:lnTo>
                    <a:pt x="19748" y="8312"/>
                  </a:lnTo>
                  <a:close/>
                  <a:moveTo>
                    <a:pt x="16649" y="8312"/>
                  </a:moveTo>
                  <a:lnTo>
                    <a:pt x="15424" y="10337"/>
                  </a:lnTo>
                  <a:lnTo>
                    <a:pt x="15424" y="11319"/>
                  </a:lnTo>
                  <a:lnTo>
                    <a:pt x="17363" y="11319"/>
                  </a:lnTo>
                  <a:lnTo>
                    <a:pt x="17363" y="8312"/>
                  </a:lnTo>
                  <a:lnTo>
                    <a:pt x="16649" y="8312"/>
                  </a:lnTo>
                  <a:close/>
                  <a:moveTo>
                    <a:pt x="17360" y="7177"/>
                  </a:moveTo>
                  <a:lnTo>
                    <a:pt x="16821" y="8068"/>
                  </a:lnTo>
                  <a:lnTo>
                    <a:pt x="17360" y="8068"/>
                  </a:lnTo>
                  <a:lnTo>
                    <a:pt x="17360" y="7177"/>
                  </a:lnTo>
                  <a:close/>
                  <a:moveTo>
                    <a:pt x="19748" y="4996"/>
                  </a:moveTo>
                  <a:lnTo>
                    <a:pt x="19748" y="8067"/>
                  </a:lnTo>
                  <a:lnTo>
                    <a:pt x="21491" y="8067"/>
                  </a:lnTo>
                  <a:lnTo>
                    <a:pt x="21491" y="4996"/>
                  </a:lnTo>
                  <a:lnTo>
                    <a:pt x="19748" y="4996"/>
                  </a:lnTo>
                  <a:close/>
                  <a:moveTo>
                    <a:pt x="18669" y="4996"/>
                  </a:moveTo>
                  <a:lnTo>
                    <a:pt x="17578" y="6830"/>
                  </a:lnTo>
                  <a:lnTo>
                    <a:pt x="17578" y="8067"/>
                  </a:lnTo>
                  <a:lnTo>
                    <a:pt x="19517" y="8067"/>
                  </a:lnTo>
                  <a:lnTo>
                    <a:pt x="19517" y="4996"/>
                  </a:lnTo>
                  <a:lnTo>
                    <a:pt x="18669" y="4996"/>
                  </a:lnTo>
                  <a:close/>
                  <a:moveTo>
                    <a:pt x="19517" y="3557"/>
                  </a:moveTo>
                  <a:lnTo>
                    <a:pt x="18865" y="4656"/>
                  </a:lnTo>
                  <a:lnTo>
                    <a:pt x="19517" y="4656"/>
                  </a:lnTo>
                  <a:lnTo>
                    <a:pt x="19517" y="3557"/>
                  </a:lnTo>
                  <a:close/>
                  <a:moveTo>
                    <a:pt x="20715" y="1652"/>
                  </a:moveTo>
                  <a:lnTo>
                    <a:pt x="19748" y="3218"/>
                  </a:lnTo>
                  <a:lnTo>
                    <a:pt x="19748" y="4658"/>
                  </a:lnTo>
                  <a:lnTo>
                    <a:pt x="21491" y="4658"/>
                  </a:lnTo>
                  <a:lnTo>
                    <a:pt x="21491" y="1652"/>
                  </a:lnTo>
                  <a:lnTo>
                    <a:pt x="20715" y="1652"/>
                  </a:lnTo>
                  <a:close/>
                  <a:moveTo>
                    <a:pt x="21489" y="411"/>
                  </a:moveTo>
                  <a:lnTo>
                    <a:pt x="20906" y="1405"/>
                  </a:lnTo>
                  <a:lnTo>
                    <a:pt x="21489" y="1405"/>
                  </a:lnTo>
                  <a:lnTo>
                    <a:pt x="21489" y="411"/>
                  </a:lnTo>
                  <a:close/>
                  <a:moveTo>
                    <a:pt x="21600" y="0"/>
                  </a:moveTo>
                  <a:lnTo>
                    <a:pt x="21600" y="21600"/>
                  </a:lnTo>
                  <a:lnTo>
                    <a:pt x="9" y="21600"/>
                  </a:lnTo>
                  <a:cubicBezTo>
                    <a:pt x="6" y="20258"/>
                    <a:pt x="3" y="18916"/>
                    <a:pt x="0" y="17574"/>
                  </a:cubicBezTo>
                  <a:lnTo>
                    <a:pt x="6139" y="10128"/>
                  </a:lnTo>
                  <a:lnTo>
                    <a:pt x="8685" y="13187"/>
                  </a:lnTo>
                  <a:lnTo>
                    <a:pt x="11379" y="10207"/>
                  </a:lnTo>
                  <a:lnTo>
                    <a:pt x="13514" y="13187"/>
                  </a:lnTo>
                  <a:lnTo>
                    <a:pt x="21600" y="0"/>
                  </a:lnTo>
                  <a:close/>
                </a:path>
              </a:pathLst>
            </a:cu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75" name="Freeform 246"/>
            <p:cNvSpPr/>
            <p:nvPr/>
          </p:nvSpPr>
          <p:spPr>
            <a:xfrm>
              <a:off x="510912" y="352840"/>
              <a:ext cx="1464992" cy="851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48" y="1523"/>
                  </a:moveTo>
                  <a:lnTo>
                    <a:pt x="19267" y="2651"/>
                  </a:lnTo>
                  <a:lnTo>
                    <a:pt x="16615" y="7275"/>
                  </a:lnTo>
                  <a:lnTo>
                    <a:pt x="11690" y="15622"/>
                  </a:lnTo>
                  <a:lnTo>
                    <a:pt x="10983" y="14588"/>
                  </a:lnTo>
                  <a:lnTo>
                    <a:pt x="10558" y="13949"/>
                  </a:lnTo>
                  <a:lnTo>
                    <a:pt x="10052" y="13197"/>
                  </a:lnTo>
                  <a:lnTo>
                    <a:pt x="9486" y="13855"/>
                  </a:lnTo>
                  <a:lnTo>
                    <a:pt x="9015" y="14400"/>
                  </a:lnTo>
                  <a:lnTo>
                    <a:pt x="7612" y="16036"/>
                  </a:lnTo>
                  <a:lnTo>
                    <a:pt x="6269" y="14419"/>
                  </a:lnTo>
                  <a:lnTo>
                    <a:pt x="5821" y="13892"/>
                  </a:lnTo>
                  <a:lnTo>
                    <a:pt x="5315" y="13272"/>
                  </a:lnTo>
                  <a:lnTo>
                    <a:pt x="4796" y="13911"/>
                  </a:lnTo>
                  <a:lnTo>
                    <a:pt x="4360" y="14456"/>
                  </a:lnTo>
                  <a:lnTo>
                    <a:pt x="0" y="19889"/>
                  </a:lnTo>
                  <a:lnTo>
                    <a:pt x="0" y="21600"/>
                  </a:lnTo>
                  <a:lnTo>
                    <a:pt x="4879" y="15509"/>
                  </a:lnTo>
                  <a:lnTo>
                    <a:pt x="5315" y="14964"/>
                  </a:lnTo>
                  <a:lnTo>
                    <a:pt x="5762" y="15490"/>
                  </a:lnTo>
                  <a:lnTo>
                    <a:pt x="7601" y="17690"/>
                  </a:lnTo>
                  <a:lnTo>
                    <a:pt x="9498" y="15472"/>
                  </a:lnTo>
                  <a:lnTo>
                    <a:pt x="9981" y="14926"/>
                  </a:lnTo>
                  <a:lnTo>
                    <a:pt x="10417" y="15566"/>
                  </a:lnTo>
                  <a:lnTo>
                    <a:pt x="11737" y="17521"/>
                  </a:lnTo>
                  <a:lnTo>
                    <a:pt x="17770" y="7275"/>
                  </a:lnTo>
                  <a:lnTo>
                    <a:pt x="19903" y="3685"/>
                  </a:lnTo>
                  <a:lnTo>
                    <a:pt x="20551" y="4700"/>
                  </a:lnTo>
                  <a:lnTo>
                    <a:pt x="21600" y="0"/>
                  </a:lnTo>
                  <a:lnTo>
                    <a:pt x="18548" y="1523"/>
                  </a:ln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76" name="Freeform 109"/>
            <p:cNvSpPr/>
            <p:nvPr/>
          </p:nvSpPr>
          <p:spPr>
            <a:xfrm>
              <a:off x="771652" y="1159799"/>
              <a:ext cx="298700" cy="146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32"/>
                  </a:moveTo>
                  <a:lnTo>
                    <a:pt x="21600" y="18332"/>
                  </a:lnTo>
                  <a:lnTo>
                    <a:pt x="21600" y="21600"/>
                  </a:lnTo>
                  <a:lnTo>
                    <a:pt x="0" y="21600"/>
                  </a:lnTo>
                  <a:close/>
                  <a:moveTo>
                    <a:pt x="0" y="12060"/>
                  </a:moveTo>
                  <a:lnTo>
                    <a:pt x="21600" y="12060"/>
                  </a:lnTo>
                  <a:lnTo>
                    <a:pt x="21600" y="15328"/>
                  </a:lnTo>
                  <a:lnTo>
                    <a:pt x="0" y="15328"/>
                  </a:lnTo>
                  <a:close/>
                  <a:moveTo>
                    <a:pt x="0" y="0"/>
                  </a:moveTo>
                  <a:lnTo>
                    <a:pt x="21600" y="0"/>
                  </a:lnTo>
                  <a:lnTo>
                    <a:pt x="21600" y="3268"/>
                  </a:lnTo>
                  <a:lnTo>
                    <a:pt x="0" y="3268"/>
                  </a:ln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77" name="Freeform 352"/>
            <p:cNvSpPr/>
            <p:nvPr/>
          </p:nvSpPr>
          <p:spPr>
            <a:xfrm>
              <a:off x="771652" y="1202272"/>
              <a:ext cx="298700" cy="22154"/>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78" name="Freeform 111"/>
            <p:cNvSpPr/>
            <p:nvPr/>
          </p:nvSpPr>
          <p:spPr>
            <a:xfrm>
              <a:off x="806889" y="682810"/>
              <a:ext cx="622867" cy="67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13515"/>
                  </a:moveTo>
                  <a:lnTo>
                    <a:pt x="21600" y="13515"/>
                  </a:lnTo>
                  <a:lnTo>
                    <a:pt x="21600" y="21600"/>
                  </a:lnTo>
                  <a:lnTo>
                    <a:pt x="11364" y="21600"/>
                  </a:lnTo>
                  <a:close/>
                  <a:moveTo>
                    <a:pt x="0" y="13515"/>
                  </a:moveTo>
                  <a:lnTo>
                    <a:pt x="10236" y="13515"/>
                  </a:lnTo>
                  <a:lnTo>
                    <a:pt x="10236" y="21600"/>
                  </a:lnTo>
                  <a:lnTo>
                    <a:pt x="0" y="21600"/>
                  </a:lnTo>
                  <a:close/>
                  <a:moveTo>
                    <a:pt x="11364" y="0"/>
                  </a:moveTo>
                  <a:lnTo>
                    <a:pt x="21600" y="0"/>
                  </a:lnTo>
                  <a:lnTo>
                    <a:pt x="21600" y="8079"/>
                  </a:lnTo>
                  <a:lnTo>
                    <a:pt x="11364" y="8079"/>
                  </a:lnTo>
                  <a:close/>
                  <a:moveTo>
                    <a:pt x="0" y="0"/>
                  </a:moveTo>
                  <a:lnTo>
                    <a:pt x="10236" y="0"/>
                  </a:lnTo>
                  <a:lnTo>
                    <a:pt x="10236" y="8079"/>
                  </a:lnTo>
                  <a:lnTo>
                    <a:pt x="0" y="8079"/>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79" name="Freeform 359"/>
            <p:cNvSpPr/>
            <p:nvPr/>
          </p:nvSpPr>
          <p:spPr>
            <a:xfrm>
              <a:off x="595476" y="686079"/>
              <a:ext cx="129577" cy="234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2" y="8681"/>
                  </a:moveTo>
                  <a:cubicBezTo>
                    <a:pt x="9144" y="7792"/>
                    <a:pt x="8746" y="7451"/>
                    <a:pt x="8746" y="6972"/>
                  </a:cubicBezTo>
                  <a:cubicBezTo>
                    <a:pt x="8746" y="6699"/>
                    <a:pt x="9144" y="6015"/>
                    <a:pt x="11661" y="6015"/>
                  </a:cubicBezTo>
                  <a:cubicBezTo>
                    <a:pt x="14179" y="6015"/>
                    <a:pt x="15637" y="6494"/>
                    <a:pt x="16432" y="6630"/>
                  </a:cubicBezTo>
                  <a:lnTo>
                    <a:pt x="18552" y="7314"/>
                  </a:lnTo>
                  <a:lnTo>
                    <a:pt x="21070" y="3759"/>
                  </a:lnTo>
                  <a:lnTo>
                    <a:pt x="19612" y="3349"/>
                  </a:lnTo>
                  <a:cubicBezTo>
                    <a:pt x="18155" y="2871"/>
                    <a:pt x="16564" y="2597"/>
                    <a:pt x="14709" y="2392"/>
                  </a:cubicBezTo>
                  <a:lnTo>
                    <a:pt x="14709" y="0"/>
                  </a:lnTo>
                  <a:lnTo>
                    <a:pt x="7818" y="0"/>
                  </a:lnTo>
                  <a:lnTo>
                    <a:pt x="7818" y="2666"/>
                  </a:lnTo>
                  <a:cubicBezTo>
                    <a:pt x="3578" y="3349"/>
                    <a:pt x="795" y="5127"/>
                    <a:pt x="795" y="7314"/>
                  </a:cubicBezTo>
                  <a:cubicBezTo>
                    <a:pt x="795" y="10185"/>
                    <a:pt x="5301" y="11484"/>
                    <a:pt x="9674" y="12372"/>
                  </a:cubicBezTo>
                  <a:cubicBezTo>
                    <a:pt x="13252" y="13124"/>
                    <a:pt x="13517" y="13671"/>
                    <a:pt x="13517" y="14218"/>
                  </a:cubicBezTo>
                  <a:cubicBezTo>
                    <a:pt x="13517" y="15175"/>
                    <a:pt x="11794" y="15516"/>
                    <a:pt x="10204" y="15516"/>
                  </a:cubicBezTo>
                  <a:cubicBezTo>
                    <a:pt x="8216" y="15516"/>
                    <a:pt x="6228" y="15175"/>
                    <a:pt x="4638" y="14628"/>
                  </a:cubicBezTo>
                  <a:lnTo>
                    <a:pt x="2518" y="13876"/>
                  </a:lnTo>
                  <a:lnTo>
                    <a:pt x="0" y="17499"/>
                  </a:lnTo>
                  <a:lnTo>
                    <a:pt x="1325" y="17977"/>
                  </a:lnTo>
                  <a:cubicBezTo>
                    <a:pt x="2783" y="18456"/>
                    <a:pt x="5036" y="18934"/>
                    <a:pt x="7421" y="19071"/>
                  </a:cubicBezTo>
                  <a:lnTo>
                    <a:pt x="7421" y="21600"/>
                  </a:lnTo>
                  <a:lnTo>
                    <a:pt x="14444" y="21600"/>
                  </a:lnTo>
                  <a:lnTo>
                    <a:pt x="14444" y="18866"/>
                  </a:lnTo>
                  <a:cubicBezTo>
                    <a:pt x="18817" y="18182"/>
                    <a:pt x="21600" y="16337"/>
                    <a:pt x="21600" y="14013"/>
                  </a:cubicBezTo>
                  <a:cubicBezTo>
                    <a:pt x="21600" y="10868"/>
                    <a:pt x="17094" y="9570"/>
                    <a:pt x="13252" y="8681"/>
                  </a:cubicBez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0" name="Freeform 113"/>
            <p:cNvSpPr/>
            <p:nvPr/>
          </p:nvSpPr>
          <p:spPr>
            <a:xfrm>
              <a:off x="419301" y="1528977"/>
              <a:ext cx="1450901" cy="133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14304"/>
                  </a:moveTo>
                  <a:lnTo>
                    <a:pt x="21126" y="14304"/>
                  </a:lnTo>
                  <a:lnTo>
                    <a:pt x="21600" y="21600"/>
                  </a:lnTo>
                  <a:lnTo>
                    <a:pt x="17807" y="21600"/>
                  </a:lnTo>
                  <a:close/>
                  <a:moveTo>
                    <a:pt x="13691" y="14304"/>
                  </a:moveTo>
                  <a:lnTo>
                    <a:pt x="17486" y="14304"/>
                  </a:lnTo>
                  <a:lnTo>
                    <a:pt x="17771" y="21600"/>
                  </a:lnTo>
                  <a:lnTo>
                    <a:pt x="13810" y="21600"/>
                  </a:lnTo>
                  <a:close/>
                  <a:moveTo>
                    <a:pt x="11750" y="14304"/>
                  </a:moveTo>
                  <a:lnTo>
                    <a:pt x="13665" y="14304"/>
                  </a:lnTo>
                  <a:lnTo>
                    <a:pt x="13784" y="21600"/>
                  </a:lnTo>
                  <a:lnTo>
                    <a:pt x="11798" y="21600"/>
                  </a:lnTo>
                  <a:close/>
                  <a:moveTo>
                    <a:pt x="6027" y="14304"/>
                  </a:moveTo>
                  <a:lnTo>
                    <a:pt x="11744" y="14304"/>
                  </a:lnTo>
                  <a:lnTo>
                    <a:pt x="11791" y="21600"/>
                  </a:lnTo>
                  <a:lnTo>
                    <a:pt x="5823" y="21600"/>
                  </a:lnTo>
                  <a:close/>
                  <a:moveTo>
                    <a:pt x="2219" y="14304"/>
                  </a:moveTo>
                  <a:lnTo>
                    <a:pt x="6021" y="14304"/>
                  </a:lnTo>
                  <a:lnTo>
                    <a:pt x="5819" y="21600"/>
                  </a:lnTo>
                  <a:lnTo>
                    <a:pt x="1836" y="21600"/>
                  </a:lnTo>
                  <a:close/>
                  <a:moveTo>
                    <a:pt x="474" y="14304"/>
                  </a:moveTo>
                  <a:lnTo>
                    <a:pt x="2191" y="14304"/>
                  </a:lnTo>
                  <a:lnTo>
                    <a:pt x="1812" y="21600"/>
                  </a:lnTo>
                  <a:lnTo>
                    <a:pt x="0" y="21600"/>
                  </a:lnTo>
                  <a:close/>
                  <a:moveTo>
                    <a:pt x="18937" y="5298"/>
                  </a:moveTo>
                  <a:lnTo>
                    <a:pt x="20548" y="5298"/>
                  </a:lnTo>
                  <a:lnTo>
                    <a:pt x="21128" y="14186"/>
                  </a:lnTo>
                  <a:lnTo>
                    <a:pt x="19410" y="14186"/>
                  </a:lnTo>
                  <a:close/>
                  <a:moveTo>
                    <a:pt x="13534" y="5298"/>
                  </a:moveTo>
                  <a:lnTo>
                    <a:pt x="18918" y="5298"/>
                  </a:lnTo>
                  <a:lnTo>
                    <a:pt x="19397" y="14186"/>
                  </a:lnTo>
                  <a:lnTo>
                    <a:pt x="13701" y="14186"/>
                  </a:lnTo>
                  <a:close/>
                  <a:moveTo>
                    <a:pt x="9922" y="5298"/>
                  </a:moveTo>
                  <a:lnTo>
                    <a:pt x="13511" y="5298"/>
                  </a:lnTo>
                  <a:lnTo>
                    <a:pt x="13679" y="14186"/>
                  </a:lnTo>
                  <a:lnTo>
                    <a:pt x="9862" y="14186"/>
                  </a:lnTo>
                  <a:close/>
                  <a:moveTo>
                    <a:pt x="6296" y="5298"/>
                  </a:moveTo>
                  <a:lnTo>
                    <a:pt x="9902" y="5298"/>
                  </a:lnTo>
                  <a:lnTo>
                    <a:pt x="9842" y="14186"/>
                  </a:lnTo>
                  <a:lnTo>
                    <a:pt x="6032" y="14186"/>
                  </a:lnTo>
                  <a:close/>
                  <a:moveTo>
                    <a:pt x="2684" y="5298"/>
                  </a:moveTo>
                  <a:lnTo>
                    <a:pt x="6283" y="5298"/>
                  </a:lnTo>
                  <a:lnTo>
                    <a:pt x="6019" y="14186"/>
                  </a:lnTo>
                  <a:lnTo>
                    <a:pt x="2203" y="14186"/>
                  </a:lnTo>
                  <a:close/>
                  <a:moveTo>
                    <a:pt x="1053" y="5298"/>
                  </a:moveTo>
                  <a:lnTo>
                    <a:pt x="2663" y="5298"/>
                  </a:lnTo>
                  <a:lnTo>
                    <a:pt x="2190" y="14186"/>
                  </a:lnTo>
                  <a:lnTo>
                    <a:pt x="472" y="14186"/>
                  </a:lnTo>
                  <a:close/>
                  <a:moveTo>
                    <a:pt x="16943" y="0"/>
                  </a:moveTo>
                  <a:lnTo>
                    <a:pt x="20218" y="0"/>
                  </a:lnTo>
                  <a:lnTo>
                    <a:pt x="20551" y="5172"/>
                  </a:lnTo>
                  <a:lnTo>
                    <a:pt x="17148" y="5172"/>
                  </a:lnTo>
                  <a:close/>
                  <a:moveTo>
                    <a:pt x="9950" y="0"/>
                  </a:moveTo>
                  <a:lnTo>
                    <a:pt x="16889" y="0"/>
                  </a:lnTo>
                  <a:lnTo>
                    <a:pt x="17089" y="5172"/>
                  </a:lnTo>
                  <a:lnTo>
                    <a:pt x="9914" y="5172"/>
                  </a:lnTo>
                  <a:close/>
                  <a:moveTo>
                    <a:pt x="6439" y="0"/>
                  </a:moveTo>
                  <a:lnTo>
                    <a:pt x="9902" y="0"/>
                  </a:lnTo>
                  <a:lnTo>
                    <a:pt x="9867" y="5172"/>
                  </a:lnTo>
                  <a:lnTo>
                    <a:pt x="6295" y="5172"/>
                  </a:lnTo>
                  <a:close/>
                  <a:moveTo>
                    <a:pt x="2940" y="0"/>
                  </a:moveTo>
                  <a:lnTo>
                    <a:pt x="6388" y="0"/>
                  </a:lnTo>
                  <a:lnTo>
                    <a:pt x="6247" y="5172"/>
                  </a:lnTo>
                  <a:lnTo>
                    <a:pt x="2675" y="5172"/>
                  </a:lnTo>
                  <a:close/>
                  <a:moveTo>
                    <a:pt x="1382" y="0"/>
                  </a:moveTo>
                  <a:lnTo>
                    <a:pt x="2926" y="0"/>
                  </a:lnTo>
                  <a:lnTo>
                    <a:pt x="2664" y="5172"/>
                  </a:lnTo>
                  <a:lnTo>
                    <a:pt x="1049" y="5172"/>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1" name="Freeform 114"/>
            <p:cNvSpPr/>
            <p:nvPr/>
          </p:nvSpPr>
          <p:spPr>
            <a:xfrm>
              <a:off x="412254" y="1525708"/>
              <a:ext cx="1464992" cy="136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1" y="14875"/>
                  </a:moveTo>
                  <a:lnTo>
                    <a:pt x="19769" y="20435"/>
                  </a:lnTo>
                  <a:lnTo>
                    <a:pt x="21376" y="20435"/>
                  </a:lnTo>
                  <a:lnTo>
                    <a:pt x="21006" y="14875"/>
                  </a:lnTo>
                  <a:lnTo>
                    <a:pt x="19461" y="14875"/>
                  </a:lnTo>
                  <a:close/>
                  <a:moveTo>
                    <a:pt x="17575" y="14875"/>
                  </a:moveTo>
                  <a:lnTo>
                    <a:pt x="17810" y="20435"/>
                  </a:lnTo>
                  <a:lnTo>
                    <a:pt x="19595" y="20435"/>
                  </a:lnTo>
                  <a:lnTo>
                    <a:pt x="19298" y="14875"/>
                  </a:lnTo>
                  <a:lnTo>
                    <a:pt x="17575" y="14875"/>
                  </a:lnTo>
                  <a:close/>
                  <a:moveTo>
                    <a:pt x="15644" y="14875"/>
                  </a:moveTo>
                  <a:lnTo>
                    <a:pt x="15814" y="20435"/>
                  </a:lnTo>
                  <a:lnTo>
                    <a:pt x="17647" y="20435"/>
                  </a:lnTo>
                  <a:lnTo>
                    <a:pt x="17412" y="14875"/>
                  </a:lnTo>
                  <a:lnTo>
                    <a:pt x="15644" y="14875"/>
                  </a:lnTo>
                  <a:close/>
                  <a:moveTo>
                    <a:pt x="13732" y="14875"/>
                  </a:moveTo>
                  <a:lnTo>
                    <a:pt x="13837" y="20435"/>
                  </a:lnTo>
                  <a:lnTo>
                    <a:pt x="15679" y="20435"/>
                  </a:lnTo>
                  <a:lnTo>
                    <a:pt x="15508" y="14875"/>
                  </a:lnTo>
                  <a:lnTo>
                    <a:pt x="13732" y="14875"/>
                  </a:lnTo>
                  <a:close/>
                  <a:moveTo>
                    <a:pt x="11846" y="14875"/>
                  </a:moveTo>
                  <a:lnTo>
                    <a:pt x="11878" y="20435"/>
                  </a:lnTo>
                  <a:lnTo>
                    <a:pt x="13682" y="20435"/>
                  </a:lnTo>
                  <a:lnTo>
                    <a:pt x="13584" y="14875"/>
                  </a:lnTo>
                  <a:lnTo>
                    <a:pt x="11846" y="14875"/>
                  </a:lnTo>
                  <a:close/>
                  <a:moveTo>
                    <a:pt x="9954" y="14875"/>
                  </a:moveTo>
                  <a:lnTo>
                    <a:pt x="9922" y="20435"/>
                  </a:lnTo>
                  <a:lnTo>
                    <a:pt x="11730" y="20435"/>
                  </a:lnTo>
                  <a:lnTo>
                    <a:pt x="11697" y="14875"/>
                  </a:lnTo>
                  <a:lnTo>
                    <a:pt x="9954" y="14875"/>
                  </a:lnTo>
                  <a:close/>
                  <a:moveTo>
                    <a:pt x="8037" y="14875"/>
                  </a:moveTo>
                  <a:lnTo>
                    <a:pt x="7935" y="20435"/>
                  </a:lnTo>
                  <a:lnTo>
                    <a:pt x="9774" y="20435"/>
                  </a:lnTo>
                  <a:lnTo>
                    <a:pt x="9806" y="14875"/>
                  </a:lnTo>
                  <a:lnTo>
                    <a:pt x="8037" y="14875"/>
                  </a:lnTo>
                  <a:close/>
                  <a:moveTo>
                    <a:pt x="6127" y="14875"/>
                  </a:moveTo>
                  <a:lnTo>
                    <a:pt x="5956" y="20435"/>
                  </a:lnTo>
                  <a:lnTo>
                    <a:pt x="7791" y="20435"/>
                  </a:lnTo>
                  <a:lnTo>
                    <a:pt x="7893" y="14875"/>
                  </a:lnTo>
                  <a:lnTo>
                    <a:pt x="6127" y="14875"/>
                  </a:lnTo>
                  <a:close/>
                  <a:moveTo>
                    <a:pt x="4240" y="14875"/>
                  </a:moveTo>
                  <a:lnTo>
                    <a:pt x="4005" y="20435"/>
                  </a:lnTo>
                  <a:lnTo>
                    <a:pt x="5801" y="20435"/>
                  </a:lnTo>
                  <a:lnTo>
                    <a:pt x="5963" y="14875"/>
                  </a:lnTo>
                  <a:lnTo>
                    <a:pt x="4240" y="14875"/>
                  </a:lnTo>
                  <a:close/>
                  <a:moveTo>
                    <a:pt x="2315" y="14875"/>
                  </a:moveTo>
                  <a:lnTo>
                    <a:pt x="2020" y="20435"/>
                  </a:lnTo>
                  <a:lnTo>
                    <a:pt x="3842" y="20435"/>
                  </a:lnTo>
                  <a:lnTo>
                    <a:pt x="4077" y="14875"/>
                  </a:lnTo>
                  <a:lnTo>
                    <a:pt x="2315" y="14875"/>
                  </a:lnTo>
                  <a:close/>
                  <a:moveTo>
                    <a:pt x="594" y="14875"/>
                  </a:moveTo>
                  <a:lnTo>
                    <a:pt x="212" y="20435"/>
                  </a:lnTo>
                  <a:lnTo>
                    <a:pt x="1872" y="20435"/>
                  </a:lnTo>
                  <a:lnTo>
                    <a:pt x="2164" y="14875"/>
                  </a:lnTo>
                  <a:lnTo>
                    <a:pt x="594" y="14875"/>
                  </a:lnTo>
                  <a:close/>
                  <a:moveTo>
                    <a:pt x="18976" y="6086"/>
                  </a:moveTo>
                  <a:lnTo>
                    <a:pt x="19349" y="13444"/>
                  </a:lnTo>
                  <a:lnTo>
                    <a:pt x="20896" y="13444"/>
                  </a:lnTo>
                  <a:lnTo>
                    <a:pt x="20425" y="6086"/>
                  </a:lnTo>
                  <a:lnTo>
                    <a:pt x="18976" y="6086"/>
                  </a:lnTo>
                  <a:close/>
                  <a:moveTo>
                    <a:pt x="17184" y="6086"/>
                  </a:moveTo>
                  <a:lnTo>
                    <a:pt x="17251" y="7738"/>
                  </a:lnTo>
                  <a:lnTo>
                    <a:pt x="17488" y="13444"/>
                  </a:lnTo>
                  <a:lnTo>
                    <a:pt x="19216" y="13444"/>
                  </a:lnTo>
                  <a:lnTo>
                    <a:pt x="18830" y="6086"/>
                  </a:lnTo>
                  <a:lnTo>
                    <a:pt x="17184" y="6086"/>
                  </a:lnTo>
                  <a:close/>
                  <a:moveTo>
                    <a:pt x="15382" y="6086"/>
                  </a:moveTo>
                  <a:lnTo>
                    <a:pt x="15593" y="13444"/>
                  </a:lnTo>
                  <a:lnTo>
                    <a:pt x="17350" y="13444"/>
                  </a:lnTo>
                  <a:lnTo>
                    <a:pt x="17047" y="6086"/>
                  </a:lnTo>
                  <a:lnTo>
                    <a:pt x="15382" y="6086"/>
                  </a:lnTo>
                  <a:close/>
                  <a:moveTo>
                    <a:pt x="13562" y="6086"/>
                  </a:moveTo>
                  <a:lnTo>
                    <a:pt x="13685" y="13444"/>
                  </a:lnTo>
                  <a:lnTo>
                    <a:pt x="15464" y="13444"/>
                  </a:lnTo>
                  <a:lnTo>
                    <a:pt x="15240" y="6086"/>
                  </a:lnTo>
                  <a:lnTo>
                    <a:pt x="13562" y="6086"/>
                  </a:lnTo>
                  <a:close/>
                  <a:moveTo>
                    <a:pt x="11783" y="6086"/>
                  </a:moveTo>
                  <a:lnTo>
                    <a:pt x="11825" y="13444"/>
                  </a:lnTo>
                  <a:lnTo>
                    <a:pt x="13559" y="13444"/>
                  </a:lnTo>
                  <a:lnTo>
                    <a:pt x="13427" y="6086"/>
                  </a:lnTo>
                  <a:lnTo>
                    <a:pt x="11783" y="6086"/>
                  </a:lnTo>
                  <a:close/>
                  <a:moveTo>
                    <a:pt x="9993" y="6086"/>
                  </a:moveTo>
                  <a:lnTo>
                    <a:pt x="9949" y="13444"/>
                  </a:lnTo>
                  <a:lnTo>
                    <a:pt x="11687" y="13444"/>
                  </a:lnTo>
                  <a:lnTo>
                    <a:pt x="11645" y="6086"/>
                  </a:lnTo>
                  <a:lnTo>
                    <a:pt x="9993" y="6086"/>
                  </a:lnTo>
                  <a:close/>
                  <a:moveTo>
                    <a:pt x="8173" y="6086"/>
                  </a:moveTo>
                  <a:lnTo>
                    <a:pt x="8161" y="6754"/>
                  </a:lnTo>
                  <a:lnTo>
                    <a:pt x="8046" y="13444"/>
                  </a:lnTo>
                  <a:lnTo>
                    <a:pt x="9789" y="13444"/>
                  </a:lnTo>
                  <a:lnTo>
                    <a:pt x="9833" y="6086"/>
                  </a:lnTo>
                  <a:lnTo>
                    <a:pt x="8173" y="6086"/>
                  </a:lnTo>
                  <a:close/>
                  <a:moveTo>
                    <a:pt x="6393" y="6086"/>
                  </a:moveTo>
                  <a:lnTo>
                    <a:pt x="6185" y="13444"/>
                  </a:lnTo>
                  <a:lnTo>
                    <a:pt x="7921" y="13444"/>
                  </a:lnTo>
                  <a:lnTo>
                    <a:pt x="8047" y="6086"/>
                  </a:lnTo>
                  <a:lnTo>
                    <a:pt x="6393" y="6086"/>
                  </a:lnTo>
                  <a:close/>
                  <a:moveTo>
                    <a:pt x="4604" y="6086"/>
                  </a:moveTo>
                  <a:lnTo>
                    <a:pt x="4296" y="13444"/>
                  </a:lnTo>
                  <a:lnTo>
                    <a:pt x="6047" y="13444"/>
                  </a:lnTo>
                  <a:lnTo>
                    <a:pt x="6258" y="6086"/>
                  </a:lnTo>
                  <a:lnTo>
                    <a:pt x="4604" y="6086"/>
                  </a:lnTo>
                  <a:close/>
                  <a:moveTo>
                    <a:pt x="2787" y="6086"/>
                  </a:moveTo>
                  <a:lnTo>
                    <a:pt x="2396" y="13444"/>
                  </a:lnTo>
                  <a:lnTo>
                    <a:pt x="4162" y="13444"/>
                  </a:lnTo>
                  <a:lnTo>
                    <a:pt x="4460" y="6086"/>
                  </a:lnTo>
                  <a:lnTo>
                    <a:pt x="2787" y="6086"/>
                  </a:lnTo>
                  <a:close/>
                  <a:moveTo>
                    <a:pt x="1179" y="6086"/>
                  </a:moveTo>
                  <a:lnTo>
                    <a:pt x="705" y="13444"/>
                  </a:lnTo>
                  <a:lnTo>
                    <a:pt x="2248" y="13444"/>
                  </a:lnTo>
                  <a:lnTo>
                    <a:pt x="2634" y="6086"/>
                  </a:lnTo>
                  <a:lnTo>
                    <a:pt x="1179" y="6086"/>
                  </a:lnTo>
                  <a:close/>
                  <a:moveTo>
                    <a:pt x="18695" y="1193"/>
                  </a:moveTo>
                  <a:lnTo>
                    <a:pt x="18841" y="4035"/>
                  </a:lnTo>
                  <a:lnTo>
                    <a:pt x="18874" y="4654"/>
                  </a:lnTo>
                  <a:lnTo>
                    <a:pt x="20321" y="4654"/>
                  </a:lnTo>
                  <a:lnTo>
                    <a:pt x="20100" y="1193"/>
                  </a:lnTo>
                  <a:lnTo>
                    <a:pt x="18695" y="1193"/>
                  </a:lnTo>
                  <a:close/>
                  <a:moveTo>
                    <a:pt x="16975" y="1193"/>
                  </a:moveTo>
                  <a:lnTo>
                    <a:pt x="17123" y="4654"/>
                  </a:lnTo>
                  <a:lnTo>
                    <a:pt x="18729" y="4654"/>
                  </a:lnTo>
                  <a:lnTo>
                    <a:pt x="18554" y="1193"/>
                  </a:lnTo>
                  <a:lnTo>
                    <a:pt x="16975" y="1193"/>
                  </a:lnTo>
                  <a:close/>
                  <a:moveTo>
                    <a:pt x="15232" y="1193"/>
                  </a:moveTo>
                  <a:lnTo>
                    <a:pt x="15342" y="4654"/>
                  </a:lnTo>
                  <a:lnTo>
                    <a:pt x="16977" y="4654"/>
                  </a:lnTo>
                  <a:lnTo>
                    <a:pt x="16831" y="1193"/>
                  </a:lnTo>
                  <a:lnTo>
                    <a:pt x="15232" y="1193"/>
                  </a:lnTo>
                  <a:close/>
                  <a:moveTo>
                    <a:pt x="13492" y="1193"/>
                  </a:moveTo>
                  <a:lnTo>
                    <a:pt x="13558" y="4654"/>
                  </a:lnTo>
                  <a:lnTo>
                    <a:pt x="15202" y="4654"/>
                  </a:lnTo>
                  <a:lnTo>
                    <a:pt x="15150" y="2874"/>
                  </a:lnTo>
                  <a:lnTo>
                    <a:pt x="15097" y="1193"/>
                  </a:lnTo>
                  <a:lnTo>
                    <a:pt x="13492" y="1193"/>
                  </a:lnTo>
                  <a:close/>
                  <a:moveTo>
                    <a:pt x="11753" y="1193"/>
                  </a:moveTo>
                  <a:lnTo>
                    <a:pt x="11773" y="4654"/>
                  </a:lnTo>
                  <a:lnTo>
                    <a:pt x="13390" y="4654"/>
                  </a:lnTo>
                  <a:lnTo>
                    <a:pt x="13335" y="1193"/>
                  </a:lnTo>
                  <a:lnTo>
                    <a:pt x="11753" y="1193"/>
                  </a:lnTo>
                  <a:close/>
                  <a:moveTo>
                    <a:pt x="10024" y="1193"/>
                  </a:moveTo>
                  <a:lnTo>
                    <a:pt x="10002" y="4654"/>
                  </a:lnTo>
                  <a:lnTo>
                    <a:pt x="11612" y="4654"/>
                  </a:lnTo>
                  <a:lnTo>
                    <a:pt x="11592" y="1193"/>
                  </a:lnTo>
                  <a:lnTo>
                    <a:pt x="10024" y="1193"/>
                  </a:lnTo>
                  <a:close/>
                  <a:moveTo>
                    <a:pt x="8265" y="1193"/>
                  </a:moveTo>
                  <a:lnTo>
                    <a:pt x="8199" y="4654"/>
                  </a:lnTo>
                  <a:lnTo>
                    <a:pt x="9863" y="4654"/>
                  </a:lnTo>
                  <a:lnTo>
                    <a:pt x="9885" y="1193"/>
                  </a:lnTo>
                  <a:lnTo>
                    <a:pt x="8265" y="1193"/>
                  </a:lnTo>
                  <a:close/>
                  <a:moveTo>
                    <a:pt x="6551" y="1193"/>
                  </a:moveTo>
                  <a:lnTo>
                    <a:pt x="6449" y="4654"/>
                  </a:lnTo>
                  <a:lnTo>
                    <a:pt x="8054" y="4654"/>
                  </a:lnTo>
                  <a:lnTo>
                    <a:pt x="8120" y="1193"/>
                  </a:lnTo>
                  <a:lnTo>
                    <a:pt x="6551" y="1193"/>
                  </a:lnTo>
                  <a:close/>
                  <a:moveTo>
                    <a:pt x="4801" y="1193"/>
                  </a:moveTo>
                  <a:lnTo>
                    <a:pt x="4667" y="4654"/>
                  </a:lnTo>
                  <a:lnTo>
                    <a:pt x="6278" y="4654"/>
                  </a:lnTo>
                  <a:lnTo>
                    <a:pt x="6385" y="1193"/>
                  </a:lnTo>
                  <a:lnTo>
                    <a:pt x="4801" y="1193"/>
                  </a:lnTo>
                  <a:close/>
                  <a:moveTo>
                    <a:pt x="3046" y="1193"/>
                  </a:moveTo>
                  <a:lnTo>
                    <a:pt x="2895" y="4020"/>
                  </a:lnTo>
                  <a:lnTo>
                    <a:pt x="2861" y="4654"/>
                  </a:lnTo>
                  <a:lnTo>
                    <a:pt x="4491" y="4654"/>
                  </a:lnTo>
                  <a:lnTo>
                    <a:pt x="4633" y="1193"/>
                  </a:lnTo>
                  <a:lnTo>
                    <a:pt x="3046" y="1193"/>
                  </a:lnTo>
                  <a:close/>
                  <a:moveTo>
                    <a:pt x="1499" y="1193"/>
                  </a:moveTo>
                  <a:lnTo>
                    <a:pt x="1279" y="4654"/>
                  </a:lnTo>
                  <a:lnTo>
                    <a:pt x="2726" y="4654"/>
                  </a:lnTo>
                  <a:lnTo>
                    <a:pt x="2755" y="4117"/>
                  </a:lnTo>
                  <a:lnTo>
                    <a:pt x="2905" y="1193"/>
                  </a:lnTo>
                  <a:lnTo>
                    <a:pt x="1499" y="1193"/>
                  </a:lnTo>
                  <a:close/>
                  <a:moveTo>
                    <a:pt x="1440" y="0"/>
                  </a:moveTo>
                  <a:lnTo>
                    <a:pt x="20159" y="0"/>
                  </a:lnTo>
                  <a:lnTo>
                    <a:pt x="21600" y="21600"/>
                  </a:lnTo>
                  <a:lnTo>
                    <a:pt x="0" y="21600"/>
                  </a:lnTo>
                  <a:lnTo>
                    <a:pt x="1440"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2" name="Freeform 426"/>
            <p:cNvSpPr/>
            <p:nvPr/>
          </p:nvSpPr>
          <p:spPr>
            <a:xfrm>
              <a:off x="1374179" y="1195737"/>
              <a:ext cx="34417" cy="3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92"/>
                  </a:moveTo>
                  <a:lnTo>
                    <a:pt x="7200" y="21600"/>
                  </a:lnTo>
                  <a:lnTo>
                    <a:pt x="16457" y="15552"/>
                  </a:lnTo>
                  <a:lnTo>
                    <a:pt x="21600" y="3888"/>
                  </a:lnTo>
                  <a:lnTo>
                    <a:pt x="7714" y="0"/>
                  </a:lnTo>
                  <a:lnTo>
                    <a:pt x="0" y="13392"/>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3" name="Freeform 427"/>
            <p:cNvSpPr/>
            <p:nvPr/>
          </p:nvSpPr>
          <p:spPr>
            <a:xfrm>
              <a:off x="1399581" y="868043"/>
              <a:ext cx="111881" cy="96134"/>
            </a:xfrm>
            <a:custGeom>
              <a:avLst/>
              <a:gdLst/>
              <a:ahLst/>
              <a:cxnLst>
                <a:cxn ang="0">
                  <a:pos x="wd2" y="hd2"/>
                </a:cxn>
                <a:cxn ang="5400000">
                  <a:pos x="wd2" y="hd2"/>
                </a:cxn>
                <a:cxn ang="10800000">
                  <a:pos x="wd2" y="hd2"/>
                </a:cxn>
                <a:cxn ang="16200000">
                  <a:pos x="wd2" y="hd2"/>
                </a:cxn>
              </a:cxnLst>
              <a:rect l="0" t="0" r="r" b="b"/>
              <a:pathLst>
                <a:path w="20307" h="18817" fill="norm" stroke="1" extrusionOk="0">
                  <a:moveTo>
                    <a:pt x="18442" y="13152"/>
                  </a:moveTo>
                  <a:cubicBezTo>
                    <a:pt x="14122" y="19446"/>
                    <a:pt x="3322" y="19875"/>
                    <a:pt x="1450" y="17443"/>
                  </a:cubicBezTo>
                  <a:cubicBezTo>
                    <a:pt x="154" y="15584"/>
                    <a:pt x="730" y="14868"/>
                    <a:pt x="1306" y="10434"/>
                  </a:cubicBezTo>
                  <a:cubicBezTo>
                    <a:pt x="1306" y="10434"/>
                    <a:pt x="-134" y="10291"/>
                    <a:pt x="10" y="9576"/>
                  </a:cubicBezTo>
                  <a:cubicBezTo>
                    <a:pt x="442" y="8431"/>
                    <a:pt x="2746" y="7859"/>
                    <a:pt x="3610" y="6000"/>
                  </a:cubicBezTo>
                  <a:cubicBezTo>
                    <a:pt x="6346" y="850"/>
                    <a:pt x="11530" y="-1725"/>
                    <a:pt x="16138" y="1279"/>
                  </a:cubicBezTo>
                  <a:cubicBezTo>
                    <a:pt x="20890" y="4140"/>
                    <a:pt x="21466" y="8717"/>
                    <a:pt x="18442" y="13152"/>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4" name="Freeform 428"/>
            <p:cNvSpPr/>
            <p:nvPr/>
          </p:nvSpPr>
          <p:spPr>
            <a:xfrm>
              <a:off x="1427031" y="947442"/>
              <a:ext cx="55560" cy="51527"/>
            </a:xfrm>
            <a:prstGeom prst="rect">
              <a:avLst/>
            </a:pr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5" name="Freeform 118"/>
            <p:cNvSpPr/>
            <p:nvPr/>
          </p:nvSpPr>
          <p:spPr>
            <a:xfrm>
              <a:off x="1255965" y="986648"/>
              <a:ext cx="286539" cy="237756"/>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8440" y="7793"/>
                  </a:moveTo>
                  <a:lnTo>
                    <a:pt x="4690" y="12368"/>
                  </a:lnTo>
                  <a:lnTo>
                    <a:pt x="9769" y="18614"/>
                  </a:lnTo>
                  <a:lnTo>
                    <a:pt x="8440" y="7793"/>
                  </a:lnTo>
                  <a:close/>
                  <a:moveTo>
                    <a:pt x="21481" y="0"/>
                  </a:moveTo>
                  <a:lnTo>
                    <a:pt x="20093" y="21599"/>
                  </a:lnTo>
                  <a:lnTo>
                    <a:pt x="10136" y="21599"/>
                  </a:lnTo>
                  <a:lnTo>
                    <a:pt x="9799" y="18858"/>
                  </a:lnTo>
                  <a:lnTo>
                    <a:pt x="8596" y="21600"/>
                  </a:lnTo>
                  <a:cubicBezTo>
                    <a:pt x="8596" y="21600"/>
                    <a:pt x="182" y="15512"/>
                    <a:pt x="1" y="11966"/>
                  </a:cubicBezTo>
                  <a:cubicBezTo>
                    <a:pt x="-119" y="8086"/>
                    <a:pt x="7454" y="593"/>
                    <a:pt x="7454" y="593"/>
                  </a:cubicBezTo>
                  <a:lnTo>
                    <a:pt x="7541" y="474"/>
                  </a:lnTo>
                  <a:lnTo>
                    <a:pt x="21481" y="0"/>
                  </a:lnTo>
                  <a:close/>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6" name="Freeform 431"/>
            <p:cNvSpPr/>
            <p:nvPr/>
          </p:nvSpPr>
          <p:spPr>
            <a:xfrm>
              <a:off x="1264947"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15360"/>
                    <a:pt x="2517" y="9600"/>
                    <a:pt x="5243" y="9600"/>
                  </a:cubicBezTo>
                  <a:lnTo>
                    <a:pt x="8388" y="9600"/>
                  </a:lnTo>
                  <a:lnTo>
                    <a:pt x="12792"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7" name="Freeform 432"/>
            <p:cNvSpPr/>
            <p:nvPr/>
          </p:nvSpPr>
          <p:spPr>
            <a:xfrm>
              <a:off x="1303708" y="1225141"/>
              <a:ext cx="305748" cy="348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31" y="10869"/>
                  </a:moveTo>
                  <a:lnTo>
                    <a:pt x="15509" y="0"/>
                  </a:lnTo>
                  <a:lnTo>
                    <a:pt x="6147" y="0"/>
                  </a:lnTo>
                  <a:lnTo>
                    <a:pt x="1354" y="10869"/>
                  </a:lnTo>
                  <a:lnTo>
                    <a:pt x="0" y="21600"/>
                  </a:lnTo>
                  <a:lnTo>
                    <a:pt x="3835" y="21600"/>
                  </a:lnTo>
                  <a:lnTo>
                    <a:pt x="6260" y="12015"/>
                  </a:lnTo>
                  <a:lnTo>
                    <a:pt x="10828" y="5549"/>
                  </a:lnTo>
                  <a:lnTo>
                    <a:pt x="14268" y="12015"/>
                  </a:lnTo>
                  <a:lnTo>
                    <a:pt x="17765" y="21600"/>
                  </a:lnTo>
                  <a:lnTo>
                    <a:pt x="21600" y="21600"/>
                  </a:lnTo>
                  <a:lnTo>
                    <a:pt x="19231" y="10869"/>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8" name="Freeform 433"/>
            <p:cNvSpPr/>
            <p:nvPr/>
          </p:nvSpPr>
          <p:spPr>
            <a:xfrm>
              <a:off x="1564449"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15360"/>
                    <a:pt x="19293" y="9600"/>
                    <a:pt x="16357" y="9600"/>
                  </a:cubicBezTo>
                  <a:lnTo>
                    <a:pt x="13212" y="9600"/>
                  </a:lnTo>
                  <a:lnTo>
                    <a:pt x="9017" y="0"/>
                  </a:lnTo>
                  <a:lnTo>
                    <a:pt x="0" y="0"/>
                  </a:lnTo>
                  <a:lnTo>
                    <a:pt x="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89" name="Freeform 434"/>
            <p:cNvSpPr/>
            <p:nvPr/>
          </p:nvSpPr>
          <p:spPr>
            <a:xfrm>
              <a:off x="1532737" y="738352"/>
              <a:ext cx="157769" cy="36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 y="14872"/>
                  </a:moveTo>
                  <a:lnTo>
                    <a:pt x="12482" y="8808"/>
                  </a:lnTo>
                  <a:lnTo>
                    <a:pt x="8466" y="487"/>
                  </a:lnTo>
                  <a:lnTo>
                    <a:pt x="14002" y="0"/>
                  </a:lnTo>
                  <a:lnTo>
                    <a:pt x="21600" y="9561"/>
                  </a:lnTo>
                  <a:lnTo>
                    <a:pt x="0" y="21600"/>
                  </a:lnTo>
                  <a:lnTo>
                    <a:pt x="1194" y="14872"/>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90" name="Freeform 435"/>
            <p:cNvSpPr/>
            <p:nvPr/>
          </p:nvSpPr>
          <p:spPr>
            <a:xfrm>
              <a:off x="1565920" y="653409"/>
              <a:ext cx="64684" cy="93999"/>
            </a:xfrm>
            <a:custGeom>
              <a:avLst/>
              <a:gdLst/>
              <a:ahLst/>
              <a:cxnLst>
                <a:cxn ang="0">
                  <a:pos x="wd2" y="hd2"/>
                </a:cxn>
                <a:cxn ang="5400000">
                  <a:pos x="wd2" y="hd2"/>
                </a:cxn>
                <a:cxn ang="10800000">
                  <a:pos x="wd2" y="hd2"/>
                </a:cxn>
                <a:cxn ang="16200000">
                  <a:pos x="wd2" y="hd2"/>
                </a:cxn>
              </a:cxnLst>
              <a:rect l="0" t="0" r="r" b="b"/>
              <a:pathLst>
                <a:path w="20051" h="21600" fill="norm" stroke="1" extrusionOk="0">
                  <a:moveTo>
                    <a:pt x="10478" y="21600"/>
                  </a:moveTo>
                  <a:lnTo>
                    <a:pt x="9251" y="18514"/>
                  </a:lnTo>
                  <a:cubicBezTo>
                    <a:pt x="7287" y="18686"/>
                    <a:pt x="5324" y="18514"/>
                    <a:pt x="3851" y="17829"/>
                  </a:cubicBezTo>
                  <a:lnTo>
                    <a:pt x="1396" y="16800"/>
                  </a:lnTo>
                  <a:lnTo>
                    <a:pt x="1887" y="9943"/>
                  </a:lnTo>
                  <a:lnTo>
                    <a:pt x="4096" y="9257"/>
                  </a:lnTo>
                  <a:cubicBezTo>
                    <a:pt x="4096" y="9257"/>
                    <a:pt x="-1549" y="1886"/>
                    <a:pt x="415" y="0"/>
                  </a:cubicBezTo>
                  <a:lnTo>
                    <a:pt x="8269" y="7371"/>
                  </a:lnTo>
                  <a:lnTo>
                    <a:pt x="13915" y="6857"/>
                  </a:lnTo>
                  <a:lnTo>
                    <a:pt x="18824" y="15600"/>
                  </a:lnTo>
                  <a:lnTo>
                    <a:pt x="20051" y="20229"/>
                  </a:lnTo>
                  <a:lnTo>
                    <a:pt x="10478"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91" name="Freeform 436"/>
            <p:cNvSpPr/>
            <p:nvPr/>
          </p:nvSpPr>
          <p:spPr>
            <a:xfrm>
              <a:off x="1424335" y="834523"/>
              <a:ext cx="120138" cy="138712"/>
            </a:xfrm>
            <a:custGeom>
              <a:avLst/>
              <a:gdLst/>
              <a:ahLst/>
              <a:cxnLst>
                <a:cxn ang="0">
                  <a:pos x="wd2" y="hd2"/>
                </a:cxn>
                <a:cxn ang="5400000">
                  <a:pos x="wd2" y="hd2"/>
                </a:cxn>
                <a:cxn ang="10800000">
                  <a:pos x="wd2" y="hd2"/>
                </a:cxn>
                <a:cxn ang="16200000">
                  <a:pos x="wd2" y="hd2"/>
                </a:cxn>
              </a:cxnLst>
              <a:rect l="0" t="0" r="r" b="b"/>
              <a:pathLst>
                <a:path w="15415" h="19608" fill="norm" stroke="1" extrusionOk="0">
                  <a:moveTo>
                    <a:pt x="12280" y="8674"/>
                  </a:moveTo>
                  <a:cubicBezTo>
                    <a:pt x="12280" y="8674"/>
                    <a:pt x="14521" y="5408"/>
                    <a:pt x="11261" y="3827"/>
                  </a:cubicBezTo>
                  <a:cubicBezTo>
                    <a:pt x="7899" y="2457"/>
                    <a:pt x="1785" y="-1125"/>
                    <a:pt x="665" y="350"/>
                  </a:cubicBezTo>
                  <a:cubicBezTo>
                    <a:pt x="-558" y="1931"/>
                    <a:pt x="-456" y="7831"/>
                    <a:pt x="4129" y="9517"/>
                  </a:cubicBezTo>
                  <a:cubicBezTo>
                    <a:pt x="7287" y="10887"/>
                    <a:pt x="3110" y="13205"/>
                    <a:pt x="3925" y="13837"/>
                  </a:cubicBezTo>
                  <a:cubicBezTo>
                    <a:pt x="4638" y="14469"/>
                    <a:pt x="6778" y="11203"/>
                    <a:pt x="7593" y="12046"/>
                  </a:cubicBezTo>
                  <a:cubicBezTo>
                    <a:pt x="8204" y="12678"/>
                    <a:pt x="8102" y="14364"/>
                    <a:pt x="6472" y="14153"/>
                  </a:cubicBezTo>
                  <a:cubicBezTo>
                    <a:pt x="6167" y="14153"/>
                    <a:pt x="6880" y="14891"/>
                    <a:pt x="6574" y="15312"/>
                  </a:cubicBezTo>
                  <a:cubicBezTo>
                    <a:pt x="5453" y="16787"/>
                    <a:pt x="3925" y="20475"/>
                    <a:pt x="6472" y="19421"/>
                  </a:cubicBezTo>
                  <a:cubicBezTo>
                    <a:pt x="8917" y="18262"/>
                    <a:pt x="21042" y="12362"/>
                    <a:pt x="12280" y="8674"/>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1814" name="Group"/>
          <p:cNvGrpSpPr/>
          <p:nvPr/>
        </p:nvGrpSpPr>
        <p:grpSpPr>
          <a:xfrm>
            <a:off x="19140704" y="2937093"/>
            <a:ext cx="2246775" cy="1931050"/>
            <a:chOff x="0" y="0"/>
            <a:chExt cx="2246773" cy="1931048"/>
          </a:xfrm>
        </p:grpSpPr>
        <p:sp>
          <p:nvSpPr>
            <p:cNvPr id="1793"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94"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95"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96"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97"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98"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799"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0"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1"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2"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3"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4"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5"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6"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7"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8"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09"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10"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11"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12"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13"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8" name="Freeform 70"/>
          <p:cNvSpPr/>
          <p:nvPr/>
        </p:nvSpPr>
        <p:spPr>
          <a:xfrm>
            <a:off x="8851900" y="4262524"/>
            <a:ext cx="6680200" cy="8810022"/>
          </a:xfrm>
          <a:prstGeom prst="roundRect">
            <a:avLst>
              <a:gd name="adj" fmla="val 9809"/>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819" name="Freeform 70"/>
          <p:cNvSpPr/>
          <p:nvPr/>
        </p:nvSpPr>
        <p:spPr>
          <a:xfrm>
            <a:off x="1104121" y="4229394"/>
            <a:ext cx="6673987" cy="8810021"/>
          </a:xfrm>
          <a:prstGeom prst="roundRect">
            <a:avLst>
              <a:gd name="adj" fmla="val 9818"/>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820" name="TextBox 5"/>
          <p:cNvSpPr txBox="1"/>
          <p:nvPr/>
        </p:nvSpPr>
        <p:spPr>
          <a:xfrm>
            <a:off x="1819443" y="5653248"/>
            <a:ext cx="5243343" cy="135585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Modern Pedagogical Approaches</a:t>
            </a:r>
          </a:p>
        </p:txBody>
      </p:sp>
      <p:sp>
        <p:nvSpPr>
          <p:cNvPr id="1821" name="TextBox 6"/>
          <p:cNvSpPr txBox="1"/>
          <p:nvPr/>
        </p:nvSpPr>
        <p:spPr>
          <a:xfrm>
            <a:off x="1381580" y="7359491"/>
            <a:ext cx="6119070" cy="52298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Adapt teaching methods that align with contemporary educational practices. This could include blended learning, flipped classrooms, project-based learning, or experiential learning approaches.</a:t>
            </a:r>
          </a:p>
        </p:txBody>
      </p:sp>
      <p:sp>
        <p:nvSpPr>
          <p:cNvPr id="1822" name="TextBox 134"/>
          <p:cNvSpPr txBox="1"/>
          <p:nvPr/>
        </p:nvSpPr>
        <p:spPr>
          <a:xfrm>
            <a:off x="790454" y="678805"/>
            <a:ext cx="19810698"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D96B5"/>
                </a:solidFill>
                <a:latin typeface="Poppins Bold"/>
                <a:ea typeface="Poppins Bold"/>
                <a:cs typeface="Poppins Bold"/>
                <a:sym typeface="Poppins Bold"/>
              </a:defRPr>
            </a:lvl1pPr>
          </a:lstStyle>
          <a:p>
            <a:pPr/>
            <a:r>
              <a:t> Teaching Methods</a:t>
            </a:r>
          </a:p>
        </p:txBody>
      </p:sp>
      <p:sp>
        <p:nvSpPr>
          <p:cNvPr id="1823" name="TextBox 5"/>
          <p:cNvSpPr txBox="1"/>
          <p:nvPr/>
        </p:nvSpPr>
        <p:spPr>
          <a:xfrm>
            <a:off x="9469671" y="5653248"/>
            <a:ext cx="5243343" cy="135585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Engagement and Interaction</a:t>
            </a:r>
          </a:p>
        </p:txBody>
      </p:sp>
      <p:sp>
        <p:nvSpPr>
          <p:cNvPr id="1824" name="TextBox 6"/>
          <p:cNvSpPr txBox="1"/>
          <p:nvPr/>
        </p:nvSpPr>
        <p:spPr>
          <a:xfrm>
            <a:off x="9132465" y="7449942"/>
            <a:ext cx="6119070" cy="43116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6" sz="3700">
                <a:latin typeface="Poppins Regular"/>
                <a:ea typeface="Poppins Regular"/>
                <a:cs typeface="Poppins Regular"/>
                <a:sym typeface="Poppins Regular"/>
              </a:defRPr>
            </a:lvl1pPr>
          </a:lstStyle>
          <a:p>
            <a:pPr/>
            <a:r>
              <a:t>Focus on methods that engage learners actively. Interactive sessions, group discussions, and collaborative projects can enhance engagement.</a:t>
            </a:r>
          </a:p>
        </p:txBody>
      </p:sp>
      <p:sp>
        <p:nvSpPr>
          <p:cNvPr id="1825" name="Freeform 70"/>
          <p:cNvSpPr/>
          <p:nvPr/>
        </p:nvSpPr>
        <p:spPr>
          <a:xfrm>
            <a:off x="16598278" y="4130002"/>
            <a:ext cx="6680201" cy="8810022"/>
          </a:xfrm>
          <a:prstGeom prst="roundRect">
            <a:avLst>
              <a:gd name="adj" fmla="val 9809"/>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1826" name="TextBox 5"/>
          <p:cNvSpPr txBox="1"/>
          <p:nvPr/>
        </p:nvSpPr>
        <p:spPr>
          <a:xfrm>
            <a:off x="17499494" y="5462391"/>
            <a:ext cx="5243343" cy="135585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Technology Utilization</a:t>
            </a:r>
          </a:p>
        </p:txBody>
      </p:sp>
      <p:sp>
        <p:nvSpPr>
          <p:cNvPr id="1827" name="TextBox 6"/>
          <p:cNvSpPr txBox="1"/>
          <p:nvPr/>
        </p:nvSpPr>
        <p:spPr>
          <a:xfrm>
            <a:off x="17009228" y="7320898"/>
            <a:ext cx="5858302" cy="52298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Leverage technology to enhance learning. This might include digital tools for collaboration, AI-driven personalized learning paths, or immersive technologies like AR/VR for experiential learning.</a:t>
            </a:r>
          </a:p>
        </p:txBody>
      </p:sp>
      <p:grpSp>
        <p:nvGrpSpPr>
          <p:cNvPr id="1859" name="Group"/>
          <p:cNvGrpSpPr/>
          <p:nvPr/>
        </p:nvGrpSpPr>
        <p:grpSpPr>
          <a:xfrm>
            <a:off x="11016363" y="3089563"/>
            <a:ext cx="2149960" cy="2122841"/>
            <a:chOff x="0" y="0"/>
            <a:chExt cx="2149959" cy="2122839"/>
          </a:xfrm>
        </p:grpSpPr>
        <p:sp>
          <p:nvSpPr>
            <p:cNvPr id="1828"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858" name="Group"/>
            <p:cNvGrpSpPr/>
            <p:nvPr/>
          </p:nvGrpSpPr>
          <p:grpSpPr>
            <a:xfrm>
              <a:off x="504849" y="208837"/>
              <a:ext cx="1445061" cy="1480761"/>
              <a:chOff x="0" y="0"/>
              <a:chExt cx="1445059" cy="1480760"/>
            </a:xfrm>
          </p:grpSpPr>
          <p:sp>
            <p:nvSpPr>
              <p:cNvPr id="1829"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857" name="Group"/>
              <p:cNvGrpSpPr/>
              <p:nvPr/>
            </p:nvGrpSpPr>
            <p:grpSpPr>
              <a:xfrm>
                <a:off x="40381" y="0"/>
                <a:ext cx="1404679" cy="1480761"/>
                <a:chOff x="0" y="0"/>
                <a:chExt cx="1404678" cy="1480760"/>
              </a:xfrm>
            </p:grpSpPr>
            <p:sp>
              <p:nvSpPr>
                <p:cNvPr id="1830"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31"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32"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33"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34"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35"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36"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37"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38"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39"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0"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1"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2"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3"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4"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5"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6"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7"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8"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49"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50"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51"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52"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53"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54"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55"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56"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1887" name="Group"/>
          <p:cNvGrpSpPr/>
          <p:nvPr/>
        </p:nvGrpSpPr>
        <p:grpSpPr>
          <a:xfrm>
            <a:off x="3366134" y="3180015"/>
            <a:ext cx="2149961" cy="2122841"/>
            <a:chOff x="0" y="0"/>
            <a:chExt cx="2149959" cy="2122839"/>
          </a:xfrm>
        </p:grpSpPr>
        <p:sp>
          <p:nvSpPr>
            <p:cNvPr id="1860"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886" name="Group"/>
            <p:cNvGrpSpPr/>
            <p:nvPr/>
          </p:nvGrpSpPr>
          <p:grpSpPr>
            <a:xfrm>
              <a:off x="435447" y="450042"/>
              <a:ext cx="1279065" cy="1222755"/>
              <a:chOff x="0" y="0"/>
              <a:chExt cx="1279063" cy="1222753"/>
            </a:xfrm>
          </p:grpSpPr>
          <p:sp>
            <p:nvSpPr>
              <p:cNvPr id="1861"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62"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63"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64"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65"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66"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67"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68"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69"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0"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1"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2"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3"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4"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5"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6"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7"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8"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79"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80"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81"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82"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83"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84"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85"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1912" name="Group"/>
          <p:cNvGrpSpPr/>
          <p:nvPr/>
        </p:nvGrpSpPr>
        <p:grpSpPr>
          <a:xfrm>
            <a:off x="18863398" y="3089563"/>
            <a:ext cx="2149961" cy="2122841"/>
            <a:chOff x="0" y="0"/>
            <a:chExt cx="2149959" cy="2122839"/>
          </a:xfrm>
        </p:grpSpPr>
        <p:sp>
          <p:nvSpPr>
            <p:cNvPr id="1888"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911" name="Group"/>
            <p:cNvGrpSpPr/>
            <p:nvPr/>
          </p:nvGrpSpPr>
          <p:grpSpPr>
            <a:xfrm>
              <a:off x="435447" y="32623"/>
              <a:ext cx="1279065" cy="1642044"/>
              <a:chOff x="0" y="0"/>
              <a:chExt cx="1279063" cy="1642043"/>
            </a:xfrm>
          </p:grpSpPr>
          <p:sp>
            <p:nvSpPr>
              <p:cNvPr id="1889"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0"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1"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2"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3"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4"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5"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6"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7"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8"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899"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0"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1"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2"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3"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4"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5"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6"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7"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8"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09"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10"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6" name="Freeform 70"/>
          <p:cNvSpPr/>
          <p:nvPr/>
        </p:nvSpPr>
        <p:spPr>
          <a:xfrm>
            <a:off x="9069613" y="4198086"/>
            <a:ext cx="6350001" cy="8810021"/>
          </a:xfrm>
          <a:prstGeom prst="roundRect">
            <a:avLst>
              <a:gd name="adj" fmla="val 1031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17" name="Freeform 70"/>
          <p:cNvSpPr/>
          <p:nvPr/>
        </p:nvSpPr>
        <p:spPr>
          <a:xfrm>
            <a:off x="1269773" y="4063742"/>
            <a:ext cx="6352973" cy="8810021"/>
          </a:xfrm>
          <a:prstGeom prst="roundRect">
            <a:avLst>
              <a:gd name="adj" fmla="val 10314"/>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18" name="TextBox 5"/>
          <p:cNvSpPr txBox="1"/>
          <p:nvPr/>
        </p:nvSpPr>
        <p:spPr>
          <a:xfrm>
            <a:off x="1824588" y="5661249"/>
            <a:ext cx="5243343" cy="135585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Varied Assessment Methods</a:t>
            </a:r>
          </a:p>
        </p:txBody>
      </p:sp>
      <p:sp>
        <p:nvSpPr>
          <p:cNvPr id="1919" name="TextBox 6"/>
          <p:cNvSpPr txBox="1"/>
          <p:nvPr/>
        </p:nvSpPr>
        <p:spPr>
          <a:xfrm>
            <a:off x="1451038" y="7340539"/>
            <a:ext cx="5990443" cy="52298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Employ various assessment methods to cater to learning and evaluation styles. This includes traditional tests, project-based assessments, peer reviews, and self-assessments.</a:t>
            </a:r>
          </a:p>
        </p:txBody>
      </p:sp>
      <p:sp>
        <p:nvSpPr>
          <p:cNvPr id="1920" name="TextBox 134"/>
          <p:cNvSpPr txBox="1"/>
          <p:nvPr/>
        </p:nvSpPr>
        <p:spPr>
          <a:xfrm>
            <a:off x="790454" y="720080"/>
            <a:ext cx="23112458" cy="210692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300">
                <a:solidFill>
                  <a:srgbClr val="624E8D"/>
                </a:solidFill>
                <a:latin typeface="Poppins Bold"/>
                <a:ea typeface="Poppins Bold"/>
                <a:cs typeface="Poppins Bold"/>
                <a:sym typeface="Poppins Bold"/>
              </a:defRPr>
            </a:lvl1pPr>
          </a:lstStyle>
          <a:p>
            <a:pPr/>
            <a:r>
              <a:t> Assessment and Feedback</a:t>
            </a:r>
          </a:p>
        </p:txBody>
      </p:sp>
      <p:sp>
        <p:nvSpPr>
          <p:cNvPr id="1921" name="TextBox 5"/>
          <p:cNvSpPr txBox="1"/>
          <p:nvPr/>
        </p:nvSpPr>
        <p:spPr>
          <a:xfrm>
            <a:off x="9570329" y="5661249"/>
            <a:ext cx="5243342" cy="135585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Continuous Feedback</a:t>
            </a:r>
          </a:p>
        </p:txBody>
      </p:sp>
      <p:sp>
        <p:nvSpPr>
          <p:cNvPr id="1922" name="Freeform 70"/>
          <p:cNvSpPr/>
          <p:nvPr/>
        </p:nvSpPr>
        <p:spPr>
          <a:xfrm>
            <a:off x="16694136" y="4098694"/>
            <a:ext cx="6350001" cy="8810022"/>
          </a:xfrm>
          <a:prstGeom prst="roundRect">
            <a:avLst>
              <a:gd name="adj" fmla="val 1031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23" name="TextBox 5"/>
          <p:cNvSpPr txBox="1"/>
          <p:nvPr/>
        </p:nvSpPr>
        <p:spPr>
          <a:xfrm>
            <a:off x="17421296" y="5661249"/>
            <a:ext cx="5243343" cy="135585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Measuring Learning Outcomes</a:t>
            </a:r>
          </a:p>
        </p:txBody>
      </p:sp>
      <p:grpSp>
        <p:nvGrpSpPr>
          <p:cNvPr id="1955" name="Group"/>
          <p:cNvGrpSpPr/>
          <p:nvPr/>
        </p:nvGrpSpPr>
        <p:grpSpPr>
          <a:xfrm>
            <a:off x="11169633" y="3214968"/>
            <a:ext cx="2149960" cy="2122840"/>
            <a:chOff x="0" y="0"/>
            <a:chExt cx="2149959" cy="2122839"/>
          </a:xfrm>
        </p:grpSpPr>
        <p:sp>
          <p:nvSpPr>
            <p:cNvPr id="1924"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954" name="Group"/>
            <p:cNvGrpSpPr/>
            <p:nvPr/>
          </p:nvGrpSpPr>
          <p:grpSpPr>
            <a:xfrm>
              <a:off x="504849" y="208837"/>
              <a:ext cx="1445061" cy="1480761"/>
              <a:chOff x="0" y="0"/>
              <a:chExt cx="1445059" cy="1480760"/>
            </a:xfrm>
          </p:grpSpPr>
          <p:sp>
            <p:nvSpPr>
              <p:cNvPr id="1925"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953" name="Group"/>
              <p:cNvGrpSpPr/>
              <p:nvPr/>
            </p:nvGrpSpPr>
            <p:grpSpPr>
              <a:xfrm>
                <a:off x="40381" y="0"/>
                <a:ext cx="1404679" cy="1480761"/>
                <a:chOff x="0" y="0"/>
                <a:chExt cx="1404678" cy="1480760"/>
              </a:xfrm>
            </p:grpSpPr>
            <p:sp>
              <p:nvSpPr>
                <p:cNvPr id="1926"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27"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28"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29"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0"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1"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2"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3"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4"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5"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6"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7"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8"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39"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0"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1"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2"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3"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4"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5"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6"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7"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8"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49"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50"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51"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52"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1980" name="Group"/>
          <p:cNvGrpSpPr/>
          <p:nvPr/>
        </p:nvGrpSpPr>
        <p:grpSpPr>
          <a:xfrm>
            <a:off x="18794155" y="3214968"/>
            <a:ext cx="2149960" cy="2122840"/>
            <a:chOff x="0" y="0"/>
            <a:chExt cx="2149959" cy="2122839"/>
          </a:xfrm>
        </p:grpSpPr>
        <p:sp>
          <p:nvSpPr>
            <p:cNvPr id="1956"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1979" name="Group"/>
            <p:cNvGrpSpPr/>
            <p:nvPr/>
          </p:nvGrpSpPr>
          <p:grpSpPr>
            <a:xfrm>
              <a:off x="435447" y="74693"/>
              <a:ext cx="1279065" cy="1642044"/>
              <a:chOff x="0" y="0"/>
              <a:chExt cx="1279063" cy="1642043"/>
            </a:xfrm>
          </p:grpSpPr>
          <p:sp>
            <p:nvSpPr>
              <p:cNvPr id="1957"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58"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59"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0"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1"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2"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3"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4"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5"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6"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7"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8"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69"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70"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71"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72"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73"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74"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75"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76"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77"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78"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2002" name="Group"/>
          <p:cNvGrpSpPr/>
          <p:nvPr/>
        </p:nvGrpSpPr>
        <p:grpSpPr>
          <a:xfrm>
            <a:off x="3294967" y="3112081"/>
            <a:ext cx="2019120" cy="1931049"/>
            <a:chOff x="0" y="0"/>
            <a:chExt cx="2019119" cy="1931048"/>
          </a:xfrm>
        </p:grpSpPr>
        <p:sp>
          <p:nvSpPr>
            <p:cNvPr id="1981" name="Freeform 489"/>
            <p:cNvSpPr/>
            <p:nvPr/>
          </p:nvSpPr>
          <p:spPr>
            <a:xfrm>
              <a:off x="0" y="0"/>
              <a:ext cx="2019120"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82" name="Freeform 490"/>
            <p:cNvSpPr/>
            <p:nvPr/>
          </p:nvSpPr>
          <p:spPr>
            <a:xfrm>
              <a:off x="776854" y="368513"/>
              <a:ext cx="891124"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83" name="Freeform 491"/>
            <p:cNvSpPr/>
            <p:nvPr/>
          </p:nvSpPr>
          <p:spPr>
            <a:xfrm>
              <a:off x="835895" y="433895"/>
              <a:ext cx="766831"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84" name="Freeform 129"/>
            <p:cNvSpPr/>
            <p:nvPr/>
          </p:nvSpPr>
          <p:spPr>
            <a:xfrm>
              <a:off x="976168" y="549796"/>
              <a:ext cx="449286"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85" name="Freeform 494"/>
            <p:cNvSpPr/>
            <p:nvPr/>
          </p:nvSpPr>
          <p:spPr>
            <a:xfrm>
              <a:off x="1162174" y="742969"/>
              <a:ext cx="132919"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86" name="Freeform 495"/>
            <p:cNvSpPr/>
            <p:nvPr/>
          </p:nvSpPr>
          <p:spPr>
            <a:xfrm>
              <a:off x="360461" y="1117426"/>
              <a:ext cx="16710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87" name="Freeform 496"/>
            <p:cNvSpPr/>
            <p:nvPr/>
          </p:nvSpPr>
          <p:spPr>
            <a:xfrm>
              <a:off x="388426" y="1199685"/>
              <a:ext cx="69197"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88" name="Freeform 497"/>
            <p:cNvSpPr/>
            <p:nvPr/>
          </p:nvSpPr>
          <p:spPr>
            <a:xfrm>
              <a:off x="475433" y="1482968"/>
              <a:ext cx="101845"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89" name="Freeform 498"/>
            <p:cNvSpPr/>
            <p:nvPr/>
          </p:nvSpPr>
          <p:spPr>
            <a:xfrm>
              <a:off x="435038" y="948029"/>
              <a:ext cx="61443"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0" name="Freeform 500"/>
            <p:cNvSpPr/>
            <p:nvPr/>
          </p:nvSpPr>
          <p:spPr>
            <a:xfrm>
              <a:off x="212560" y="840069"/>
              <a:ext cx="176087"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1" name="Freeform 136"/>
            <p:cNvSpPr/>
            <p:nvPr/>
          </p:nvSpPr>
          <p:spPr>
            <a:xfrm>
              <a:off x="282574" y="879675"/>
              <a:ext cx="189050"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2" name="Freeform 503"/>
            <p:cNvSpPr/>
            <p:nvPr/>
          </p:nvSpPr>
          <p:spPr>
            <a:xfrm>
              <a:off x="257915" y="1117427"/>
              <a:ext cx="157776"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3" name="Freeform 504"/>
            <p:cNvSpPr/>
            <p:nvPr/>
          </p:nvSpPr>
          <p:spPr>
            <a:xfrm>
              <a:off x="245485" y="1471079"/>
              <a:ext cx="97553"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4" name="Freeform 505"/>
            <p:cNvSpPr/>
            <p:nvPr/>
          </p:nvSpPr>
          <p:spPr>
            <a:xfrm>
              <a:off x="605945" y="683532"/>
              <a:ext cx="372189"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5" name="Freeform 506"/>
            <p:cNvSpPr/>
            <p:nvPr/>
          </p:nvSpPr>
          <p:spPr>
            <a:xfrm>
              <a:off x="577981" y="656784"/>
              <a:ext cx="428122"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6" name="Freeform 507"/>
            <p:cNvSpPr/>
            <p:nvPr/>
          </p:nvSpPr>
          <p:spPr>
            <a:xfrm>
              <a:off x="286663" y="915338"/>
              <a:ext cx="352760"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7" name="Freeform 508"/>
            <p:cNvSpPr/>
            <p:nvPr/>
          </p:nvSpPr>
          <p:spPr>
            <a:xfrm>
              <a:off x="302244" y="992142"/>
              <a:ext cx="185743"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8" name="Freeform 509"/>
            <p:cNvSpPr/>
            <p:nvPr/>
          </p:nvSpPr>
          <p:spPr>
            <a:xfrm>
              <a:off x="344921" y="838069"/>
              <a:ext cx="5861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1999" name="Freeform 510"/>
            <p:cNvSpPr/>
            <p:nvPr/>
          </p:nvSpPr>
          <p:spPr>
            <a:xfrm>
              <a:off x="344922" y="838070"/>
              <a:ext cx="45896"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00" name="Freeform 511"/>
            <p:cNvSpPr/>
            <p:nvPr/>
          </p:nvSpPr>
          <p:spPr>
            <a:xfrm>
              <a:off x="323661" y="755815"/>
              <a:ext cx="94469"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01" name="Freeform 512"/>
            <p:cNvSpPr/>
            <p:nvPr/>
          </p:nvSpPr>
          <p:spPr>
            <a:xfrm>
              <a:off x="285928" y="733371"/>
              <a:ext cx="124124"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2003" name="TextBox 6"/>
          <p:cNvSpPr txBox="1"/>
          <p:nvPr/>
        </p:nvSpPr>
        <p:spPr>
          <a:xfrm>
            <a:off x="9249392" y="7390704"/>
            <a:ext cx="5990443" cy="48272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8" sz="3100">
                <a:latin typeface="Poppins Regular"/>
                <a:ea typeface="Poppins Regular"/>
                <a:cs typeface="Poppins Regular"/>
                <a:sym typeface="Poppins Regular"/>
              </a:defRPr>
            </a:lvl1pPr>
          </a:lstStyle>
          <a:p>
            <a:pPr/>
            <a:r>
              <a:t>Provide regular and constructive feedback to students to guide their learning process. This can be automated (like quizzes with instant feedback) or personalized (like tutor comments on assignments).</a:t>
            </a:r>
          </a:p>
        </p:txBody>
      </p:sp>
      <p:sp>
        <p:nvSpPr>
          <p:cNvPr id="2004" name="TextBox 6"/>
          <p:cNvSpPr txBox="1"/>
          <p:nvPr/>
        </p:nvSpPr>
        <p:spPr>
          <a:xfrm>
            <a:off x="16873914" y="7340539"/>
            <a:ext cx="5990442" cy="52298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Ensure your assessments effectively measure the intended learning outcomes. Regularly review and update assessment methods to maintain their relevance and effectiveness.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8"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09" name="TextBox 6"/>
          <p:cNvSpPr txBox="1"/>
          <p:nvPr/>
        </p:nvSpPr>
        <p:spPr>
          <a:xfrm>
            <a:off x="3315903" y="6560777"/>
            <a:ext cx="17752195" cy="52158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56" sz="4500">
                <a:latin typeface="Poppins Regular"/>
                <a:ea typeface="Poppins Regular"/>
                <a:cs typeface="Poppins Regular"/>
                <a:sym typeface="Poppins Regular"/>
              </a:defRPr>
            </a:lvl1pPr>
          </a:lstStyle>
          <a:p>
            <a:pPr/>
            <a:r>
              <a:t>Incorporating these elements into your content and pedagogical strategies can significantly enhance the educational value and appeal of your venture. A strong focus on quality content, effective teaching methods, and robust assessment mechanisms are key to creating a successful and impactful educational experience.</a:t>
            </a:r>
          </a:p>
        </p:txBody>
      </p:sp>
      <p:grpSp>
        <p:nvGrpSpPr>
          <p:cNvPr id="2041" name="Group"/>
          <p:cNvGrpSpPr/>
          <p:nvPr/>
        </p:nvGrpSpPr>
        <p:grpSpPr>
          <a:xfrm>
            <a:off x="10113860" y="2140044"/>
            <a:ext cx="3574659" cy="3488688"/>
            <a:chOff x="0" y="0"/>
            <a:chExt cx="3574657" cy="3488686"/>
          </a:xfrm>
        </p:grpSpPr>
        <p:sp>
          <p:nvSpPr>
            <p:cNvPr id="2010" name="Freeform 71"/>
            <p:cNvSpPr/>
            <p:nvPr/>
          </p:nvSpPr>
          <p:spPr>
            <a:xfrm>
              <a:off x="0" y="0"/>
              <a:ext cx="3574658" cy="3488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040" name="Group"/>
            <p:cNvGrpSpPr/>
            <p:nvPr/>
          </p:nvGrpSpPr>
          <p:grpSpPr>
            <a:xfrm>
              <a:off x="839394" y="343204"/>
              <a:ext cx="2402649" cy="2433492"/>
              <a:chOff x="0" y="0"/>
              <a:chExt cx="2402647" cy="2433490"/>
            </a:xfrm>
          </p:grpSpPr>
          <p:sp>
            <p:nvSpPr>
              <p:cNvPr id="2011" name="Freeform 245"/>
              <p:cNvSpPr/>
              <p:nvPr/>
            </p:nvSpPr>
            <p:spPr>
              <a:xfrm>
                <a:off x="0" y="1095329"/>
                <a:ext cx="70595" cy="307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039" name="Group"/>
              <p:cNvGrpSpPr/>
              <p:nvPr/>
            </p:nvGrpSpPr>
            <p:grpSpPr>
              <a:xfrm>
                <a:off x="67141" y="0"/>
                <a:ext cx="2335507" cy="2433491"/>
                <a:chOff x="0" y="0"/>
                <a:chExt cx="2335506" cy="2433490"/>
              </a:xfrm>
            </p:grpSpPr>
            <p:sp>
              <p:nvSpPr>
                <p:cNvPr id="2012" name="Freeform 242"/>
                <p:cNvSpPr/>
                <p:nvPr/>
              </p:nvSpPr>
              <p:spPr>
                <a:xfrm>
                  <a:off x="568860" y="1588810"/>
                  <a:ext cx="136965" cy="291493"/>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13" name="Freeform 243"/>
                <p:cNvSpPr/>
                <p:nvPr/>
              </p:nvSpPr>
              <p:spPr>
                <a:xfrm>
                  <a:off x="268565" y="1040563"/>
                  <a:ext cx="434158" cy="1392928"/>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14" name="Freeform 70"/>
                <p:cNvSpPr/>
                <p:nvPr/>
              </p:nvSpPr>
              <p:spPr>
                <a:xfrm>
                  <a:off x="0" y="458043"/>
                  <a:ext cx="1346295" cy="1592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15" name="Freeform 72"/>
                <p:cNvSpPr/>
                <p:nvPr/>
              </p:nvSpPr>
              <p:spPr>
                <a:xfrm>
                  <a:off x="1935589" y="520308"/>
                  <a:ext cx="399918" cy="1380450"/>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16" name="Freeform 252"/>
                <p:cNvSpPr/>
                <p:nvPr/>
              </p:nvSpPr>
              <p:spPr>
                <a:xfrm>
                  <a:off x="0" y="458043"/>
                  <a:ext cx="1346296" cy="1592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17" name="Freeform 253"/>
                <p:cNvSpPr/>
                <p:nvPr/>
              </p:nvSpPr>
              <p:spPr>
                <a:xfrm>
                  <a:off x="1150362" y="353493"/>
                  <a:ext cx="724117" cy="1796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18" name="Freeform 254"/>
                <p:cNvSpPr/>
                <p:nvPr/>
              </p:nvSpPr>
              <p:spPr>
                <a:xfrm>
                  <a:off x="1217499" y="438130"/>
                  <a:ext cx="594306" cy="1626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19" name="Freeform 255"/>
                <p:cNvSpPr/>
                <p:nvPr/>
              </p:nvSpPr>
              <p:spPr>
                <a:xfrm>
                  <a:off x="1217500" y="1005712"/>
                  <a:ext cx="204888" cy="5515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0" name="Freeform 256"/>
                <p:cNvSpPr/>
                <p:nvPr/>
              </p:nvSpPr>
              <p:spPr>
                <a:xfrm>
                  <a:off x="326758" y="468003"/>
                  <a:ext cx="92964" cy="113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1" name="Freeform 257"/>
                <p:cNvSpPr/>
                <p:nvPr/>
              </p:nvSpPr>
              <p:spPr>
                <a:xfrm>
                  <a:off x="308854" y="921072"/>
                  <a:ext cx="312308" cy="118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2" name="Freeform 258"/>
                <p:cNvSpPr/>
                <p:nvPr/>
              </p:nvSpPr>
              <p:spPr>
                <a:xfrm>
                  <a:off x="371517" y="448086"/>
                  <a:ext cx="357069" cy="21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3" name="Freeform 259"/>
                <p:cNvSpPr/>
                <p:nvPr/>
              </p:nvSpPr>
              <p:spPr>
                <a:xfrm>
                  <a:off x="143236" y="557620"/>
                  <a:ext cx="272476" cy="362328"/>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4" name="Freeform 260"/>
                <p:cNvSpPr/>
                <p:nvPr/>
              </p:nvSpPr>
              <p:spPr>
                <a:xfrm>
                  <a:off x="344662" y="468001"/>
                  <a:ext cx="75092" cy="78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5" name="Freeform 261"/>
                <p:cNvSpPr/>
                <p:nvPr/>
              </p:nvSpPr>
              <p:spPr>
                <a:xfrm>
                  <a:off x="281998" y="702007"/>
                  <a:ext cx="128777" cy="2229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6" name="Freeform 262"/>
                <p:cNvSpPr/>
                <p:nvPr/>
              </p:nvSpPr>
              <p:spPr>
                <a:xfrm>
                  <a:off x="324254" y="537705"/>
                  <a:ext cx="225288" cy="324181"/>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7" name="Freeform 263"/>
                <p:cNvSpPr/>
                <p:nvPr/>
              </p:nvSpPr>
              <p:spPr>
                <a:xfrm>
                  <a:off x="487898" y="399432"/>
                  <a:ext cx="78686" cy="147101"/>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8" name="Freeform 264"/>
                <p:cNvSpPr/>
                <p:nvPr/>
              </p:nvSpPr>
              <p:spPr>
                <a:xfrm>
                  <a:off x="716175" y="403279"/>
                  <a:ext cx="75108" cy="93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29" name="Freeform 265"/>
                <p:cNvSpPr/>
                <p:nvPr/>
              </p:nvSpPr>
              <p:spPr>
                <a:xfrm>
                  <a:off x="156665" y="921070"/>
                  <a:ext cx="443955" cy="437011"/>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30" name="Freeform 266"/>
                <p:cNvSpPr/>
                <p:nvPr/>
              </p:nvSpPr>
              <p:spPr>
                <a:xfrm>
                  <a:off x="487897" y="1354224"/>
                  <a:ext cx="112300" cy="118353"/>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31" name="Freeform 267"/>
                <p:cNvSpPr/>
                <p:nvPr/>
              </p:nvSpPr>
              <p:spPr>
                <a:xfrm>
                  <a:off x="325646" y="343223"/>
                  <a:ext cx="138844" cy="186918"/>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32" name="Freeform 268"/>
                <p:cNvSpPr/>
                <p:nvPr/>
              </p:nvSpPr>
              <p:spPr>
                <a:xfrm>
                  <a:off x="268039" y="268066"/>
                  <a:ext cx="201661" cy="233654"/>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33" name="Freeform 269"/>
                <p:cNvSpPr/>
                <p:nvPr/>
              </p:nvSpPr>
              <p:spPr>
                <a:xfrm>
                  <a:off x="572941" y="199149"/>
                  <a:ext cx="34842" cy="45425"/>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34" name="Freeform 270"/>
                <p:cNvSpPr/>
                <p:nvPr/>
              </p:nvSpPr>
              <p:spPr>
                <a:xfrm>
                  <a:off x="738559" y="74679"/>
                  <a:ext cx="142206" cy="47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35" name="Freeform 271"/>
                <p:cNvSpPr/>
                <p:nvPr/>
              </p:nvSpPr>
              <p:spPr>
                <a:xfrm>
                  <a:off x="577419" y="0"/>
                  <a:ext cx="285462" cy="292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36" name="Freeform 272"/>
                <p:cNvSpPr/>
                <p:nvPr/>
              </p:nvSpPr>
              <p:spPr>
                <a:xfrm>
                  <a:off x="469991" y="64725"/>
                  <a:ext cx="142214" cy="181989"/>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37" name="Freeform 273"/>
                <p:cNvSpPr/>
                <p:nvPr/>
              </p:nvSpPr>
              <p:spPr>
                <a:xfrm>
                  <a:off x="581894" y="94596"/>
                  <a:ext cx="30325" cy="108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38" name="Freeform 274"/>
                <p:cNvSpPr/>
                <p:nvPr/>
              </p:nvSpPr>
              <p:spPr>
                <a:xfrm>
                  <a:off x="748589" y="439708"/>
                  <a:ext cx="58490" cy="57163"/>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TextBox 134"/>
          <p:cNvSpPr txBox="1"/>
          <p:nvPr/>
        </p:nvSpPr>
        <p:spPr>
          <a:xfrm>
            <a:off x="711027" y="222244"/>
            <a:ext cx="22676159" cy="214947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1828433">
              <a:lnSpc>
                <a:spcPct val="70000"/>
              </a:lnSpc>
              <a:spcBef>
                <a:spcPts val="0"/>
              </a:spcBef>
              <a:defRPr sz="6500">
                <a:latin typeface="Poppins Bold"/>
                <a:ea typeface="Poppins Bold"/>
                <a:cs typeface="Poppins Bold"/>
                <a:sym typeface="Poppins Bold"/>
              </a:defRPr>
            </a:pPr>
            <a:r>
              <a:t> Framework of Assessment of educational </a:t>
            </a:r>
          </a:p>
          <a:p>
            <a:pPr algn="ctr" defTabSz="1828433">
              <a:lnSpc>
                <a:spcPct val="70000"/>
              </a:lnSpc>
              <a:spcBef>
                <a:spcPts val="0"/>
              </a:spcBef>
              <a:defRPr sz="6500">
                <a:latin typeface="Poppins Bold"/>
                <a:ea typeface="Poppins Bold"/>
                <a:cs typeface="Poppins Bold"/>
                <a:sym typeface="Poppins Bold"/>
              </a:defRPr>
            </a:pPr>
            <a:r>
              <a:t>business development opportunities</a:t>
            </a:r>
          </a:p>
        </p:txBody>
      </p:sp>
      <p:sp>
        <p:nvSpPr>
          <p:cNvPr id="214" name="Rectangle"/>
          <p:cNvSpPr/>
          <p:nvPr/>
        </p:nvSpPr>
        <p:spPr>
          <a:xfrm>
            <a:off x="1006119" y="2887078"/>
            <a:ext cx="11241596" cy="1838846"/>
          </a:xfrm>
          <a:prstGeom prst="rect">
            <a:avLst/>
          </a:prstGeom>
          <a:solidFill>
            <a:srgbClr val="377EB4"/>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15" name="Rectangle"/>
          <p:cNvSpPr/>
          <p:nvPr/>
        </p:nvSpPr>
        <p:spPr>
          <a:xfrm>
            <a:off x="12244999" y="2887078"/>
            <a:ext cx="11132882" cy="1838846"/>
          </a:xfrm>
          <a:prstGeom prst="rect">
            <a:avLst/>
          </a:prstGeom>
          <a:solidFill>
            <a:srgbClr val="9C952B"/>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16" name="Rectangle"/>
          <p:cNvSpPr/>
          <p:nvPr/>
        </p:nvSpPr>
        <p:spPr>
          <a:xfrm>
            <a:off x="1006119" y="4985456"/>
            <a:ext cx="11241596" cy="1838847"/>
          </a:xfrm>
          <a:prstGeom prst="rect">
            <a:avLst/>
          </a:prstGeom>
          <a:solidFill>
            <a:srgbClr val="479C93"/>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17" name="Rectangle"/>
          <p:cNvSpPr/>
          <p:nvPr/>
        </p:nvSpPr>
        <p:spPr>
          <a:xfrm>
            <a:off x="12244999" y="4985456"/>
            <a:ext cx="11132882" cy="1838847"/>
          </a:xfrm>
          <a:prstGeom prst="rect">
            <a:avLst/>
          </a:prstGeom>
          <a:solidFill>
            <a:srgbClr val="9C6B23"/>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18" name="Rectangle"/>
          <p:cNvSpPr/>
          <p:nvPr/>
        </p:nvSpPr>
        <p:spPr>
          <a:xfrm>
            <a:off x="1006119" y="7083835"/>
            <a:ext cx="11241596" cy="1838846"/>
          </a:xfrm>
          <a:prstGeom prst="rect">
            <a:avLst/>
          </a:prstGeom>
          <a:solidFill>
            <a:srgbClr val="389C68"/>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19" name="Rectangle"/>
          <p:cNvSpPr/>
          <p:nvPr/>
        </p:nvSpPr>
        <p:spPr>
          <a:xfrm>
            <a:off x="12244999" y="7083835"/>
            <a:ext cx="11132882" cy="1838846"/>
          </a:xfrm>
          <a:prstGeom prst="rect">
            <a:avLst/>
          </a:prstGeom>
          <a:solidFill>
            <a:srgbClr val="9C4622"/>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20" name="Rectangle"/>
          <p:cNvSpPr/>
          <p:nvPr/>
        </p:nvSpPr>
        <p:spPr>
          <a:xfrm>
            <a:off x="1006119" y="9182213"/>
            <a:ext cx="11241596" cy="1838846"/>
          </a:xfrm>
          <a:prstGeom prst="rect">
            <a:avLst/>
          </a:prstGeom>
          <a:solidFill>
            <a:srgbClr val="3A9C45"/>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21" name="Rectangle"/>
          <p:cNvSpPr/>
          <p:nvPr/>
        </p:nvSpPr>
        <p:spPr>
          <a:xfrm>
            <a:off x="12244999" y="9182213"/>
            <a:ext cx="11132882" cy="1838846"/>
          </a:xfrm>
          <a:prstGeom prst="rect">
            <a:avLst/>
          </a:prstGeom>
          <a:solidFill>
            <a:srgbClr val="9C262F"/>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22" name="Rectangle"/>
          <p:cNvSpPr/>
          <p:nvPr/>
        </p:nvSpPr>
        <p:spPr>
          <a:xfrm>
            <a:off x="1006119" y="11280592"/>
            <a:ext cx="11241596" cy="1838846"/>
          </a:xfrm>
          <a:prstGeom prst="rect">
            <a:avLst/>
          </a:prstGeom>
          <a:solidFill>
            <a:srgbClr val="629C30"/>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23" name="Rectangle"/>
          <p:cNvSpPr/>
          <p:nvPr/>
        </p:nvSpPr>
        <p:spPr>
          <a:xfrm>
            <a:off x="12244999" y="11280592"/>
            <a:ext cx="11132882" cy="1838846"/>
          </a:xfrm>
          <a:prstGeom prst="rect">
            <a:avLst/>
          </a:prstGeom>
          <a:solidFill>
            <a:srgbClr val="9C2652"/>
          </a:solidFill>
          <a:ln w="12700">
            <a:miter lim="400000"/>
          </a:ln>
        </p:spPr>
        <p:txBody>
          <a:bodyPr lIns="50800" tIns="50800" rIns="50800" bIns="50800" anchor="ctr"/>
          <a:lstStyle/>
          <a:p>
            <a:pPr algn="ctr" defTabSz="825500">
              <a:lnSpc>
                <a:spcPct val="100000"/>
              </a:lnSpc>
              <a:spcBef>
                <a:spcPts val="0"/>
              </a:spcBef>
              <a:defRPr sz="3200">
                <a:latin typeface="Helvetica Neue Medium"/>
                <a:ea typeface="Helvetica Neue Medium"/>
                <a:cs typeface="Helvetica Neue Medium"/>
                <a:sym typeface="Helvetica Neue Medium"/>
              </a:defRPr>
            </a:pPr>
          </a:p>
        </p:txBody>
      </p:sp>
      <p:sp>
        <p:nvSpPr>
          <p:cNvPr id="224" name="Freeform 70"/>
          <p:cNvSpPr/>
          <p:nvPr/>
        </p:nvSpPr>
        <p:spPr>
          <a:xfrm>
            <a:off x="6940329" y="2795275"/>
            <a:ext cx="10461160" cy="10513828"/>
          </a:xfrm>
          <a:prstGeom prst="ellipse">
            <a:avLst/>
          </a:prstGeom>
          <a:solidFill>
            <a:srgbClr val="FFFFFF"/>
          </a:solidFill>
          <a:ln w="12700">
            <a:miter lim="400000"/>
          </a:ln>
        </p:spPr>
        <p:txBody>
          <a:bodyPr lIns="45719" rIns="45719" anchor="ctr"/>
          <a:lstStyle/>
          <a:p>
            <a:pPr defTabSz="1828433">
              <a:lnSpc>
                <a:spcPct val="100000"/>
              </a:lnSpc>
              <a:spcBef>
                <a:spcPts val="0"/>
              </a:spcBef>
              <a:defRPr sz="3400">
                <a:solidFill>
                  <a:srgbClr val="272727"/>
                </a:solidFill>
                <a:latin typeface="Poppins Regular"/>
                <a:ea typeface="Poppins Regular"/>
                <a:cs typeface="Poppins Regular"/>
                <a:sym typeface="Poppins Regular"/>
              </a:defRPr>
            </a:pPr>
          </a:p>
        </p:txBody>
      </p:sp>
      <p:sp>
        <p:nvSpPr>
          <p:cNvPr id="225" name="TextBox 26"/>
          <p:cNvSpPr txBox="1"/>
          <p:nvPr/>
        </p:nvSpPr>
        <p:spPr>
          <a:xfrm>
            <a:off x="18216168" y="3357557"/>
            <a:ext cx="4851883" cy="8978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1828433">
              <a:lnSpc>
                <a:spcPct val="80000"/>
              </a:lnSpc>
              <a:spcBef>
                <a:spcPts val="0"/>
              </a:spcBef>
              <a:defRPr spc="-37" sz="4500">
                <a:solidFill>
                  <a:srgbClr val="FFFFFF"/>
                </a:solidFill>
                <a:latin typeface="Poppins Regular"/>
                <a:ea typeface="Poppins Regular"/>
                <a:cs typeface="Poppins Regular"/>
                <a:sym typeface="Poppins Regular"/>
              </a:defRPr>
            </a:lvl1pPr>
          </a:lstStyle>
          <a:p>
            <a:pPr/>
            <a:r>
              <a:t>Market Analysis</a:t>
            </a:r>
          </a:p>
        </p:txBody>
      </p:sp>
      <p:sp>
        <p:nvSpPr>
          <p:cNvPr id="226" name="TextBox 23"/>
          <p:cNvSpPr txBox="1"/>
          <p:nvPr/>
        </p:nvSpPr>
        <p:spPr>
          <a:xfrm>
            <a:off x="15995085" y="5104781"/>
            <a:ext cx="7038091" cy="16001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defTabSz="1828433">
              <a:lnSpc>
                <a:spcPct val="80000"/>
              </a:lnSpc>
              <a:spcBef>
                <a:spcPts val="0"/>
              </a:spcBef>
              <a:defRPr spc="-37" sz="4500">
                <a:solidFill>
                  <a:srgbClr val="FFFFFF"/>
                </a:solidFill>
                <a:latin typeface="Poppins Regular"/>
                <a:ea typeface="Poppins Regular"/>
                <a:cs typeface="Poppins Regular"/>
                <a:sym typeface="Poppins Regular"/>
              </a:defRPr>
            </a:pPr>
            <a:r>
              <a:t>Regulatory &amp; </a:t>
            </a:r>
          </a:p>
          <a:p>
            <a:pPr algn="r" defTabSz="1828433">
              <a:lnSpc>
                <a:spcPct val="80000"/>
              </a:lnSpc>
              <a:spcBef>
                <a:spcPts val="0"/>
              </a:spcBef>
              <a:defRPr spc="-37" sz="4500">
                <a:solidFill>
                  <a:srgbClr val="FFFFFF"/>
                </a:solidFill>
                <a:latin typeface="Poppins Regular"/>
                <a:ea typeface="Poppins Regular"/>
                <a:cs typeface="Poppins Regular"/>
                <a:sym typeface="Poppins Regular"/>
              </a:defRPr>
            </a:pPr>
            <a:r>
              <a:t>Compliance Review</a:t>
            </a:r>
          </a:p>
        </p:txBody>
      </p:sp>
      <p:sp>
        <p:nvSpPr>
          <p:cNvPr id="227" name="TextBox 23"/>
          <p:cNvSpPr txBox="1"/>
          <p:nvPr/>
        </p:nvSpPr>
        <p:spPr>
          <a:xfrm>
            <a:off x="16895522" y="7494652"/>
            <a:ext cx="6118448" cy="8978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1828433">
              <a:lnSpc>
                <a:spcPct val="80000"/>
              </a:lnSpc>
              <a:spcBef>
                <a:spcPts val="0"/>
              </a:spcBef>
              <a:defRPr spc="-37" sz="4500">
                <a:solidFill>
                  <a:srgbClr val="FFFFFF"/>
                </a:solidFill>
                <a:latin typeface="Poppins Regular"/>
                <a:ea typeface="Poppins Regular"/>
                <a:cs typeface="Poppins Regular"/>
                <a:sym typeface="Poppins Regular"/>
              </a:defRPr>
            </a:lvl1pPr>
          </a:lstStyle>
          <a:p>
            <a:pPr/>
            <a:r>
              <a:t>Financial Viability</a:t>
            </a:r>
          </a:p>
        </p:txBody>
      </p:sp>
      <p:sp>
        <p:nvSpPr>
          <p:cNvPr id="228" name="TextBox 23"/>
          <p:cNvSpPr txBox="1"/>
          <p:nvPr/>
        </p:nvSpPr>
        <p:spPr>
          <a:xfrm>
            <a:off x="15034246" y="9301537"/>
            <a:ext cx="7906847" cy="16001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defTabSz="1828433">
              <a:lnSpc>
                <a:spcPct val="80000"/>
              </a:lnSpc>
              <a:spcBef>
                <a:spcPts val="0"/>
              </a:spcBef>
              <a:defRPr spc="-37" sz="4500">
                <a:solidFill>
                  <a:srgbClr val="FFFFFF"/>
                </a:solidFill>
                <a:latin typeface="Poppins Regular"/>
                <a:ea typeface="Poppins Regular"/>
                <a:cs typeface="Poppins Regular"/>
                <a:sym typeface="Poppins Regular"/>
              </a:defRPr>
            </a:pPr>
            <a:r>
              <a:t>Technological </a:t>
            </a:r>
          </a:p>
          <a:p>
            <a:pPr algn="r" defTabSz="1828433">
              <a:lnSpc>
                <a:spcPct val="80000"/>
              </a:lnSpc>
              <a:spcBef>
                <a:spcPts val="0"/>
              </a:spcBef>
              <a:defRPr spc="-37" sz="4500">
                <a:solidFill>
                  <a:srgbClr val="FFFFFF"/>
                </a:solidFill>
                <a:latin typeface="Poppins Regular"/>
                <a:ea typeface="Poppins Regular"/>
                <a:cs typeface="Poppins Regular"/>
                <a:sym typeface="Poppins Regular"/>
              </a:defRPr>
            </a:pPr>
            <a:r>
              <a:t>Infrastructure</a:t>
            </a:r>
          </a:p>
        </p:txBody>
      </p:sp>
      <p:sp>
        <p:nvSpPr>
          <p:cNvPr id="229" name="TextBox 23"/>
          <p:cNvSpPr txBox="1"/>
          <p:nvPr/>
        </p:nvSpPr>
        <p:spPr>
          <a:xfrm>
            <a:off x="15289133" y="11751071"/>
            <a:ext cx="7817496" cy="8978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1828433">
              <a:lnSpc>
                <a:spcPct val="80000"/>
              </a:lnSpc>
              <a:spcBef>
                <a:spcPts val="0"/>
              </a:spcBef>
              <a:defRPr spc="-37" sz="4500">
                <a:solidFill>
                  <a:srgbClr val="FFFFFF"/>
                </a:solidFill>
                <a:latin typeface="Poppins Regular"/>
                <a:ea typeface="Poppins Regular"/>
                <a:cs typeface="Poppins Regular"/>
                <a:sym typeface="Poppins Regular"/>
              </a:defRPr>
            </a:lvl1pPr>
          </a:lstStyle>
          <a:p>
            <a:pPr/>
            <a:r>
              <a:t>Content and Pedagogy</a:t>
            </a:r>
          </a:p>
        </p:txBody>
      </p:sp>
      <p:sp>
        <p:nvSpPr>
          <p:cNvPr id="230" name="TextBox 23"/>
          <p:cNvSpPr txBox="1"/>
          <p:nvPr/>
        </p:nvSpPr>
        <p:spPr>
          <a:xfrm>
            <a:off x="1391967" y="11751071"/>
            <a:ext cx="6671649" cy="8978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1828433">
              <a:lnSpc>
                <a:spcPct val="80000"/>
              </a:lnSpc>
              <a:spcBef>
                <a:spcPts val="0"/>
              </a:spcBef>
              <a:defRPr spc="-37" sz="4500">
                <a:solidFill>
                  <a:srgbClr val="FFFFFF"/>
                </a:solidFill>
                <a:latin typeface="Poppins Regular"/>
                <a:ea typeface="Poppins Regular"/>
                <a:cs typeface="Poppins Regular"/>
                <a:sym typeface="Poppins Regular"/>
              </a:defRPr>
            </a:lvl1pPr>
          </a:lstStyle>
          <a:p>
            <a:pPr/>
            <a:r>
              <a:t>Team and Expertise</a:t>
            </a:r>
          </a:p>
        </p:txBody>
      </p:sp>
      <p:sp>
        <p:nvSpPr>
          <p:cNvPr id="231" name="TextBox 23"/>
          <p:cNvSpPr txBox="1"/>
          <p:nvPr/>
        </p:nvSpPr>
        <p:spPr>
          <a:xfrm>
            <a:off x="1411543" y="9301537"/>
            <a:ext cx="5848469" cy="16001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1828433">
              <a:lnSpc>
                <a:spcPct val="80000"/>
              </a:lnSpc>
              <a:spcBef>
                <a:spcPts val="0"/>
              </a:spcBef>
              <a:defRPr spc="-37" sz="4500">
                <a:solidFill>
                  <a:srgbClr val="FFFFFF"/>
                </a:solidFill>
                <a:latin typeface="Poppins Regular"/>
                <a:ea typeface="Poppins Regular"/>
                <a:cs typeface="Poppins Regular"/>
                <a:sym typeface="Poppins Regular"/>
              </a:defRPr>
            </a:pPr>
            <a:r>
              <a:t>Sustainability </a:t>
            </a:r>
          </a:p>
          <a:p>
            <a:pPr defTabSz="1828433">
              <a:lnSpc>
                <a:spcPct val="80000"/>
              </a:lnSpc>
              <a:spcBef>
                <a:spcPts val="0"/>
              </a:spcBef>
              <a:defRPr spc="-37" sz="4500">
                <a:solidFill>
                  <a:srgbClr val="FFFFFF"/>
                </a:solidFill>
                <a:latin typeface="Poppins Regular"/>
                <a:ea typeface="Poppins Regular"/>
                <a:cs typeface="Poppins Regular"/>
                <a:sym typeface="Poppins Regular"/>
              </a:defRPr>
            </a:pPr>
            <a:r>
              <a:t>and Scalability</a:t>
            </a:r>
          </a:p>
        </p:txBody>
      </p:sp>
      <p:sp>
        <p:nvSpPr>
          <p:cNvPr id="232" name="TextBox 23"/>
          <p:cNvSpPr txBox="1"/>
          <p:nvPr/>
        </p:nvSpPr>
        <p:spPr>
          <a:xfrm>
            <a:off x="1315230" y="7322483"/>
            <a:ext cx="5476209" cy="16001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1828433">
              <a:lnSpc>
                <a:spcPct val="80000"/>
              </a:lnSpc>
              <a:spcBef>
                <a:spcPts val="0"/>
              </a:spcBef>
              <a:defRPr spc="-37" sz="4500">
                <a:solidFill>
                  <a:srgbClr val="FFFFFF"/>
                </a:solidFill>
                <a:latin typeface="Poppins Regular"/>
                <a:ea typeface="Poppins Regular"/>
                <a:cs typeface="Poppins Regular"/>
                <a:sym typeface="Poppins Regular"/>
              </a:defRPr>
            </a:lvl1pPr>
          </a:lstStyle>
          <a:p>
            <a:pPr/>
            <a:r>
              <a:t>Stakeholder Feedback</a:t>
            </a:r>
          </a:p>
        </p:txBody>
      </p:sp>
      <p:sp>
        <p:nvSpPr>
          <p:cNvPr id="233" name="TextBox 23"/>
          <p:cNvSpPr txBox="1"/>
          <p:nvPr/>
        </p:nvSpPr>
        <p:spPr>
          <a:xfrm>
            <a:off x="1380813" y="5104781"/>
            <a:ext cx="6307063" cy="16001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1828433">
              <a:lnSpc>
                <a:spcPct val="80000"/>
              </a:lnSpc>
              <a:spcBef>
                <a:spcPts val="0"/>
              </a:spcBef>
              <a:defRPr spc="-37" sz="4500">
                <a:solidFill>
                  <a:srgbClr val="FFFFFF"/>
                </a:solidFill>
                <a:latin typeface="Poppins Regular"/>
                <a:ea typeface="Poppins Regular"/>
                <a:cs typeface="Poppins Regular"/>
                <a:sym typeface="Poppins Regular"/>
              </a:defRPr>
            </a:lvl1pPr>
          </a:lstStyle>
          <a:p>
            <a:pPr/>
            <a:r>
              <a:t>Social and Cultural Considerations</a:t>
            </a:r>
          </a:p>
        </p:txBody>
      </p:sp>
      <p:sp>
        <p:nvSpPr>
          <p:cNvPr id="234" name="TextBox 23"/>
          <p:cNvSpPr txBox="1"/>
          <p:nvPr/>
        </p:nvSpPr>
        <p:spPr>
          <a:xfrm>
            <a:off x="1327023" y="3357557"/>
            <a:ext cx="7817496" cy="8978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1828433">
              <a:lnSpc>
                <a:spcPct val="80000"/>
              </a:lnSpc>
              <a:spcBef>
                <a:spcPts val="0"/>
              </a:spcBef>
              <a:defRPr spc="-37" sz="4500">
                <a:solidFill>
                  <a:srgbClr val="FFFFFF"/>
                </a:solidFill>
                <a:latin typeface="Poppins Regular"/>
                <a:ea typeface="Poppins Regular"/>
                <a:cs typeface="Poppins Regular"/>
                <a:sym typeface="Poppins Regular"/>
              </a:defRPr>
            </a:pPr>
            <a:r>
              <a:t>Exit Strategy </a:t>
            </a:r>
            <a:r>
              <a:rPr spc="-31" sz="3800"/>
              <a:t>(for investors)</a:t>
            </a:r>
          </a:p>
        </p:txBody>
      </p:sp>
      <p:grpSp>
        <p:nvGrpSpPr>
          <p:cNvPr id="250" name="Group"/>
          <p:cNvGrpSpPr/>
          <p:nvPr/>
        </p:nvGrpSpPr>
        <p:grpSpPr>
          <a:xfrm>
            <a:off x="8179985" y="3891663"/>
            <a:ext cx="7738241" cy="7707834"/>
            <a:chOff x="0" y="0"/>
            <a:chExt cx="7738239" cy="7707832"/>
          </a:xfrm>
        </p:grpSpPr>
        <p:sp>
          <p:nvSpPr>
            <p:cNvPr id="235" name="Shape"/>
            <p:cNvSpPr/>
            <p:nvPr/>
          </p:nvSpPr>
          <p:spPr>
            <a:xfrm>
              <a:off x="6626313" y="2368970"/>
              <a:ext cx="1111927" cy="1106151"/>
            </a:xfrm>
            <a:custGeom>
              <a:avLst/>
              <a:gdLst/>
              <a:ahLst/>
              <a:cxnLst>
                <a:cxn ang="0">
                  <a:pos x="wd2" y="hd2"/>
                </a:cxn>
                <a:cxn ang="5400000">
                  <a:pos x="wd2" y="hd2"/>
                </a:cxn>
                <a:cxn ang="10800000">
                  <a:pos x="wd2" y="hd2"/>
                </a:cxn>
                <a:cxn ang="16200000">
                  <a:pos x="wd2" y="hd2"/>
                </a:cxn>
              </a:cxnLst>
              <a:rect l="0" t="0" r="r" b="b"/>
              <a:pathLst>
                <a:path w="21235" h="21216" fill="norm" stroke="1" extrusionOk="0">
                  <a:moveTo>
                    <a:pt x="39" y="15680"/>
                  </a:moveTo>
                  <a:cubicBezTo>
                    <a:pt x="-112" y="15169"/>
                    <a:pt x="191" y="13916"/>
                    <a:pt x="720" y="12901"/>
                  </a:cubicBezTo>
                  <a:lnTo>
                    <a:pt x="4830" y="5189"/>
                  </a:lnTo>
                  <a:cubicBezTo>
                    <a:pt x="5368" y="4183"/>
                    <a:pt x="6544" y="3089"/>
                    <a:pt x="7435" y="2754"/>
                  </a:cubicBezTo>
                  <a:lnTo>
                    <a:pt x="14739" y="80"/>
                  </a:lnTo>
                  <a:cubicBezTo>
                    <a:pt x="15638" y="-255"/>
                    <a:pt x="16117" y="486"/>
                    <a:pt x="15790" y="1704"/>
                  </a:cubicBezTo>
                  <a:lnTo>
                    <a:pt x="14033" y="8516"/>
                  </a:lnTo>
                  <a:cubicBezTo>
                    <a:pt x="13714" y="9751"/>
                    <a:pt x="14235" y="11374"/>
                    <a:pt x="15184" y="12142"/>
                  </a:cubicBezTo>
                  <a:lnTo>
                    <a:pt x="20488" y="16351"/>
                  </a:lnTo>
                  <a:cubicBezTo>
                    <a:pt x="21446" y="17110"/>
                    <a:pt x="21488" y="18010"/>
                    <a:pt x="20589" y="18336"/>
                  </a:cubicBezTo>
                  <a:lnTo>
                    <a:pt x="13293" y="21019"/>
                  </a:lnTo>
                  <a:cubicBezTo>
                    <a:pt x="12386" y="21345"/>
                    <a:pt x="10839" y="21257"/>
                    <a:pt x="9831" y="20816"/>
                  </a:cubicBezTo>
                  <a:lnTo>
                    <a:pt x="2174" y="17427"/>
                  </a:lnTo>
                  <a:cubicBezTo>
                    <a:pt x="1166" y="16977"/>
                    <a:pt x="216" y="16201"/>
                    <a:pt x="39" y="15680"/>
                  </a:cubicBezTo>
                </a:path>
              </a:pathLst>
            </a:custGeom>
            <a:solidFill>
              <a:srgbClr val="4A63A2"/>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grpSp>
          <p:nvGrpSpPr>
            <p:cNvPr id="249" name="Group"/>
            <p:cNvGrpSpPr/>
            <p:nvPr/>
          </p:nvGrpSpPr>
          <p:grpSpPr>
            <a:xfrm>
              <a:off x="-1" y="0"/>
              <a:ext cx="7428246" cy="7707833"/>
              <a:chOff x="0" y="0"/>
              <a:chExt cx="7428244" cy="7707832"/>
            </a:xfrm>
          </p:grpSpPr>
          <p:sp>
            <p:nvSpPr>
              <p:cNvPr id="236" name="Shape"/>
              <p:cNvSpPr/>
              <p:nvPr/>
            </p:nvSpPr>
            <p:spPr>
              <a:xfrm>
                <a:off x="0" y="2377798"/>
                <a:ext cx="1117562" cy="1092316"/>
              </a:xfrm>
              <a:custGeom>
                <a:avLst/>
                <a:gdLst/>
                <a:ahLst/>
                <a:cxnLst>
                  <a:cxn ang="0">
                    <a:pos x="wd2" y="hd2"/>
                  </a:cxn>
                  <a:cxn ang="5400000">
                    <a:pos x="wd2" y="hd2"/>
                  </a:cxn>
                  <a:cxn ang="10800000">
                    <a:pos x="wd2" y="hd2"/>
                  </a:cxn>
                  <a:cxn ang="16200000">
                    <a:pos x="wd2" y="hd2"/>
                  </a:cxn>
                </a:cxnLst>
                <a:rect l="0" t="0" r="r" b="b"/>
                <a:pathLst>
                  <a:path w="21234" h="21218" fill="norm" stroke="1" extrusionOk="0">
                    <a:moveTo>
                      <a:pt x="21194" y="15105"/>
                    </a:moveTo>
                    <a:cubicBezTo>
                      <a:pt x="21043" y="15624"/>
                      <a:pt x="20098" y="16456"/>
                      <a:pt x="19103" y="16957"/>
                    </a:cubicBezTo>
                    <a:lnTo>
                      <a:pt x="11498" y="20706"/>
                    </a:lnTo>
                    <a:cubicBezTo>
                      <a:pt x="10503" y="21198"/>
                      <a:pt x="8947" y="21368"/>
                      <a:pt x="8035" y="21073"/>
                    </a:cubicBezTo>
                    <a:lnTo>
                      <a:pt x="665" y="18711"/>
                    </a:lnTo>
                    <a:cubicBezTo>
                      <a:pt x="-247" y="18424"/>
                      <a:pt x="-214" y="17520"/>
                      <a:pt x="723" y="16715"/>
                    </a:cubicBezTo>
                    <a:lnTo>
                      <a:pt x="5944" y="12223"/>
                    </a:lnTo>
                    <a:cubicBezTo>
                      <a:pt x="6880" y="11409"/>
                      <a:pt x="7366" y="9754"/>
                      <a:pt x="7023" y="8537"/>
                    </a:cubicBezTo>
                    <a:lnTo>
                      <a:pt x="5107" y="1754"/>
                    </a:lnTo>
                    <a:cubicBezTo>
                      <a:pt x="4764" y="538"/>
                      <a:pt x="5224" y="-232"/>
                      <a:pt x="6136" y="63"/>
                    </a:cubicBezTo>
                    <a:lnTo>
                      <a:pt x="13506" y="2425"/>
                    </a:lnTo>
                    <a:cubicBezTo>
                      <a:pt x="14410" y="2721"/>
                      <a:pt x="15606" y="3777"/>
                      <a:pt x="16166" y="4770"/>
                    </a:cubicBezTo>
                    <a:lnTo>
                      <a:pt x="20458" y="12340"/>
                    </a:lnTo>
                    <a:cubicBezTo>
                      <a:pt x="21027" y="13324"/>
                      <a:pt x="21353" y="14577"/>
                      <a:pt x="21194" y="15105"/>
                    </a:cubicBezTo>
                  </a:path>
                </a:pathLst>
              </a:custGeom>
              <a:solidFill>
                <a:srgbClr val="62CD7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grpSp>
            <p:nvGrpSpPr>
              <p:cNvPr id="248" name="Group"/>
              <p:cNvGrpSpPr/>
              <p:nvPr/>
            </p:nvGrpSpPr>
            <p:grpSpPr>
              <a:xfrm>
                <a:off x="306615" y="0"/>
                <a:ext cx="7121630" cy="7707833"/>
                <a:chOff x="0" y="0"/>
                <a:chExt cx="7121628" cy="7707832"/>
              </a:xfrm>
            </p:grpSpPr>
            <p:sp>
              <p:nvSpPr>
                <p:cNvPr id="237" name="Oval"/>
                <p:cNvSpPr/>
                <p:nvPr/>
              </p:nvSpPr>
              <p:spPr>
                <a:xfrm>
                  <a:off x="1111568" y="1563352"/>
                  <a:ext cx="4898172" cy="5123432"/>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38" name="Shape"/>
                <p:cNvSpPr/>
                <p:nvPr/>
              </p:nvSpPr>
              <p:spPr>
                <a:xfrm>
                  <a:off x="3557961" y="1197954"/>
                  <a:ext cx="2800672" cy="5856720"/>
                </a:xfrm>
                <a:custGeom>
                  <a:avLst/>
                  <a:gdLst/>
                  <a:ahLst/>
                  <a:cxnLst>
                    <a:cxn ang="0">
                      <a:pos x="wd2" y="hd2"/>
                    </a:cxn>
                    <a:cxn ang="5400000">
                      <a:pos x="wd2" y="hd2"/>
                    </a:cxn>
                    <a:cxn ang="10800000">
                      <a:pos x="wd2" y="hd2"/>
                    </a:cxn>
                    <a:cxn ang="16200000">
                      <a:pos x="wd2" y="hd2"/>
                    </a:cxn>
                  </a:cxnLst>
                  <a:rect l="0" t="0" r="r" b="b"/>
                  <a:pathLst>
                    <a:path w="21590" h="21595" fill="norm" stroke="1" extrusionOk="0">
                      <a:moveTo>
                        <a:pt x="15" y="8762"/>
                      </a:moveTo>
                      <a:cubicBezTo>
                        <a:pt x="2260" y="8760"/>
                        <a:pt x="4074" y="9666"/>
                        <a:pt x="4078" y="10787"/>
                      </a:cubicBezTo>
                      <a:cubicBezTo>
                        <a:pt x="4081" y="11910"/>
                        <a:pt x="2267" y="12823"/>
                        <a:pt x="18" y="12823"/>
                      </a:cubicBezTo>
                      <a:close/>
                      <a:moveTo>
                        <a:pt x="0" y="4407"/>
                      </a:moveTo>
                      <a:cubicBezTo>
                        <a:pt x="7040" y="4404"/>
                        <a:pt x="12781" y="7268"/>
                        <a:pt x="12785" y="10792"/>
                      </a:cubicBezTo>
                      <a:cubicBezTo>
                        <a:pt x="12788" y="14312"/>
                        <a:pt x="7061" y="17185"/>
                        <a:pt x="17" y="17186"/>
                      </a:cubicBezTo>
                      <a:lnTo>
                        <a:pt x="14" y="14731"/>
                      </a:lnTo>
                      <a:cubicBezTo>
                        <a:pt x="4360" y="14730"/>
                        <a:pt x="7882" y="12966"/>
                        <a:pt x="7878" y="10794"/>
                      </a:cubicBezTo>
                      <a:cubicBezTo>
                        <a:pt x="7872" y="8619"/>
                        <a:pt x="4350" y="6857"/>
                        <a:pt x="3" y="6859"/>
                      </a:cubicBezTo>
                      <a:close/>
                      <a:moveTo>
                        <a:pt x="0" y="0"/>
                      </a:moveTo>
                      <a:cubicBezTo>
                        <a:pt x="11899" y="-5"/>
                        <a:pt x="21580" y="4835"/>
                        <a:pt x="21590" y="10790"/>
                      </a:cubicBezTo>
                      <a:cubicBezTo>
                        <a:pt x="21600" y="16743"/>
                        <a:pt x="11930" y="21592"/>
                        <a:pt x="31" y="21595"/>
                      </a:cubicBezTo>
                      <a:lnTo>
                        <a:pt x="24" y="19140"/>
                      </a:lnTo>
                      <a:cubicBezTo>
                        <a:pt x="9219" y="19137"/>
                        <a:pt x="16695" y="15392"/>
                        <a:pt x="16688" y="10793"/>
                      </a:cubicBezTo>
                      <a:cubicBezTo>
                        <a:pt x="16678" y="6189"/>
                        <a:pt x="9196" y="2448"/>
                        <a:pt x="0" y="2451"/>
                      </a:cubicBezTo>
                      <a:close/>
                    </a:path>
                  </a:pathLst>
                </a:custGeom>
                <a:solidFill>
                  <a:srgbClr val="25733A"/>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39" name="Shape"/>
                <p:cNvSpPr/>
                <p:nvPr/>
              </p:nvSpPr>
              <p:spPr>
                <a:xfrm>
                  <a:off x="760733" y="1196574"/>
                  <a:ext cx="2802612" cy="5856261"/>
                </a:xfrm>
                <a:custGeom>
                  <a:avLst/>
                  <a:gdLst/>
                  <a:ahLst/>
                  <a:cxnLst>
                    <a:cxn ang="0">
                      <a:pos x="wd2" y="hd2"/>
                    </a:cxn>
                    <a:cxn ang="5400000">
                      <a:pos x="wd2" y="hd2"/>
                    </a:cxn>
                    <a:cxn ang="10800000">
                      <a:pos x="wd2" y="hd2"/>
                    </a:cxn>
                    <a:cxn ang="16200000">
                      <a:pos x="wd2" y="hd2"/>
                    </a:cxn>
                  </a:cxnLst>
                  <a:rect l="0" t="0" r="r" b="b"/>
                  <a:pathLst>
                    <a:path w="21590" h="21593" fill="norm" stroke="1" extrusionOk="0">
                      <a:moveTo>
                        <a:pt x="21557" y="8765"/>
                      </a:moveTo>
                      <a:lnTo>
                        <a:pt x="21560" y="12828"/>
                      </a:lnTo>
                      <a:cubicBezTo>
                        <a:pt x="19322" y="12828"/>
                        <a:pt x="17497" y="11918"/>
                        <a:pt x="17497" y="10795"/>
                      </a:cubicBezTo>
                      <a:cubicBezTo>
                        <a:pt x="17497" y="9675"/>
                        <a:pt x="19318" y="8765"/>
                        <a:pt x="21557" y="8765"/>
                      </a:cubicBezTo>
                      <a:close/>
                      <a:moveTo>
                        <a:pt x="21543" y="4409"/>
                      </a:moveTo>
                      <a:lnTo>
                        <a:pt x="21547" y="6859"/>
                      </a:lnTo>
                      <a:cubicBezTo>
                        <a:pt x="17213" y="6864"/>
                        <a:pt x="13699" y="8626"/>
                        <a:pt x="13702" y="10798"/>
                      </a:cubicBezTo>
                      <a:cubicBezTo>
                        <a:pt x="13702" y="12968"/>
                        <a:pt x="17223" y="14730"/>
                        <a:pt x="21557" y="14728"/>
                      </a:cubicBezTo>
                      <a:lnTo>
                        <a:pt x="21560" y="17182"/>
                      </a:lnTo>
                      <a:cubicBezTo>
                        <a:pt x="14532" y="17184"/>
                        <a:pt x="8803" y="14321"/>
                        <a:pt x="8799" y="10801"/>
                      </a:cubicBezTo>
                      <a:cubicBezTo>
                        <a:pt x="8796" y="7278"/>
                        <a:pt x="14516" y="4412"/>
                        <a:pt x="21543" y="4409"/>
                      </a:cubicBezTo>
                      <a:close/>
                      <a:moveTo>
                        <a:pt x="21556" y="0"/>
                      </a:moveTo>
                      <a:lnTo>
                        <a:pt x="21559" y="2451"/>
                      </a:lnTo>
                      <a:cubicBezTo>
                        <a:pt x="12372" y="2456"/>
                        <a:pt x="4897" y="6201"/>
                        <a:pt x="4904" y="10804"/>
                      </a:cubicBezTo>
                      <a:cubicBezTo>
                        <a:pt x="4911" y="15401"/>
                        <a:pt x="12392" y="19142"/>
                        <a:pt x="21583" y="19139"/>
                      </a:cubicBezTo>
                      <a:lnTo>
                        <a:pt x="21590" y="21593"/>
                      </a:lnTo>
                      <a:cubicBezTo>
                        <a:pt x="9696" y="21600"/>
                        <a:pt x="10" y="16757"/>
                        <a:pt x="0" y="10804"/>
                      </a:cubicBezTo>
                      <a:cubicBezTo>
                        <a:pt x="-10" y="4848"/>
                        <a:pt x="9662" y="5"/>
                        <a:pt x="21556" y="0"/>
                      </a:cubicBezTo>
                      <a:close/>
                    </a:path>
                  </a:pathLst>
                </a:custGeom>
                <a:solidFill>
                  <a:srgbClr val="62CD7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40" name="Shape"/>
                <p:cNvSpPr/>
                <p:nvPr/>
              </p:nvSpPr>
              <p:spPr>
                <a:xfrm>
                  <a:off x="3073643" y="0"/>
                  <a:ext cx="970146" cy="1076344"/>
                </a:xfrm>
                <a:custGeom>
                  <a:avLst/>
                  <a:gdLst/>
                  <a:ahLst/>
                  <a:cxnLst>
                    <a:cxn ang="0">
                      <a:pos x="wd2" y="hd2"/>
                    </a:cxn>
                    <a:cxn ang="5400000">
                      <a:pos x="wd2" y="hd2"/>
                    </a:cxn>
                    <a:cxn ang="10800000">
                      <a:pos x="wd2" y="hd2"/>
                    </a:cxn>
                    <a:cxn ang="16200000">
                      <a:pos x="wd2" y="hd2"/>
                    </a:cxn>
                  </a:cxnLst>
                  <a:rect l="0" t="0" r="r" b="b"/>
                  <a:pathLst>
                    <a:path w="21562" h="21297" fill="norm" stroke="1" extrusionOk="0">
                      <a:moveTo>
                        <a:pt x="11172" y="21297"/>
                      </a:moveTo>
                      <a:cubicBezTo>
                        <a:pt x="10566" y="21297"/>
                        <a:pt x="9354" y="20586"/>
                        <a:pt x="8484" y="19712"/>
                      </a:cubicBezTo>
                      <a:lnTo>
                        <a:pt x="1838" y="13007"/>
                      </a:lnTo>
                      <a:cubicBezTo>
                        <a:pt x="968" y="12141"/>
                        <a:pt x="245" y="10574"/>
                        <a:pt x="206" y="9545"/>
                      </a:cubicBezTo>
                      <a:lnTo>
                        <a:pt x="1" y="1164"/>
                      </a:lnTo>
                      <a:cubicBezTo>
                        <a:pt x="-19" y="125"/>
                        <a:pt x="929" y="-121"/>
                        <a:pt x="2112" y="599"/>
                      </a:cubicBezTo>
                      <a:lnTo>
                        <a:pt x="8650" y="4580"/>
                      </a:lnTo>
                      <a:cubicBezTo>
                        <a:pt x="9843" y="5300"/>
                        <a:pt x="11729" y="5291"/>
                        <a:pt x="12873" y="4544"/>
                      </a:cubicBezTo>
                      <a:lnTo>
                        <a:pt x="19226" y="426"/>
                      </a:lnTo>
                      <a:cubicBezTo>
                        <a:pt x="20369" y="-303"/>
                        <a:pt x="21327" y="-75"/>
                        <a:pt x="21346" y="954"/>
                      </a:cubicBezTo>
                      <a:lnTo>
                        <a:pt x="21561" y="9335"/>
                      </a:lnTo>
                      <a:cubicBezTo>
                        <a:pt x="21581" y="10374"/>
                        <a:pt x="20916" y="11941"/>
                        <a:pt x="20095" y="12843"/>
                      </a:cubicBezTo>
                      <a:lnTo>
                        <a:pt x="13772" y="19657"/>
                      </a:lnTo>
                      <a:cubicBezTo>
                        <a:pt x="12951" y="20550"/>
                        <a:pt x="11778" y="21288"/>
                        <a:pt x="11172" y="21297"/>
                      </a:cubicBezTo>
                    </a:path>
                  </a:pathLst>
                </a:custGeom>
                <a:solidFill>
                  <a:srgbClr val="3E8E9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41" name="Shape"/>
                <p:cNvSpPr/>
                <p:nvPr/>
              </p:nvSpPr>
              <p:spPr>
                <a:xfrm>
                  <a:off x="3478392" y="195787"/>
                  <a:ext cx="160643" cy="3655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80"/>
                      </a:moveTo>
                      <a:cubicBezTo>
                        <a:pt x="0" y="302"/>
                        <a:pt x="4839" y="0"/>
                        <a:pt x="10800" y="0"/>
                      </a:cubicBezTo>
                      <a:cubicBezTo>
                        <a:pt x="16761" y="0"/>
                        <a:pt x="21600" y="302"/>
                        <a:pt x="21600" y="680"/>
                      </a:cubicBezTo>
                      <a:lnTo>
                        <a:pt x="21600" y="20920"/>
                      </a:lnTo>
                      <a:cubicBezTo>
                        <a:pt x="21600" y="21295"/>
                        <a:pt x="16761" y="21600"/>
                        <a:pt x="10800" y="21600"/>
                      </a:cubicBezTo>
                      <a:cubicBezTo>
                        <a:pt x="4839" y="21600"/>
                        <a:pt x="0" y="21295"/>
                        <a:pt x="0" y="20920"/>
                      </a:cubicBezTo>
                      <a:lnTo>
                        <a:pt x="0" y="680"/>
                      </a:lnTo>
                    </a:path>
                  </a:pathLst>
                </a:custGeom>
                <a:solidFill>
                  <a:srgbClr val="D9D9D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42" name="Shape"/>
                <p:cNvSpPr/>
                <p:nvPr/>
              </p:nvSpPr>
              <p:spPr>
                <a:xfrm>
                  <a:off x="-1" y="2846711"/>
                  <a:ext cx="3331092" cy="1234012"/>
                </a:xfrm>
                <a:custGeom>
                  <a:avLst/>
                  <a:gdLst/>
                  <a:ahLst/>
                  <a:cxnLst>
                    <a:cxn ang="0">
                      <a:pos x="wd2" y="hd2"/>
                    </a:cxn>
                    <a:cxn ang="5400000">
                      <a:pos x="wd2" y="hd2"/>
                    </a:cxn>
                    <a:cxn ang="10800000">
                      <a:pos x="wd2" y="hd2"/>
                    </a:cxn>
                    <a:cxn ang="16200000">
                      <a:pos x="wd2" y="hd2"/>
                    </a:cxn>
                  </a:cxnLst>
                  <a:rect l="0" t="0" r="r" b="b"/>
                  <a:pathLst>
                    <a:path w="21458" h="21186" fill="norm" stroke="1" extrusionOk="0">
                      <a:moveTo>
                        <a:pt x="533" y="2884"/>
                      </a:moveTo>
                      <a:cubicBezTo>
                        <a:pt x="164" y="2544"/>
                        <a:pt x="-71" y="1652"/>
                        <a:pt x="20" y="901"/>
                      </a:cubicBezTo>
                      <a:cubicBezTo>
                        <a:pt x="108" y="135"/>
                        <a:pt x="485" y="-205"/>
                        <a:pt x="853" y="127"/>
                      </a:cubicBezTo>
                      <a:lnTo>
                        <a:pt x="20928" y="18306"/>
                      </a:lnTo>
                      <a:cubicBezTo>
                        <a:pt x="21299" y="18646"/>
                        <a:pt x="21529" y="19530"/>
                        <a:pt x="21438" y="20289"/>
                      </a:cubicBezTo>
                      <a:cubicBezTo>
                        <a:pt x="21353" y="21047"/>
                        <a:pt x="20979" y="21395"/>
                        <a:pt x="20608" y="21055"/>
                      </a:cubicBezTo>
                      <a:lnTo>
                        <a:pt x="533" y="2884"/>
                      </a:lnTo>
                    </a:path>
                  </a:pathLst>
                </a:custGeom>
                <a:solidFill>
                  <a:srgbClr val="D9D9D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43" name="Shape"/>
                <p:cNvSpPr/>
                <p:nvPr/>
              </p:nvSpPr>
              <p:spPr>
                <a:xfrm>
                  <a:off x="883386" y="6535862"/>
                  <a:ext cx="1065846" cy="1169933"/>
                </a:xfrm>
                <a:custGeom>
                  <a:avLst/>
                  <a:gdLst/>
                  <a:ahLst/>
                  <a:cxnLst>
                    <a:cxn ang="0">
                      <a:pos x="wd2" y="hd2"/>
                    </a:cxn>
                    <a:cxn ang="5400000">
                      <a:pos x="wd2" y="hd2"/>
                    </a:cxn>
                    <a:cxn ang="10800000">
                      <a:pos x="wd2" y="hd2"/>
                    </a:cxn>
                    <a:cxn ang="16200000">
                      <a:pos x="wd2" y="hd2"/>
                    </a:cxn>
                  </a:cxnLst>
                  <a:rect l="0" t="0" r="r" b="b"/>
                  <a:pathLst>
                    <a:path w="21154" h="21179" fill="norm" stroke="1" extrusionOk="0">
                      <a:moveTo>
                        <a:pt x="19047" y="261"/>
                      </a:moveTo>
                      <a:cubicBezTo>
                        <a:pt x="19475" y="560"/>
                        <a:pt x="19956" y="1693"/>
                        <a:pt x="20087" y="2768"/>
                      </a:cubicBezTo>
                      <a:lnTo>
                        <a:pt x="21127" y="11056"/>
                      </a:lnTo>
                      <a:cubicBezTo>
                        <a:pt x="21258" y="12148"/>
                        <a:pt x="20900" y="13664"/>
                        <a:pt x="20341" y="14438"/>
                      </a:cubicBezTo>
                      <a:lnTo>
                        <a:pt x="15771" y="20736"/>
                      </a:lnTo>
                      <a:cubicBezTo>
                        <a:pt x="15211" y="21519"/>
                        <a:pt x="14373" y="21236"/>
                        <a:pt x="13927" y="20111"/>
                      </a:cubicBezTo>
                      <a:lnTo>
                        <a:pt x="11445" y="13872"/>
                      </a:lnTo>
                      <a:cubicBezTo>
                        <a:pt x="11000" y="12747"/>
                        <a:pt x="9619" y="11814"/>
                        <a:pt x="8370" y="11789"/>
                      </a:cubicBezTo>
                      <a:lnTo>
                        <a:pt x="1449" y="11664"/>
                      </a:lnTo>
                      <a:cubicBezTo>
                        <a:pt x="217" y="11639"/>
                        <a:pt x="-342" y="10981"/>
                        <a:pt x="217" y="10198"/>
                      </a:cubicBezTo>
                      <a:lnTo>
                        <a:pt x="4787" y="3901"/>
                      </a:lnTo>
                      <a:cubicBezTo>
                        <a:pt x="5364" y="3126"/>
                        <a:pt x="6727" y="2285"/>
                        <a:pt x="7819" y="2035"/>
                      </a:cubicBezTo>
                      <a:lnTo>
                        <a:pt x="16234" y="152"/>
                      </a:lnTo>
                      <a:cubicBezTo>
                        <a:pt x="17335" y="-81"/>
                        <a:pt x="18593" y="-48"/>
                        <a:pt x="19047" y="261"/>
                      </a:cubicBezTo>
                    </a:path>
                  </a:pathLst>
                </a:custGeom>
                <a:solidFill>
                  <a:srgbClr val="54B8A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44" name="Shape"/>
                <p:cNvSpPr/>
                <p:nvPr/>
              </p:nvSpPr>
              <p:spPr>
                <a:xfrm>
                  <a:off x="1335075" y="4303216"/>
                  <a:ext cx="2108522" cy="2982225"/>
                </a:xfrm>
                <a:custGeom>
                  <a:avLst/>
                  <a:gdLst/>
                  <a:ahLst/>
                  <a:cxnLst>
                    <a:cxn ang="0">
                      <a:pos x="wd2" y="hd2"/>
                    </a:cxn>
                    <a:cxn ang="5400000">
                      <a:pos x="wd2" y="hd2"/>
                    </a:cxn>
                    <a:cxn ang="10800000">
                      <a:pos x="wd2" y="hd2"/>
                    </a:cxn>
                    <a:cxn ang="16200000">
                      <a:pos x="wd2" y="hd2"/>
                    </a:cxn>
                  </a:cxnLst>
                  <a:rect l="0" t="0" r="r" b="b"/>
                  <a:pathLst>
                    <a:path w="21416" h="21386" fill="norm" stroke="1" extrusionOk="0">
                      <a:moveTo>
                        <a:pt x="1594" y="20988"/>
                      </a:moveTo>
                      <a:cubicBezTo>
                        <a:pt x="1232" y="21354"/>
                        <a:pt x="637" y="21493"/>
                        <a:pt x="275" y="21298"/>
                      </a:cubicBezTo>
                      <a:cubicBezTo>
                        <a:pt x="-91" y="21100"/>
                        <a:pt x="-91" y="20645"/>
                        <a:pt x="271" y="20279"/>
                      </a:cubicBezTo>
                      <a:lnTo>
                        <a:pt x="19820" y="401"/>
                      </a:lnTo>
                      <a:cubicBezTo>
                        <a:pt x="20186" y="35"/>
                        <a:pt x="20776" y="-107"/>
                        <a:pt x="21138" y="88"/>
                      </a:cubicBezTo>
                      <a:cubicBezTo>
                        <a:pt x="21505" y="289"/>
                        <a:pt x="21509" y="744"/>
                        <a:pt x="21151" y="1111"/>
                      </a:cubicBezTo>
                      <a:lnTo>
                        <a:pt x="1594" y="20988"/>
                      </a:lnTo>
                    </a:path>
                  </a:pathLst>
                </a:custGeom>
                <a:solidFill>
                  <a:srgbClr val="D9D9D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45" name="Shape"/>
                <p:cNvSpPr/>
                <p:nvPr/>
              </p:nvSpPr>
              <p:spPr>
                <a:xfrm>
                  <a:off x="5165162" y="6554943"/>
                  <a:ext cx="1075926" cy="1152890"/>
                </a:xfrm>
                <a:custGeom>
                  <a:avLst/>
                  <a:gdLst/>
                  <a:ahLst/>
                  <a:cxnLst>
                    <a:cxn ang="0">
                      <a:pos x="wd2" y="hd2"/>
                    </a:cxn>
                    <a:cxn ang="5400000">
                      <a:pos x="wd2" y="hd2"/>
                    </a:cxn>
                    <a:cxn ang="10800000">
                      <a:pos x="wd2" y="hd2"/>
                    </a:cxn>
                    <a:cxn ang="16200000">
                      <a:pos x="wd2" y="hd2"/>
                    </a:cxn>
                  </a:cxnLst>
                  <a:rect l="0" t="0" r="r" b="b"/>
                  <a:pathLst>
                    <a:path w="21165" h="21159" fill="norm" stroke="1" extrusionOk="0">
                      <a:moveTo>
                        <a:pt x="1692" y="300"/>
                      </a:moveTo>
                      <a:cubicBezTo>
                        <a:pt x="2116" y="-12"/>
                        <a:pt x="3380" y="-97"/>
                        <a:pt x="4487" y="123"/>
                      </a:cubicBezTo>
                      <a:lnTo>
                        <a:pt x="12985" y="1771"/>
                      </a:lnTo>
                      <a:cubicBezTo>
                        <a:pt x="14110" y="1983"/>
                        <a:pt x="15504" y="2786"/>
                        <a:pt x="16101" y="3547"/>
                      </a:cubicBezTo>
                      <a:lnTo>
                        <a:pt x="20921" y="9735"/>
                      </a:lnTo>
                      <a:cubicBezTo>
                        <a:pt x="21518" y="10496"/>
                        <a:pt x="20981" y="11164"/>
                        <a:pt x="19727" y="11223"/>
                      </a:cubicBezTo>
                      <a:lnTo>
                        <a:pt x="12812" y="11561"/>
                      </a:lnTo>
                      <a:cubicBezTo>
                        <a:pt x="11575" y="11620"/>
                        <a:pt x="10216" y="12592"/>
                        <a:pt x="9809" y="13725"/>
                      </a:cubicBezTo>
                      <a:lnTo>
                        <a:pt x="7568" y="20057"/>
                      </a:lnTo>
                      <a:cubicBezTo>
                        <a:pt x="7161" y="21190"/>
                        <a:pt x="6339" y="21503"/>
                        <a:pt x="5742" y="20742"/>
                      </a:cubicBezTo>
                      <a:lnTo>
                        <a:pt x="922" y="14554"/>
                      </a:lnTo>
                      <a:cubicBezTo>
                        <a:pt x="333" y="13784"/>
                        <a:pt x="-82" y="12271"/>
                        <a:pt x="13" y="11189"/>
                      </a:cubicBezTo>
                      <a:lnTo>
                        <a:pt x="740" y="2845"/>
                      </a:lnTo>
                      <a:cubicBezTo>
                        <a:pt x="827" y="1763"/>
                        <a:pt x="1251" y="613"/>
                        <a:pt x="1692" y="300"/>
                      </a:cubicBezTo>
                    </a:path>
                  </a:pathLst>
                </a:custGeom>
                <a:solidFill>
                  <a:srgbClr val="437DB2"/>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46" name="Shape"/>
                <p:cNvSpPr/>
                <p:nvPr/>
              </p:nvSpPr>
              <p:spPr>
                <a:xfrm>
                  <a:off x="3677712" y="4301097"/>
                  <a:ext cx="2108358" cy="2982211"/>
                </a:xfrm>
                <a:custGeom>
                  <a:avLst/>
                  <a:gdLst/>
                  <a:ahLst/>
                  <a:cxnLst>
                    <a:cxn ang="0">
                      <a:pos x="wd2" y="hd2"/>
                    </a:cxn>
                    <a:cxn ang="5400000">
                      <a:pos x="wd2" y="hd2"/>
                    </a:cxn>
                    <a:cxn ang="10800000">
                      <a:pos x="wd2" y="hd2"/>
                    </a:cxn>
                    <a:cxn ang="16200000">
                      <a:pos x="wd2" y="hd2"/>
                    </a:cxn>
                  </a:cxnLst>
                  <a:rect l="0" t="0" r="r" b="b"/>
                  <a:pathLst>
                    <a:path w="21415" h="21386" fill="norm" stroke="1" extrusionOk="0">
                      <a:moveTo>
                        <a:pt x="21145" y="20272"/>
                      </a:moveTo>
                      <a:cubicBezTo>
                        <a:pt x="21507" y="20642"/>
                        <a:pt x="21503" y="21100"/>
                        <a:pt x="21141" y="21298"/>
                      </a:cubicBezTo>
                      <a:cubicBezTo>
                        <a:pt x="20779" y="21493"/>
                        <a:pt x="20184" y="21351"/>
                        <a:pt x="19818" y="20985"/>
                      </a:cubicBezTo>
                      <a:lnTo>
                        <a:pt x="269" y="1111"/>
                      </a:lnTo>
                      <a:cubicBezTo>
                        <a:pt x="-93" y="744"/>
                        <a:pt x="-89" y="282"/>
                        <a:pt x="273" y="88"/>
                      </a:cubicBezTo>
                      <a:cubicBezTo>
                        <a:pt x="644" y="-107"/>
                        <a:pt x="1234" y="32"/>
                        <a:pt x="1592" y="401"/>
                      </a:cubicBezTo>
                      <a:lnTo>
                        <a:pt x="21145" y="20272"/>
                      </a:lnTo>
                    </a:path>
                  </a:pathLst>
                </a:custGeom>
                <a:solidFill>
                  <a:srgbClr val="D9D9D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sp>
              <p:nvSpPr>
                <p:cNvPr id="247" name="Shape"/>
                <p:cNvSpPr/>
                <p:nvPr/>
              </p:nvSpPr>
              <p:spPr>
                <a:xfrm>
                  <a:off x="3789944" y="2844945"/>
                  <a:ext cx="3331685" cy="1234269"/>
                </a:xfrm>
                <a:custGeom>
                  <a:avLst/>
                  <a:gdLst/>
                  <a:ahLst/>
                  <a:cxnLst>
                    <a:cxn ang="0">
                      <a:pos x="wd2" y="hd2"/>
                    </a:cxn>
                    <a:cxn ang="5400000">
                      <a:pos x="wd2" y="hd2"/>
                    </a:cxn>
                    <a:cxn ang="10800000">
                      <a:pos x="wd2" y="hd2"/>
                    </a:cxn>
                    <a:cxn ang="16200000">
                      <a:pos x="wd2" y="hd2"/>
                    </a:cxn>
                  </a:cxnLst>
                  <a:rect l="0" t="0" r="r" b="b"/>
                  <a:pathLst>
                    <a:path w="21462" h="21190" fill="norm" stroke="1" extrusionOk="0">
                      <a:moveTo>
                        <a:pt x="20609" y="131"/>
                      </a:moveTo>
                      <a:cubicBezTo>
                        <a:pt x="20978" y="-209"/>
                        <a:pt x="21355" y="139"/>
                        <a:pt x="21443" y="905"/>
                      </a:cubicBezTo>
                      <a:cubicBezTo>
                        <a:pt x="21531" y="1656"/>
                        <a:pt x="21301" y="2548"/>
                        <a:pt x="20927" y="2888"/>
                      </a:cubicBezTo>
                      <a:lnTo>
                        <a:pt x="853" y="21067"/>
                      </a:lnTo>
                      <a:cubicBezTo>
                        <a:pt x="481" y="21391"/>
                        <a:pt x="110" y="21059"/>
                        <a:pt x="19" y="20293"/>
                      </a:cubicBezTo>
                      <a:cubicBezTo>
                        <a:pt x="-69" y="19542"/>
                        <a:pt x="161" y="18650"/>
                        <a:pt x="532" y="18310"/>
                      </a:cubicBezTo>
                      <a:lnTo>
                        <a:pt x="20609" y="131"/>
                      </a:lnTo>
                    </a:path>
                  </a:pathLst>
                </a:custGeom>
                <a:solidFill>
                  <a:srgbClr val="D9D9D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6400">
                      <a:solidFill>
                        <a:srgbClr val="7F7F7F"/>
                      </a:solidFill>
                      <a:latin typeface="Lato-Light"/>
                      <a:ea typeface="Lato-Light"/>
                      <a:cs typeface="Lato-Light"/>
                      <a:sym typeface="Lato-Light"/>
                    </a:defRPr>
                  </a:pPr>
                </a:p>
              </p:txBody>
            </p:sp>
          </p:grpSp>
        </p:grpSp>
      </p:grpSp>
      <p:sp>
        <p:nvSpPr>
          <p:cNvPr id="251" name="1"/>
          <p:cNvSpPr/>
          <p:nvPr/>
        </p:nvSpPr>
        <p:spPr>
          <a:xfrm>
            <a:off x="14596941" y="3171501"/>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1</a:t>
            </a:r>
          </a:p>
        </p:txBody>
      </p:sp>
      <p:sp>
        <p:nvSpPr>
          <p:cNvPr id="252" name="2"/>
          <p:cNvSpPr/>
          <p:nvPr/>
        </p:nvSpPr>
        <p:spPr>
          <a:xfrm>
            <a:off x="16066335" y="5315654"/>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2</a:t>
            </a:r>
          </a:p>
        </p:txBody>
      </p:sp>
      <p:sp>
        <p:nvSpPr>
          <p:cNvPr id="253" name="3"/>
          <p:cNvSpPr/>
          <p:nvPr/>
        </p:nvSpPr>
        <p:spPr>
          <a:xfrm>
            <a:off x="16406874" y="7248933"/>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3</a:t>
            </a:r>
          </a:p>
        </p:txBody>
      </p:sp>
      <p:sp>
        <p:nvSpPr>
          <p:cNvPr id="254" name="4"/>
          <p:cNvSpPr/>
          <p:nvPr/>
        </p:nvSpPr>
        <p:spPr>
          <a:xfrm>
            <a:off x="16066335" y="9308607"/>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4</a:t>
            </a:r>
          </a:p>
        </p:txBody>
      </p:sp>
      <p:sp>
        <p:nvSpPr>
          <p:cNvPr id="255" name="5"/>
          <p:cNvSpPr/>
          <p:nvPr/>
        </p:nvSpPr>
        <p:spPr>
          <a:xfrm>
            <a:off x="14596941" y="11565015"/>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5</a:t>
            </a:r>
          </a:p>
        </p:txBody>
      </p:sp>
      <p:sp>
        <p:nvSpPr>
          <p:cNvPr id="256" name="6"/>
          <p:cNvSpPr/>
          <p:nvPr/>
        </p:nvSpPr>
        <p:spPr>
          <a:xfrm>
            <a:off x="8282518" y="11565015"/>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6</a:t>
            </a:r>
          </a:p>
        </p:txBody>
      </p:sp>
      <p:sp>
        <p:nvSpPr>
          <p:cNvPr id="257" name="7"/>
          <p:cNvSpPr/>
          <p:nvPr/>
        </p:nvSpPr>
        <p:spPr>
          <a:xfrm>
            <a:off x="6761877" y="9420861"/>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7</a:t>
            </a:r>
          </a:p>
        </p:txBody>
      </p:sp>
      <p:sp>
        <p:nvSpPr>
          <p:cNvPr id="258" name="8"/>
          <p:cNvSpPr/>
          <p:nvPr/>
        </p:nvSpPr>
        <p:spPr>
          <a:xfrm>
            <a:off x="6421338" y="7427920"/>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8</a:t>
            </a:r>
          </a:p>
        </p:txBody>
      </p:sp>
      <p:sp>
        <p:nvSpPr>
          <p:cNvPr id="259" name="9"/>
          <p:cNvSpPr/>
          <p:nvPr/>
        </p:nvSpPr>
        <p:spPr>
          <a:xfrm>
            <a:off x="6761095" y="5441922"/>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9</a:t>
            </a:r>
          </a:p>
        </p:txBody>
      </p:sp>
      <p:sp>
        <p:nvSpPr>
          <p:cNvPr id="260" name="10"/>
          <p:cNvSpPr/>
          <p:nvPr/>
        </p:nvSpPr>
        <p:spPr>
          <a:xfrm>
            <a:off x="8627622" y="3217275"/>
            <a:ext cx="1270001" cy="1270001"/>
          </a:xfrm>
          <a:prstGeom prst="ellipse">
            <a:avLst/>
          </a:prstGeom>
          <a:solidFill>
            <a:srgbClr val="000000"/>
          </a:solidFill>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5"/>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25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17"/>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26"/>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2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8" fill="hold">
                                  <p:stCondLst>
                                    <p:cond delay="0"/>
                                  </p:stCondLst>
                                  <p:iterate type="el" backwards="0">
                                    <p:tmAbs val="0"/>
                                  </p:iterate>
                                  <p:childTnLst>
                                    <p:set>
                                      <p:cBhvr>
                                        <p:cTn id="30" fill="hold"/>
                                        <p:tgtEl>
                                          <p:spTgt spid="219"/>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9" fill="hold">
                                  <p:stCondLst>
                                    <p:cond delay="0"/>
                                  </p:stCondLst>
                                  <p:iterate type="el" backwards="0">
                                    <p:tmAbs val="0"/>
                                  </p:iterate>
                                  <p:childTnLst>
                                    <p:set>
                                      <p:cBhvr>
                                        <p:cTn id="33" fill="hold"/>
                                        <p:tgtEl>
                                          <p:spTgt spid="253"/>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0" fill="hold">
                                  <p:stCondLst>
                                    <p:cond delay="0"/>
                                  </p:stCondLst>
                                  <p:iterate type="el" backwards="0">
                                    <p:tmAbs val="0"/>
                                  </p:iterate>
                                  <p:childTnLst>
                                    <p:set>
                                      <p:cBhvr>
                                        <p:cTn id="36" fill="hold"/>
                                        <p:tgtEl>
                                          <p:spTgt spid="2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1" fill="hold">
                                  <p:stCondLst>
                                    <p:cond delay="0"/>
                                  </p:stCondLst>
                                  <p:iterate type="el" backwards="0">
                                    <p:tmAbs val="0"/>
                                  </p:iterate>
                                  <p:childTnLst>
                                    <p:set>
                                      <p:cBhvr>
                                        <p:cTn id="40" fill="hold"/>
                                        <p:tgtEl>
                                          <p:spTgt spid="221"/>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2" fill="hold">
                                  <p:stCondLst>
                                    <p:cond delay="0"/>
                                  </p:stCondLst>
                                  <p:iterate type="el" backwards="0">
                                    <p:tmAbs val="0"/>
                                  </p:iterate>
                                  <p:childTnLst>
                                    <p:set>
                                      <p:cBhvr>
                                        <p:cTn id="43" fill="hold"/>
                                        <p:tgtEl>
                                          <p:spTgt spid="228"/>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2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4" fill="hold">
                                  <p:stCondLst>
                                    <p:cond delay="0"/>
                                  </p:stCondLst>
                                  <p:iterate type="el" backwards="0">
                                    <p:tmAbs val="0"/>
                                  </p:iterate>
                                  <p:childTnLst>
                                    <p:set>
                                      <p:cBhvr>
                                        <p:cTn id="50" fill="hold"/>
                                        <p:tgtEl>
                                          <p:spTgt spid="223"/>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15" fill="hold">
                                  <p:stCondLst>
                                    <p:cond delay="0"/>
                                  </p:stCondLst>
                                  <p:iterate type="el" backwards="0">
                                    <p:tmAbs val="0"/>
                                  </p:iterate>
                                  <p:childTnLst>
                                    <p:set>
                                      <p:cBhvr>
                                        <p:cTn id="53" fill="hold"/>
                                        <p:tgtEl>
                                          <p:spTgt spid="255"/>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6" fill="hold">
                                  <p:stCondLst>
                                    <p:cond delay="0"/>
                                  </p:stCondLst>
                                  <p:iterate type="el" backwards="0">
                                    <p:tmAbs val="0"/>
                                  </p:iterate>
                                  <p:childTnLst>
                                    <p:set>
                                      <p:cBhvr>
                                        <p:cTn id="56" fill="hold"/>
                                        <p:tgtEl>
                                          <p:spTgt spid="2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0" presetID="1" grpId="17" fill="hold">
                                  <p:stCondLst>
                                    <p:cond delay="0"/>
                                  </p:stCondLst>
                                  <p:iterate type="el" backwards="0">
                                    <p:tmAbs val="0"/>
                                  </p:iterate>
                                  <p:childTnLst>
                                    <p:set>
                                      <p:cBhvr>
                                        <p:cTn id="60" fill="hold"/>
                                        <p:tgtEl>
                                          <p:spTgt spid="222"/>
                                        </p:tgtEl>
                                        <p:attrNameLst>
                                          <p:attrName>style.visibility</p:attrName>
                                        </p:attrNameLst>
                                      </p:cBhvr>
                                      <p:to>
                                        <p:strVal val="visible"/>
                                      </p:to>
                                    </p:set>
                                  </p:childTnLst>
                                </p:cTn>
                              </p:par>
                            </p:childTnLst>
                          </p:cTn>
                        </p:par>
                        <p:par>
                          <p:cTn id="61" fill="hold">
                            <p:stCondLst>
                              <p:cond delay="0"/>
                            </p:stCondLst>
                            <p:childTnLst>
                              <p:par>
                                <p:cTn id="62" presetClass="entr" nodeType="afterEffect" presetSubtype="0" presetID="1" grpId="18" fill="hold">
                                  <p:stCondLst>
                                    <p:cond delay="0"/>
                                  </p:stCondLst>
                                  <p:iterate type="el" backwards="0">
                                    <p:tmAbs val="0"/>
                                  </p:iterate>
                                  <p:childTnLst>
                                    <p:set>
                                      <p:cBhvr>
                                        <p:cTn id="63" fill="hold"/>
                                        <p:tgtEl>
                                          <p:spTgt spid="256"/>
                                        </p:tgtEl>
                                        <p:attrNameLst>
                                          <p:attrName>style.visibility</p:attrName>
                                        </p:attrNameLst>
                                      </p:cBhvr>
                                      <p:to>
                                        <p:strVal val="visible"/>
                                      </p:to>
                                    </p:set>
                                  </p:childTnLst>
                                </p:cTn>
                              </p:par>
                            </p:childTnLst>
                          </p:cTn>
                        </p:par>
                        <p:par>
                          <p:cTn id="64" fill="hold">
                            <p:stCondLst>
                              <p:cond delay="0"/>
                            </p:stCondLst>
                            <p:childTnLst>
                              <p:par>
                                <p:cTn id="65" presetClass="entr" nodeType="afterEffect" presetSubtype="0" presetID="1" grpId="19" fill="hold">
                                  <p:stCondLst>
                                    <p:cond delay="0"/>
                                  </p:stCondLst>
                                  <p:iterate type="el" backwards="0">
                                    <p:tmAbs val="0"/>
                                  </p:iterate>
                                  <p:childTnLst>
                                    <p:set>
                                      <p:cBhvr>
                                        <p:cTn id="66" fill="hold"/>
                                        <p:tgtEl>
                                          <p:spTgt spid="2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20" fill="hold">
                                  <p:stCondLst>
                                    <p:cond delay="0"/>
                                  </p:stCondLst>
                                  <p:iterate type="el" backwards="0">
                                    <p:tmAbs val="0"/>
                                  </p:iterate>
                                  <p:childTnLst>
                                    <p:set>
                                      <p:cBhvr>
                                        <p:cTn id="70" fill="hold"/>
                                        <p:tgtEl>
                                          <p:spTgt spid="220"/>
                                        </p:tgtEl>
                                        <p:attrNameLst>
                                          <p:attrName>style.visibility</p:attrName>
                                        </p:attrNameLst>
                                      </p:cBhvr>
                                      <p:to>
                                        <p:strVal val="visible"/>
                                      </p:to>
                                    </p:set>
                                  </p:childTnLst>
                                </p:cTn>
                              </p:par>
                            </p:childTnLst>
                          </p:cTn>
                        </p:par>
                        <p:par>
                          <p:cTn id="71" fill="hold">
                            <p:stCondLst>
                              <p:cond delay="0"/>
                            </p:stCondLst>
                            <p:childTnLst>
                              <p:par>
                                <p:cTn id="72" presetClass="entr" nodeType="afterEffect" presetSubtype="0" presetID="1" grpId="21" fill="hold">
                                  <p:stCondLst>
                                    <p:cond delay="0"/>
                                  </p:stCondLst>
                                  <p:iterate type="el" backwards="0">
                                    <p:tmAbs val="0"/>
                                  </p:iterate>
                                  <p:childTnLst>
                                    <p:set>
                                      <p:cBhvr>
                                        <p:cTn id="73" fill="hold"/>
                                        <p:tgtEl>
                                          <p:spTgt spid="231"/>
                                        </p:tgtEl>
                                        <p:attrNameLst>
                                          <p:attrName>style.visibility</p:attrName>
                                        </p:attrNameLst>
                                      </p:cBhvr>
                                      <p:to>
                                        <p:strVal val="visible"/>
                                      </p:to>
                                    </p:set>
                                  </p:childTnLst>
                                </p:cTn>
                              </p:par>
                            </p:childTnLst>
                          </p:cTn>
                        </p:par>
                        <p:par>
                          <p:cTn id="74" fill="hold">
                            <p:stCondLst>
                              <p:cond delay="0"/>
                            </p:stCondLst>
                            <p:childTnLst>
                              <p:par>
                                <p:cTn id="75" presetClass="entr" nodeType="afterEffect" presetSubtype="0" presetID="1" grpId="22" fill="hold">
                                  <p:stCondLst>
                                    <p:cond delay="0"/>
                                  </p:stCondLst>
                                  <p:iterate type="el" backwards="0">
                                    <p:tmAbs val="0"/>
                                  </p:iterate>
                                  <p:childTnLst>
                                    <p:set>
                                      <p:cBhvr>
                                        <p:cTn id="76" fill="hold"/>
                                        <p:tgtEl>
                                          <p:spTgt spid="25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Class="entr" nodeType="clickEffect" presetSubtype="0" presetID="1" grpId="23" fill="hold">
                                  <p:stCondLst>
                                    <p:cond delay="0"/>
                                  </p:stCondLst>
                                  <p:iterate type="el" backwards="0">
                                    <p:tmAbs val="0"/>
                                  </p:iterate>
                                  <p:childTnLst>
                                    <p:set>
                                      <p:cBhvr>
                                        <p:cTn id="80" fill="hold"/>
                                        <p:tgtEl>
                                          <p:spTgt spid="218"/>
                                        </p:tgtEl>
                                        <p:attrNameLst>
                                          <p:attrName>style.visibility</p:attrName>
                                        </p:attrNameLst>
                                      </p:cBhvr>
                                      <p:to>
                                        <p:strVal val="visible"/>
                                      </p:to>
                                    </p:set>
                                  </p:childTnLst>
                                </p:cTn>
                              </p:par>
                            </p:childTnLst>
                          </p:cTn>
                        </p:par>
                        <p:par>
                          <p:cTn id="81" fill="hold">
                            <p:stCondLst>
                              <p:cond delay="0"/>
                            </p:stCondLst>
                            <p:childTnLst>
                              <p:par>
                                <p:cTn id="82" presetClass="entr" nodeType="afterEffect" presetSubtype="0" presetID="1" grpId="24" fill="hold">
                                  <p:stCondLst>
                                    <p:cond delay="0"/>
                                  </p:stCondLst>
                                  <p:iterate type="el" backwards="0">
                                    <p:tmAbs val="0"/>
                                  </p:iterate>
                                  <p:childTnLst>
                                    <p:set>
                                      <p:cBhvr>
                                        <p:cTn id="83" fill="hold"/>
                                        <p:tgtEl>
                                          <p:spTgt spid="232"/>
                                        </p:tgtEl>
                                        <p:attrNameLst>
                                          <p:attrName>style.visibility</p:attrName>
                                        </p:attrNameLst>
                                      </p:cBhvr>
                                      <p:to>
                                        <p:strVal val="visible"/>
                                      </p:to>
                                    </p:set>
                                  </p:childTnLst>
                                </p:cTn>
                              </p:par>
                            </p:childTnLst>
                          </p:cTn>
                        </p:par>
                        <p:par>
                          <p:cTn id="84" fill="hold">
                            <p:stCondLst>
                              <p:cond delay="0"/>
                            </p:stCondLst>
                            <p:childTnLst>
                              <p:par>
                                <p:cTn id="85" presetClass="entr" nodeType="afterEffect" presetSubtype="0" presetID="1" grpId="25" fill="hold">
                                  <p:stCondLst>
                                    <p:cond delay="0"/>
                                  </p:stCondLst>
                                  <p:iterate type="el" backwards="0">
                                    <p:tmAbs val="0"/>
                                  </p:iterate>
                                  <p:childTnLst>
                                    <p:set>
                                      <p:cBhvr>
                                        <p:cTn id="86" fill="hold"/>
                                        <p:tgtEl>
                                          <p:spTgt spid="2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Class="entr" nodeType="clickEffect" presetSubtype="0" presetID="1" grpId="26" fill="hold">
                                  <p:stCondLst>
                                    <p:cond delay="0"/>
                                  </p:stCondLst>
                                  <p:iterate type="el" backwards="0">
                                    <p:tmAbs val="0"/>
                                  </p:iterate>
                                  <p:childTnLst>
                                    <p:set>
                                      <p:cBhvr>
                                        <p:cTn id="90" fill="hold"/>
                                        <p:tgtEl>
                                          <p:spTgt spid="216"/>
                                        </p:tgtEl>
                                        <p:attrNameLst>
                                          <p:attrName>style.visibility</p:attrName>
                                        </p:attrNameLst>
                                      </p:cBhvr>
                                      <p:to>
                                        <p:strVal val="visible"/>
                                      </p:to>
                                    </p:set>
                                  </p:childTnLst>
                                </p:cTn>
                              </p:par>
                            </p:childTnLst>
                          </p:cTn>
                        </p:par>
                        <p:par>
                          <p:cTn id="91" fill="hold">
                            <p:stCondLst>
                              <p:cond delay="0"/>
                            </p:stCondLst>
                            <p:childTnLst>
                              <p:par>
                                <p:cTn id="92" presetClass="entr" nodeType="afterEffect" presetSubtype="0" presetID="1" grpId="27" fill="hold">
                                  <p:stCondLst>
                                    <p:cond delay="0"/>
                                  </p:stCondLst>
                                  <p:iterate type="el" backwards="0">
                                    <p:tmAbs val="0"/>
                                  </p:iterate>
                                  <p:childTnLst>
                                    <p:set>
                                      <p:cBhvr>
                                        <p:cTn id="93" fill="hold"/>
                                        <p:tgtEl>
                                          <p:spTgt spid="233"/>
                                        </p:tgtEl>
                                        <p:attrNameLst>
                                          <p:attrName>style.visibility</p:attrName>
                                        </p:attrNameLst>
                                      </p:cBhvr>
                                      <p:to>
                                        <p:strVal val="visible"/>
                                      </p:to>
                                    </p:set>
                                  </p:childTnLst>
                                </p:cTn>
                              </p:par>
                            </p:childTnLst>
                          </p:cTn>
                        </p:par>
                        <p:par>
                          <p:cTn id="94" fill="hold">
                            <p:stCondLst>
                              <p:cond delay="0"/>
                            </p:stCondLst>
                            <p:childTnLst>
                              <p:par>
                                <p:cTn id="95" presetClass="entr" nodeType="afterEffect" presetSubtype="0" presetID="1" grpId="28" fill="hold">
                                  <p:stCondLst>
                                    <p:cond delay="0"/>
                                  </p:stCondLst>
                                  <p:iterate type="el" backwards="0">
                                    <p:tmAbs val="0"/>
                                  </p:iterate>
                                  <p:childTnLst>
                                    <p:set>
                                      <p:cBhvr>
                                        <p:cTn id="96" fill="hold"/>
                                        <p:tgtEl>
                                          <p:spTgt spid="25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Class="entr" nodeType="clickEffect" presetSubtype="0" presetID="1" grpId="29" fill="hold">
                                  <p:stCondLst>
                                    <p:cond delay="0"/>
                                  </p:stCondLst>
                                  <p:iterate type="el" backwards="0">
                                    <p:tmAbs val="0"/>
                                  </p:iterate>
                                  <p:childTnLst>
                                    <p:set>
                                      <p:cBhvr>
                                        <p:cTn id="100" fill="hold"/>
                                        <p:tgtEl>
                                          <p:spTgt spid="214"/>
                                        </p:tgtEl>
                                        <p:attrNameLst>
                                          <p:attrName>style.visibility</p:attrName>
                                        </p:attrNameLst>
                                      </p:cBhvr>
                                      <p:to>
                                        <p:strVal val="visible"/>
                                      </p:to>
                                    </p:set>
                                  </p:childTnLst>
                                </p:cTn>
                              </p:par>
                            </p:childTnLst>
                          </p:cTn>
                        </p:par>
                        <p:par>
                          <p:cTn id="101" fill="hold">
                            <p:stCondLst>
                              <p:cond delay="0"/>
                            </p:stCondLst>
                            <p:childTnLst>
                              <p:par>
                                <p:cTn id="102" presetClass="entr" nodeType="afterEffect" presetSubtype="0" presetID="1" grpId="30" fill="hold">
                                  <p:stCondLst>
                                    <p:cond delay="0"/>
                                  </p:stCondLst>
                                  <p:iterate type="el" backwards="0">
                                    <p:tmAbs val="0"/>
                                  </p:iterate>
                                  <p:childTnLst>
                                    <p:set>
                                      <p:cBhvr>
                                        <p:cTn id="103" fill="hold"/>
                                        <p:tgtEl>
                                          <p:spTgt spid="260"/>
                                        </p:tgtEl>
                                        <p:attrNameLst>
                                          <p:attrName>style.visibility</p:attrName>
                                        </p:attrNameLst>
                                      </p:cBhvr>
                                      <p:to>
                                        <p:strVal val="visible"/>
                                      </p:to>
                                    </p:set>
                                  </p:childTnLst>
                                </p:cTn>
                              </p:par>
                            </p:childTnLst>
                          </p:cTn>
                        </p:par>
                        <p:par>
                          <p:cTn id="104" fill="hold">
                            <p:stCondLst>
                              <p:cond delay="0"/>
                            </p:stCondLst>
                            <p:childTnLst>
                              <p:par>
                                <p:cTn id="105" presetClass="entr" nodeType="afterEffect" presetSubtype="0" presetID="1" grpId="31" fill="hold">
                                  <p:stCondLst>
                                    <p:cond delay="0"/>
                                  </p:stCondLst>
                                  <p:iterate type="el" backwards="0">
                                    <p:tmAbs val="0"/>
                                  </p:iterate>
                                  <p:childTnLst>
                                    <p:set>
                                      <p:cBhvr>
                                        <p:cTn id="106" fill="hold"/>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8"/>
      <p:bldP build="whole" bldLvl="1" animBg="1" rev="0" advAuto="0" spid="216" grpId="26"/>
      <p:bldP build="whole" bldLvl="1" animBg="1" rev="0" advAuto="0" spid="251" grpId="3"/>
      <p:bldP build="whole" bldLvl="1" animBg="1" rev="0" advAuto="0" spid="217" grpId="5"/>
      <p:bldP build="whole" bldLvl="1" animBg="1" rev="0" advAuto="0" spid="218" grpId="23"/>
      <p:bldP build="whole" bldLvl="1" animBg="1" rev="0" advAuto="0" spid="252" grpId="7"/>
      <p:bldP build="whole" bldLvl="1" animBg="1" rev="0" advAuto="0" spid="258" grpId="25"/>
      <p:bldP build="whole" bldLvl="1" animBg="1" rev="0" advAuto="0" spid="234" grpId="31"/>
      <p:bldP build="whole" bldLvl="1" animBg="1" rev="0" advAuto="0" spid="215" grpId="2"/>
      <p:bldP build="whole" bldLvl="1" animBg="1" rev="0" advAuto="0" spid="233" grpId="27"/>
      <p:bldP build="whole" bldLvl="1" animBg="1" rev="0" advAuto="0" spid="254" grpId="13"/>
      <p:bldP build="whole" bldLvl="1" animBg="1" rev="0" advAuto="0" spid="259" grpId="28"/>
      <p:bldP build="whole" bldLvl="1" animBg="1" rev="0" advAuto="0" spid="226" grpId="6"/>
      <p:bldP build="whole" bldLvl="1" animBg="1" rev="0" advAuto="0" spid="228" grpId="12"/>
      <p:bldP build="whole" bldLvl="1" animBg="1" rev="0" advAuto="0" spid="256" grpId="18"/>
      <p:bldP build="whole" bldLvl="1" animBg="1" rev="0" advAuto="0" spid="230" grpId="19"/>
      <p:bldP build="whole" bldLvl="1" animBg="1" rev="0" advAuto="0" spid="220" grpId="20"/>
      <p:bldP build="whole" bldLvl="1" animBg="1" rev="0" advAuto="0" spid="231" grpId="21"/>
      <p:bldP build="whole" bldLvl="1" animBg="1" rev="0" advAuto="0" spid="257" grpId="22"/>
      <p:bldP build="whole" bldLvl="1" animBg="1" rev="0" advAuto="0" spid="232" grpId="24"/>
      <p:bldP build="whole" bldLvl="1" animBg="1" rev="0" advAuto="0" spid="260" grpId="30"/>
      <p:bldP build="whole" bldLvl="1" animBg="1" rev="0" advAuto="0" spid="253" grpId="9"/>
      <p:bldP build="whole" bldLvl="1" animBg="1" rev="0" advAuto="0" spid="225" grpId="4"/>
      <p:bldP build="whole" bldLvl="1" animBg="1" rev="0" advAuto="0" spid="222" grpId="17"/>
      <p:bldP build="whole" bldLvl="1" animBg="1" rev="0" advAuto="0" spid="221" grpId="11"/>
      <p:bldP build="whole" bldLvl="1" animBg="1" rev="0" advAuto="0" spid="214" grpId="29"/>
      <p:bldP build="whole" bldLvl="1" animBg="1" rev="0" advAuto="0" spid="227" grpId="10"/>
      <p:bldP build="whole" bldLvl="1" animBg="1" rev="0" advAuto="0" spid="229" grpId="16"/>
      <p:bldP build="whole" bldLvl="1" animBg="1" rev="0" advAuto="0" spid="250" grpId="1"/>
      <p:bldP build="whole" bldLvl="1" animBg="1" rev="0" advAuto="0" spid="223" grpId="14"/>
      <p:bldP build="whole" bldLvl="1" animBg="1" rev="0" advAuto="0" spid="255" grpId="15"/>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5" name="TextBox 4"/>
          <p:cNvSpPr txBox="1"/>
          <p:nvPr>
            <p:ph type="sldNum" sz="quarter" idx="2"/>
          </p:nvPr>
        </p:nvSpPr>
        <p:spPr>
          <a:xfrm>
            <a:off x="22500446" y="921154"/>
            <a:ext cx="210469"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6" name="Freeform 12"/>
          <p:cNvSpPr/>
          <p:nvPr/>
        </p:nvSpPr>
        <p:spPr>
          <a:xfrm flipH="1" rot="13469273">
            <a:off x="-928024" y="6884146"/>
            <a:ext cx="9424464" cy="6056121"/>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solidFill>
            <a:srgbClr val="CADAE8"/>
          </a:solidFill>
          <a:ln w="12700">
            <a:miter lim="400000"/>
          </a:ln>
        </p:spPr>
        <p:txBody>
          <a:bodyPr lIns="45719" rIns="45719" anchor="ct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2047" name="pexels-fauxels-3182755.jpg" descr="pexels-fauxels-3182755.jpg"/>
          <p:cNvPicPr>
            <a:picLocks noChangeAspect="1"/>
          </p:cNvPicPr>
          <p:nvPr/>
        </p:nvPicPr>
        <p:blipFill>
          <a:blip r:embed="rId3">
            <a:extLst/>
          </a:blip>
          <a:srcRect l="0" t="5326" r="1" b="23067"/>
          <a:stretch>
            <a:fillRect/>
          </a:stretch>
        </p:blipFill>
        <p:spPr>
          <a:xfrm flipH="1">
            <a:off x="-43709" y="3822176"/>
            <a:ext cx="8509795" cy="9140924"/>
          </a:xfrm>
          <a:custGeom>
            <a:avLst/>
            <a:gdLst/>
            <a:ahLst/>
            <a:cxnLst>
              <a:cxn ang="0">
                <a:pos x="wd2" y="hd2"/>
              </a:cxn>
              <a:cxn ang="5400000">
                <a:pos x="wd2" y="hd2"/>
              </a:cxn>
              <a:cxn ang="10800000">
                <a:pos x="wd2" y="hd2"/>
              </a:cxn>
              <a:cxn ang="16200000">
                <a:pos x="wd2" y="hd2"/>
              </a:cxn>
            </a:cxnLst>
            <a:rect l="0" t="0" r="r" b="b"/>
            <a:pathLst>
              <a:path w="21575" h="20306" fill="norm" stroke="1" extrusionOk="0">
                <a:moveTo>
                  <a:pt x="5252" y="0"/>
                </a:moveTo>
                <a:cubicBezTo>
                  <a:pt x="4927" y="-4"/>
                  <a:pt x="4576" y="41"/>
                  <a:pt x="4193" y="142"/>
                </a:cubicBezTo>
                <a:cubicBezTo>
                  <a:pt x="1665" y="809"/>
                  <a:pt x="25" y="3997"/>
                  <a:pt x="0" y="7629"/>
                </a:cubicBezTo>
                <a:cubicBezTo>
                  <a:pt x="-25" y="11260"/>
                  <a:pt x="1564" y="15336"/>
                  <a:pt x="5491" y="17777"/>
                </a:cubicBezTo>
                <a:cubicBezTo>
                  <a:pt x="11632" y="21596"/>
                  <a:pt x="17958" y="20536"/>
                  <a:pt x="21348" y="18225"/>
                </a:cubicBezTo>
                <a:lnTo>
                  <a:pt x="21575" y="18060"/>
                </a:lnTo>
                <a:lnTo>
                  <a:pt x="21575" y="10653"/>
                </a:lnTo>
                <a:lnTo>
                  <a:pt x="20871" y="10325"/>
                </a:lnTo>
                <a:cubicBezTo>
                  <a:pt x="18758" y="9431"/>
                  <a:pt x="15948" y="8877"/>
                  <a:pt x="13763" y="7532"/>
                </a:cubicBezTo>
                <a:cubicBezTo>
                  <a:pt x="9137" y="4684"/>
                  <a:pt x="8396" y="42"/>
                  <a:pt x="5252" y="0"/>
                </a:cubicBezTo>
                <a:close/>
              </a:path>
            </a:pathLst>
          </a:custGeom>
          <a:ln w="12700">
            <a:miter lim="400000"/>
          </a:ln>
        </p:spPr>
      </p:pic>
      <p:sp>
        <p:nvSpPr>
          <p:cNvPr id="2048" name="TextBox 134"/>
          <p:cNvSpPr txBox="1"/>
          <p:nvPr/>
        </p:nvSpPr>
        <p:spPr>
          <a:xfrm>
            <a:off x="3203454" y="680555"/>
            <a:ext cx="19348692"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defTabSz="1828433">
              <a:lnSpc>
                <a:spcPct val="80000"/>
              </a:lnSpc>
              <a:spcBef>
                <a:spcPts val="0"/>
              </a:spcBef>
              <a:defRPr sz="11800">
                <a:solidFill>
                  <a:schemeClr val="accent1">
                    <a:lumOff val="-13575"/>
                  </a:schemeClr>
                </a:solidFill>
                <a:latin typeface="Poppins Bold"/>
                <a:ea typeface="Poppins Bold"/>
                <a:cs typeface="Poppins Bold"/>
                <a:sym typeface="Poppins Bold"/>
              </a:defRPr>
            </a:lvl1pPr>
          </a:lstStyle>
          <a:p>
            <a:pPr/>
            <a:r>
              <a:t>Team and Expertise</a:t>
            </a:r>
          </a:p>
        </p:txBody>
      </p:sp>
      <p:sp>
        <p:nvSpPr>
          <p:cNvPr id="2049" name="6"/>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6</a:t>
            </a:r>
          </a:p>
        </p:txBody>
      </p:sp>
      <p:sp>
        <p:nvSpPr>
          <p:cNvPr id="2050" name="TextBox 17"/>
          <p:cNvSpPr txBox="1"/>
          <p:nvPr/>
        </p:nvSpPr>
        <p:spPr>
          <a:xfrm>
            <a:off x="9849719" y="4408779"/>
            <a:ext cx="12561527" cy="79677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74700" indent="-711200" defTabSz="1828433">
              <a:lnSpc>
                <a:spcPct val="120000"/>
              </a:lnSpc>
              <a:spcBef>
                <a:spcPts val="0"/>
              </a:spcBef>
              <a:buSzPct val="100000"/>
              <a:buChar char="๏"/>
              <a:defRPr spc="-42" sz="51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Founding Team: </a:t>
            </a:r>
            <a:r>
              <a:t>Assess the team's skills, experience, and dedication behind the venture.</a:t>
            </a:r>
            <a:endParaRPr>
              <a:latin typeface="Poppins Bold"/>
              <a:ea typeface="Poppins Bold"/>
              <a:cs typeface="Poppins Bold"/>
              <a:sym typeface="Poppins Bold"/>
            </a:endParaRPr>
          </a:p>
          <a:p>
            <a:pPr marL="774700" indent="-711200" defTabSz="1828433">
              <a:lnSpc>
                <a:spcPct val="120000"/>
              </a:lnSpc>
              <a:spcBef>
                <a:spcPts val="0"/>
              </a:spcBef>
              <a:buSzPct val="100000"/>
              <a:buChar char="๏"/>
              <a:defRPr spc="-42" sz="51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External Experts: </a:t>
            </a:r>
            <a:r>
              <a:t>Identify if there's a need for external educators, consultants, or experts and the availability of such professionals.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4" name="Freeform 70"/>
          <p:cNvSpPr/>
          <p:nvPr/>
        </p:nvSpPr>
        <p:spPr>
          <a:xfrm>
            <a:off x="846531" y="4163133"/>
            <a:ext cx="6863823" cy="8810021"/>
          </a:xfrm>
          <a:prstGeom prst="roundRect">
            <a:avLst>
              <a:gd name="adj" fmla="val 9546"/>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2055" name="TextBox 5"/>
          <p:cNvSpPr txBox="1"/>
          <p:nvPr/>
        </p:nvSpPr>
        <p:spPr>
          <a:xfrm>
            <a:off x="1565710" y="5704159"/>
            <a:ext cx="5243343" cy="80263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Skills Assessment</a:t>
            </a:r>
          </a:p>
        </p:txBody>
      </p:sp>
      <p:sp>
        <p:nvSpPr>
          <p:cNvPr id="2056" name="TextBox 6"/>
          <p:cNvSpPr txBox="1"/>
          <p:nvPr/>
        </p:nvSpPr>
        <p:spPr>
          <a:xfrm>
            <a:off x="932704" y="6961926"/>
            <a:ext cx="6509357" cy="56337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5" sz="3600">
                <a:latin typeface="Poppins Regular"/>
                <a:ea typeface="Poppins Regular"/>
                <a:cs typeface="Poppins Regular"/>
                <a:sym typeface="Poppins Regular"/>
              </a:defRPr>
            </a:lvl1pPr>
          </a:lstStyle>
          <a:p>
            <a:pPr/>
            <a:r>
              <a:t>Evaluate the skills and competencies of the team members. This includes educational expertise and skills in business management, technology, marketing, and other relevant areas.</a:t>
            </a:r>
          </a:p>
        </p:txBody>
      </p:sp>
      <p:sp>
        <p:nvSpPr>
          <p:cNvPr id="2057" name="TextBox 134"/>
          <p:cNvSpPr txBox="1"/>
          <p:nvPr/>
        </p:nvSpPr>
        <p:spPr>
          <a:xfrm>
            <a:off x="790454" y="678805"/>
            <a:ext cx="14173415" cy="218947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D96B5"/>
                </a:solidFill>
                <a:latin typeface="Poppins Bold"/>
                <a:ea typeface="Poppins Bold"/>
                <a:cs typeface="Poppins Bold"/>
                <a:sym typeface="Poppins Bold"/>
              </a:defRPr>
            </a:lvl1pPr>
          </a:lstStyle>
          <a:p>
            <a:pPr/>
            <a:r>
              <a:t> Founding Team</a:t>
            </a:r>
          </a:p>
        </p:txBody>
      </p:sp>
      <p:sp>
        <p:nvSpPr>
          <p:cNvPr id="2058" name="Freeform 70"/>
          <p:cNvSpPr/>
          <p:nvPr/>
        </p:nvSpPr>
        <p:spPr>
          <a:xfrm>
            <a:off x="8806086" y="4262524"/>
            <a:ext cx="6858001" cy="8810022"/>
          </a:xfrm>
          <a:prstGeom prst="roundRect">
            <a:avLst>
              <a:gd name="adj" fmla="val 9554"/>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2059" name="TextBox 5"/>
          <p:cNvSpPr txBox="1"/>
          <p:nvPr/>
        </p:nvSpPr>
        <p:spPr>
          <a:xfrm>
            <a:off x="9573239" y="6108521"/>
            <a:ext cx="5243343" cy="80263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Experience</a:t>
            </a:r>
          </a:p>
        </p:txBody>
      </p:sp>
      <p:sp>
        <p:nvSpPr>
          <p:cNvPr id="2060" name="TextBox 6"/>
          <p:cNvSpPr txBox="1"/>
          <p:nvPr/>
        </p:nvSpPr>
        <p:spPr>
          <a:xfrm>
            <a:off x="9318254" y="7241082"/>
            <a:ext cx="6101957" cy="54317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Consider the professional backgrounds of team members. Experience in education, business development, technology, or specific subject matter expertise can be invaluable.</a:t>
            </a:r>
          </a:p>
        </p:txBody>
      </p:sp>
      <p:sp>
        <p:nvSpPr>
          <p:cNvPr id="2061" name="Freeform 70"/>
          <p:cNvSpPr/>
          <p:nvPr/>
        </p:nvSpPr>
        <p:spPr>
          <a:xfrm>
            <a:off x="16679468" y="4262524"/>
            <a:ext cx="6858001" cy="8810022"/>
          </a:xfrm>
          <a:prstGeom prst="roundRect">
            <a:avLst>
              <a:gd name="adj" fmla="val 9554"/>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2062" name="TextBox 5"/>
          <p:cNvSpPr txBox="1"/>
          <p:nvPr/>
        </p:nvSpPr>
        <p:spPr>
          <a:xfrm>
            <a:off x="17486797" y="6215201"/>
            <a:ext cx="5243343" cy="69595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0" sz="3400">
                <a:solidFill>
                  <a:srgbClr val="111340"/>
                </a:solidFill>
                <a:latin typeface="Poppins Bold"/>
                <a:ea typeface="Poppins Bold"/>
                <a:cs typeface="Poppins Bold"/>
                <a:sym typeface="Poppins Bold"/>
              </a:defRPr>
            </a:lvl1pPr>
          </a:lstStyle>
          <a:p>
            <a:pPr/>
            <a:r>
              <a:t>Dedication and Vision</a:t>
            </a:r>
          </a:p>
        </p:txBody>
      </p:sp>
      <p:sp>
        <p:nvSpPr>
          <p:cNvPr id="2063" name="TextBox 6"/>
          <p:cNvSpPr txBox="1"/>
          <p:nvPr/>
        </p:nvSpPr>
        <p:spPr>
          <a:xfrm>
            <a:off x="17028112" y="7188376"/>
            <a:ext cx="6281962" cy="55371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0" sz="3200">
                <a:latin typeface="Poppins Regular"/>
                <a:ea typeface="Poppins Regular"/>
                <a:cs typeface="Poppins Regular"/>
                <a:sym typeface="Poppins Regular"/>
              </a:defRPr>
            </a:lvl1pPr>
          </a:lstStyle>
          <a:p>
            <a:pPr/>
            <a:r>
              <a:t>The commitment of the founding team to the venture's mission and vision is crucial. This includes their willingness to invest time, resources, and energy into the venture’s growth and adaptability to changing educational landscapes.</a:t>
            </a:r>
          </a:p>
        </p:txBody>
      </p:sp>
      <p:grpSp>
        <p:nvGrpSpPr>
          <p:cNvPr id="2085" name="Group"/>
          <p:cNvGrpSpPr/>
          <p:nvPr/>
        </p:nvGrpSpPr>
        <p:grpSpPr>
          <a:xfrm>
            <a:off x="3002155" y="3317980"/>
            <a:ext cx="2021539" cy="1931050"/>
            <a:chOff x="0" y="0"/>
            <a:chExt cx="2021537" cy="1931048"/>
          </a:xfrm>
        </p:grpSpPr>
        <p:sp>
          <p:nvSpPr>
            <p:cNvPr id="2064" name="Freeform 489"/>
            <p:cNvSpPr/>
            <p:nvPr/>
          </p:nvSpPr>
          <p:spPr>
            <a:xfrm>
              <a:off x="0" y="0"/>
              <a:ext cx="2021538"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65" name="Freeform 490"/>
            <p:cNvSpPr/>
            <p:nvPr/>
          </p:nvSpPr>
          <p:spPr>
            <a:xfrm>
              <a:off x="777784" y="368513"/>
              <a:ext cx="892192"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66" name="Freeform 491"/>
            <p:cNvSpPr/>
            <p:nvPr/>
          </p:nvSpPr>
          <p:spPr>
            <a:xfrm>
              <a:off x="836896" y="433895"/>
              <a:ext cx="767750"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67" name="Freeform 129"/>
            <p:cNvSpPr/>
            <p:nvPr/>
          </p:nvSpPr>
          <p:spPr>
            <a:xfrm>
              <a:off x="977337" y="549796"/>
              <a:ext cx="449824"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68" name="Freeform 494"/>
            <p:cNvSpPr/>
            <p:nvPr/>
          </p:nvSpPr>
          <p:spPr>
            <a:xfrm>
              <a:off x="1163566" y="742969"/>
              <a:ext cx="133078"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69" name="Freeform 495"/>
            <p:cNvSpPr/>
            <p:nvPr/>
          </p:nvSpPr>
          <p:spPr>
            <a:xfrm>
              <a:off x="360893" y="1117426"/>
              <a:ext cx="16730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0" name="Freeform 496"/>
            <p:cNvSpPr/>
            <p:nvPr/>
          </p:nvSpPr>
          <p:spPr>
            <a:xfrm>
              <a:off x="388891" y="1199685"/>
              <a:ext cx="69280"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1" name="Freeform 497"/>
            <p:cNvSpPr/>
            <p:nvPr/>
          </p:nvSpPr>
          <p:spPr>
            <a:xfrm>
              <a:off x="476003" y="1482968"/>
              <a:ext cx="101967"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2" name="Freeform 498"/>
            <p:cNvSpPr/>
            <p:nvPr/>
          </p:nvSpPr>
          <p:spPr>
            <a:xfrm>
              <a:off x="435559" y="948029"/>
              <a:ext cx="61517"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3" name="Freeform 500"/>
            <p:cNvSpPr/>
            <p:nvPr/>
          </p:nvSpPr>
          <p:spPr>
            <a:xfrm>
              <a:off x="212815" y="840069"/>
              <a:ext cx="176297"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4" name="Freeform 136"/>
            <p:cNvSpPr/>
            <p:nvPr/>
          </p:nvSpPr>
          <p:spPr>
            <a:xfrm>
              <a:off x="282913" y="879675"/>
              <a:ext cx="189276"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5" name="Freeform 503"/>
            <p:cNvSpPr/>
            <p:nvPr/>
          </p:nvSpPr>
          <p:spPr>
            <a:xfrm>
              <a:off x="258224" y="1117427"/>
              <a:ext cx="1579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6" name="Freeform 504"/>
            <p:cNvSpPr/>
            <p:nvPr/>
          </p:nvSpPr>
          <p:spPr>
            <a:xfrm>
              <a:off x="245779" y="1471079"/>
              <a:ext cx="97670"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7" name="Freeform 505"/>
            <p:cNvSpPr/>
            <p:nvPr/>
          </p:nvSpPr>
          <p:spPr>
            <a:xfrm>
              <a:off x="606671" y="683532"/>
              <a:ext cx="372635"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8" name="Freeform 506"/>
            <p:cNvSpPr/>
            <p:nvPr/>
          </p:nvSpPr>
          <p:spPr>
            <a:xfrm>
              <a:off x="578673" y="656784"/>
              <a:ext cx="428635"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79" name="Freeform 507"/>
            <p:cNvSpPr/>
            <p:nvPr/>
          </p:nvSpPr>
          <p:spPr>
            <a:xfrm>
              <a:off x="287006" y="915338"/>
              <a:ext cx="353183"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80" name="Freeform 508"/>
            <p:cNvSpPr/>
            <p:nvPr/>
          </p:nvSpPr>
          <p:spPr>
            <a:xfrm>
              <a:off x="302606" y="992142"/>
              <a:ext cx="18596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81" name="Freeform 509"/>
            <p:cNvSpPr/>
            <p:nvPr/>
          </p:nvSpPr>
          <p:spPr>
            <a:xfrm>
              <a:off x="345334" y="838069"/>
              <a:ext cx="58685"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82" name="Freeform 510"/>
            <p:cNvSpPr/>
            <p:nvPr/>
          </p:nvSpPr>
          <p:spPr>
            <a:xfrm>
              <a:off x="345336" y="838070"/>
              <a:ext cx="45950"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83" name="Freeform 511"/>
            <p:cNvSpPr/>
            <p:nvPr/>
          </p:nvSpPr>
          <p:spPr>
            <a:xfrm>
              <a:off x="324049" y="755815"/>
              <a:ext cx="94582"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84" name="Freeform 512"/>
            <p:cNvSpPr/>
            <p:nvPr/>
          </p:nvSpPr>
          <p:spPr>
            <a:xfrm>
              <a:off x="286270" y="733371"/>
              <a:ext cx="124273"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2113" name="Group"/>
          <p:cNvGrpSpPr/>
          <p:nvPr/>
        </p:nvGrpSpPr>
        <p:grpSpPr>
          <a:xfrm>
            <a:off x="11119931" y="3222085"/>
            <a:ext cx="2149960" cy="2122841"/>
            <a:chOff x="0" y="0"/>
            <a:chExt cx="2149959" cy="2122839"/>
          </a:xfrm>
        </p:grpSpPr>
        <p:sp>
          <p:nvSpPr>
            <p:cNvPr id="2086"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112" name="Group"/>
            <p:cNvGrpSpPr/>
            <p:nvPr/>
          </p:nvGrpSpPr>
          <p:grpSpPr>
            <a:xfrm>
              <a:off x="435447" y="450042"/>
              <a:ext cx="1279065" cy="1222755"/>
              <a:chOff x="0" y="0"/>
              <a:chExt cx="1279063" cy="1222753"/>
            </a:xfrm>
          </p:grpSpPr>
          <p:sp>
            <p:nvSpPr>
              <p:cNvPr id="2087"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88"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89"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0"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1"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2"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3"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4"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5"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6"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7"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8"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099"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0"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1"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2"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3"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4"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5"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6"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7"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8"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09"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10"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11"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2138" name="Group"/>
          <p:cNvGrpSpPr/>
          <p:nvPr/>
        </p:nvGrpSpPr>
        <p:grpSpPr>
          <a:xfrm>
            <a:off x="19033489" y="3222085"/>
            <a:ext cx="2149960" cy="2122841"/>
            <a:chOff x="0" y="0"/>
            <a:chExt cx="2149959" cy="2122839"/>
          </a:xfrm>
        </p:grpSpPr>
        <p:sp>
          <p:nvSpPr>
            <p:cNvPr id="2114"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137" name="Group"/>
            <p:cNvGrpSpPr/>
            <p:nvPr/>
          </p:nvGrpSpPr>
          <p:grpSpPr>
            <a:xfrm>
              <a:off x="435447" y="32623"/>
              <a:ext cx="1279065" cy="1642044"/>
              <a:chOff x="0" y="0"/>
              <a:chExt cx="1279063" cy="1642043"/>
            </a:xfrm>
          </p:grpSpPr>
          <p:sp>
            <p:nvSpPr>
              <p:cNvPr id="2115"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16"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17"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18"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19"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0"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1"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2"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3"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4"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5"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6"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7"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8"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29"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30"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31"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32"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33"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34"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35"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36"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2" name="TextBox 134"/>
          <p:cNvSpPr txBox="1"/>
          <p:nvPr/>
        </p:nvSpPr>
        <p:spPr>
          <a:xfrm>
            <a:off x="790454" y="678805"/>
            <a:ext cx="14173415" cy="218947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24E8D"/>
                </a:solidFill>
                <a:latin typeface="Poppins Bold"/>
                <a:ea typeface="Poppins Bold"/>
                <a:cs typeface="Poppins Bold"/>
                <a:sym typeface="Poppins Bold"/>
              </a:defRPr>
            </a:lvl1pPr>
          </a:lstStyle>
          <a:p>
            <a:pPr/>
            <a:r>
              <a:t> External Experts</a:t>
            </a:r>
          </a:p>
        </p:txBody>
      </p:sp>
      <p:sp>
        <p:nvSpPr>
          <p:cNvPr id="2143" name="Freeform 70"/>
          <p:cNvSpPr/>
          <p:nvPr/>
        </p:nvSpPr>
        <p:spPr>
          <a:xfrm>
            <a:off x="9069613" y="4198086"/>
            <a:ext cx="6350001" cy="8810021"/>
          </a:xfrm>
          <a:prstGeom prst="roundRect">
            <a:avLst>
              <a:gd name="adj" fmla="val 1031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44" name="Freeform 70"/>
          <p:cNvSpPr/>
          <p:nvPr/>
        </p:nvSpPr>
        <p:spPr>
          <a:xfrm>
            <a:off x="1269773" y="4063742"/>
            <a:ext cx="6352973" cy="8810021"/>
          </a:xfrm>
          <a:prstGeom prst="roundRect">
            <a:avLst>
              <a:gd name="adj" fmla="val 10314"/>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45" name="TextBox 5"/>
          <p:cNvSpPr txBox="1"/>
          <p:nvPr/>
        </p:nvSpPr>
        <p:spPr>
          <a:xfrm>
            <a:off x="1824588" y="5661249"/>
            <a:ext cx="5243343" cy="135585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Need for Specialized Expertise</a:t>
            </a:r>
          </a:p>
        </p:txBody>
      </p:sp>
      <p:sp>
        <p:nvSpPr>
          <p:cNvPr id="2146" name="TextBox 6"/>
          <p:cNvSpPr txBox="1"/>
          <p:nvPr/>
        </p:nvSpPr>
        <p:spPr>
          <a:xfrm>
            <a:off x="1592771" y="7635217"/>
            <a:ext cx="5706977" cy="48272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8" sz="3100">
                <a:latin typeface="Poppins Regular"/>
                <a:ea typeface="Poppins Regular"/>
                <a:cs typeface="Poppins Regular"/>
                <a:sym typeface="Poppins Regular"/>
              </a:defRPr>
            </a:lvl1pPr>
          </a:lstStyle>
          <a:p>
            <a:pPr/>
            <a:r>
              <a:t>Determine if gaps in your team’s expertise need to be filled. This could include curriculum development, pedagogical strategies, technology implementation, legal compliance, or business strategy.</a:t>
            </a:r>
          </a:p>
        </p:txBody>
      </p:sp>
      <p:sp>
        <p:nvSpPr>
          <p:cNvPr id="2147" name="TextBox 5"/>
          <p:cNvSpPr txBox="1"/>
          <p:nvPr/>
        </p:nvSpPr>
        <p:spPr>
          <a:xfrm>
            <a:off x="9570329" y="5661249"/>
            <a:ext cx="5243342" cy="135585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Availability of Professionals</a:t>
            </a:r>
          </a:p>
        </p:txBody>
      </p:sp>
      <p:sp>
        <p:nvSpPr>
          <p:cNvPr id="2148" name="Freeform 70"/>
          <p:cNvSpPr/>
          <p:nvPr/>
        </p:nvSpPr>
        <p:spPr>
          <a:xfrm>
            <a:off x="16694136" y="4098694"/>
            <a:ext cx="6350001" cy="8810022"/>
          </a:xfrm>
          <a:prstGeom prst="roundRect">
            <a:avLst>
              <a:gd name="adj" fmla="val 1031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49" name="TextBox 5"/>
          <p:cNvSpPr txBox="1"/>
          <p:nvPr/>
        </p:nvSpPr>
        <p:spPr>
          <a:xfrm>
            <a:off x="17421296" y="5661249"/>
            <a:ext cx="5243343" cy="135585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Collaboration Models</a:t>
            </a:r>
          </a:p>
        </p:txBody>
      </p:sp>
      <p:grpSp>
        <p:nvGrpSpPr>
          <p:cNvPr id="2181" name="Group"/>
          <p:cNvGrpSpPr/>
          <p:nvPr/>
        </p:nvGrpSpPr>
        <p:grpSpPr>
          <a:xfrm>
            <a:off x="11169633" y="3214968"/>
            <a:ext cx="2149960" cy="2122840"/>
            <a:chOff x="0" y="0"/>
            <a:chExt cx="2149959" cy="2122839"/>
          </a:xfrm>
        </p:grpSpPr>
        <p:sp>
          <p:nvSpPr>
            <p:cNvPr id="2150"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180" name="Group"/>
            <p:cNvGrpSpPr/>
            <p:nvPr/>
          </p:nvGrpSpPr>
          <p:grpSpPr>
            <a:xfrm>
              <a:off x="504849" y="208837"/>
              <a:ext cx="1445061" cy="1480761"/>
              <a:chOff x="0" y="0"/>
              <a:chExt cx="1445059" cy="1480760"/>
            </a:xfrm>
          </p:grpSpPr>
          <p:sp>
            <p:nvSpPr>
              <p:cNvPr id="2151"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179" name="Group"/>
              <p:cNvGrpSpPr/>
              <p:nvPr/>
            </p:nvGrpSpPr>
            <p:grpSpPr>
              <a:xfrm>
                <a:off x="40381" y="0"/>
                <a:ext cx="1404679" cy="1480761"/>
                <a:chOff x="0" y="0"/>
                <a:chExt cx="1404678" cy="1480760"/>
              </a:xfrm>
            </p:grpSpPr>
            <p:sp>
              <p:nvSpPr>
                <p:cNvPr id="2152"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53"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54"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55"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56"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57"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58"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59"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0"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1"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2"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3"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4"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5"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6"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7"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8"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69"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70"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71"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72"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73"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74"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75"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76"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77"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78"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2206" name="Group"/>
          <p:cNvGrpSpPr/>
          <p:nvPr/>
        </p:nvGrpSpPr>
        <p:grpSpPr>
          <a:xfrm>
            <a:off x="18794155" y="3214968"/>
            <a:ext cx="2149960" cy="2122840"/>
            <a:chOff x="0" y="0"/>
            <a:chExt cx="2149959" cy="2122839"/>
          </a:xfrm>
        </p:grpSpPr>
        <p:sp>
          <p:nvSpPr>
            <p:cNvPr id="2182"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205" name="Group"/>
            <p:cNvGrpSpPr/>
            <p:nvPr/>
          </p:nvGrpSpPr>
          <p:grpSpPr>
            <a:xfrm>
              <a:off x="435447" y="74693"/>
              <a:ext cx="1279065" cy="1642044"/>
              <a:chOff x="0" y="0"/>
              <a:chExt cx="1279063" cy="1642043"/>
            </a:xfrm>
          </p:grpSpPr>
          <p:sp>
            <p:nvSpPr>
              <p:cNvPr id="2183"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84"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85"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86"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87"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88"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89"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0"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1"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2"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3"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4"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5"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6"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7"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8"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199"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00"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01"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02"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03"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04"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2228" name="Group"/>
          <p:cNvGrpSpPr/>
          <p:nvPr/>
        </p:nvGrpSpPr>
        <p:grpSpPr>
          <a:xfrm>
            <a:off x="3294967" y="3112081"/>
            <a:ext cx="2019120" cy="1931049"/>
            <a:chOff x="0" y="0"/>
            <a:chExt cx="2019119" cy="1931048"/>
          </a:xfrm>
        </p:grpSpPr>
        <p:sp>
          <p:nvSpPr>
            <p:cNvPr id="2207" name="Freeform 489"/>
            <p:cNvSpPr/>
            <p:nvPr/>
          </p:nvSpPr>
          <p:spPr>
            <a:xfrm>
              <a:off x="0" y="0"/>
              <a:ext cx="2019120"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08" name="Freeform 490"/>
            <p:cNvSpPr/>
            <p:nvPr/>
          </p:nvSpPr>
          <p:spPr>
            <a:xfrm>
              <a:off x="776854" y="368513"/>
              <a:ext cx="891124"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09" name="Freeform 491"/>
            <p:cNvSpPr/>
            <p:nvPr/>
          </p:nvSpPr>
          <p:spPr>
            <a:xfrm>
              <a:off x="835895" y="433895"/>
              <a:ext cx="766831"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0" name="Freeform 129"/>
            <p:cNvSpPr/>
            <p:nvPr/>
          </p:nvSpPr>
          <p:spPr>
            <a:xfrm>
              <a:off x="976168" y="549796"/>
              <a:ext cx="449286"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1" name="Freeform 494"/>
            <p:cNvSpPr/>
            <p:nvPr/>
          </p:nvSpPr>
          <p:spPr>
            <a:xfrm>
              <a:off x="1162174" y="742969"/>
              <a:ext cx="132919"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2" name="Freeform 495"/>
            <p:cNvSpPr/>
            <p:nvPr/>
          </p:nvSpPr>
          <p:spPr>
            <a:xfrm>
              <a:off x="360461" y="1117426"/>
              <a:ext cx="16710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3" name="Freeform 496"/>
            <p:cNvSpPr/>
            <p:nvPr/>
          </p:nvSpPr>
          <p:spPr>
            <a:xfrm>
              <a:off x="388426" y="1199685"/>
              <a:ext cx="69197"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4" name="Freeform 497"/>
            <p:cNvSpPr/>
            <p:nvPr/>
          </p:nvSpPr>
          <p:spPr>
            <a:xfrm>
              <a:off x="475433" y="1482968"/>
              <a:ext cx="101845"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5" name="Freeform 498"/>
            <p:cNvSpPr/>
            <p:nvPr/>
          </p:nvSpPr>
          <p:spPr>
            <a:xfrm>
              <a:off x="435038" y="948029"/>
              <a:ext cx="61443"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6" name="Freeform 500"/>
            <p:cNvSpPr/>
            <p:nvPr/>
          </p:nvSpPr>
          <p:spPr>
            <a:xfrm>
              <a:off x="212560" y="840069"/>
              <a:ext cx="176087"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7" name="Freeform 136"/>
            <p:cNvSpPr/>
            <p:nvPr/>
          </p:nvSpPr>
          <p:spPr>
            <a:xfrm>
              <a:off x="282574" y="879675"/>
              <a:ext cx="189050"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8" name="Freeform 503"/>
            <p:cNvSpPr/>
            <p:nvPr/>
          </p:nvSpPr>
          <p:spPr>
            <a:xfrm>
              <a:off x="257915" y="1117427"/>
              <a:ext cx="157776"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19" name="Freeform 504"/>
            <p:cNvSpPr/>
            <p:nvPr/>
          </p:nvSpPr>
          <p:spPr>
            <a:xfrm>
              <a:off x="245485" y="1471079"/>
              <a:ext cx="97553"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20" name="Freeform 505"/>
            <p:cNvSpPr/>
            <p:nvPr/>
          </p:nvSpPr>
          <p:spPr>
            <a:xfrm>
              <a:off x="605945" y="683532"/>
              <a:ext cx="372189"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21" name="Freeform 506"/>
            <p:cNvSpPr/>
            <p:nvPr/>
          </p:nvSpPr>
          <p:spPr>
            <a:xfrm>
              <a:off x="577981" y="656784"/>
              <a:ext cx="428122"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22" name="Freeform 507"/>
            <p:cNvSpPr/>
            <p:nvPr/>
          </p:nvSpPr>
          <p:spPr>
            <a:xfrm>
              <a:off x="286663" y="915338"/>
              <a:ext cx="352760"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23" name="Freeform 508"/>
            <p:cNvSpPr/>
            <p:nvPr/>
          </p:nvSpPr>
          <p:spPr>
            <a:xfrm>
              <a:off x="302244" y="992142"/>
              <a:ext cx="185743"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24" name="Freeform 509"/>
            <p:cNvSpPr/>
            <p:nvPr/>
          </p:nvSpPr>
          <p:spPr>
            <a:xfrm>
              <a:off x="344921" y="838069"/>
              <a:ext cx="5861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25" name="Freeform 510"/>
            <p:cNvSpPr/>
            <p:nvPr/>
          </p:nvSpPr>
          <p:spPr>
            <a:xfrm>
              <a:off x="344922" y="838070"/>
              <a:ext cx="45896"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26" name="Freeform 511"/>
            <p:cNvSpPr/>
            <p:nvPr/>
          </p:nvSpPr>
          <p:spPr>
            <a:xfrm>
              <a:off x="323661" y="755815"/>
              <a:ext cx="94469"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27" name="Freeform 512"/>
            <p:cNvSpPr/>
            <p:nvPr/>
          </p:nvSpPr>
          <p:spPr>
            <a:xfrm>
              <a:off x="285928" y="733371"/>
              <a:ext cx="124124"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2229" name="TextBox 6"/>
          <p:cNvSpPr txBox="1"/>
          <p:nvPr/>
        </p:nvSpPr>
        <p:spPr>
          <a:xfrm>
            <a:off x="9249392" y="7390704"/>
            <a:ext cx="5990443" cy="54241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8" sz="3100">
                <a:latin typeface="Poppins Regular"/>
                <a:ea typeface="Poppins Regular"/>
                <a:cs typeface="Poppins Regular"/>
                <a:sym typeface="Poppins Regular"/>
              </a:defRPr>
            </a:lvl1pPr>
          </a:lstStyle>
          <a:p>
            <a:pPr/>
            <a:r>
              <a:t>Explore the availability of external educators, consultants, or subject matter experts who can contribute. This might involve hiring guest lecturers, collaborating with academic researchers, or engaging with experienced consultants.</a:t>
            </a:r>
          </a:p>
        </p:txBody>
      </p:sp>
      <p:sp>
        <p:nvSpPr>
          <p:cNvPr id="2230" name="TextBox 6"/>
          <p:cNvSpPr txBox="1"/>
          <p:nvPr/>
        </p:nvSpPr>
        <p:spPr>
          <a:xfrm>
            <a:off x="17015648" y="7757772"/>
            <a:ext cx="5706977" cy="45821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Consider different models of collaboration with these external experts. This could be temporary consultancy, long-term partnerships, advisory roles, or contractual work.</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4"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CADAE8"/>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35" name="Freeform 71"/>
          <p:cNvSpPr/>
          <p:nvPr/>
        </p:nvSpPr>
        <p:spPr>
          <a:xfrm>
            <a:off x="9911449" y="2134368"/>
            <a:ext cx="3574658" cy="3569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36" name="TextBox 6"/>
          <p:cNvSpPr txBox="1"/>
          <p:nvPr/>
        </p:nvSpPr>
        <p:spPr>
          <a:xfrm>
            <a:off x="3025092" y="5864091"/>
            <a:ext cx="17752195" cy="616711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57" sz="4600">
                <a:latin typeface="Poppins Regular"/>
                <a:ea typeface="Poppins Regular"/>
                <a:cs typeface="Poppins Regular"/>
                <a:sym typeface="Poppins Regular"/>
              </a:defRPr>
            </a:pPr>
            <a:r>
              <a:t>In summary, the strength of the team and the expertise they bring to the table are foundational to the success of an educational venture. A well-rounded team with a blend of scholarly, technical, and business skills, supplemented by external expertise as needed, can drive the venture </a:t>
            </a:r>
          </a:p>
          <a:p>
            <a:pPr algn="ctr" defTabSz="1828433">
              <a:lnSpc>
                <a:spcPct val="100000"/>
              </a:lnSpc>
              <a:spcBef>
                <a:spcPts val="0"/>
              </a:spcBef>
              <a:defRPr spc="-57" sz="4600">
                <a:latin typeface="Poppins Regular"/>
                <a:ea typeface="Poppins Regular"/>
                <a:cs typeface="Poppins Regular"/>
                <a:sym typeface="Poppins Regular"/>
              </a:defRPr>
            </a:pPr>
            <a:r>
              <a:t>towards achieving its goals and significantly </a:t>
            </a:r>
          </a:p>
          <a:p>
            <a:pPr algn="ctr" defTabSz="1828433">
              <a:lnSpc>
                <a:spcPct val="100000"/>
              </a:lnSpc>
              <a:spcBef>
                <a:spcPts val="0"/>
              </a:spcBef>
              <a:defRPr spc="-57" sz="4600">
                <a:latin typeface="Poppins Regular"/>
                <a:ea typeface="Poppins Regular"/>
                <a:cs typeface="Poppins Regular"/>
                <a:sym typeface="Poppins Regular"/>
              </a:defRPr>
            </a:pPr>
            <a:r>
              <a:t>impact the academic field.</a:t>
            </a:r>
          </a:p>
        </p:txBody>
      </p:sp>
      <p:grpSp>
        <p:nvGrpSpPr>
          <p:cNvPr id="2259" name="Group"/>
          <p:cNvGrpSpPr/>
          <p:nvPr/>
        </p:nvGrpSpPr>
        <p:grpSpPr>
          <a:xfrm>
            <a:off x="10856834" y="2588787"/>
            <a:ext cx="1683888" cy="2304800"/>
            <a:chOff x="0" y="0"/>
            <a:chExt cx="1683886" cy="2304799"/>
          </a:xfrm>
        </p:grpSpPr>
        <p:sp>
          <p:nvSpPr>
            <p:cNvPr id="2237" name="Freeform 72"/>
            <p:cNvSpPr/>
            <p:nvPr/>
          </p:nvSpPr>
          <p:spPr>
            <a:xfrm>
              <a:off x="114090" y="0"/>
              <a:ext cx="485932" cy="503055"/>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38" name="Freeform 73"/>
            <p:cNvSpPr/>
            <p:nvPr/>
          </p:nvSpPr>
          <p:spPr>
            <a:xfrm>
              <a:off x="578066" y="170213"/>
              <a:ext cx="181684" cy="325047"/>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39" name="Freeform 23"/>
            <p:cNvSpPr/>
            <p:nvPr/>
          </p:nvSpPr>
          <p:spPr>
            <a:xfrm>
              <a:off x="551445" y="170213"/>
              <a:ext cx="56170" cy="264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0" name="Freeform 75"/>
            <p:cNvSpPr/>
            <p:nvPr/>
          </p:nvSpPr>
          <p:spPr>
            <a:xfrm>
              <a:off x="95076" y="106020"/>
              <a:ext cx="299579" cy="1257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1" name="Freeform 25"/>
            <p:cNvSpPr/>
            <p:nvPr/>
          </p:nvSpPr>
          <p:spPr>
            <a:xfrm>
              <a:off x="848083" y="238687"/>
              <a:ext cx="835804" cy="1188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2" name="Freeform 81"/>
            <p:cNvSpPr/>
            <p:nvPr/>
          </p:nvSpPr>
          <p:spPr>
            <a:xfrm>
              <a:off x="600884" y="936275"/>
              <a:ext cx="425084" cy="384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3" name="Freeform 82"/>
            <p:cNvSpPr/>
            <p:nvPr/>
          </p:nvSpPr>
          <p:spPr>
            <a:xfrm>
              <a:off x="0" y="1150258"/>
              <a:ext cx="1630652" cy="115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4" name="Freeform 83"/>
            <p:cNvSpPr/>
            <p:nvPr/>
          </p:nvSpPr>
          <p:spPr>
            <a:xfrm>
              <a:off x="0" y="1150257"/>
              <a:ext cx="1630652" cy="576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5" name="Freeform 29"/>
            <p:cNvSpPr/>
            <p:nvPr/>
          </p:nvSpPr>
          <p:spPr>
            <a:xfrm>
              <a:off x="292836" y="1655259"/>
              <a:ext cx="1041184" cy="14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6" name="Freeform 30"/>
            <p:cNvSpPr/>
            <p:nvPr/>
          </p:nvSpPr>
          <p:spPr>
            <a:xfrm>
              <a:off x="327065" y="1698057"/>
              <a:ext cx="968943" cy="58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7" name="Freeform 88"/>
            <p:cNvSpPr/>
            <p:nvPr/>
          </p:nvSpPr>
          <p:spPr>
            <a:xfrm>
              <a:off x="1126886" y="1013307"/>
              <a:ext cx="351784" cy="135993"/>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8" name="Freeform 89"/>
            <p:cNvSpPr/>
            <p:nvPr/>
          </p:nvSpPr>
          <p:spPr>
            <a:xfrm>
              <a:off x="1061337" y="679494"/>
              <a:ext cx="489177" cy="332839"/>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49" name="Freeform 90"/>
            <p:cNvSpPr/>
            <p:nvPr/>
          </p:nvSpPr>
          <p:spPr>
            <a:xfrm>
              <a:off x="1168253" y="1475513"/>
              <a:ext cx="110241" cy="153028"/>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50" name="Freeform 91"/>
            <p:cNvSpPr/>
            <p:nvPr/>
          </p:nvSpPr>
          <p:spPr>
            <a:xfrm>
              <a:off x="1318404" y="1475513"/>
              <a:ext cx="110071" cy="153028"/>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51" name="Freeform 35"/>
            <p:cNvSpPr/>
            <p:nvPr/>
          </p:nvSpPr>
          <p:spPr>
            <a:xfrm>
              <a:off x="1111895" y="1043265"/>
              <a:ext cx="377213" cy="452676"/>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52" name="Freeform 94"/>
            <p:cNvSpPr/>
            <p:nvPr/>
          </p:nvSpPr>
          <p:spPr>
            <a:xfrm>
              <a:off x="1186556" y="747969"/>
              <a:ext cx="242531" cy="264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53" name="Freeform 95"/>
            <p:cNvSpPr/>
            <p:nvPr/>
          </p:nvSpPr>
          <p:spPr>
            <a:xfrm>
              <a:off x="1129509" y="812163"/>
              <a:ext cx="352827" cy="200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54" name="Freeform 96"/>
            <p:cNvSpPr/>
            <p:nvPr/>
          </p:nvSpPr>
          <p:spPr>
            <a:xfrm>
              <a:off x="1274026" y="876359"/>
              <a:ext cx="48575" cy="84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55" name="Freeform 97"/>
            <p:cNvSpPr/>
            <p:nvPr/>
          </p:nvSpPr>
          <p:spPr>
            <a:xfrm>
              <a:off x="1270223" y="611020"/>
              <a:ext cx="75198" cy="131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56" name="Freeform 98"/>
            <p:cNvSpPr/>
            <p:nvPr/>
          </p:nvSpPr>
          <p:spPr>
            <a:xfrm>
              <a:off x="1270223" y="611020"/>
              <a:ext cx="75198" cy="67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57" name="Freeform 41"/>
            <p:cNvSpPr/>
            <p:nvPr/>
          </p:nvSpPr>
          <p:spPr>
            <a:xfrm>
              <a:off x="1234062" y="456952"/>
              <a:ext cx="147304" cy="204447"/>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58" name="Freeform 42"/>
            <p:cNvSpPr/>
            <p:nvPr/>
          </p:nvSpPr>
          <p:spPr>
            <a:xfrm>
              <a:off x="1233174" y="392754"/>
              <a:ext cx="143212" cy="191620"/>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3" name="TextBox 4"/>
          <p:cNvSpPr txBox="1"/>
          <p:nvPr>
            <p:ph type="sldNum" sz="quarter" idx="2"/>
          </p:nvPr>
        </p:nvSpPr>
        <p:spPr>
          <a:xfrm>
            <a:off x="22500446" y="921154"/>
            <a:ext cx="210469"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4" name="TextBox 134"/>
          <p:cNvSpPr txBox="1"/>
          <p:nvPr/>
        </p:nvSpPr>
        <p:spPr>
          <a:xfrm>
            <a:off x="3025654" y="858355"/>
            <a:ext cx="19348692" cy="183387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defTabSz="1828433">
              <a:lnSpc>
                <a:spcPct val="80000"/>
              </a:lnSpc>
              <a:spcBef>
                <a:spcPts val="0"/>
              </a:spcBef>
              <a:defRPr sz="9800">
                <a:solidFill>
                  <a:schemeClr val="accent1">
                    <a:lumOff val="-13575"/>
                  </a:schemeClr>
                </a:solidFill>
                <a:latin typeface="Poppins Bold"/>
                <a:ea typeface="Poppins Bold"/>
                <a:cs typeface="Poppins Bold"/>
                <a:sym typeface="Poppins Bold"/>
              </a:defRPr>
            </a:lvl1pPr>
          </a:lstStyle>
          <a:p>
            <a:pPr/>
            <a:r>
              <a:t>Sustainability and Scalability</a:t>
            </a:r>
          </a:p>
        </p:txBody>
      </p:sp>
      <p:sp>
        <p:nvSpPr>
          <p:cNvPr id="2265" name="7"/>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7</a:t>
            </a:r>
          </a:p>
        </p:txBody>
      </p:sp>
      <p:sp>
        <p:nvSpPr>
          <p:cNvPr id="2266" name="TextBox 17"/>
          <p:cNvSpPr txBox="1"/>
          <p:nvPr/>
        </p:nvSpPr>
        <p:spPr>
          <a:xfrm>
            <a:off x="1543919" y="4323716"/>
            <a:ext cx="13362462" cy="741984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74700" indent="-711200" defTabSz="1828433">
              <a:lnSpc>
                <a:spcPct val="110000"/>
              </a:lnSpc>
              <a:spcBef>
                <a:spcPts val="0"/>
              </a:spcBef>
              <a:buSzPct val="100000"/>
              <a:buChar char="๏"/>
              <a:defRPr spc="-42" sz="51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Long-term Vision: </a:t>
            </a:r>
            <a:r>
              <a:t>Understand the venture's long-term goals and how it plans to sustain itself beyond the initial phases. </a:t>
            </a:r>
            <a:endParaRPr>
              <a:latin typeface="Poppins Bold"/>
              <a:ea typeface="Poppins Bold"/>
              <a:cs typeface="Poppins Bold"/>
              <a:sym typeface="Poppins Bold"/>
            </a:endParaRPr>
          </a:p>
          <a:p>
            <a:pPr marL="774700" indent="-711200" defTabSz="1828433">
              <a:lnSpc>
                <a:spcPct val="110000"/>
              </a:lnSpc>
              <a:spcBef>
                <a:spcPts val="0"/>
              </a:spcBef>
              <a:buSzPct val="100000"/>
              <a:buChar char="๏"/>
              <a:defRPr spc="-42" sz="51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Expansion Opportunities: </a:t>
            </a:r>
            <a:r>
              <a:t>Identify potential areas or markets for growth and the feasibility of such expansion.</a:t>
            </a:r>
          </a:p>
        </p:txBody>
      </p:sp>
      <p:sp>
        <p:nvSpPr>
          <p:cNvPr id="2267" name="Picture Placeholder 2"/>
          <p:cNvSpPr/>
          <p:nvPr/>
        </p:nvSpPr>
        <p:spPr>
          <a:xfrm>
            <a:off x="15881974" y="4279502"/>
            <a:ext cx="8509912" cy="9140656"/>
          </a:xfrm>
          <a:custGeom>
            <a:avLst/>
            <a:gdLst/>
            <a:ahLst/>
            <a:cxnLst>
              <a:cxn ang="0">
                <a:pos x="wd2" y="hd2"/>
              </a:cxn>
              <a:cxn ang="5400000">
                <a:pos x="wd2" y="hd2"/>
              </a:cxn>
              <a:cxn ang="10800000">
                <a:pos x="wd2" y="hd2"/>
              </a:cxn>
              <a:cxn ang="16200000">
                <a:pos x="wd2" y="hd2"/>
              </a:cxn>
            </a:cxnLst>
            <a:rect l="0" t="0" r="r" b="b"/>
            <a:pathLst>
              <a:path w="19468" h="20306" fill="norm" stroke="1" extrusionOk="0">
                <a:moveTo>
                  <a:pt x="4740" y="0"/>
                </a:moveTo>
                <a:cubicBezTo>
                  <a:pt x="7576" y="42"/>
                  <a:pt x="8246" y="4684"/>
                  <a:pt x="12419" y="7532"/>
                </a:cubicBezTo>
                <a:cubicBezTo>
                  <a:pt x="14391" y="8877"/>
                  <a:pt x="16926" y="9431"/>
                  <a:pt x="18833" y="10324"/>
                </a:cubicBezTo>
                <a:lnTo>
                  <a:pt x="19468" y="10653"/>
                </a:lnTo>
                <a:lnTo>
                  <a:pt x="19468" y="18060"/>
                </a:lnTo>
                <a:lnTo>
                  <a:pt x="19263" y="18225"/>
                </a:lnTo>
                <a:cubicBezTo>
                  <a:pt x="16204" y="20536"/>
                  <a:pt x="10496" y="21596"/>
                  <a:pt x="4955" y="17777"/>
                </a:cubicBezTo>
                <a:cubicBezTo>
                  <a:pt x="-2132" y="12894"/>
                  <a:pt x="-779" y="1476"/>
                  <a:pt x="3784" y="142"/>
                </a:cubicBezTo>
                <a:cubicBezTo>
                  <a:pt x="4130" y="41"/>
                  <a:pt x="4446" y="-4"/>
                  <a:pt x="4740" y="0"/>
                </a:cubicBezTo>
                <a:close/>
              </a:path>
            </a:pathLst>
          </a:custGeom>
          <a:solidFill>
            <a:srgbClr val="F2F2F2"/>
          </a:solidFill>
          <a:ln w="12700">
            <a:miter lim="400000"/>
          </a:ln>
        </p:spPr>
        <p:txBody>
          <a:bodyPr lIns="45719" rIns="45719"/>
          <a:lstStyle/>
          <a:p>
            <a:pPr defTabSz="1828433">
              <a:lnSpc>
                <a:spcPct val="100000"/>
              </a:lnSpc>
              <a:spcBef>
                <a:spcPts val="0"/>
              </a:spcBef>
              <a:defRPr b="1" sz="3600">
                <a:solidFill>
                  <a:srgbClr val="686868"/>
                </a:solidFill>
                <a:latin typeface="Calibri"/>
                <a:ea typeface="Calibri"/>
                <a:cs typeface="Calibri"/>
                <a:sym typeface="Calibri"/>
              </a:defRPr>
            </a:pPr>
          </a:p>
        </p:txBody>
      </p:sp>
      <p:sp>
        <p:nvSpPr>
          <p:cNvPr id="2268" name="Freeform 12"/>
          <p:cNvSpPr/>
          <p:nvPr/>
        </p:nvSpPr>
        <p:spPr>
          <a:xfrm rot="9000000">
            <a:off x="14419958" y="5960442"/>
            <a:ext cx="9424464" cy="6056121"/>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gradFill>
            <a:gsLst>
              <a:gs pos="0">
                <a:srgbClr val="5422C5">
                  <a:alpha val="30000"/>
                </a:srgbClr>
              </a:gs>
              <a:gs pos="100000">
                <a:srgbClr val="2A1163">
                  <a:alpha val="30000"/>
                </a:srgbClr>
              </a:gs>
            </a:gsLst>
            <a:lin ang="5400000"/>
          </a:gradFill>
          <a:ln w="12700">
            <a:miter lim="400000"/>
          </a:ln>
        </p:spPr>
        <p:txBody>
          <a:bodyPr lIns="45719" rIns="45719" anchor="ct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2269" name="AdobeStock_201973585.jpg.jpeg" descr="AdobeStock_201973585.jpg.jpeg"/>
          <p:cNvPicPr>
            <a:picLocks noChangeAspect="1"/>
          </p:cNvPicPr>
          <p:nvPr/>
        </p:nvPicPr>
        <p:blipFill>
          <a:blip r:embed="rId3">
            <a:extLst/>
          </a:blip>
          <a:srcRect l="18956" t="0" r="18957" b="0"/>
          <a:stretch>
            <a:fillRect/>
          </a:stretch>
        </p:blipFill>
        <p:spPr>
          <a:xfrm>
            <a:off x="15881954" y="4279502"/>
            <a:ext cx="8509816" cy="9140656"/>
          </a:xfrm>
          <a:custGeom>
            <a:avLst/>
            <a:gdLst/>
            <a:ahLst/>
            <a:cxnLst>
              <a:cxn ang="0">
                <a:pos x="wd2" y="hd2"/>
              </a:cxn>
              <a:cxn ang="5400000">
                <a:pos x="wd2" y="hd2"/>
              </a:cxn>
              <a:cxn ang="10800000">
                <a:pos x="wd2" y="hd2"/>
              </a:cxn>
              <a:cxn ang="16200000">
                <a:pos x="wd2" y="hd2"/>
              </a:cxn>
            </a:cxnLst>
            <a:rect l="0" t="0" r="r" b="b"/>
            <a:pathLst>
              <a:path w="19468" h="20306" fill="norm" stroke="1" extrusionOk="0">
                <a:moveTo>
                  <a:pt x="4740" y="0"/>
                </a:moveTo>
                <a:cubicBezTo>
                  <a:pt x="4446" y="-4"/>
                  <a:pt x="4130" y="41"/>
                  <a:pt x="3784" y="142"/>
                </a:cubicBezTo>
                <a:cubicBezTo>
                  <a:pt x="-779" y="1476"/>
                  <a:pt x="-2132" y="12894"/>
                  <a:pt x="4955" y="17777"/>
                </a:cubicBezTo>
                <a:cubicBezTo>
                  <a:pt x="10496" y="21596"/>
                  <a:pt x="16204" y="20536"/>
                  <a:pt x="19263" y="18225"/>
                </a:cubicBezTo>
                <a:lnTo>
                  <a:pt x="19468" y="18060"/>
                </a:lnTo>
                <a:lnTo>
                  <a:pt x="19468" y="10653"/>
                </a:lnTo>
                <a:lnTo>
                  <a:pt x="18832" y="10325"/>
                </a:lnTo>
                <a:cubicBezTo>
                  <a:pt x="16926" y="9431"/>
                  <a:pt x="14390" y="8877"/>
                  <a:pt x="12419" y="7532"/>
                </a:cubicBezTo>
                <a:cubicBezTo>
                  <a:pt x="8245" y="4684"/>
                  <a:pt x="7576" y="42"/>
                  <a:pt x="4740" y="0"/>
                </a:cubicBezTo>
                <a:close/>
              </a:path>
            </a:pathLst>
          </a:cu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3" name="TextBox 134"/>
          <p:cNvSpPr txBox="1"/>
          <p:nvPr/>
        </p:nvSpPr>
        <p:spPr>
          <a:xfrm>
            <a:off x="790454" y="678805"/>
            <a:ext cx="19233923"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24E8D"/>
                </a:solidFill>
                <a:latin typeface="Poppins Bold"/>
                <a:ea typeface="Poppins Bold"/>
                <a:cs typeface="Poppins Bold"/>
                <a:sym typeface="Poppins Bold"/>
              </a:defRPr>
            </a:lvl1pPr>
          </a:lstStyle>
          <a:p>
            <a:pPr/>
            <a:r>
              <a:t> Long-term Vision</a:t>
            </a:r>
          </a:p>
        </p:txBody>
      </p:sp>
      <p:sp>
        <p:nvSpPr>
          <p:cNvPr id="2274" name="Freeform 70"/>
          <p:cNvSpPr/>
          <p:nvPr/>
        </p:nvSpPr>
        <p:spPr>
          <a:xfrm>
            <a:off x="8786473" y="4231216"/>
            <a:ext cx="6650839" cy="8810021"/>
          </a:xfrm>
          <a:prstGeom prst="roundRect">
            <a:avLst>
              <a:gd name="adj" fmla="val 9852"/>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75" name="Freeform 70"/>
          <p:cNvSpPr/>
          <p:nvPr/>
        </p:nvSpPr>
        <p:spPr>
          <a:xfrm>
            <a:off x="986633" y="4096872"/>
            <a:ext cx="6826156" cy="8810022"/>
          </a:xfrm>
          <a:prstGeom prst="roundRect">
            <a:avLst>
              <a:gd name="adj" fmla="val 959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76" name="TextBox 5"/>
          <p:cNvSpPr txBox="1"/>
          <p:nvPr/>
        </p:nvSpPr>
        <p:spPr>
          <a:xfrm>
            <a:off x="1541448" y="5694379"/>
            <a:ext cx="5243343" cy="135585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Understanding Future Goals</a:t>
            </a:r>
          </a:p>
        </p:txBody>
      </p:sp>
      <p:sp>
        <p:nvSpPr>
          <p:cNvPr id="2277" name="TextBox 6"/>
          <p:cNvSpPr txBox="1"/>
          <p:nvPr/>
        </p:nvSpPr>
        <p:spPr>
          <a:xfrm>
            <a:off x="1546223" y="7840395"/>
            <a:ext cx="5706976" cy="47586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Clearly define the long-term objectives of your venture. This includes financial goals, educational impact, market presence, and innovation.</a:t>
            </a:r>
          </a:p>
        </p:txBody>
      </p:sp>
      <p:sp>
        <p:nvSpPr>
          <p:cNvPr id="2278" name="TextBox 5"/>
          <p:cNvSpPr txBox="1"/>
          <p:nvPr/>
        </p:nvSpPr>
        <p:spPr>
          <a:xfrm>
            <a:off x="9490221" y="5694379"/>
            <a:ext cx="5243343" cy="135585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Sustaining Beyond Initial Phases</a:t>
            </a:r>
          </a:p>
        </p:txBody>
      </p:sp>
      <p:sp>
        <p:nvSpPr>
          <p:cNvPr id="2279" name="Freeform 70"/>
          <p:cNvSpPr/>
          <p:nvPr/>
        </p:nvSpPr>
        <p:spPr>
          <a:xfrm>
            <a:off x="16410996" y="4131825"/>
            <a:ext cx="6986371" cy="8810021"/>
          </a:xfrm>
          <a:prstGeom prst="roundRect">
            <a:avLst>
              <a:gd name="adj" fmla="val 937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80" name="TextBox 5"/>
          <p:cNvSpPr txBox="1"/>
          <p:nvPr/>
        </p:nvSpPr>
        <p:spPr>
          <a:xfrm>
            <a:off x="17138157" y="5694379"/>
            <a:ext cx="5243342" cy="135585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Adaptability and Evolution</a:t>
            </a:r>
          </a:p>
        </p:txBody>
      </p:sp>
      <p:grpSp>
        <p:nvGrpSpPr>
          <p:cNvPr id="2312" name="Group"/>
          <p:cNvGrpSpPr/>
          <p:nvPr/>
        </p:nvGrpSpPr>
        <p:grpSpPr>
          <a:xfrm>
            <a:off x="11117020" y="3248099"/>
            <a:ext cx="2149960" cy="2122840"/>
            <a:chOff x="0" y="0"/>
            <a:chExt cx="2149959" cy="2122839"/>
          </a:xfrm>
        </p:grpSpPr>
        <p:sp>
          <p:nvSpPr>
            <p:cNvPr id="2281"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311" name="Group"/>
            <p:cNvGrpSpPr/>
            <p:nvPr/>
          </p:nvGrpSpPr>
          <p:grpSpPr>
            <a:xfrm>
              <a:off x="504849" y="208837"/>
              <a:ext cx="1445061" cy="1480761"/>
              <a:chOff x="0" y="0"/>
              <a:chExt cx="1445059" cy="1480760"/>
            </a:xfrm>
          </p:grpSpPr>
          <p:sp>
            <p:nvSpPr>
              <p:cNvPr id="2282"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310" name="Group"/>
              <p:cNvGrpSpPr/>
              <p:nvPr/>
            </p:nvGrpSpPr>
            <p:grpSpPr>
              <a:xfrm>
                <a:off x="40381" y="0"/>
                <a:ext cx="1404679" cy="1480761"/>
                <a:chOff x="0" y="0"/>
                <a:chExt cx="1404678" cy="1480760"/>
              </a:xfrm>
            </p:grpSpPr>
            <p:sp>
              <p:nvSpPr>
                <p:cNvPr id="2283"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84"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85"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86"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87"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88"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89"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0"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1"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2"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3"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4"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5"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6"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7"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8"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299"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0"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1"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2"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3"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4"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5"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6"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7"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8"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09"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2337" name="Group"/>
          <p:cNvGrpSpPr/>
          <p:nvPr/>
        </p:nvGrpSpPr>
        <p:grpSpPr>
          <a:xfrm>
            <a:off x="18829201" y="3248099"/>
            <a:ext cx="2149960" cy="2122840"/>
            <a:chOff x="0" y="0"/>
            <a:chExt cx="2149959" cy="2122839"/>
          </a:xfrm>
        </p:grpSpPr>
        <p:sp>
          <p:nvSpPr>
            <p:cNvPr id="2313"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336" name="Group"/>
            <p:cNvGrpSpPr/>
            <p:nvPr/>
          </p:nvGrpSpPr>
          <p:grpSpPr>
            <a:xfrm>
              <a:off x="435447" y="74693"/>
              <a:ext cx="1279065" cy="1642044"/>
              <a:chOff x="0" y="0"/>
              <a:chExt cx="1279063" cy="1642043"/>
            </a:xfrm>
          </p:grpSpPr>
          <p:sp>
            <p:nvSpPr>
              <p:cNvPr id="2314"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15"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16"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17"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18"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19"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0"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1"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2"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3"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4"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5"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6"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7"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8"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29"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30"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31"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32"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33"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34"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35"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2359" name="Group"/>
          <p:cNvGrpSpPr/>
          <p:nvPr/>
        </p:nvGrpSpPr>
        <p:grpSpPr>
          <a:xfrm>
            <a:off x="3153560" y="3146894"/>
            <a:ext cx="2019120" cy="1931049"/>
            <a:chOff x="0" y="0"/>
            <a:chExt cx="2019119" cy="1931048"/>
          </a:xfrm>
        </p:grpSpPr>
        <p:sp>
          <p:nvSpPr>
            <p:cNvPr id="2338" name="Freeform 489"/>
            <p:cNvSpPr/>
            <p:nvPr/>
          </p:nvSpPr>
          <p:spPr>
            <a:xfrm>
              <a:off x="0" y="0"/>
              <a:ext cx="2019120"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39" name="Freeform 490"/>
            <p:cNvSpPr/>
            <p:nvPr/>
          </p:nvSpPr>
          <p:spPr>
            <a:xfrm>
              <a:off x="776854" y="368513"/>
              <a:ext cx="891124"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0" name="Freeform 491"/>
            <p:cNvSpPr/>
            <p:nvPr/>
          </p:nvSpPr>
          <p:spPr>
            <a:xfrm>
              <a:off x="835895" y="433895"/>
              <a:ext cx="766831"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1" name="Freeform 129"/>
            <p:cNvSpPr/>
            <p:nvPr/>
          </p:nvSpPr>
          <p:spPr>
            <a:xfrm>
              <a:off x="976168" y="549796"/>
              <a:ext cx="449286"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2" name="Freeform 494"/>
            <p:cNvSpPr/>
            <p:nvPr/>
          </p:nvSpPr>
          <p:spPr>
            <a:xfrm>
              <a:off x="1162174" y="742969"/>
              <a:ext cx="132919"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3" name="Freeform 495"/>
            <p:cNvSpPr/>
            <p:nvPr/>
          </p:nvSpPr>
          <p:spPr>
            <a:xfrm>
              <a:off x="360461" y="1117426"/>
              <a:ext cx="16710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4" name="Freeform 496"/>
            <p:cNvSpPr/>
            <p:nvPr/>
          </p:nvSpPr>
          <p:spPr>
            <a:xfrm>
              <a:off x="388426" y="1199685"/>
              <a:ext cx="69197"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5" name="Freeform 497"/>
            <p:cNvSpPr/>
            <p:nvPr/>
          </p:nvSpPr>
          <p:spPr>
            <a:xfrm>
              <a:off x="475433" y="1482968"/>
              <a:ext cx="101845"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6" name="Freeform 498"/>
            <p:cNvSpPr/>
            <p:nvPr/>
          </p:nvSpPr>
          <p:spPr>
            <a:xfrm>
              <a:off x="435038" y="948029"/>
              <a:ext cx="61443"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7" name="Freeform 500"/>
            <p:cNvSpPr/>
            <p:nvPr/>
          </p:nvSpPr>
          <p:spPr>
            <a:xfrm>
              <a:off x="212560" y="840069"/>
              <a:ext cx="176087"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8" name="Freeform 136"/>
            <p:cNvSpPr/>
            <p:nvPr/>
          </p:nvSpPr>
          <p:spPr>
            <a:xfrm>
              <a:off x="282574" y="879675"/>
              <a:ext cx="189050"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49" name="Freeform 503"/>
            <p:cNvSpPr/>
            <p:nvPr/>
          </p:nvSpPr>
          <p:spPr>
            <a:xfrm>
              <a:off x="257915" y="1117427"/>
              <a:ext cx="157776"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50" name="Freeform 504"/>
            <p:cNvSpPr/>
            <p:nvPr/>
          </p:nvSpPr>
          <p:spPr>
            <a:xfrm>
              <a:off x="245485" y="1471079"/>
              <a:ext cx="97553"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51" name="Freeform 505"/>
            <p:cNvSpPr/>
            <p:nvPr/>
          </p:nvSpPr>
          <p:spPr>
            <a:xfrm>
              <a:off x="605945" y="683532"/>
              <a:ext cx="372189"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52" name="Freeform 506"/>
            <p:cNvSpPr/>
            <p:nvPr/>
          </p:nvSpPr>
          <p:spPr>
            <a:xfrm>
              <a:off x="577981" y="656784"/>
              <a:ext cx="428122"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53" name="Freeform 507"/>
            <p:cNvSpPr/>
            <p:nvPr/>
          </p:nvSpPr>
          <p:spPr>
            <a:xfrm>
              <a:off x="286663" y="915338"/>
              <a:ext cx="352760"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54" name="Freeform 508"/>
            <p:cNvSpPr/>
            <p:nvPr/>
          </p:nvSpPr>
          <p:spPr>
            <a:xfrm>
              <a:off x="302244" y="992142"/>
              <a:ext cx="185743"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55" name="Freeform 509"/>
            <p:cNvSpPr/>
            <p:nvPr/>
          </p:nvSpPr>
          <p:spPr>
            <a:xfrm>
              <a:off x="344921" y="838069"/>
              <a:ext cx="5861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56" name="Freeform 510"/>
            <p:cNvSpPr/>
            <p:nvPr/>
          </p:nvSpPr>
          <p:spPr>
            <a:xfrm>
              <a:off x="344922" y="838070"/>
              <a:ext cx="45896"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57" name="Freeform 511"/>
            <p:cNvSpPr/>
            <p:nvPr/>
          </p:nvSpPr>
          <p:spPr>
            <a:xfrm>
              <a:off x="323661" y="755815"/>
              <a:ext cx="94469"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58" name="Freeform 512"/>
            <p:cNvSpPr/>
            <p:nvPr/>
          </p:nvSpPr>
          <p:spPr>
            <a:xfrm>
              <a:off x="285928" y="733371"/>
              <a:ext cx="124124"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2360" name="TextBox 6"/>
          <p:cNvSpPr txBox="1"/>
          <p:nvPr/>
        </p:nvSpPr>
        <p:spPr>
          <a:xfrm>
            <a:off x="9116672" y="7755939"/>
            <a:ext cx="5990442" cy="49275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0" sz="3200">
                <a:latin typeface="Poppins Regular"/>
                <a:ea typeface="Poppins Regular"/>
                <a:cs typeface="Poppins Regular"/>
                <a:sym typeface="Poppins Regular"/>
              </a:defRPr>
            </a:lvl1pPr>
          </a:lstStyle>
          <a:p>
            <a:pPr/>
            <a:r>
              <a:t>Develop a strategy to maintain momentum after the initial launch and growth phases. This involves diversifying revenue streams, building a loyal customer base, and continuously improving your offerings.</a:t>
            </a:r>
          </a:p>
        </p:txBody>
      </p:sp>
      <p:sp>
        <p:nvSpPr>
          <p:cNvPr id="2361" name="TextBox 6"/>
          <p:cNvSpPr txBox="1"/>
          <p:nvPr/>
        </p:nvSpPr>
        <p:spPr>
          <a:xfrm>
            <a:off x="16790565" y="7423835"/>
            <a:ext cx="6227231" cy="482726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8" sz="3100">
                <a:latin typeface="Poppins Regular"/>
                <a:ea typeface="Poppins Regular"/>
                <a:cs typeface="Poppins Regular"/>
                <a:sym typeface="Poppins Regular"/>
              </a:defRPr>
            </a:lvl1pPr>
          </a:lstStyle>
          <a:p>
            <a:pPr/>
            <a:r>
              <a:t>Ensure that your venture can adapt to changes in the educational landscape, technological advancements, and evolving market demands. This requires ongoing research, feedback mechanisms, and a willingness to pivot strategies.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5" name="TextBox 134"/>
          <p:cNvSpPr txBox="1"/>
          <p:nvPr/>
        </p:nvSpPr>
        <p:spPr>
          <a:xfrm>
            <a:off x="790454" y="678805"/>
            <a:ext cx="20788219"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3E6F43"/>
                </a:solidFill>
                <a:latin typeface="Poppins Bold"/>
                <a:ea typeface="Poppins Bold"/>
                <a:cs typeface="Poppins Bold"/>
                <a:sym typeface="Poppins Bold"/>
              </a:defRPr>
            </a:lvl1pPr>
          </a:lstStyle>
          <a:p>
            <a:pPr/>
            <a:r>
              <a:t> Expansion Opportunities</a:t>
            </a:r>
          </a:p>
        </p:txBody>
      </p:sp>
      <p:sp>
        <p:nvSpPr>
          <p:cNvPr id="2366" name="Freeform 70"/>
          <p:cNvSpPr/>
          <p:nvPr/>
        </p:nvSpPr>
        <p:spPr>
          <a:xfrm>
            <a:off x="747189" y="3798698"/>
            <a:ext cx="7319431" cy="8810022"/>
          </a:xfrm>
          <a:prstGeom prst="roundRect">
            <a:avLst>
              <a:gd name="adj" fmla="val 8952"/>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67" name="TextBox 5"/>
          <p:cNvSpPr txBox="1"/>
          <p:nvPr/>
        </p:nvSpPr>
        <p:spPr>
          <a:xfrm>
            <a:off x="1420949" y="5064883"/>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5" sz="4000">
                <a:solidFill>
                  <a:srgbClr val="111340"/>
                </a:solidFill>
                <a:latin typeface="Poppins Bold"/>
                <a:ea typeface="Poppins Bold"/>
                <a:cs typeface="Poppins Bold"/>
                <a:sym typeface="Poppins Bold"/>
              </a:defRPr>
            </a:pPr>
            <a:r>
              <a:t>Identifying </a:t>
            </a:r>
          </a:p>
          <a:p>
            <a:pPr algn="ctr" defTabSz="1828433">
              <a:lnSpc>
                <a:spcPct val="80000"/>
              </a:lnSpc>
              <a:spcBef>
                <a:spcPts val="0"/>
              </a:spcBef>
              <a:defRPr spc="-35" sz="4000">
                <a:solidFill>
                  <a:srgbClr val="111340"/>
                </a:solidFill>
                <a:latin typeface="Poppins Bold"/>
                <a:ea typeface="Poppins Bold"/>
                <a:cs typeface="Poppins Bold"/>
                <a:sym typeface="Poppins Bold"/>
              </a:defRPr>
            </a:pPr>
            <a:r>
              <a:t>Growth Areas</a:t>
            </a:r>
          </a:p>
        </p:txBody>
      </p:sp>
      <p:sp>
        <p:nvSpPr>
          <p:cNvPr id="2368" name="TextBox 6"/>
          <p:cNvSpPr txBox="1"/>
          <p:nvPr/>
        </p:nvSpPr>
        <p:spPr>
          <a:xfrm>
            <a:off x="1066335" y="6787794"/>
            <a:ext cx="6681139" cy="54317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Look for potential areas or markets for expansion. This could include new geographical regions, different educational levels or disciplines, online platforms, or diversifying into related educational services.</a:t>
            </a:r>
          </a:p>
        </p:txBody>
      </p:sp>
      <p:sp>
        <p:nvSpPr>
          <p:cNvPr id="2369" name="Freeform 70"/>
          <p:cNvSpPr/>
          <p:nvPr/>
        </p:nvSpPr>
        <p:spPr>
          <a:xfrm>
            <a:off x="8676840" y="3898089"/>
            <a:ext cx="7315201" cy="8810022"/>
          </a:xfrm>
          <a:prstGeom prst="roundRect">
            <a:avLst>
              <a:gd name="adj" fmla="val 895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70" name="TextBox 5"/>
          <p:cNvSpPr txBox="1"/>
          <p:nvPr/>
        </p:nvSpPr>
        <p:spPr>
          <a:xfrm>
            <a:off x="9712769" y="5024761"/>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5" sz="4000">
                <a:solidFill>
                  <a:srgbClr val="111340"/>
                </a:solidFill>
                <a:latin typeface="Poppins Bold"/>
                <a:ea typeface="Poppins Bold"/>
                <a:cs typeface="Poppins Bold"/>
                <a:sym typeface="Poppins Bold"/>
              </a:defRPr>
            </a:pPr>
            <a:r>
              <a:t>Feasibility </a:t>
            </a:r>
          </a:p>
          <a:p>
            <a:pPr algn="ctr" defTabSz="1828433">
              <a:lnSpc>
                <a:spcPct val="80000"/>
              </a:lnSpc>
              <a:spcBef>
                <a:spcPts val="0"/>
              </a:spcBef>
              <a:defRPr spc="-35" sz="4000">
                <a:solidFill>
                  <a:srgbClr val="111340"/>
                </a:solidFill>
                <a:latin typeface="Poppins Bold"/>
                <a:ea typeface="Poppins Bold"/>
                <a:cs typeface="Poppins Bold"/>
                <a:sym typeface="Poppins Bold"/>
              </a:defRPr>
            </a:pPr>
            <a:r>
              <a:t>of Expansion</a:t>
            </a:r>
          </a:p>
        </p:txBody>
      </p:sp>
      <p:sp>
        <p:nvSpPr>
          <p:cNvPr id="2371" name="TextBox 6"/>
          <p:cNvSpPr txBox="1"/>
          <p:nvPr/>
        </p:nvSpPr>
        <p:spPr>
          <a:xfrm>
            <a:off x="9078173" y="6823370"/>
            <a:ext cx="6512536" cy="58775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Assess the feasibility of these expansion opportunities. Consider factors like market demand, competition, cultural and regulatory differences (especially for geographical expansion), and the resources required for such growth.</a:t>
            </a:r>
          </a:p>
        </p:txBody>
      </p:sp>
      <p:sp>
        <p:nvSpPr>
          <p:cNvPr id="2372" name="Freeform 70"/>
          <p:cNvSpPr/>
          <p:nvPr/>
        </p:nvSpPr>
        <p:spPr>
          <a:xfrm>
            <a:off x="16606491" y="3898089"/>
            <a:ext cx="7315201" cy="8810022"/>
          </a:xfrm>
          <a:prstGeom prst="roundRect">
            <a:avLst>
              <a:gd name="adj" fmla="val 895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73" name="TextBox 5"/>
          <p:cNvSpPr txBox="1"/>
          <p:nvPr/>
        </p:nvSpPr>
        <p:spPr>
          <a:xfrm>
            <a:off x="17642420" y="5256222"/>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5" sz="4000">
                <a:solidFill>
                  <a:srgbClr val="111340"/>
                </a:solidFill>
                <a:latin typeface="Poppins Bold"/>
                <a:ea typeface="Poppins Bold"/>
                <a:cs typeface="Poppins Bold"/>
                <a:sym typeface="Poppins Bold"/>
              </a:defRPr>
            </a:pPr>
            <a:r>
              <a:t>Scalable </a:t>
            </a:r>
          </a:p>
          <a:p>
            <a:pPr algn="ctr" defTabSz="1828433">
              <a:lnSpc>
                <a:spcPct val="80000"/>
              </a:lnSpc>
              <a:spcBef>
                <a:spcPts val="0"/>
              </a:spcBef>
              <a:defRPr spc="-35" sz="4000">
                <a:solidFill>
                  <a:srgbClr val="111340"/>
                </a:solidFill>
                <a:latin typeface="Poppins Bold"/>
                <a:ea typeface="Poppins Bold"/>
                <a:cs typeface="Poppins Bold"/>
                <a:sym typeface="Poppins Bold"/>
              </a:defRPr>
            </a:pPr>
            <a:r>
              <a:t>Business Model</a:t>
            </a:r>
          </a:p>
        </p:txBody>
      </p:sp>
      <p:sp>
        <p:nvSpPr>
          <p:cNvPr id="2374" name="TextBox 6"/>
          <p:cNvSpPr txBox="1"/>
          <p:nvPr/>
        </p:nvSpPr>
        <p:spPr>
          <a:xfrm>
            <a:off x="17082850" y="6890203"/>
            <a:ext cx="6362484" cy="55156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6" sz="2900">
                <a:latin typeface="Poppins Regular"/>
                <a:ea typeface="Poppins Regular"/>
                <a:cs typeface="Poppins Regular"/>
                <a:sym typeface="Poppins Regular"/>
              </a:defRPr>
            </a:lvl1pPr>
          </a:lstStyle>
          <a:p>
            <a:pPr/>
            <a:r>
              <a:t>Your business model should be scalable, accommodating growth without a proportional cost increase. This might involve automating certain processes, developing scalable content (like online courses that can reach a global audience), and building partnerships and networks to facilitate expansion.</a:t>
            </a:r>
          </a:p>
        </p:txBody>
      </p:sp>
      <p:grpSp>
        <p:nvGrpSpPr>
          <p:cNvPr id="2406" name="Group"/>
          <p:cNvGrpSpPr/>
          <p:nvPr/>
        </p:nvGrpSpPr>
        <p:grpSpPr>
          <a:xfrm>
            <a:off x="3025598" y="2833989"/>
            <a:ext cx="2034046" cy="2040616"/>
            <a:chOff x="0" y="0"/>
            <a:chExt cx="2034045" cy="2040615"/>
          </a:xfrm>
        </p:grpSpPr>
        <p:sp>
          <p:nvSpPr>
            <p:cNvPr id="2375" name="Freeform 149"/>
            <p:cNvSpPr/>
            <p:nvPr/>
          </p:nvSpPr>
          <p:spPr>
            <a:xfrm>
              <a:off x="0" y="0"/>
              <a:ext cx="2034046" cy="2040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76" name="Freeform 150"/>
            <p:cNvSpPr/>
            <p:nvPr/>
          </p:nvSpPr>
          <p:spPr>
            <a:xfrm>
              <a:off x="172171" y="389423"/>
              <a:ext cx="1523792" cy="93201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77" name="Freeform 151"/>
            <p:cNvSpPr/>
            <p:nvPr/>
          </p:nvSpPr>
          <p:spPr>
            <a:xfrm>
              <a:off x="241038" y="455372"/>
              <a:ext cx="1386056" cy="80011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78" name="Freeform 152"/>
            <p:cNvSpPr/>
            <p:nvPr/>
          </p:nvSpPr>
          <p:spPr>
            <a:xfrm>
              <a:off x="334951" y="727964"/>
              <a:ext cx="894583" cy="477277"/>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79" name="Freeform 75"/>
            <p:cNvSpPr/>
            <p:nvPr/>
          </p:nvSpPr>
          <p:spPr>
            <a:xfrm>
              <a:off x="460167" y="1322151"/>
              <a:ext cx="932143" cy="225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0" name="Freeform 76"/>
            <p:cNvSpPr/>
            <p:nvPr/>
          </p:nvSpPr>
          <p:spPr>
            <a:xfrm>
              <a:off x="516513" y="508760"/>
              <a:ext cx="331115" cy="13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1" name="Freeform 157"/>
            <p:cNvSpPr/>
            <p:nvPr/>
          </p:nvSpPr>
          <p:spPr>
            <a:xfrm>
              <a:off x="403819" y="518182"/>
              <a:ext cx="43131" cy="12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2" name="Freeform 158"/>
            <p:cNvSpPr/>
            <p:nvPr/>
          </p:nvSpPr>
          <p:spPr>
            <a:xfrm>
              <a:off x="300516" y="511901"/>
              <a:ext cx="71300"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3" name="Freeform 159"/>
            <p:cNvSpPr/>
            <p:nvPr/>
          </p:nvSpPr>
          <p:spPr>
            <a:xfrm>
              <a:off x="388167" y="816531"/>
              <a:ext cx="838237" cy="39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4" name="Freeform 160"/>
            <p:cNvSpPr/>
            <p:nvPr/>
          </p:nvSpPr>
          <p:spPr>
            <a:xfrm>
              <a:off x="306778" y="662644"/>
              <a:ext cx="922754" cy="54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5" name="Freeform 81"/>
            <p:cNvSpPr/>
            <p:nvPr/>
          </p:nvSpPr>
          <p:spPr>
            <a:xfrm>
              <a:off x="1286590" y="684628"/>
              <a:ext cx="252855" cy="41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6" name="Freeform 82"/>
            <p:cNvSpPr/>
            <p:nvPr/>
          </p:nvSpPr>
          <p:spPr>
            <a:xfrm>
              <a:off x="1286590" y="624958"/>
              <a:ext cx="252855" cy="53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7" name="Freeform 83"/>
            <p:cNvSpPr/>
            <p:nvPr/>
          </p:nvSpPr>
          <p:spPr>
            <a:xfrm>
              <a:off x="1286590" y="803968"/>
              <a:ext cx="252855" cy="40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8" name="Freeform 84"/>
            <p:cNvSpPr/>
            <p:nvPr/>
          </p:nvSpPr>
          <p:spPr>
            <a:xfrm>
              <a:off x="1286590" y="577851"/>
              <a:ext cx="252855" cy="40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89" name="Freeform 172"/>
            <p:cNvSpPr/>
            <p:nvPr/>
          </p:nvSpPr>
          <p:spPr>
            <a:xfrm>
              <a:off x="309908" y="574710"/>
              <a:ext cx="919627" cy="63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0" name="Freeform 173"/>
            <p:cNvSpPr/>
            <p:nvPr/>
          </p:nvSpPr>
          <p:spPr>
            <a:xfrm>
              <a:off x="1652846" y="1576532"/>
              <a:ext cx="133890" cy="5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1" name="Freeform 174"/>
            <p:cNvSpPr/>
            <p:nvPr/>
          </p:nvSpPr>
          <p:spPr>
            <a:xfrm>
              <a:off x="1496327" y="1563970"/>
              <a:ext cx="133890" cy="5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2" name="Freeform 175"/>
            <p:cNvSpPr/>
            <p:nvPr/>
          </p:nvSpPr>
          <p:spPr>
            <a:xfrm>
              <a:off x="1258810" y="797688"/>
              <a:ext cx="177325" cy="115480"/>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3" name="Freeform 176"/>
            <p:cNvSpPr/>
            <p:nvPr/>
          </p:nvSpPr>
          <p:spPr>
            <a:xfrm>
              <a:off x="1405544" y="797688"/>
              <a:ext cx="202771" cy="188126"/>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4" name="Freeform 177"/>
            <p:cNvSpPr/>
            <p:nvPr/>
          </p:nvSpPr>
          <p:spPr>
            <a:xfrm>
              <a:off x="1570029" y="797686"/>
              <a:ext cx="179153" cy="25052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5" name="Freeform 178"/>
            <p:cNvSpPr/>
            <p:nvPr/>
          </p:nvSpPr>
          <p:spPr>
            <a:xfrm>
              <a:off x="1709193" y="797686"/>
              <a:ext cx="43108" cy="25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6" name="Freeform 179"/>
            <p:cNvSpPr/>
            <p:nvPr/>
          </p:nvSpPr>
          <p:spPr>
            <a:xfrm>
              <a:off x="1599628" y="697191"/>
              <a:ext cx="71296" cy="85684"/>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7" name="Freeform 180"/>
            <p:cNvSpPr/>
            <p:nvPr/>
          </p:nvSpPr>
          <p:spPr>
            <a:xfrm>
              <a:off x="1638673" y="738017"/>
              <a:ext cx="51039" cy="80944"/>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8" name="Freeform 181"/>
            <p:cNvSpPr/>
            <p:nvPr/>
          </p:nvSpPr>
          <p:spPr>
            <a:xfrm>
              <a:off x="1649713" y="738018"/>
              <a:ext cx="39984" cy="3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399" name="Freeform 182"/>
            <p:cNvSpPr/>
            <p:nvPr/>
          </p:nvSpPr>
          <p:spPr>
            <a:xfrm>
              <a:off x="1615281" y="650082"/>
              <a:ext cx="90078" cy="1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00" name="Freeform 183"/>
            <p:cNvSpPr/>
            <p:nvPr/>
          </p:nvSpPr>
          <p:spPr>
            <a:xfrm>
              <a:off x="1599275" y="618678"/>
              <a:ext cx="155345" cy="167291"/>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01" name="Freeform 184"/>
            <p:cNvSpPr/>
            <p:nvPr/>
          </p:nvSpPr>
          <p:spPr>
            <a:xfrm>
              <a:off x="1571456" y="1048927"/>
              <a:ext cx="162070" cy="517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02" name="Freeform 185"/>
            <p:cNvSpPr/>
            <p:nvPr/>
          </p:nvSpPr>
          <p:spPr>
            <a:xfrm>
              <a:off x="1638531" y="1199672"/>
              <a:ext cx="63702" cy="294495"/>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03" name="Freeform 186"/>
            <p:cNvSpPr/>
            <p:nvPr/>
          </p:nvSpPr>
          <p:spPr>
            <a:xfrm>
              <a:off x="1634063" y="1048927"/>
              <a:ext cx="152168" cy="53003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04" name="Freeform 187"/>
            <p:cNvSpPr/>
            <p:nvPr/>
          </p:nvSpPr>
          <p:spPr>
            <a:xfrm>
              <a:off x="1689417" y="1001819"/>
              <a:ext cx="119249" cy="136829"/>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3"/>
                    <a:pt x="119" y="20363"/>
                  </a:cubicBezTo>
                  <a:cubicBezTo>
                    <a:pt x="1118" y="20588"/>
                    <a:pt x="2117" y="19687"/>
                    <a:pt x="2117" y="19687"/>
                  </a:cubicBezTo>
                  <a:cubicBezTo>
                    <a:pt x="1243" y="20700"/>
                    <a:pt x="993" y="21375"/>
                    <a:pt x="1867" y="21375"/>
                  </a:cubicBezTo>
                  <a:cubicBezTo>
                    <a:pt x="2741" y="21375"/>
                    <a:pt x="3865" y="20363"/>
                    <a:pt x="3865" y="20363"/>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05" name="Freeform 188"/>
            <p:cNvSpPr/>
            <p:nvPr/>
          </p:nvSpPr>
          <p:spPr>
            <a:xfrm>
              <a:off x="1721715" y="797688"/>
              <a:ext cx="137102" cy="228546"/>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2429" name="Group"/>
          <p:cNvGrpSpPr/>
          <p:nvPr/>
        </p:nvGrpSpPr>
        <p:grpSpPr>
          <a:xfrm>
            <a:off x="11045490" y="2716189"/>
            <a:ext cx="2293020" cy="2122841"/>
            <a:chOff x="0" y="0"/>
            <a:chExt cx="2293019" cy="2122839"/>
          </a:xfrm>
        </p:grpSpPr>
        <p:sp>
          <p:nvSpPr>
            <p:cNvPr id="2407" name="Freeform 241"/>
            <p:cNvSpPr/>
            <p:nvPr/>
          </p:nvSpPr>
          <p:spPr>
            <a:xfrm>
              <a:off x="0" y="0"/>
              <a:ext cx="2293020" cy="2122840"/>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08" name="Freeform 104"/>
            <p:cNvSpPr/>
            <p:nvPr/>
          </p:nvSpPr>
          <p:spPr>
            <a:xfrm>
              <a:off x="300810" y="581532"/>
              <a:ext cx="1687750" cy="1172132"/>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2437" y="0"/>
                  </a:moveTo>
                  <a:lnTo>
                    <a:pt x="18765" y="0"/>
                  </a:lnTo>
                  <a:cubicBezTo>
                    <a:pt x="19146" y="0"/>
                    <a:pt x="19458" y="422"/>
                    <a:pt x="19458" y="927"/>
                  </a:cubicBezTo>
                  <a:lnTo>
                    <a:pt x="19458" y="15195"/>
                  </a:lnTo>
                  <a:cubicBezTo>
                    <a:pt x="19458" y="15713"/>
                    <a:pt x="19146" y="16121"/>
                    <a:pt x="18765" y="16121"/>
                  </a:cubicBezTo>
                  <a:lnTo>
                    <a:pt x="18040" y="16135"/>
                  </a:lnTo>
                  <a:lnTo>
                    <a:pt x="18040" y="17024"/>
                  </a:lnTo>
                  <a:lnTo>
                    <a:pt x="19097" y="17038"/>
                  </a:lnTo>
                  <a:cubicBezTo>
                    <a:pt x="19318" y="17038"/>
                    <a:pt x="19529" y="17188"/>
                    <a:pt x="19660" y="17433"/>
                  </a:cubicBezTo>
                  <a:lnTo>
                    <a:pt x="21085" y="20157"/>
                  </a:lnTo>
                  <a:cubicBezTo>
                    <a:pt x="21406" y="20769"/>
                    <a:pt x="21075" y="21600"/>
                    <a:pt x="20523" y="21600"/>
                  </a:cubicBezTo>
                  <a:lnTo>
                    <a:pt x="689" y="21600"/>
                  </a:lnTo>
                  <a:cubicBezTo>
                    <a:pt x="127" y="21600"/>
                    <a:pt x="-194" y="20769"/>
                    <a:pt x="127" y="20157"/>
                  </a:cubicBezTo>
                  <a:lnTo>
                    <a:pt x="1552" y="17433"/>
                  </a:lnTo>
                  <a:cubicBezTo>
                    <a:pt x="1683" y="17188"/>
                    <a:pt x="1894" y="17038"/>
                    <a:pt x="2115" y="17038"/>
                  </a:cubicBezTo>
                  <a:lnTo>
                    <a:pt x="3216" y="17024"/>
                  </a:lnTo>
                  <a:lnTo>
                    <a:pt x="3216" y="16135"/>
                  </a:lnTo>
                  <a:lnTo>
                    <a:pt x="2437" y="16121"/>
                  </a:lnTo>
                  <a:cubicBezTo>
                    <a:pt x="2066" y="16121"/>
                    <a:pt x="1754" y="15713"/>
                    <a:pt x="1754" y="15195"/>
                  </a:cubicBezTo>
                  <a:lnTo>
                    <a:pt x="1754" y="927"/>
                  </a:lnTo>
                  <a:cubicBezTo>
                    <a:pt x="1754" y="422"/>
                    <a:pt x="2066" y="0"/>
                    <a:pt x="24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09" name="Freeform 244"/>
            <p:cNvSpPr/>
            <p:nvPr/>
          </p:nvSpPr>
          <p:spPr>
            <a:xfrm>
              <a:off x="510912" y="640340"/>
              <a:ext cx="1271198" cy="760481"/>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0" name="Freeform 106"/>
            <p:cNvSpPr/>
            <p:nvPr/>
          </p:nvSpPr>
          <p:spPr>
            <a:xfrm>
              <a:off x="507369" y="645599"/>
              <a:ext cx="1273109" cy="75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81" y="194"/>
                  </a:lnTo>
                  <a:lnTo>
                    <a:pt x="21600" y="161"/>
                  </a:lnTo>
                  <a:cubicBezTo>
                    <a:pt x="21600" y="3708"/>
                    <a:pt x="21575" y="18024"/>
                    <a:pt x="21568" y="21575"/>
                  </a:cubicBezTo>
                  <a:lnTo>
                    <a:pt x="41" y="21600"/>
                  </a:lnTo>
                  <a:lnTo>
                    <a:pt x="0" y="17610"/>
                  </a:lnTo>
                  <a:lnTo>
                    <a:pt x="6092" y="10230"/>
                  </a:lnTo>
                  <a:lnTo>
                    <a:pt x="8749" y="13304"/>
                  </a:lnTo>
                  <a:lnTo>
                    <a:pt x="11405" y="10230"/>
                  </a:lnTo>
                  <a:lnTo>
                    <a:pt x="13532" y="13326"/>
                  </a:lnTo>
                  <a:lnTo>
                    <a:pt x="21581" y="0"/>
                  </a:lnTo>
                  <a:close/>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1" name="Freeform 107"/>
            <p:cNvSpPr/>
            <p:nvPr/>
          </p:nvSpPr>
          <p:spPr>
            <a:xfrm>
              <a:off x="506866" y="639043"/>
              <a:ext cx="1276043" cy="763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48" y="18427"/>
                  </a:moveTo>
                  <a:lnTo>
                    <a:pt x="19748" y="21453"/>
                  </a:lnTo>
                  <a:lnTo>
                    <a:pt x="21491" y="21453"/>
                  </a:lnTo>
                  <a:lnTo>
                    <a:pt x="21491" y="18427"/>
                  </a:lnTo>
                  <a:lnTo>
                    <a:pt x="19748" y="18427"/>
                  </a:lnTo>
                  <a:close/>
                  <a:moveTo>
                    <a:pt x="17578" y="18427"/>
                  </a:moveTo>
                  <a:lnTo>
                    <a:pt x="17578" y="21453"/>
                  </a:lnTo>
                  <a:lnTo>
                    <a:pt x="19517" y="21453"/>
                  </a:lnTo>
                  <a:lnTo>
                    <a:pt x="19517" y="18427"/>
                  </a:lnTo>
                  <a:lnTo>
                    <a:pt x="17578" y="18427"/>
                  </a:lnTo>
                  <a:close/>
                  <a:moveTo>
                    <a:pt x="15424" y="18427"/>
                  </a:moveTo>
                  <a:lnTo>
                    <a:pt x="15424" y="21453"/>
                  </a:lnTo>
                  <a:lnTo>
                    <a:pt x="17363" y="21453"/>
                  </a:lnTo>
                  <a:lnTo>
                    <a:pt x="17363" y="18427"/>
                  </a:lnTo>
                  <a:lnTo>
                    <a:pt x="15424" y="18427"/>
                  </a:lnTo>
                  <a:close/>
                  <a:moveTo>
                    <a:pt x="13225" y="18427"/>
                  </a:moveTo>
                  <a:lnTo>
                    <a:pt x="13225" y="21453"/>
                  </a:lnTo>
                  <a:lnTo>
                    <a:pt x="15206" y="21453"/>
                  </a:lnTo>
                  <a:lnTo>
                    <a:pt x="15206" y="18427"/>
                  </a:lnTo>
                  <a:lnTo>
                    <a:pt x="13225" y="18427"/>
                  </a:lnTo>
                  <a:close/>
                  <a:moveTo>
                    <a:pt x="11068" y="18427"/>
                  </a:moveTo>
                  <a:lnTo>
                    <a:pt x="11068" y="21453"/>
                  </a:lnTo>
                  <a:lnTo>
                    <a:pt x="13008" y="21453"/>
                  </a:lnTo>
                  <a:lnTo>
                    <a:pt x="13008" y="18427"/>
                  </a:lnTo>
                  <a:lnTo>
                    <a:pt x="11068" y="18427"/>
                  </a:lnTo>
                  <a:close/>
                  <a:moveTo>
                    <a:pt x="8914" y="18427"/>
                  </a:moveTo>
                  <a:lnTo>
                    <a:pt x="8914" y="21453"/>
                  </a:lnTo>
                  <a:lnTo>
                    <a:pt x="10840" y="21453"/>
                  </a:lnTo>
                  <a:lnTo>
                    <a:pt x="10840" y="18427"/>
                  </a:lnTo>
                  <a:lnTo>
                    <a:pt x="8914" y="18427"/>
                  </a:lnTo>
                  <a:close/>
                  <a:moveTo>
                    <a:pt x="6759" y="18427"/>
                  </a:moveTo>
                  <a:lnTo>
                    <a:pt x="6759" y="21453"/>
                  </a:lnTo>
                  <a:lnTo>
                    <a:pt x="8685" y="21453"/>
                  </a:lnTo>
                  <a:lnTo>
                    <a:pt x="8685" y="18427"/>
                  </a:lnTo>
                  <a:lnTo>
                    <a:pt x="6759" y="18427"/>
                  </a:lnTo>
                  <a:close/>
                  <a:moveTo>
                    <a:pt x="4591" y="18427"/>
                  </a:moveTo>
                  <a:lnTo>
                    <a:pt x="4591" y="21453"/>
                  </a:lnTo>
                  <a:lnTo>
                    <a:pt x="6531" y="21453"/>
                  </a:lnTo>
                  <a:lnTo>
                    <a:pt x="6531" y="18427"/>
                  </a:lnTo>
                  <a:lnTo>
                    <a:pt x="4591" y="18427"/>
                  </a:lnTo>
                  <a:close/>
                  <a:moveTo>
                    <a:pt x="2437" y="18427"/>
                  </a:moveTo>
                  <a:lnTo>
                    <a:pt x="2437" y="21453"/>
                  </a:lnTo>
                  <a:lnTo>
                    <a:pt x="4376" y="21453"/>
                  </a:lnTo>
                  <a:lnTo>
                    <a:pt x="4376" y="18427"/>
                  </a:lnTo>
                  <a:lnTo>
                    <a:pt x="2437" y="18427"/>
                  </a:lnTo>
                  <a:close/>
                  <a:moveTo>
                    <a:pt x="117" y="18427"/>
                  </a:moveTo>
                  <a:lnTo>
                    <a:pt x="117" y="21453"/>
                  </a:lnTo>
                  <a:lnTo>
                    <a:pt x="2280" y="21453"/>
                  </a:lnTo>
                  <a:lnTo>
                    <a:pt x="2280" y="18427"/>
                  </a:lnTo>
                  <a:lnTo>
                    <a:pt x="117" y="18427"/>
                  </a:lnTo>
                  <a:close/>
                  <a:moveTo>
                    <a:pt x="2280" y="15082"/>
                  </a:moveTo>
                  <a:lnTo>
                    <a:pt x="117" y="17726"/>
                  </a:lnTo>
                  <a:lnTo>
                    <a:pt x="117" y="18089"/>
                  </a:lnTo>
                  <a:lnTo>
                    <a:pt x="2280" y="18089"/>
                  </a:lnTo>
                  <a:lnTo>
                    <a:pt x="2280" y="15082"/>
                  </a:lnTo>
                  <a:close/>
                  <a:moveTo>
                    <a:pt x="19748" y="15039"/>
                  </a:moveTo>
                  <a:lnTo>
                    <a:pt x="19748" y="18089"/>
                  </a:lnTo>
                  <a:lnTo>
                    <a:pt x="21491" y="18089"/>
                  </a:lnTo>
                  <a:lnTo>
                    <a:pt x="21491" y="15039"/>
                  </a:lnTo>
                  <a:lnTo>
                    <a:pt x="19748" y="15039"/>
                  </a:lnTo>
                  <a:close/>
                  <a:moveTo>
                    <a:pt x="17578" y="15039"/>
                  </a:moveTo>
                  <a:lnTo>
                    <a:pt x="17578" y="18089"/>
                  </a:lnTo>
                  <a:lnTo>
                    <a:pt x="19517" y="18089"/>
                  </a:lnTo>
                  <a:lnTo>
                    <a:pt x="19517" y="15039"/>
                  </a:lnTo>
                  <a:lnTo>
                    <a:pt x="17578" y="15039"/>
                  </a:lnTo>
                  <a:close/>
                  <a:moveTo>
                    <a:pt x="15424" y="15039"/>
                  </a:moveTo>
                  <a:lnTo>
                    <a:pt x="15424" y="18089"/>
                  </a:lnTo>
                  <a:lnTo>
                    <a:pt x="17363" y="18089"/>
                  </a:lnTo>
                  <a:lnTo>
                    <a:pt x="17363" y="15039"/>
                  </a:lnTo>
                  <a:lnTo>
                    <a:pt x="15424" y="15039"/>
                  </a:lnTo>
                  <a:close/>
                  <a:moveTo>
                    <a:pt x="13225" y="15039"/>
                  </a:moveTo>
                  <a:lnTo>
                    <a:pt x="13225" y="18089"/>
                  </a:lnTo>
                  <a:lnTo>
                    <a:pt x="15206" y="18089"/>
                  </a:lnTo>
                  <a:lnTo>
                    <a:pt x="15206" y="15039"/>
                  </a:lnTo>
                  <a:lnTo>
                    <a:pt x="13225" y="15039"/>
                  </a:lnTo>
                  <a:close/>
                  <a:moveTo>
                    <a:pt x="11068" y="15039"/>
                  </a:moveTo>
                  <a:lnTo>
                    <a:pt x="11068" y="18089"/>
                  </a:lnTo>
                  <a:lnTo>
                    <a:pt x="13008" y="18089"/>
                  </a:lnTo>
                  <a:lnTo>
                    <a:pt x="13008" y="15039"/>
                  </a:lnTo>
                  <a:lnTo>
                    <a:pt x="11068" y="15039"/>
                  </a:lnTo>
                  <a:close/>
                  <a:moveTo>
                    <a:pt x="8914" y="15039"/>
                  </a:moveTo>
                  <a:lnTo>
                    <a:pt x="8914" y="18089"/>
                  </a:lnTo>
                  <a:lnTo>
                    <a:pt x="10840" y="18089"/>
                  </a:lnTo>
                  <a:lnTo>
                    <a:pt x="10840" y="15039"/>
                  </a:lnTo>
                  <a:lnTo>
                    <a:pt x="8914" y="15039"/>
                  </a:lnTo>
                  <a:close/>
                  <a:moveTo>
                    <a:pt x="6759" y="15039"/>
                  </a:moveTo>
                  <a:lnTo>
                    <a:pt x="6759" y="18089"/>
                  </a:lnTo>
                  <a:lnTo>
                    <a:pt x="8685" y="18089"/>
                  </a:lnTo>
                  <a:lnTo>
                    <a:pt x="8685" y="15039"/>
                  </a:lnTo>
                  <a:lnTo>
                    <a:pt x="6759" y="15039"/>
                  </a:lnTo>
                  <a:close/>
                  <a:moveTo>
                    <a:pt x="4591" y="15039"/>
                  </a:moveTo>
                  <a:lnTo>
                    <a:pt x="4591" y="18089"/>
                  </a:lnTo>
                  <a:lnTo>
                    <a:pt x="6531" y="18089"/>
                  </a:lnTo>
                  <a:lnTo>
                    <a:pt x="6531" y="15039"/>
                  </a:lnTo>
                  <a:lnTo>
                    <a:pt x="4591" y="15039"/>
                  </a:lnTo>
                  <a:close/>
                  <a:moveTo>
                    <a:pt x="2437" y="15039"/>
                  </a:moveTo>
                  <a:lnTo>
                    <a:pt x="2437" y="18089"/>
                  </a:lnTo>
                  <a:lnTo>
                    <a:pt x="4376" y="18089"/>
                  </a:lnTo>
                  <a:lnTo>
                    <a:pt x="4376" y="15039"/>
                  </a:lnTo>
                  <a:lnTo>
                    <a:pt x="2437" y="15039"/>
                  </a:lnTo>
                  <a:close/>
                  <a:moveTo>
                    <a:pt x="4376" y="12466"/>
                  </a:moveTo>
                  <a:lnTo>
                    <a:pt x="2531" y="14681"/>
                  </a:lnTo>
                  <a:lnTo>
                    <a:pt x="4376" y="14681"/>
                  </a:lnTo>
                  <a:lnTo>
                    <a:pt x="4376" y="12466"/>
                  </a:lnTo>
                  <a:close/>
                  <a:moveTo>
                    <a:pt x="19748" y="11675"/>
                  </a:moveTo>
                  <a:lnTo>
                    <a:pt x="19748" y="14679"/>
                  </a:lnTo>
                  <a:lnTo>
                    <a:pt x="21491" y="14679"/>
                  </a:lnTo>
                  <a:lnTo>
                    <a:pt x="21491" y="11675"/>
                  </a:lnTo>
                  <a:lnTo>
                    <a:pt x="19748" y="11675"/>
                  </a:lnTo>
                  <a:close/>
                  <a:moveTo>
                    <a:pt x="17578" y="11675"/>
                  </a:moveTo>
                  <a:lnTo>
                    <a:pt x="17578" y="14679"/>
                  </a:lnTo>
                  <a:lnTo>
                    <a:pt x="19517" y="14679"/>
                  </a:lnTo>
                  <a:lnTo>
                    <a:pt x="19517" y="11675"/>
                  </a:lnTo>
                  <a:lnTo>
                    <a:pt x="17578" y="11675"/>
                  </a:lnTo>
                  <a:close/>
                  <a:moveTo>
                    <a:pt x="15424" y="11675"/>
                  </a:moveTo>
                  <a:lnTo>
                    <a:pt x="15424" y="14679"/>
                  </a:lnTo>
                  <a:lnTo>
                    <a:pt x="17363" y="14679"/>
                  </a:lnTo>
                  <a:lnTo>
                    <a:pt x="17363" y="11675"/>
                  </a:lnTo>
                  <a:lnTo>
                    <a:pt x="15424" y="11675"/>
                  </a:lnTo>
                  <a:close/>
                  <a:moveTo>
                    <a:pt x="14601" y="11675"/>
                  </a:moveTo>
                  <a:lnTo>
                    <a:pt x="13583" y="13313"/>
                  </a:lnTo>
                  <a:lnTo>
                    <a:pt x="13514" y="13418"/>
                  </a:lnTo>
                  <a:lnTo>
                    <a:pt x="13432" y="13334"/>
                  </a:lnTo>
                  <a:lnTo>
                    <a:pt x="13225" y="13019"/>
                  </a:lnTo>
                  <a:lnTo>
                    <a:pt x="13225" y="14679"/>
                  </a:lnTo>
                  <a:lnTo>
                    <a:pt x="15206" y="14679"/>
                  </a:lnTo>
                  <a:lnTo>
                    <a:pt x="15206" y="11675"/>
                  </a:lnTo>
                  <a:lnTo>
                    <a:pt x="14601" y="11675"/>
                  </a:lnTo>
                  <a:close/>
                  <a:moveTo>
                    <a:pt x="11068" y="11675"/>
                  </a:moveTo>
                  <a:lnTo>
                    <a:pt x="11068" y="14679"/>
                  </a:lnTo>
                  <a:lnTo>
                    <a:pt x="13008" y="14679"/>
                  </a:lnTo>
                  <a:lnTo>
                    <a:pt x="13008" y="12725"/>
                  </a:lnTo>
                  <a:lnTo>
                    <a:pt x="12267" y="11675"/>
                  </a:lnTo>
                  <a:lnTo>
                    <a:pt x="11068" y="11675"/>
                  </a:lnTo>
                  <a:close/>
                  <a:moveTo>
                    <a:pt x="10234" y="11675"/>
                  </a:moveTo>
                  <a:lnTo>
                    <a:pt x="8914" y="13166"/>
                  </a:lnTo>
                  <a:lnTo>
                    <a:pt x="8914" y="14679"/>
                  </a:lnTo>
                  <a:lnTo>
                    <a:pt x="10840" y="14679"/>
                  </a:lnTo>
                  <a:lnTo>
                    <a:pt x="10840" y="11675"/>
                  </a:lnTo>
                  <a:lnTo>
                    <a:pt x="10234" y="11675"/>
                  </a:lnTo>
                  <a:close/>
                  <a:moveTo>
                    <a:pt x="6759" y="11675"/>
                  </a:moveTo>
                  <a:lnTo>
                    <a:pt x="6759" y="14679"/>
                  </a:lnTo>
                  <a:lnTo>
                    <a:pt x="8685" y="14679"/>
                  </a:lnTo>
                  <a:lnTo>
                    <a:pt x="8685" y="13397"/>
                  </a:lnTo>
                  <a:lnTo>
                    <a:pt x="8631" y="13334"/>
                  </a:lnTo>
                  <a:lnTo>
                    <a:pt x="7204" y="11675"/>
                  </a:lnTo>
                  <a:lnTo>
                    <a:pt x="6759" y="11675"/>
                  </a:lnTo>
                  <a:close/>
                  <a:moveTo>
                    <a:pt x="5022" y="11675"/>
                  </a:moveTo>
                  <a:lnTo>
                    <a:pt x="4591" y="12200"/>
                  </a:lnTo>
                  <a:lnTo>
                    <a:pt x="4591" y="14679"/>
                  </a:lnTo>
                  <a:lnTo>
                    <a:pt x="6531" y="14679"/>
                  </a:lnTo>
                  <a:lnTo>
                    <a:pt x="6531" y="11675"/>
                  </a:lnTo>
                  <a:lnTo>
                    <a:pt x="5022" y="11675"/>
                  </a:lnTo>
                  <a:close/>
                  <a:moveTo>
                    <a:pt x="6758" y="11184"/>
                  </a:moveTo>
                  <a:lnTo>
                    <a:pt x="6758" y="11403"/>
                  </a:lnTo>
                  <a:lnTo>
                    <a:pt x="6931" y="11403"/>
                  </a:lnTo>
                  <a:lnTo>
                    <a:pt x="6758" y="11184"/>
                  </a:lnTo>
                  <a:close/>
                  <a:moveTo>
                    <a:pt x="10896" y="11003"/>
                  </a:moveTo>
                  <a:lnTo>
                    <a:pt x="10562" y="11400"/>
                  </a:lnTo>
                  <a:lnTo>
                    <a:pt x="10896" y="11400"/>
                  </a:lnTo>
                  <a:lnTo>
                    <a:pt x="10896" y="11003"/>
                  </a:lnTo>
                  <a:close/>
                  <a:moveTo>
                    <a:pt x="15205" y="10689"/>
                  </a:moveTo>
                  <a:lnTo>
                    <a:pt x="14802" y="11322"/>
                  </a:lnTo>
                  <a:lnTo>
                    <a:pt x="15205" y="11322"/>
                  </a:lnTo>
                  <a:lnTo>
                    <a:pt x="15205" y="10689"/>
                  </a:lnTo>
                  <a:close/>
                  <a:moveTo>
                    <a:pt x="11379" y="10421"/>
                  </a:moveTo>
                  <a:lnTo>
                    <a:pt x="11069" y="10786"/>
                  </a:lnTo>
                  <a:lnTo>
                    <a:pt x="11069" y="11407"/>
                  </a:lnTo>
                  <a:lnTo>
                    <a:pt x="12054" y="11407"/>
                  </a:lnTo>
                  <a:lnTo>
                    <a:pt x="11379" y="10421"/>
                  </a:lnTo>
                  <a:close/>
                  <a:moveTo>
                    <a:pt x="6139" y="10421"/>
                  </a:moveTo>
                  <a:lnTo>
                    <a:pt x="5336" y="11407"/>
                  </a:lnTo>
                  <a:lnTo>
                    <a:pt x="6589" y="11407"/>
                  </a:lnTo>
                  <a:lnTo>
                    <a:pt x="6589" y="10935"/>
                  </a:lnTo>
                  <a:lnTo>
                    <a:pt x="6139" y="10421"/>
                  </a:lnTo>
                  <a:close/>
                  <a:moveTo>
                    <a:pt x="17578" y="8312"/>
                  </a:moveTo>
                  <a:lnTo>
                    <a:pt x="17578" y="11319"/>
                  </a:lnTo>
                  <a:lnTo>
                    <a:pt x="19517" y="11319"/>
                  </a:lnTo>
                  <a:lnTo>
                    <a:pt x="19517" y="8312"/>
                  </a:lnTo>
                  <a:lnTo>
                    <a:pt x="17578" y="8312"/>
                  </a:lnTo>
                  <a:close/>
                  <a:moveTo>
                    <a:pt x="19748" y="8312"/>
                  </a:moveTo>
                  <a:lnTo>
                    <a:pt x="19748" y="11319"/>
                  </a:lnTo>
                  <a:lnTo>
                    <a:pt x="21491" y="11319"/>
                  </a:lnTo>
                  <a:lnTo>
                    <a:pt x="21491" y="8312"/>
                  </a:lnTo>
                  <a:lnTo>
                    <a:pt x="19748" y="8312"/>
                  </a:lnTo>
                  <a:close/>
                  <a:moveTo>
                    <a:pt x="16649" y="8312"/>
                  </a:moveTo>
                  <a:lnTo>
                    <a:pt x="15424" y="10337"/>
                  </a:lnTo>
                  <a:lnTo>
                    <a:pt x="15424" y="11319"/>
                  </a:lnTo>
                  <a:lnTo>
                    <a:pt x="17363" y="11319"/>
                  </a:lnTo>
                  <a:lnTo>
                    <a:pt x="17363" y="8312"/>
                  </a:lnTo>
                  <a:lnTo>
                    <a:pt x="16649" y="8312"/>
                  </a:lnTo>
                  <a:close/>
                  <a:moveTo>
                    <a:pt x="17360" y="7177"/>
                  </a:moveTo>
                  <a:lnTo>
                    <a:pt x="16821" y="8068"/>
                  </a:lnTo>
                  <a:lnTo>
                    <a:pt x="17360" y="8068"/>
                  </a:lnTo>
                  <a:lnTo>
                    <a:pt x="17360" y="7177"/>
                  </a:lnTo>
                  <a:close/>
                  <a:moveTo>
                    <a:pt x="19748" y="4996"/>
                  </a:moveTo>
                  <a:lnTo>
                    <a:pt x="19748" y="8067"/>
                  </a:lnTo>
                  <a:lnTo>
                    <a:pt x="21491" y="8067"/>
                  </a:lnTo>
                  <a:lnTo>
                    <a:pt x="21491" y="4996"/>
                  </a:lnTo>
                  <a:lnTo>
                    <a:pt x="19748" y="4996"/>
                  </a:lnTo>
                  <a:close/>
                  <a:moveTo>
                    <a:pt x="18669" y="4996"/>
                  </a:moveTo>
                  <a:lnTo>
                    <a:pt x="17578" y="6830"/>
                  </a:lnTo>
                  <a:lnTo>
                    <a:pt x="17578" y="8067"/>
                  </a:lnTo>
                  <a:lnTo>
                    <a:pt x="19517" y="8067"/>
                  </a:lnTo>
                  <a:lnTo>
                    <a:pt x="19517" y="4996"/>
                  </a:lnTo>
                  <a:lnTo>
                    <a:pt x="18669" y="4996"/>
                  </a:lnTo>
                  <a:close/>
                  <a:moveTo>
                    <a:pt x="19517" y="3557"/>
                  </a:moveTo>
                  <a:lnTo>
                    <a:pt x="18865" y="4656"/>
                  </a:lnTo>
                  <a:lnTo>
                    <a:pt x="19517" y="4656"/>
                  </a:lnTo>
                  <a:lnTo>
                    <a:pt x="19517" y="3557"/>
                  </a:lnTo>
                  <a:close/>
                  <a:moveTo>
                    <a:pt x="20715" y="1652"/>
                  </a:moveTo>
                  <a:lnTo>
                    <a:pt x="19748" y="3218"/>
                  </a:lnTo>
                  <a:lnTo>
                    <a:pt x="19748" y="4658"/>
                  </a:lnTo>
                  <a:lnTo>
                    <a:pt x="21491" y="4658"/>
                  </a:lnTo>
                  <a:lnTo>
                    <a:pt x="21491" y="1652"/>
                  </a:lnTo>
                  <a:lnTo>
                    <a:pt x="20715" y="1652"/>
                  </a:lnTo>
                  <a:close/>
                  <a:moveTo>
                    <a:pt x="21489" y="411"/>
                  </a:moveTo>
                  <a:lnTo>
                    <a:pt x="20906" y="1405"/>
                  </a:lnTo>
                  <a:lnTo>
                    <a:pt x="21489" y="1405"/>
                  </a:lnTo>
                  <a:lnTo>
                    <a:pt x="21489" y="411"/>
                  </a:lnTo>
                  <a:close/>
                  <a:moveTo>
                    <a:pt x="21600" y="0"/>
                  </a:moveTo>
                  <a:lnTo>
                    <a:pt x="21600" y="21600"/>
                  </a:lnTo>
                  <a:lnTo>
                    <a:pt x="9" y="21600"/>
                  </a:lnTo>
                  <a:cubicBezTo>
                    <a:pt x="6" y="20258"/>
                    <a:pt x="3" y="18916"/>
                    <a:pt x="0" y="17574"/>
                  </a:cubicBezTo>
                  <a:lnTo>
                    <a:pt x="6139" y="10128"/>
                  </a:lnTo>
                  <a:lnTo>
                    <a:pt x="8685" y="13187"/>
                  </a:lnTo>
                  <a:lnTo>
                    <a:pt x="11379" y="10207"/>
                  </a:lnTo>
                  <a:lnTo>
                    <a:pt x="13514" y="13187"/>
                  </a:lnTo>
                  <a:lnTo>
                    <a:pt x="21600" y="0"/>
                  </a:lnTo>
                  <a:close/>
                </a:path>
              </a:pathLst>
            </a:cu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2" name="Freeform 246"/>
            <p:cNvSpPr/>
            <p:nvPr/>
          </p:nvSpPr>
          <p:spPr>
            <a:xfrm>
              <a:off x="510912" y="352840"/>
              <a:ext cx="1464992" cy="851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48" y="1523"/>
                  </a:moveTo>
                  <a:lnTo>
                    <a:pt x="19267" y="2651"/>
                  </a:lnTo>
                  <a:lnTo>
                    <a:pt x="16615" y="7275"/>
                  </a:lnTo>
                  <a:lnTo>
                    <a:pt x="11690" y="15622"/>
                  </a:lnTo>
                  <a:lnTo>
                    <a:pt x="10983" y="14588"/>
                  </a:lnTo>
                  <a:lnTo>
                    <a:pt x="10558" y="13949"/>
                  </a:lnTo>
                  <a:lnTo>
                    <a:pt x="10052" y="13197"/>
                  </a:lnTo>
                  <a:lnTo>
                    <a:pt x="9486" y="13855"/>
                  </a:lnTo>
                  <a:lnTo>
                    <a:pt x="9015" y="14400"/>
                  </a:lnTo>
                  <a:lnTo>
                    <a:pt x="7612" y="16036"/>
                  </a:lnTo>
                  <a:lnTo>
                    <a:pt x="6269" y="14419"/>
                  </a:lnTo>
                  <a:lnTo>
                    <a:pt x="5821" y="13892"/>
                  </a:lnTo>
                  <a:lnTo>
                    <a:pt x="5315" y="13272"/>
                  </a:lnTo>
                  <a:lnTo>
                    <a:pt x="4796" y="13911"/>
                  </a:lnTo>
                  <a:lnTo>
                    <a:pt x="4360" y="14456"/>
                  </a:lnTo>
                  <a:lnTo>
                    <a:pt x="0" y="19889"/>
                  </a:lnTo>
                  <a:lnTo>
                    <a:pt x="0" y="21600"/>
                  </a:lnTo>
                  <a:lnTo>
                    <a:pt x="4879" y="15509"/>
                  </a:lnTo>
                  <a:lnTo>
                    <a:pt x="5315" y="14964"/>
                  </a:lnTo>
                  <a:lnTo>
                    <a:pt x="5762" y="15490"/>
                  </a:lnTo>
                  <a:lnTo>
                    <a:pt x="7601" y="17690"/>
                  </a:lnTo>
                  <a:lnTo>
                    <a:pt x="9498" y="15472"/>
                  </a:lnTo>
                  <a:lnTo>
                    <a:pt x="9981" y="14926"/>
                  </a:lnTo>
                  <a:lnTo>
                    <a:pt x="10417" y="15566"/>
                  </a:lnTo>
                  <a:lnTo>
                    <a:pt x="11737" y="17521"/>
                  </a:lnTo>
                  <a:lnTo>
                    <a:pt x="17770" y="7275"/>
                  </a:lnTo>
                  <a:lnTo>
                    <a:pt x="19903" y="3685"/>
                  </a:lnTo>
                  <a:lnTo>
                    <a:pt x="20551" y="4700"/>
                  </a:lnTo>
                  <a:lnTo>
                    <a:pt x="21600" y="0"/>
                  </a:lnTo>
                  <a:lnTo>
                    <a:pt x="18548" y="1523"/>
                  </a:ln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3" name="Freeform 109"/>
            <p:cNvSpPr/>
            <p:nvPr/>
          </p:nvSpPr>
          <p:spPr>
            <a:xfrm>
              <a:off x="771652" y="1159799"/>
              <a:ext cx="298700" cy="146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32"/>
                  </a:moveTo>
                  <a:lnTo>
                    <a:pt x="21600" y="18332"/>
                  </a:lnTo>
                  <a:lnTo>
                    <a:pt x="21600" y="21600"/>
                  </a:lnTo>
                  <a:lnTo>
                    <a:pt x="0" y="21600"/>
                  </a:lnTo>
                  <a:close/>
                  <a:moveTo>
                    <a:pt x="0" y="12060"/>
                  </a:moveTo>
                  <a:lnTo>
                    <a:pt x="21600" y="12060"/>
                  </a:lnTo>
                  <a:lnTo>
                    <a:pt x="21600" y="15328"/>
                  </a:lnTo>
                  <a:lnTo>
                    <a:pt x="0" y="15328"/>
                  </a:lnTo>
                  <a:close/>
                  <a:moveTo>
                    <a:pt x="0" y="0"/>
                  </a:moveTo>
                  <a:lnTo>
                    <a:pt x="21600" y="0"/>
                  </a:lnTo>
                  <a:lnTo>
                    <a:pt x="21600" y="3268"/>
                  </a:lnTo>
                  <a:lnTo>
                    <a:pt x="0" y="3268"/>
                  </a:ln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4" name="Freeform 352"/>
            <p:cNvSpPr/>
            <p:nvPr/>
          </p:nvSpPr>
          <p:spPr>
            <a:xfrm>
              <a:off x="771652" y="1202272"/>
              <a:ext cx="298700" cy="22154"/>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5" name="Freeform 111"/>
            <p:cNvSpPr/>
            <p:nvPr/>
          </p:nvSpPr>
          <p:spPr>
            <a:xfrm>
              <a:off x="806889" y="682810"/>
              <a:ext cx="622867" cy="67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13515"/>
                  </a:moveTo>
                  <a:lnTo>
                    <a:pt x="21600" y="13515"/>
                  </a:lnTo>
                  <a:lnTo>
                    <a:pt x="21600" y="21600"/>
                  </a:lnTo>
                  <a:lnTo>
                    <a:pt x="11364" y="21600"/>
                  </a:lnTo>
                  <a:close/>
                  <a:moveTo>
                    <a:pt x="0" y="13515"/>
                  </a:moveTo>
                  <a:lnTo>
                    <a:pt x="10236" y="13515"/>
                  </a:lnTo>
                  <a:lnTo>
                    <a:pt x="10236" y="21600"/>
                  </a:lnTo>
                  <a:lnTo>
                    <a:pt x="0" y="21600"/>
                  </a:lnTo>
                  <a:close/>
                  <a:moveTo>
                    <a:pt x="11364" y="0"/>
                  </a:moveTo>
                  <a:lnTo>
                    <a:pt x="21600" y="0"/>
                  </a:lnTo>
                  <a:lnTo>
                    <a:pt x="21600" y="8079"/>
                  </a:lnTo>
                  <a:lnTo>
                    <a:pt x="11364" y="8079"/>
                  </a:lnTo>
                  <a:close/>
                  <a:moveTo>
                    <a:pt x="0" y="0"/>
                  </a:moveTo>
                  <a:lnTo>
                    <a:pt x="10236" y="0"/>
                  </a:lnTo>
                  <a:lnTo>
                    <a:pt x="10236" y="8079"/>
                  </a:lnTo>
                  <a:lnTo>
                    <a:pt x="0" y="8079"/>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6" name="Freeform 359"/>
            <p:cNvSpPr/>
            <p:nvPr/>
          </p:nvSpPr>
          <p:spPr>
            <a:xfrm>
              <a:off x="595476" y="686079"/>
              <a:ext cx="129577" cy="234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2" y="8681"/>
                  </a:moveTo>
                  <a:cubicBezTo>
                    <a:pt x="9144" y="7792"/>
                    <a:pt x="8746" y="7451"/>
                    <a:pt x="8746" y="6972"/>
                  </a:cubicBezTo>
                  <a:cubicBezTo>
                    <a:pt x="8746" y="6699"/>
                    <a:pt x="9144" y="6015"/>
                    <a:pt x="11661" y="6015"/>
                  </a:cubicBezTo>
                  <a:cubicBezTo>
                    <a:pt x="14179" y="6015"/>
                    <a:pt x="15637" y="6494"/>
                    <a:pt x="16432" y="6630"/>
                  </a:cubicBezTo>
                  <a:lnTo>
                    <a:pt x="18552" y="7314"/>
                  </a:lnTo>
                  <a:lnTo>
                    <a:pt x="21070" y="3759"/>
                  </a:lnTo>
                  <a:lnTo>
                    <a:pt x="19612" y="3349"/>
                  </a:lnTo>
                  <a:cubicBezTo>
                    <a:pt x="18155" y="2871"/>
                    <a:pt x="16564" y="2597"/>
                    <a:pt x="14709" y="2392"/>
                  </a:cubicBezTo>
                  <a:lnTo>
                    <a:pt x="14709" y="0"/>
                  </a:lnTo>
                  <a:lnTo>
                    <a:pt x="7818" y="0"/>
                  </a:lnTo>
                  <a:lnTo>
                    <a:pt x="7818" y="2666"/>
                  </a:lnTo>
                  <a:cubicBezTo>
                    <a:pt x="3578" y="3349"/>
                    <a:pt x="795" y="5127"/>
                    <a:pt x="795" y="7314"/>
                  </a:cubicBezTo>
                  <a:cubicBezTo>
                    <a:pt x="795" y="10185"/>
                    <a:pt x="5301" y="11484"/>
                    <a:pt x="9674" y="12372"/>
                  </a:cubicBezTo>
                  <a:cubicBezTo>
                    <a:pt x="13252" y="13124"/>
                    <a:pt x="13517" y="13671"/>
                    <a:pt x="13517" y="14218"/>
                  </a:cubicBezTo>
                  <a:cubicBezTo>
                    <a:pt x="13517" y="15175"/>
                    <a:pt x="11794" y="15516"/>
                    <a:pt x="10204" y="15516"/>
                  </a:cubicBezTo>
                  <a:cubicBezTo>
                    <a:pt x="8216" y="15516"/>
                    <a:pt x="6228" y="15175"/>
                    <a:pt x="4638" y="14628"/>
                  </a:cubicBezTo>
                  <a:lnTo>
                    <a:pt x="2518" y="13876"/>
                  </a:lnTo>
                  <a:lnTo>
                    <a:pt x="0" y="17499"/>
                  </a:lnTo>
                  <a:lnTo>
                    <a:pt x="1325" y="17977"/>
                  </a:lnTo>
                  <a:cubicBezTo>
                    <a:pt x="2783" y="18456"/>
                    <a:pt x="5036" y="18934"/>
                    <a:pt x="7421" y="19071"/>
                  </a:cubicBezTo>
                  <a:lnTo>
                    <a:pt x="7421" y="21600"/>
                  </a:lnTo>
                  <a:lnTo>
                    <a:pt x="14444" y="21600"/>
                  </a:lnTo>
                  <a:lnTo>
                    <a:pt x="14444" y="18866"/>
                  </a:lnTo>
                  <a:cubicBezTo>
                    <a:pt x="18817" y="18182"/>
                    <a:pt x="21600" y="16337"/>
                    <a:pt x="21600" y="14013"/>
                  </a:cubicBezTo>
                  <a:cubicBezTo>
                    <a:pt x="21600" y="10868"/>
                    <a:pt x="17094" y="9570"/>
                    <a:pt x="13252" y="8681"/>
                  </a:cubicBez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7" name="Freeform 113"/>
            <p:cNvSpPr/>
            <p:nvPr/>
          </p:nvSpPr>
          <p:spPr>
            <a:xfrm>
              <a:off x="419301" y="1528977"/>
              <a:ext cx="1450901" cy="133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14304"/>
                  </a:moveTo>
                  <a:lnTo>
                    <a:pt x="21126" y="14304"/>
                  </a:lnTo>
                  <a:lnTo>
                    <a:pt x="21600" y="21600"/>
                  </a:lnTo>
                  <a:lnTo>
                    <a:pt x="17807" y="21600"/>
                  </a:lnTo>
                  <a:close/>
                  <a:moveTo>
                    <a:pt x="13691" y="14304"/>
                  </a:moveTo>
                  <a:lnTo>
                    <a:pt x="17486" y="14304"/>
                  </a:lnTo>
                  <a:lnTo>
                    <a:pt x="17771" y="21600"/>
                  </a:lnTo>
                  <a:lnTo>
                    <a:pt x="13810" y="21600"/>
                  </a:lnTo>
                  <a:close/>
                  <a:moveTo>
                    <a:pt x="11750" y="14304"/>
                  </a:moveTo>
                  <a:lnTo>
                    <a:pt x="13665" y="14304"/>
                  </a:lnTo>
                  <a:lnTo>
                    <a:pt x="13784" y="21600"/>
                  </a:lnTo>
                  <a:lnTo>
                    <a:pt x="11798" y="21600"/>
                  </a:lnTo>
                  <a:close/>
                  <a:moveTo>
                    <a:pt x="6027" y="14304"/>
                  </a:moveTo>
                  <a:lnTo>
                    <a:pt x="11744" y="14304"/>
                  </a:lnTo>
                  <a:lnTo>
                    <a:pt x="11791" y="21600"/>
                  </a:lnTo>
                  <a:lnTo>
                    <a:pt x="5823" y="21600"/>
                  </a:lnTo>
                  <a:close/>
                  <a:moveTo>
                    <a:pt x="2219" y="14304"/>
                  </a:moveTo>
                  <a:lnTo>
                    <a:pt x="6021" y="14304"/>
                  </a:lnTo>
                  <a:lnTo>
                    <a:pt x="5819" y="21600"/>
                  </a:lnTo>
                  <a:lnTo>
                    <a:pt x="1836" y="21600"/>
                  </a:lnTo>
                  <a:close/>
                  <a:moveTo>
                    <a:pt x="474" y="14304"/>
                  </a:moveTo>
                  <a:lnTo>
                    <a:pt x="2191" y="14304"/>
                  </a:lnTo>
                  <a:lnTo>
                    <a:pt x="1812" y="21600"/>
                  </a:lnTo>
                  <a:lnTo>
                    <a:pt x="0" y="21600"/>
                  </a:lnTo>
                  <a:close/>
                  <a:moveTo>
                    <a:pt x="18937" y="5298"/>
                  </a:moveTo>
                  <a:lnTo>
                    <a:pt x="20548" y="5298"/>
                  </a:lnTo>
                  <a:lnTo>
                    <a:pt x="21128" y="14186"/>
                  </a:lnTo>
                  <a:lnTo>
                    <a:pt x="19410" y="14186"/>
                  </a:lnTo>
                  <a:close/>
                  <a:moveTo>
                    <a:pt x="13534" y="5298"/>
                  </a:moveTo>
                  <a:lnTo>
                    <a:pt x="18918" y="5298"/>
                  </a:lnTo>
                  <a:lnTo>
                    <a:pt x="19397" y="14186"/>
                  </a:lnTo>
                  <a:lnTo>
                    <a:pt x="13701" y="14186"/>
                  </a:lnTo>
                  <a:close/>
                  <a:moveTo>
                    <a:pt x="9922" y="5298"/>
                  </a:moveTo>
                  <a:lnTo>
                    <a:pt x="13511" y="5298"/>
                  </a:lnTo>
                  <a:lnTo>
                    <a:pt x="13679" y="14186"/>
                  </a:lnTo>
                  <a:lnTo>
                    <a:pt x="9862" y="14186"/>
                  </a:lnTo>
                  <a:close/>
                  <a:moveTo>
                    <a:pt x="6296" y="5298"/>
                  </a:moveTo>
                  <a:lnTo>
                    <a:pt x="9902" y="5298"/>
                  </a:lnTo>
                  <a:lnTo>
                    <a:pt x="9842" y="14186"/>
                  </a:lnTo>
                  <a:lnTo>
                    <a:pt x="6032" y="14186"/>
                  </a:lnTo>
                  <a:close/>
                  <a:moveTo>
                    <a:pt x="2684" y="5298"/>
                  </a:moveTo>
                  <a:lnTo>
                    <a:pt x="6283" y="5298"/>
                  </a:lnTo>
                  <a:lnTo>
                    <a:pt x="6019" y="14186"/>
                  </a:lnTo>
                  <a:lnTo>
                    <a:pt x="2203" y="14186"/>
                  </a:lnTo>
                  <a:close/>
                  <a:moveTo>
                    <a:pt x="1053" y="5298"/>
                  </a:moveTo>
                  <a:lnTo>
                    <a:pt x="2663" y="5298"/>
                  </a:lnTo>
                  <a:lnTo>
                    <a:pt x="2190" y="14186"/>
                  </a:lnTo>
                  <a:lnTo>
                    <a:pt x="472" y="14186"/>
                  </a:lnTo>
                  <a:close/>
                  <a:moveTo>
                    <a:pt x="16943" y="0"/>
                  </a:moveTo>
                  <a:lnTo>
                    <a:pt x="20218" y="0"/>
                  </a:lnTo>
                  <a:lnTo>
                    <a:pt x="20551" y="5172"/>
                  </a:lnTo>
                  <a:lnTo>
                    <a:pt x="17148" y="5172"/>
                  </a:lnTo>
                  <a:close/>
                  <a:moveTo>
                    <a:pt x="9950" y="0"/>
                  </a:moveTo>
                  <a:lnTo>
                    <a:pt x="16889" y="0"/>
                  </a:lnTo>
                  <a:lnTo>
                    <a:pt x="17089" y="5172"/>
                  </a:lnTo>
                  <a:lnTo>
                    <a:pt x="9914" y="5172"/>
                  </a:lnTo>
                  <a:close/>
                  <a:moveTo>
                    <a:pt x="6439" y="0"/>
                  </a:moveTo>
                  <a:lnTo>
                    <a:pt x="9902" y="0"/>
                  </a:lnTo>
                  <a:lnTo>
                    <a:pt x="9867" y="5172"/>
                  </a:lnTo>
                  <a:lnTo>
                    <a:pt x="6295" y="5172"/>
                  </a:lnTo>
                  <a:close/>
                  <a:moveTo>
                    <a:pt x="2940" y="0"/>
                  </a:moveTo>
                  <a:lnTo>
                    <a:pt x="6388" y="0"/>
                  </a:lnTo>
                  <a:lnTo>
                    <a:pt x="6247" y="5172"/>
                  </a:lnTo>
                  <a:lnTo>
                    <a:pt x="2675" y="5172"/>
                  </a:lnTo>
                  <a:close/>
                  <a:moveTo>
                    <a:pt x="1382" y="0"/>
                  </a:moveTo>
                  <a:lnTo>
                    <a:pt x="2926" y="0"/>
                  </a:lnTo>
                  <a:lnTo>
                    <a:pt x="2664" y="5172"/>
                  </a:lnTo>
                  <a:lnTo>
                    <a:pt x="1049" y="5172"/>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8" name="Freeform 114"/>
            <p:cNvSpPr/>
            <p:nvPr/>
          </p:nvSpPr>
          <p:spPr>
            <a:xfrm>
              <a:off x="412254" y="1525708"/>
              <a:ext cx="1464992" cy="136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1" y="14875"/>
                  </a:moveTo>
                  <a:lnTo>
                    <a:pt x="19769" y="20435"/>
                  </a:lnTo>
                  <a:lnTo>
                    <a:pt x="21376" y="20435"/>
                  </a:lnTo>
                  <a:lnTo>
                    <a:pt x="21006" y="14875"/>
                  </a:lnTo>
                  <a:lnTo>
                    <a:pt x="19461" y="14875"/>
                  </a:lnTo>
                  <a:close/>
                  <a:moveTo>
                    <a:pt x="17575" y="14875"/>
                  </a:moveTo>
                  <a:lnTo>
                    <a:pt x="17810" y="20435"/>
                  </a:lnTo>
                  <a:lnTo>
                    <a:pt x="19595" y="20435"/>
                  </a:lnTo>
                  <a:lnTo>
                    <a:pt x="19298" y="14875"/>
                  </a:lnTo>
                  <a:lnTo>
                    <a:pt x="17575" y="14875"/>
                  </a:lnTo>
                  <a:close/>
                  <a:moveTo>
                    <a:pt x="15644" y="14875"/>
                  </a:moveTo>
                  <a:lnTo>
                    <a:pt x="15814" y="20435"/>
                  </a:lnTo>
                  <a:lnTo>
                    <a:pt x="17647" y="20435"/>
                  </a:lnTo>
                  <a:lnTo>
                    <a:pt x="17412" y="14875"/>
                  </a:lnTo>
                  <a:lnTo>
                    <a:pt x="15644" y="14875"/>
                  </a:lnTo>
                  <a:close/>
                  <a:moveTo>
                    <a:pt x="13732" y="14875"/>
                  </a:moveTo>
                  <a:lnTo>
                    <a:pt x="13837" y="20435"/>
                  </a:lnTo>
                  <a:lnTo>
                    <a:pt x="15679" y="20435"/>
                  </a:lnTo>
                  <a:lnTo>
                    <a:pt x="15508" y="14875"/>
                  </a:lnTo>
                  <a:lnTo>
                    <a:pt x="13732" y="14875"/>
                  </a:lnTo>
                  <a:close/>
                  <a:moveTo>
                    <a:pt x="11846" y="14875"/>
                  </a:moveTo>
                  <a:lnTo>
                    <a:pt x="11878" y="20435"/>
                  </a:lnTo>
                  <a:lnTo>
                    <a:pt x="13682" y="20435"/>
                  </a:lnTo>
                  <a:lnTo>
                    <a:pt x="13584" y="14875"/>
                  </a:lnTo>
                  <a:lnTo>
                    <a:pt x="11846" y="14875"/>
                  </a:lnTo>
                  <a:close/>
                  <a:moveTo>
                    <a:pt x="9954" y="14875"/>
                  </a:moveTo>
                  <a:lnTo>
                    <a:pt x="9922" y="20435"/>
                  </a:lnTo>
                  <a:lnTo>
                    <a:pt x="11730" y="20435"/>
                  </a:lnTo>
                  <a:lnTo>
                    <a:pt x="11697" y="14875"/>
                  </a:lnTo>
                  <a:lnTo>
                    <a:pt x="9954" y="14875"/>
                  </a:lnTo>
                  <a:close/>
                  <a:moveTo>
                    <a:pt x="8037" y="14875"/>
                  </a:moveTo>
                  <a:lnTo>
                    <a:pt x="7935" y="20435"/>
                  </a:lnTo>
                  <a:lnTo>
                    <a:pt x="9774" y="20435"/>
                  </a:lnTo>
                  <a:lnTo>
                    <a:pt x="9806" y="14875"/>
                  </a:lnTo>
                  <a:lnTo>
                    <a:pt x="8037" y="14875"/>
                  </a:lnTo>
                  <a:close/>
                  <a:moveTo>
                    <a:pt x="6127" y="14875"/>
                  </a:moveTo>
                  <a:lnTo>
                    <a:pt x="5956" y="20435"/>
                  </a:lnTo>
                  <a:lnTo>
                    <a:pt x="7791" y="20435"/>
                  </a:lnTo>
                  <a:lnTo>
                    <a:pt x="7893" y="14875"/>
                  </a:lnTo>
                  <a:lnTo>
                    <a:pt x="6127" y="14875"/>
                  </a:lnTo>
                  <a:close/>
                  <a:moveTo>
                    <a:pt x="4240" y="14875"/>
                  </a:moveTo>
                  <a:lnTo>
                    <a:pt x="4005" y="20435"/>
                  </a:lnTo>
                  <a:lnTo>
                    <a:pt x="5801" y="20435"/>
                  </a:lnTo>
                  <a:lnTo>
                    <a:pt x="5963" y="14875"/>
                  </a:lnTo>
                  <a:lnTo>
                    <a:pt x="4240" y="14875"/>
                  </a:lnTo>
                  <a:close/>
                  <a:moveTo>
                    <a:pt x="2315" y="14875"/>
                  </a:moveTo>
                  <a:lnTo>
                    <a:pt x="2020" y="20435"/>
                  </a:lnTo>
                  <a:lnTo>
                    <a:pt x="3842" y="20435"/>
                  </a:lnTo>
                  <a:lnTo>
                    <a:pt x="4077" y="14875"/>
                  </a:lnTo>
                  <a:lnTo>
                    <a:pt x="2315" y="14875"/>
                  </a:lnTo>
                  <a:close/>
                  <a:moveTo>
                    <a:pt x="594" y="14875"/>
                  </a:moveTo>
                  <a:lnTo>
                    <a:pt x="212" y="20435"/>
                  </a:lnTo>
                  <a:lnTo>
                    <a:pt x="1872" y="20435"/>
                  </a:lnTo>
                  <a:lnTo>
                    <a:pt x="2164" y="14875"/>
                  </a:lnTo>
                  <a:lnTo>
                    <a:pt x="594" y="14875"/>
                  </a:lnTo>
                  <a:close/>
                  <a:moveTo>
                    <a:pt x="18976" y="6086"/>
                  </a:moveTo>
                  <a:lnTo>
                    <a:pt x="19349" y="13444"/>
                  </a:lnTo>
                  <a:lnTo>
                    <a:pt x="20896" y="13444"/>
                  </a:lnTo>
                  <a:lnTo>
                    <a:pt x="20425" y="6086"/>
                  </a:lnTo>
                  <a:lnTo>
                    <a:pt x="18976" y="6086"/>
                  </a:lnTo>
                  <a:close/>
                  <a:moveTo>
                    <a:pt x="17184" y="6086"/>
                  </a:moveTo>
                  <a:lnTo>
                    <a:pt x="17251" y="7738"/>
                  </a:lnTo>
                  <a:lnTo>
                    <a:pt x="17488" y="13444"/>
                  </a:lnTo>
                  <a:lnTo>
                    <a:pt x="19216" y="13444"/>
                  </a:lnTo>
                  <a:lnTo>
                    <a:pt x="18830" y="6086"/>
                  </a:lnTo>
                  <a:lnTo>
                    <a:pt x="17184" y="6086"/>
                  </a:lnTo>
                  <a:close/>
                  <a:moveTo>
                    <a:pt x="15382" y="6086"/>
                  </a:moveTo>
                  <a:lnTo>
                    <a:pt x="15593" y="13444"/>
                  </a:lnTo>
                  <a:lnTo>
                    <a:pt x="17350" y="13444"/>
                  </a:lnTo>
                  <a:lnTo>
                    <a:pt x="17047" y="6086"/>
                  </a:lnTo>
                  <a:lnTo>
                    <a:pt x="15382" y="6086"/>
                  </a:lnTo>
                  <a:close/>
                  <a:moveTo>
                    <a:pt x="13562" y="6086"/>
                  </a:moveTo>
                  <a:lnTo>
                    <a:pt x="13685" y="13444"/>
                  </a:lnTo>
                  <a:lnTo>
                    <a:pt x="15464" y="13444"/>
                  </a:lnTo>
                  <a:lnTo>
                    <a:pt x="15240" y="6086"/>
                  </a:lnTo>
                  <a:lnTo>
                    <a:pt x="13562" y="6086"/>
                  </a:lnTo>
                  <a:close/>
                  <a:moveTo>
                    <a:pt x="11783" y="6086"/>
                  </a:moveTo>
                  <a:lnTo>
                    <a:pt x="11825" y="13444"/>
                  </a:lnTo>
                  <a:lnTo>
                    <a:pt x="13559" y="13444"/>
                  </a:lnTo>
                  <a:lnTo>
                    <a:pt x="13427" y="6086"/>
                  </a:lnTo>
                  <a:lnTo>
                    <a:pt x="11783" y="6086"/>
                  </a:lnTo>
                  <a:close/>
                  <a:moveTo>
                    <a:pt x="9993" y="6086"/>
                  </a:moveTo>
                  <a:lnTo>
                    <a:pt x="9949" y="13444"/>
                  </a:lnTo>
                  <a:lnTo>
                    <a:pt x="11687" y="13444"/>
                  </a:lnTo>
                  <a:lnTo>
                    <a:pt x="11645" y="6086"/>
                  </a:lnTo>
                  <a:lnTo>
                    <a:pt x="9993" y="6086"/>
                  </a:lnTo>
                  <a:close/>
                  <a:moveTo>
                    <a:pt x="8173" y="6086"/>
                  </a:moveTo>
                  <a:lnTo>
                    <a:pt x="8161" y="6754"/>
                  </a:lnTo>
                  <a:lnTo>
                    <a:pt x="8046" y="13444"/>
                  </a:lnTo>
                  <a:lnTo>
                    <a:pt x="9789" y="13444"/>
                  </a:lnTo>
                  <a:lnTo>
                    <a:pt x="9833" y="6086"/>
                  </a:lnTo>
                  <a:lnTo>
                    <a:pt x="8173" y="6086"/>
                  </a:lnTo>
                  <a:close/>
                  <a:moveTo>
                    <a:pt x="6393" y="6086"/>
                  </a:moveTo>
                  <a:lnTo>
                    <a:pt x="6185" y="13444"/>
                  </a:lnTo>
                  <a:lnTo>
                    <a:pt x="7921" y="13444"/>
                  </a:lnTo>
                  <a:lnTo>
                    <a:pt x="8047" y="6086"/>
                  </a:lnTo>
                  <a:lnTo>
                    <a:pt x="6393" y="6086"/>
                  </a:lnTo>
                  <a:close/>
                  <a:moveTo>
                    <a:pt x="4604" y="6086"/>
                  </a:moveTo>
                  <a:lnTo>
                    <a:pt x="4296" y="13444"/>
                  </a:lnTo>
                  <a:lnTo>
                    <a:pt x="6047" y="13444"/>
                  </a:lnTo>
                  <a:lnTo>
                    <a:pt x="6258" y="6086"/>
                  </a:lnTo>
                  <a:lnTo>
                    <a:pt x="4604" y="6086"/>
                  </a:lnTo>
                  <a:close/>
                  <a:moveTo>
                    <a:pt x="2787" y="6086"/>
                  </a:moveTo>
                  <a:lnTo>
                    <a:pt x="2396" y="13444"/>
                  </a:lnTo>
                  <a:lnTo>
                    <a:pt x="4162" y="13444"/>
                  </a:lnTo>
                  <a:lnTo>
                    <a:pt x="4460" y="6086"/>
                  </a:lnTo>
                  <a:lnTo>
                    <a:pt x="2787" y="6086"/>
                  </a:lnTo>
                  <a:close/>
                  <a:moveTo>
                    <a:pt x="1179" y="6086"/>
                  </a:moveTo>
                  <a:lnTo>
                    <a:pt x="705" y="13444"/>
                  </a:lnTo>
                  <a:lnTo>
                    <a:pt x="2248" y="13444"/>
                  </a:lnTo>
                  <a:lnTo>
                    <a:pt x="2634" y="6086"/>
                  </a:lnTo>
                  <a:lnTo>
                    <a:pt x="1179" y="6086"/>
                  </a:lnTo>
                  <a:close/>
                  <a:moveTo>
                    <a:pt x="18695" y="1193"/>
                  </a:moveTo>
                  <a:lnTo>
                    <a:pt x="18841" y="4035"/>
                  </a:lnTo>
                  <a:lnTo>
                    <a:pt x="18874" y="4654"/>
                  </a:lnTo>
                  <a:lnTo>
                    <a:pt x="20321" y="4654"/>
                  </a:lnTo>
                  <a:lnTo>
                    <a:pt x="20100" y="1193"/>
                  </a:lnTo>
                  <a:lnTo>
                    <a:pt x="18695" y="1193"/>
                  </a:lnTo>
                  <a:close/>
                  <a:moveTo>
                    <a:pt x="16975" y="1193"/>
                  </a:moveTo>
                  <a:lnTo>
                    <a:pt x="17123" y="4654"/>
                  </a:lnTo>
                  <a:lnTo>
                    <a:pt x="18729" y="4654"/>
                  </a:lnTo>
                  <a:lnTo>
                    <a:pt x="18554" y="1193"/>
                  </a:lnTo>
                  <a:lnTo>
                    <a:pt x="16975" y="1193"/>
                  </a:lnTo>
                  <a:close/>
                  <a:moveTo>
                    <a:pt x="15232" y="1193"/>
                  </a:moveTo>
                  <a:lnTo>
                    <a:pt x="15342" y="4654"/>
                  </a:lnTo>
                  <a:lnTo>
                    <a:pt x="16977" y="4654"/>
                  </a:lnTo>
                  <a:lnTo>
                    <a:pt x="16831" y="1193"/>
                  </a:lnTo>
                  <a:lnTo>
                    <a:pt x="15232" y="1193"/>
                  </a:lnTo>
                  <a:close/>
                  <a:moveTo>
                    <a:pt x="13492" y="1193"/>
                  </a:moveTo>
                  <a:lnTo>
                    <a:pt x="13558" y="4654"/>
                  </a:lnTo>
                  <a:lnTo>
                    <a:pt x="15202" y="4654"/>
                  </a:lnTo>
                  <a:lnTo>
                    <a:pt x="15150" y="2874"/>
                  </a:lnTo>
                  <a:lnTo>
                    <a:pt x="15097" y="1193"/>
                  </a:lnTo>
                  <a:lnTo>
                    <a:pt x="13492" y="1193"/>
                  </a:lnTo>
                  <a:close/>
                  <a:moveTo>
                    <a:pt x="11753" y="1193"/>
                  </a:moveTo>
                  <a:lnTo>
                    <a:pt x="11773" y="4654"/>
                  </a:lnTo>
                  <a:lnTo>
                    <a:pt x="13390" y="4654"/>
                  </a:lnTo>
                  <a:lnTo>
                    <a:pt x="13335" y="1193"/>
                  </a:lnTo>
                  <a:lnTo>
                    <a:pt x="11753" y="1193"/>
                  </a:lnTo>
                  <a:close/>
                  <a:moveTo>
                    <a:pt x="10024" y="1193"/>
                  </a:moveTo>
                  <a:lnTo>
                    <a:pt x="10002" y="4654"/>
                  </a:lnTo>
                  <a:lnTo>
                    <a:pt x="11612" y="4654"/>
                  </a:lnTo>
                  <a:lnTo>
                    <a:pt x="11592" y="1193"/>
                  </a:lnTo>
                  <a:lnTo>
                    <a:pt x="10024" y="1193"/>
                  </a:lnTo>
                  <a:close/>
                  <a:moveTo>
                    <a:pt x="8265" y="1193"/>
                  </a:moveTo>
                  <a:lnTo>
                    <a:pt x="8199" y="4654"/>
                  </a:lnTo>
                  <a:lnTo>
                    <a:pt x="9863" y="4654"/>
                  </a:lnTo>
                  <a:lnTo>
                    <a:pt x="9885" y="1193"/>
                  </a:lnTo>
                  <a:lnTo>
                    <a:pt x="8265" y="1193"/>
                  </a:lnTo>
                  <a:close/>
                  <a:moveTo>
                    <a:pt x="6551" y="1193"/>
                  </a:moveTo>
                  <a:lnTo>
                    <a:pt x="6449" y="4654"/>
                  </a:lnTo>
                  <a:lnTo>
                    <a:pt x="8054" y="4654"/>
                  </a:lnTo>
                  <a:lnTo>
                    <a:pt x="8120" y="1193"/>
                  </a:lnTo>
                  <a:lnTo>
                    <a:pt x="6551" y="1193"/>
                  </a:lnTo>
                  <a:close/>
                  <a:moveTo>
                    <a:pt x="4801" y="1193"/>
                  </a:moveTo>
                  <a:lnTo>
                    <a:pt x="4667" y="4654"/>
                  </a:lnTo>
                  <a:lnTo>
                    <a:pt x="6278" y="4654"/>
                  </a:lnTo>
                  <a:lnTo>
                    <a:pt x="6385" y="1193"/>
                  </a:lnTo>
                  <a:lnTo>
                    <a:pt x="4801" y="1193"/>
                  </a:lnTo>
                  <a:close/>
                  <a:moveTo>
                    <a:pt x="3046" y="1193"/>
                  </a:moveTo>
                  <a:lnTo>
                    <a:pt x="2895" y="4020"/>
                  </a:lnTo>
                  <a:lnTo>
                    <a:pt x="2861" y="4654"/>
                  </a:lnTo>
                  <a:lnTo>
                    <a:pt x="4491" y="4654"/>
                  </a:lnTo>
                  <a:lnTo>
                    <a:pt x="4633" y="1193"/>
                  </a:lnTo>
                  <a:lnTo>
                    <a:pt x="3046" y="1193"/>
                  </a:lnTo>
                  <a:close/>
                  <a:moveTo>
                    <a:pt x="1499" y="1193"/>
                  </a:moveTo>
                  <a:lnTo>
                    <a:pt x="1279" y="4654"/>
                  </a:lnTo>
                  <a:lnTo>
                    <a:pt x="2726" y="4654"/>
                  </a:lnTo>
                  <a:lnTo>
                    <a:pt x="2755" y="4117"/>
                  </a:lnTo>
                  <a:lnTo>
                    <a:pt x="2905" y="1193"/>
                  </a:lnTo>
                  <a:lnTo>
                    <a:pt x="1499" y="1193"/>
                  </a:lnTo>
                  <a:close/>
                  <a:moveTo>
                    <a:pt x="1440" y="0"/>
                  </a:moveTo>
                  <a:lnTo>
                    <a:pt x="20159" y="0"/>
                  </a:lnTo>
                  <a:lnTo>
                    <a:pt x="21600" y="21600"/>
                  </a:lnTo>
                  <a:lnTo>
                    <a:pt x="0" y="21600"/>
                  </a:lnTo>
                  <a:lnTo>
                    <a:pt x="1440"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19" name="Freeform 426"/>
            <p:cNvSpPr/>
            <p:nvPr/>
          </p:nvSpPr>
          <p:spPr>
            <a:xfrm>
              <a:off x="1374179" y="1195737"/>
              <a:ext cx="34417" cy="3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92"/>
                  </a:moveTo>
                  <a:lnTo>
                    <a:pt x="7200" y="21600"/>
                  </a:lnTo>
                  <a:lnTo>
                    <a:pt x="16457" y="15552"/>
                  </a:lnTo>
                  <a:lnTo>
                    <a:pt x="21600" y="3888"/>
                  </a:lnTo>
                  <a:lnTo>
                    <a:pt x="7714" y="0"/>
                  </a:lnTo>
                  <a:lnTo>
                    <a:pt x="0" y="13392"/>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20" name="Freeform 427"/>
            <p:cNvSpPr/>
            <p:nvPr/>
          </p:nvSpPr>
          <p:spPr>
            <a:xfrm>
              <a:off x="1399581" y="868043"/>
              <a:ext cx="111881" cy="96134"/>
            </a:xfrm>
            <a:custGeom>
              <a:avLst/>
              <a:gdLst/>
              <a:ahLst/>
              <a:cxnLst>
                <a:cxn ang="0">
                  <a:pos x="wd2" y="hd2"/>
                </a:cxn>
                <a:cxn ang="5400000">
                  <a:pos x="wd2" y="hd2"/>
                </a:cxn>
                <a:cxn ang="10800000">
                  <a:pos x="wd2" y="hd2"/>
                </a:cxn>
                <a:cxn ang="16200000">
                  <a:pos x="wd2" y="hd2"/>
                </a:cxn>
              </a:cxnLst>
              <a:rect l="0" t="0" r="r" b="b"/>
              <a:pathLst>
                <a:path w="20307" h="18817" fill="norm" stroke="1" extrusionOk="0">
                  <a:moveTo>
                    <a:pt x="18442" y="13152"/>
                  </a:moveTo>
                  <a:cubicBezTo>
                    <a:pt x="14122" y="19446"/>
                    <a:pt x="3322" y="19875"/>
                    <a:pt x="1450" y="17443"/>
                  </a:cubicBezTo>
                  <a:cubicBezTo>
                    <a:pt x="154" y="15584"/>
                    <a:pt x="730" y="14868"/>
                    <a:pt x="1306" y="10434"/>
                  </a:cubicBezTo>
                  <a:cubicBezTo>
                    <a:pt x="1306" y="10434"/>
                    <a:pt x="-134" y="10291"/>
                    <a:pt x="10" y="9576"/>
                  </a:cubicBezTo>
                  <a:cubicBezTo>
                    <a:pt x="442" y="8431"/>
                    <a:pt x="2746" y="7859"/>
                    <a:pt x="3610" y="6000"/>
                  </a:cubicBezTo>
                  <a:cubicBezTo>
                    <a:pt x="6346" y="850"/>
                    <a:pt x="11530" y="-1725"/>
                    <a:pt x="16138" y="1279"/>
                  </a:cubicBezTo>
                  <a:cubicBezTo>
                    <a:pt x="20890" y="4140"/>
                    <a:pt x="21466" y="8717"/>
                    <a:pt x="18442" y="13152"/>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21" name="Freeform 428"/>
            <p:cNvSpPr/>
            <p:nvPr/>
          </p:nvSpPr>
          <p:spPr>
            <a:xfrm>
              <a:off x="1427031" y="947442"/>
              <a:ext cx="55560" cy="51527"/>
            </a:xfrm>
            <a:prstGeom prst="rect">
              <a:avLst/>
            </a:pr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22" name="Freeform 118"/>
            <p:cNvSpPr/>
            <p:nvPr/>
          </p:nvSpPr>
          <p:spPr>
            <a:xfrm>
              <a:off x="1255965" y="986648"/>
              <a:ext cx="286539" cy="237756"/>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8440" y="7793"/>
                  </a:moveTo>
                  <a:lnTo>
                    <a:pt x="4690" y="12368"/>
                  </a:lnTo>
                  <a:lnTo>
                    <a:pt x="9769" y="18614"/>
                  </a:lnTo>
                  <a:lnTo>
                    <a:pt x="8440" y="7793"/>
                  </a:lnTo>
                  <a:close/>
                  <a:moveTo>
                    <a:pt x="21481" y="0"/>
                  </a:moveTo>
                  <a:lnTo>
                    <a:pt x="20093" y="21599"/>
                  </a:lnTo>
                  <a:lnTo>
                    <a:pt x="10136" y="21599"/>
                  </a:lnTo>
                  <a:lnTo>
                    <a:pt x="9799" y="18858"/>
                  </a:lnTo>
                  <a:lnTo>
                    <a:pt x="8596" y="21600"/>
                  </a:lnTo>
                  <a:cubicBezTo>
                    <a:pt x="8596" y="21600"/>
                    <a:pt x="182" y="15512"/>
                    <a:pt x="1" y="11966"/>
                  </a:cubicBezTo>
                  <a:cubicBezTo>
                    <a:pt x="-119" y="8086"/>
                    <a:pt x="7454" y="593"/>
                    <a:pt x="7454" y="593"/>
                  </a:cubicBezTo>
                  <a:lnTo>
                    <a:pt x="7541" y="474"/>
                  </a:lnTo>
                  <a:lnTo>
                    <a:pt x="21481" y="0"/>
                  </a:lnTo>
                  <a:close/>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23" name="Freeform 431"/>
            <p:cNvSpPr/>
            <p:nvPr/>
          </p:nvSpPr>
          <p:spPr>
            <a:xfrm>
              <a:off x="1264947"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15360"/>
                    <a:pt x="2517" y="9600"/>
                    <a:pt x="5243" y="9600"/>
                  </a:cubicBezTo>
                  <a:lnTo>
                    <a:pt x="8388" y="9600"/>
                  </a:lnTo>
                  <a:lnTo>
                    <a:pt x="12792"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24" name="Freeform 432"/>
            <p:cNvSpPr/>
            <p:nvPr/>
          </p:nvSpPr>
          <p:spPr>
            <a:xfrm>
              <a:off x="1303708" y="1225141"/>
              <a:ext cx="305748" cy="348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31" y="10869"/>
                  </a:moveTo>
                  <a:lnTo>
                    <a:pt x="15509" y="0"/>
                  </a:lnTo>
                  <a:lnTo>
                    <a:pt x="6147" y="0"/>
                  </a:lnTo>
                  <a:lnTo>
                    <a:pt x="1354" y="10869"/>
                  </a:lnTo>
                  <a:lnTo>
                    <a:pt x="0" y="21600"/>
                  </a:lnTo>
                  <a:lnTo>
                    <a:pt x="3835" y="21600"/>
                  </a:lnTo>
                  <a:lnTo>
                    <a:pt x="6260" y="12015"/>
                  </a:lnTo>
                  <a:lnTo>
                    <a:pt x="10828" y="5549"/>
                  </a:lnTo>
                  <a:lnTo>
                    <a:pt x="14268" y="12015"/>
                  </a:lnTo>
                  <a:lnTo>
                    <a:pt x="17765" y="21600"/>
                  </a:lnTo>
                  <a:lnTo>
                    <a:pt x="21600" y="21600"/>
                  </a:lnTo>
                  <a:lnTo>
                    <a:pt x="19231" y="10869"/>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25" name="Freeform 433"/>
            <p:cNvSpPr/>
            <p:nvPr/>
          </p:nvSpPr>
          <p:spPr>
            <a:xfrm>
              <a:off x="1564449"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15360"/>
                    <a:pt x="19293" y="9600"/>
                    <a:pt x="16357" y="9600"/>
                  </a:cubicBezTo>
                  <a:lnTo>
                    <a:pt x="13212" y="9600"/>
                  </a:lnTo>
                  <a:lnTo>
                    <a:pt x="9017" y="0"/>
                  </a:lnTo>
                  <a:lnTo>
                    <a:pt x="0" y="0"/>
                  </a:lnTo>
                  <a:lnTo>
                    <a:pt x="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26" name="Freeform 434"/>
            <p:cNvSpPr/>
            <p:nvPr/>
          </p:nvSpPr>
          <p:spPr>
            <a:xfrm>
              <a:off x="1532737" y="738352"/>
              <a:ext cx="157769" cy="36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 y="14872"/>
                  </a:moveTo>
                  <a:lnTo>
                    <a:pt x="12482" y="8808"/>
                  </a:lnTo>
                  <a:lnTo>
                    <a:pt x="8466" y="487"/>
                  </a:lnTo>
                  <a:lnTo>
                    <a:pt x="14002" y="0"/>
                  </a:lnTo>
                  <a:lnTo>
                    <a:pt x="21600" y="9561"/>
                  </a:lnTo>
                  <a:lnTo>
                    <a:pt x="0" y="21600"/>
                  </a:lnTo>
                  <a:lnTo>
                    <a:pt x="1194" y="14872"/>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27" name="Freeform 435"/>
            <p:cNvSpPr/>
            <p:nvPr/>
          </p:nvSpPr>
          <p:spPr>
            <a:xfrm>
              <a:off x="1565920" y="653409"/>
              <a:ext cx="64684" cy="93999"/>
            </a:xfrm>
            <a:custGeom>
              <a:avLst/>
              <a:gdLst/>
              <a:ahLst/>
              <a:cxnLst>
                <a:cxn ang="0">
                  <a:pos x="wd2" y="hd2"/>
                </a:cxn>
                <a:cxn ang="5400000">
                  <a:pos x="wd2" y="hd2"/>
                </a:cxn>
                <a:cxn ang="10800000">
                  <a:pos x="wd2" y="hd2"/>
                </a:cxn>
                <a:cxn ang="16200000">
                  <a:pos x="wd2" y="hd2"/>
                </a:cxn>
              </a:cxnLst>
              <a:rect l="0" t="0" r="r" b="b"/>
              <a:pathLst>
                <a:path w="20051" h="21600" fill="norm" stroke="1" extrusionOk="0">
                  <a:moveTo>
                    <a:pt x="10478" y="21600"/>
                  </a:moveTo>
                  <a:lnTo>
                    <a:pt x="9251" y="18514"/>
                  </a:lnTo>
                  <a:cubicBezTo>
                    <a:pt x="7287" y="18686"/>
                    <a:pt x="5324" y="18514"/>
                    <a:pt x="3851" y="17829"/>
                  </a:cubicBezTo>
                  <a:lnTo>
                    <a:pt x="1396" y="16800"/>
                  </a:lnTo>
                  <a:lnTo>
                    <a:pt x="1887" y="9943"/>
                  </a:lnTo>
                  <a:lnTo>
                    <a:pt x="4096" y="9257"/>
                  </a:lnTo>
                  <a:cubicBezTo>
                    <a:pt x="4096" y="9257"/>
                    <a:pt x="-1549" y="1886"/>
                    <a:pt x="415" y="0"/>
                  </a:cubicBezTo>
                  <a:lnTo>
                    <a:pt x="8269" y="7371"/>
                  </a:lnTo>
                  <a:lnTo>
                    <a:pt x="13915" y="6857"/>
                  </a:lnTo>
                  <a:lnTo>
                    <a:pt x="18824" y="15600"/>
                  </a:lnTo>
                  <a:lnTo>
                    <a:pt x="20051" y="20229"/>
                  </a:lnTo>
                  <a:lnTo>
                    <a:pt x="10478"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28" name="Freeform 436"/>
            <p:cNvSpPr/>
            <p:nvPr/>
          </p:nvSpPr>
          <p:spPr>
            <a:xfrm>
              <a:off x="1424335" y="834523"/>
              <a:ext cx="120138" cy="138712"/>
            </a:xfrm>
            <a:custGeom>
              <a:avLst/>
              <a:gdLst/>
              <a:ahLst/>
              <a:cxnLst>
                <a:cxn ang="0">
                  <a:pos x="wd2" y="hd2"/>
                </a:cxn>
                <a:cxn ang="5400000">
                  <a:pos x="wd2" y="hd2"/>
                </a:cxn>
                <a:cxn ang="10800000">
                  <a:pos x="wd2" y="hd2"/>
                </a:cxn>
                <a:cxn ang="16200000">
                  <a:pos x="wd2" y="hd2"/>
                </a:cxn>
              </a:cxnLst>
              <a:rect l="0" t="0" r="r" b="b"/>
              <a:pathLst>
                <a:path w="15415" h="19608" fill="norm" stroke="1" extrusionOk="0">
                  <a:moveTo>
                    <a:pt x="12280" y="8674"/>
                  </a:moveTo>
                  <a:cubicBezTo>
                    <a:pt x="12280" y="8674"/>
                    <a:pt x="14521" y="5408"/>
                    <a:pt x="11261" y="3827"/>
                  </a:cubicBezTo>
                  <a:cubicBezTo>
                    <a:pt x="7899" y="2457"/>
                    <a:pt x="1785" y="-1125"/>
                    <a:pt x="665" y="350"/>
                  </a:cubicBezTo>
                  <a:cubicBezTo>
                    <a:pt x="-558" y="1931"/>
                    <a:pt x="-456" y="7831"/>
                    <a:pt x="4129" y="9517"/>
                  </a:cubicBezTo>
                  <a:cubicBezTo>
                    <a:pt x="7287" y="10887"/>
                    <a:pt x="3110" y="13205"/>
                    <a:pt x="3925" y="13837"/>
                  </a:cubicBezTo>
                  <a:cubicBezTo>
                    <a:pt x="4638" y="14469"/>
                    <a:pt x="6778" y="11203"/>
                    <a:pt x="7593" y="12046"/>
                  </a:cubicBezTo>
                  <a:cubicBezTo>
                    <a:pt x="8204" y="12678"/>
                    <a:pt x="8102" y="14364"/>
                    <a:pt x="6472" y="14153"/>
                  </a:cubicBezTo>
                  <a:cubicBezTo>
                    <a:pt x="6167" y="14153"/>
                    <a:pt x="6880" y="14891"/>
                    <a:pt x="6574" y="15312"/>
                  </a:cubicBezTo>
                  <a:cubicBezTo>
                    <a:pt x="5453" y="16787"/>
                    <a:pt x="3925" y="20475"/>
                    <a:pt x="6472" y="19421"/>
                  </a:cubicBezTo>
                  <a:cubicBezTo>
                    <a:pt x="8917" y="18262"/>
                    <a:pt x="21042" y="12362"/>
                    <a:pt x="12280" y="8674"/>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2451" name="Group"/>
          <p:cNvGrpSpPr/>
          <p:nvPr/>
        </p:nvGrpSpPr>
        <p:grpSpPr>
          <a:xfrm>
            <a:off x="19140704" y="3113589"/>
            <a:ext cx="2246775" cy="1931050"/>
            <a:chOff x="0" y="0"/>
            <a:chExt cx="2246773" cy="1931048"/>
          </a:xfrm>
        </p:grpSpPr>
        <p:sp>
          <p:nvSpPr>
            <p:cNvPr id="2430"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31"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32"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33"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34"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35"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36"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37"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38"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39"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0"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1"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2"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3"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4"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5"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6"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7"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8"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49"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50"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5"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56" name="Freeform 71"/>
          <p:cNvSpPr/>
          <p:nvPr/>
        </p:nvSpPr>
        <p:spPr>
          <a:xfrm>
            <a:off x="9911449" y="2134368"/>
            <a:ext cx="3574658" cy="3569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476" name="Group"/>
          <p:cNvGrpSpPr/>
          <p:nvPr/>
        </p:nvGrpSpPr>
        <p:grpSpPr>
          <a:xfrm>
            <a:off x="10482715" y="2873183"/>
            <a:ext cx="2432126" cy="2091607"/>
            <a:chOff x="0" y="0"/>
            <a:chExt cx="2432124" cy="2091605"/>
          </a:xfrm>
        </p:grpSpPr>
        <p:sp>
          <p:nvSpPr>
            <p:cNvPr id="2457" name="Freeform 72"/>
            <p:cNvSpPr/>
            <p:nvPr/>
          </p:nvSpPr>
          <p:spPr>
            <a:xfrm>
              <a:off x="0" y="230709"/>
              <a:ext cx="1547761" cy="1547793"/>
            </a:xfrm>
            <a:prstGeom prst="ellipse">
              <a:avLst/>
            </a:pr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58" name="Freeform 73"/>
            <p:cNvSpPr/>
            <p:nvPr/>
          </p:nvSpPr>
          <p:spPr>
            <a:xfrm>
              <a:off x="115351" y="346061"/>
              <a:ext cx="1311565" cy="1311595"/>
            </a:xfrm>
            <a:prstGeom prst="ellipse">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59" name="Freeform 74"/>
            <p:cNvSpPr/>
            <p:nvPr/>
          </p:nvSpPr>
          <p:spPr>
            <a:xfrm>
              <a:off x="466900" y="450429"/>
              <a:ext cx="317352" cy="5645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56" y="21600"/>
                  </a:moveTo>
                  <a:cubicBezTo>
                    <a:pt x="20503" y="21600"/>
                    <a:pt x="20334" y="21552"/>
                    <a:pt x="20166" y="21457"/>
                  </a:cubicBezTo>
                  <a:lnTo>
                    <a:pt x="0" y="10035"/>
                  </a:lnTo>
                  <a:lnTo>
                    <a:pt x="1181" y="9366"/>
                  </a:lnTo>
                  <a:lnTo>
                    <a:pt x="19913" y="19927"/>
                  </a:lnTo>
                  <a:lnTo>
                    <a:pt x="19913" y="0"/>
                  </a:lnTo>
                  <a:lnTo>
                    <a:pt x="21600" y="0"/>
                  </a:lnTo>
                  <a:lnTo>
                    <a:pt x="21600" y="21122"/>
                  </a:lnTo>
                  <a:cubicBezTo>
                    <a:pt x="21600" y="21313"/>
                    <a:pt x="21347" y="21504"/>
                    <a:pt x="21094" y="21552"/>
                  </a:cubicBezTo>
                  <a:cubicBezTo>
                    <a:pt x="20925" y="21600"/>
                    <a:pt x="20841" y="21600"/>
                    <a:pt x="20756" y="216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0" name="Freeform 75"/>
            <p:cNvSpPr/>
            <p:nvPr/>
          </p:nvSpPr>
          <p:spPr>
            <a:xfrm>
              <a:off x="1016194" y="1043678"/>
              <a:ext cx="1415931" cy="855675"/>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1" name="Freeform 76"/>
            <p:cNvSpPr/>
            <p:nvPr/>
          </p:nvSpPr>
          <p:spPr>
            <a:xfrm>
              <a:off x="1016191" y="1181004"/>
              <a:ext cx="1207200" cy="718350"/>
            </a:xfrm>
            <a:prstGeom prst="rect">
              <a:avLst/>
            </a:pr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2" name="Freeform 78"/>
            <p:cNvSpPr/>
            <p:nvPr/>
          </p:nvSpPr>
          <p:spPr>
            <a:xfrm>
              <a:off x="1016194" y="1043681"/>
              <a:ext cx="1415931" cy="4656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89"/>
                  </a:moveTo>
                  <a:lnTo>
                    <a:pt x="21600" y="0"/>
                  </a:lnTo>
                  <a:lnTo>
                    <a:pt x="21257" y="0"/>
                  </a:lnTo>
                  <a:lnTo>
                    <a:pt x="10810" y="20221"/>
                  </a:lnTo>
                  <a:lnTo>
                    <a:pt x="362" y="0"/>
                  </a:lnTo>
                  <a:lnTo>
                    <a:pt x="0" y="0"/>
                  </a:lnTo>
                  <a:lnTo>
                    <a:pt x="0" y="689"/>
                  </a:lnTo>
                  <a:lnTo>
                    <a:pt x="10810" y="21600"/>
                  </a:lnTo>
                  <a:lnTo>
                    <a:pt x="21600" y="689"/>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3" name="Freeform 79"/>
            <p:cNvSpPr/>
            <p:nvPr/>
          </p:nvSpPr>
          <p:spPr>
            <a:xfrm>
              <a:off x="752533" y="1235934"/>
              <a:ext cx="1415930" cy="855672"/>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4" name="Freeform 81"/>
            <p:cNvSpPr/>
            <p:nvPr/>
          </p:nvSpPr>
          <p:spPr>
            <a:xfrm>
              <a:off x="752533" y="1235933"/>
              <a:ext cx="1415930" cy="4656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91"/>
                  </a:moveTo>
                  <a:lnTo>
                    <a:pt x="21600" y="0"/>
                  </a:lnTo>
                  <a:lnTo>
                    <a:pt x="21238" y="0"/>
                  </a:lnTo>
                  <a:lnTo>
                    <a:pt x="10790" y="20218"/>
                  </a:lnTo>
                  <a:lnTo>
                    <a:pt x="343" y="0"/>
                  </a:lnTo>
                  <a:lnTo>
                    <a:pt x="0" y="0"/>
                  </a:lnTo>
                  <a:lnTo>
                    <a:pt x="0" y="691"/>
                  </a:lnTo>
                  <a:lnTo>
                    <a:pt x="10790" y="21600"/>
                  </a:lnTo>
                  <a:lnTo>
                    <a:pt x="21600" y="691"/>
                  </a:lnTo>
                </a:path>
              </a:pathLst>
            </a:custGeom>
            <a:solidFill>
              <a:srgbClr val="100239">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5" name="Freeform 82"/>
            <p:cNvSpPr/>
            <p:nvPr/>
          </p:nvSpPr>
          <p:spPr>
            <a:xfrm>
              <a:off x="1428448" y="510852"/>
              <a:ext cx="278620" cy="844688"/>
            </a:xfrm>
            <a:custGeom>
              <a:avLst/>
              <a:gdLst/>
              <a:ahLst/>
              <a:cxnLst>
                <a:cxn ang="0">
                  <a:pos x="wd2" y="hd2"/>
                </a:cxn>
                <a:cxn ang="5400000">
                  <a:pos x="wd2" y="hd2"/>
                </a:cxn>
                <a:cxn ang="10800000">
                  <a:pos x="wd2" y="hd2"/>
                </a:cxn>
                <a:cxn ang="16200000">
                  <a:pos x="wd2" y="hd2"/>
                </a:cxn>
              </a:cxnLst>
              <a:rect l="0" t="0" r="r" b="b"/>
              <a:pathLst>
                <a:path w="19644" h="21600" fill="norm" stroke="1" extrusionOk="0">
                  <a:moveTo>
                    <a:pt x="12676" y="0"/>
                  </a:moveTo>
                  <a:cubicBezTo>
                    <a:pt x="12676" y="0"/>
                    <a:pt x="-1956" y="8164"/>
                    <a:pt x="221" y="12293"/>
                  </a:cubicBezTo>
                  <a:lnTo>
                    <a:pt x="14331" y="21600"/>
                  </a:lnTo>
                  <a:lnTo>
                    <a:pt x="19644" y="20425"/>
                  </a:lnTo>
                  <a:lnTo>
                    <a:pt x="10150" y="11531"/>
                  </a:lnTo>
                  <a:lnTo>
                    <a:pt x="15115" y="6512"/>
                  </a:lnTo>
                  <a:lnTo>
                    <a:pt x="12676"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6" name="Freeform 83"/>
            <p:cNvSpPr/>
            <p:nvPr/>
          </p:nvSpPr>
          <p:spPr>
            <a:xfrm>
              <a:off x="1977454" y="510854"/>
              <a:ext cx="284473" cy="712847"/>
            </a:xfrm>
            <a:custGeom>
              <a:avLst/>
              <a:gdLst/>
              <a:ahLst/>
              <a:cxnLst>
                <a:cxn ang="0">
                  <a:pos x="wd2" y="hd2"/>
                </a:cxn>
                <a:cxn ang="5400000">
                  <a:pos x="wd2" y="hd2"/>
                </a:cxn>
                <a:cxn ang="10800000">
                  <a:pos x="wd2" y="hd2"/>
                </a:cxn>
                <a:cxn ang="16200000">
                  <a:pos x="wd2" y="hd2"/>
                </a:cxn>
              </a:cxnLst>
              <a:rect l="0" t="0" r="r" b="b"/>
              <a:pathLst>
                <a:path w="19362" h="21600" fill="norm" stroke="1" extrusionOk="0">
                  <a:moveTo>
                    <a:pt x="6919" y="0"/>
                  </a:moveTo>
                  <a:cubicBezTo>
                    <a:pt x="6919" y="0"/>
                    <a:pt x="21600" y="9684"/>
                    <a:pt x="19069" y="12181"/>
                  </a:cubicBezTo>
                  <a:cubicBezTo>
                    <a:pt x="16538" y="14640"/>
                    <a:pt x="4050" y="21600"/>
                    <a:pt x="4050" y="21600"/>
                  </a:cubicBezTo>
                  <a:lnTo>
                    <a:pt x="0" y="20238"/>
                  </a:lnTo>
                  <a:lnTo>
                    <a:pt x="10378" y="10781"/>
                  </a:lnTo>
                  <a:lnTo>
                    <a:pt x="5231" y="7301"/>
                  </a:lnTo>
                  <a:lnTo>
                    <a:pt x="6919"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7" name="Freeform 84"/>
            <p:cNvSpPr/>
            <p:nvPr/>
          </p:nvSpPr>
          <p:spPr>
            <a:xfrm>
              <a:off x="1642386" y="1312839"/>
              <a:ext cx="165427" cy="161291"/>
            </a:xfrm>
            <a:custGeom>
              <a:avLst/>
              <a:gdLst/>
              <a:ahLst/>
              <a:cxnLst>
                <a:cxn ang="0">
                  <a:pos x="wd2" y="hd2"/>
                </a:cxn>
                <a:cxn ang="5400000">
                  <a:pos x="wd2" y="hd2"/>
                </a:cxn>
                <a:cxn ang="10800000">
                  <a:pos x="wd2" y="hd2"/>
                </a:cxn>
                <a:cxn ang="16200000">
                  <a:pos x="wd2" y="hd2"/>
                </a:cxn>
              </a:cxnLst>
              <a:rect l="0" t="0" r="r" b="b"/>
              <a:pathLst>
                <a:path w="20472" h="21302" fill="norm" stroke="1" extrusionOk="0">
                  <a:moveTo>
                    <a:pt x="0" y="5111"/>
                  </a:moveTo>
                  <a:cubicBezTo>
                    <a:pt x="0" y="5111"/>
                    <a:pt x="7200" y="19786"/>
                    <a:pt x="8426" y="19456"/>
                  </a:cubicBezTo>
                  <a:lnTo>
                    <a:pt x="9804" y="19292"/>
                  </a:lnTo>
                  <a:cubicBezTo>
                    <a:pt x="9804" y="19292"/>
                    <a:pt x="12255" y="21600"/>
                    <a:pt x="13021" y="21270"/>
                  </a:cubicBezTo>
                  <a:cubicBezTo>
                    <a:pt x="13634" y="20940"/>
                    <a:pt x="13787" y="19951"/>
                    <a:pt x="13787" y="19951"/>
                  </a:cubicBezTo>
                  <a:cubicBezTo>
                    <a:pt x="13787" y="19951"/>
                    <a:pt x="15779" y="21270"/>
                    <a:pt x="16391" y="20940"/>
                  </a:cubicBezTo>
                  <a:cubicBezTo>
                    <a:pt x="16851" y="20776"/>
                    <a:pt x="16851" y="18632"/>
                    <a:pt x="16851" y="18632"/>
                  </a:cubicBezTo>
                  <a:cubicBezTo>
                    <a:pt x="16851" y="18632"/>
                    <a:pt x="17923" y="19292"/>
                    <a:pt x="18383" y="17643"/>
                  </a:cubicBezTo>
                  <a:cubicBezTo>
                    <a:pt x="18689" y="16159"/>
                    <a:pt x="14400" y="11707"/>
                    <a:pt x="14400" y="11707"/>
                  </a:cubicBezTo>
                  <a:lnTo>
                    <a:pt x="13021" y="7585"/>
                  </a:lnTo>
                  <a:lnTo>
                    <a:pt x="15932" y="7255"/>
                  </a:lnTo>
                  <a:cubicBezTo>
                    <a:pt x="15932" y="7255"/>
                    <a:pt x="18843" y="9398"/>
                    <a:pt x="20221" y="8739"/>
                  </a:cubicBezTo>
                  <a:cubicBezTo>
                    <a:pt x="21600" y="8409"/>
                    <a:pt x="16851" y="3133"/>
                    <a:pt x="16851" y="3133"/>
                  </a:cubicBezTo>
                  <a:lnTo>
                    <a:pt x="10111" y="2803"/>
                  </a:lnTo>
                  <a:lnTo>
                    <a:pt x="7966" y="0"/>
                  </a:lnTo>
                  <a:lnTo>
                    <a:pt x="0" y="511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8" name="Freeform 85"/>
            <p:cNvSpPr/>
            <p:nvPr/>
          </p:nvSpPr>
          <p:spPr>
            <a:xfrm>
              <a:off x="1865760" y="1181001"/>
              <a:ext cx="165396" cy="156855"/>
            </a:xfrm>
            <a:custGeom>
              <a:avLst/>
              <a:gdLst/>
              <a:ahLst/>
              <a:cxnLst>
                <a:cxn ang="0">
                  <a:pos x="wd2" y="hd2"/>
                </a:cxn>
                <a:cxn ang="5400000">
                  <a:pos x="wd2" y="hd2"/>
                </a:cxn>
                <a:cxn ang="10800000">
                  <a:pos x="wd2" y="hd2"/>
                </a:cxn>
                <a:cxn ang="16200000">
                  <a:pos x="wd2" y="hd2"/>
                </a:cxn>
              </a:cxnLst>
              <a:rect l="0" t="0" r="r" b="b"/>
              <a:pathLst>
                <a:path w="20468" h="21438" fill="norm" stroke="1" extrusionOk="0">
                  <a:moveTo>
                    <a:pt x="20468" y="5702"/>
                  </a:moveTo>
                  <a:cubicBezTo>
                    <a:pt x="20468" y="5702"/>
                    <a:pt x="12254" y="20390"/>
                    <a:pt x="10885" y="20045"/>
                  </a:cubicBezTo>
                  <a:lnTo>
                    <a:pt x="9668" y="19699"/>
                  </a:lnTo>
                  <a:cubicBezTo>
                    <a:pt x="9668" y="19699"/>
                    <a:pt x="7082" y="21600"/>
                    <a:pt x="6474" y="21427"/>
                  </a:cubicBezTo>
                  <a:cubicBezTo>
                    <a:pt x="5713" y="20909"/>
                    <a:pt x="5713" y="19872"/>
                    <a:pt x="5713" y="19872"/>
                  </a:cubicBezTo>
                  <a:cubicBezTo>
                    <a:pt x="5713" y="19872"/>
                    <a:pt x="3736" y="21082"/>
                    <a:pt x="3127" y="20736"/>
                  </a:cubicBezTo>
                  <a:cubicBezTo>
                    <a:pt x="2519" y="20563"/>
                    <a:pt x="2671" y="18317"/>
                    <a:pt x="2671" y="18317"/>
                  </a:cubicBezTo>
                  <a:cubicBezTo>
                    <a:pt x="2671" y="18317"/>
                    <a:pt x="1454" y="18835"/>
                    <a:pt x="1302" y="17107"/>
                  </a:cubicBezTo>
                  <a:cubicBezTo>
                    <a:pt x="998" y="15379"/>
                    <a:pt x="5713" y="11232"/>
                    <a:pt x="5713" y="11232"/>
                  </a:cubicBezTo>
                  <a:lnTo>
                    <a:pt x="7538" y="6912"/>
                  </a:lnTo>
                  <a:lnTo>
                    <a:pt x="4496" y="6394"/>
                  </a:lnTo>
                  <a:cubicBezTo>
                    <a:pt x="4496" y="6394"/>
                    <a:pt x="1606" y="8294"/>
                    <a:pt x="237" y="7776"/>
                  </a:cubicBezTo>
                  <a:cubicBezTo>
                    <a:pt x="-1132" y="6912"/>
                    <a:pt x="3888" y="2074"/>
                    <a:pt x="3888" y="2074"/>
                  </a:cubicBezTo>
                  <a:lnTo>
                    <a:pt x="10733" y="2419"/>
                  </a:lnTo>
                  <a:lnTo>
                    <a:pt x="13623" y="0"/>
                  </a:lnTo>
                  <a:lnTo>
                    <a:pt x="20468" y="570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69" name="Freeform 63"/>
            <p:cNvSpPr/>
            <p:nvPr/>
          </p:nvSpPr>
          <p:spPr>
            <a:xfrm>
              <a:off x="1589684" y="615222"/>
              <a:ext cx="510421" cy="284383"/>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435" y="1669"/>
                  </a:moveTo>
                  <a:lnTo>
                    <a:pt x="2137" y="11491"/>
                  </a:lnTo>
                  <a:lnTo>
                    <a:pt x="232" y="21600"/>
                  </a:lnTo>
                  <a:cubicBezTo>
                    <a:pt x="-320" y="18739"/>
                    <a:pt x="282" y="12445"/>
                    <a:pt x="332" y="11396"/>
                  </a:cubicBezTo>
                  <a:cubicBezTo>
                    <a:pt x="382" y="10347"/>
                    <a:pt x="583" y="4148"/>
                    <a:pt x="1435" y="1669"/>
                  </a:cubicBezTo>
                  <a:close/>
                  <a:moveTo>
                    <a:pt x="19876" y="0"/>
                  </a:moveTo>
                  <a:cubicBezTo>
                    <a:pt x="20470" y="1799"/>
                    <a:pt x="20362" y="5872"/>
                    <a:pt x="20362" y="5872"/>
                  </a:cubicBezTo>
                  <a:cubicBezTo>
                    <a:pt x="20362" y="5872"/>
                    <a:pt x="21280" y="12975"/>
                    <a:pt x="21172" y="15342"/>
                  </a:cubicBezTo>
                  <a:lnTo>
                    <a:pt x="19282" y="10323"/>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70" name="Freeform 88"/>
            <p:cNvSpPr/>
            <p:nvPr/>
          </p:nvSpPr>
          <p:spPr>
            <a:xfrm>
              <a:off x="1609431" y="461417"/>
              <a:ext cx="468663" cy="581020"/>
            </a:xfrm>
            <a:custGeom>
              <a:avLst/>
              <a:gdLst/>
              <a:ahLst/>
              <a:cxnLst>
                <a:cxn ang="0">
                  <a:pos x="wd2" y="hd2"/>
                </a:cxn>
                <a:cxn ang="5400000">
                  <a:pos x="wd2" y="hd2"/>
                </a:cxn>
                <a:cxn ang="10800000">
                  <a:pos x="wd2" y="hd2"/>
                </a:cxn>
                <a:cxn ang="16200000">
                  <a:pos x="wd2" y="hd2"/>
                </a:cxn>
              </a:cxnLst>
              <a:rect l="0" t="0" r="r" b="b"/>
              <a:pathLst>
                <a:path w="21486" h="21600" fill="norm" stroke="1" extrusionOk="0">
                  <a:moveTo>
                    <a:pt x="19035" y="21600"/>
                  </a:moveTo>
                  <a:lnTo>
                    <a:pt x="2508" y="21600"/>
                  </a:lnTo>
                  <a:lnTo>
                    <a:pt x="1596" y="16512"/>
                  </a:lnTo>
                  <a:cubicBezTo>
                    <a:pt x="1596" y="16512"/>
                    <a:pt x="171" y="15633"/>
                    <a:pt x="171" y="14570"/>
                  </a:cubicBezTo>
                  <a:cubicBezTo>
                    <a:pt x="171" y="12164"/>
                    <a:pt x="513" y="8418"/>
                    <a:pt x="513" y="8418"/>
                  </a:cubicBezTo>
                  <a:lnTo>
                    <a:pt x="0" y="1896"/>
                  </a:lnTo>
                  <a:lnTo>
                    <a:pt x="7352" y="0"/>
                  </a:lnTo>
                  <a:lnTo>
                    <a:pt x="13393" y="0"/>
                  </a:lnTo>
                  <a:lnTo>
                    <a:pt x="21486" y="1896"/>
                  </a:lnTo>
                  <a:lnTo>
                    <a:pt x="21030" y="8418"/>
                  </a:lnTo>
                  <a:cubicBezTo>
                    <a:pt x="21030" y="8418"/>
                    <a:pt x="21600" y="12211"/>
                    <a:pt x="21372" y="14570"/>
                  </a:cubicBezTo>
                  <a:cubicBezTo>
                    <a:pt x="21258" y="15726"/>
                    <a:pt x="19890" y="16512"/>
                    <a:pt x="19890" y="16512"/>
                  </a:cubicBezTo>
                  <a:lnTo>
                    <a:pt x="19035"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71" name="Freeform 89"/>
            <p:cNvSpPr/>
            <p:nvPr/>
          </p:nvSpPr>
          <p:spPr>
            <a:xfrm>
              <a:off x="1642388" y="902934"/>
              <a:ext cx="399738" cy="139512"/>
            </a:xfrm>
            <a:custGeom>
              <a:avLst/>
              <a:gdLst/>
              <a:ahLst/>
              <a:cxnLst>
                <a:cxn ang="0">
                  <a:pos x="wd2" y="hd2"/>
                </a:cxn>
                <a:cxn ang="5400000">
                  <a:pos x="wd2" y="hd2"/>
                </a:cxn>
                <a:cxn ang="10800000">
                  <a:pos x="wd2" y="hd2"/>
                </a:cxn>
                <a:cxn ang="16200000">
                  <a:pos x="wd2" y="hd2"/>
                </a:cxn>
              </a:cxnLst>
              <a:rect l="0" t="0" r="r" b="b"/>
              <a:pathLst>
                <a:path w="21600" h="20489" fill="norm" stroke="1" extrusionOk="0">
                  <a:moveTo>
                    <a:pt x="15544" y="2882"/>
                  </a:moveTo>
                  <a:cubicBezTo>
                    <a:pt x="12583" y="-1111"/>
                    <a:pt x="10228" y="-748"/>
                    <a:pt x="7335" y="2701"/>
                  </a:cubicBezTo>
                  <a:cubicBezTo>
                    <a:pt x="2893" y="8146"/>
                    <a:pt x="0" y="523"/>
                    <a:pt x="0" y="523"/>
                  </a:cubicBezTo>
                  <a:lnTo>
                    <a:pt x="1077" y="20489"/>
                  </a:lnTo>
                  <a:lnTo>
                    <a:pt x="20591" y="20489"/>
                  </a:lnTo>
                  <a:lnTo>
                    <a:pt x="21600" y="523"/>
                  </a:lnTo>
                  <a:cubicBezTo>
                    <a:pt x="21600" y="523"/>
                    <a:pt x="19110" y="7602"/>
                    <a:pt x="15544" y="2882"/>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72" name="Freeform 90"/>
            <p:cNvSpPr/>
            <p:nvPr/>
          </p:nvSpPr>
          <p:spPr>
            <a:xfrm>
              <a:off x="1768721" y="384514"/>
              <a:ext cx="130599" cy="141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145"/>
                  </a:moveTo>
                  <a:lnTo>
                    <a:pt x="10800" y="21600"/>
                  </a:lnTo>
                  <a:lnTo>
                    <a:pt x="0" y="14145"/>
                  </a:lnTo>
                  <a:lnTo>
                    <a:pt x="0" y="0"/>
                  </a:lnTo>
                  <a:lnTo>
                    <a:pt x="21600" y="0"/>
                  </a:lnTo>
                  <a:lnTo>
                    <a:pt x="21600" y="14145"/>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73" name="Freeform 91"/>
            <p:cNvSpPr/>
            <p:nvPr/>
          </p:nvSpPr>
          <p:spPr>
            <a:xfrm>
              <a:off x="1768721" y="384514"/>
              <a:ext cx="130599" cy="701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643"/>
                  </a:moveTo>
                  <a:lnTo>
                    <a:pt x="21600" y="0"/>
                  </a:lnTo>
                  <a:lnTo>
                    <a:pt x="0" y="0"/>
                  </a:lnTo>
                  <a:lnTo>
                    <a:pt x="0" y="11186"/>
                  </a:lnTo>
                  <a:cubicBezTo>
                    <a:pt x="2242" y="15043"/>
                    <a:pt x="6113" y="21600"/>
                    <a:pt x="10800" y="21600"/>
                  </a:cubicBezTo>
                  <a:cubicBezTo>
                    <a:pt x="15487" y="21600"/>
                    <a:pt x="19562" y="15043"/>
                    <a:pt x="21600" y="9643"/>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74" name="Freeform 68"/>
            <p:cNvSpPr/>
            <p:nvPr/>
          </p:nvSpPr>
          <p:spPr>
            <a:xfrm>
              <a:off x="1684936" y="109861"/>
              <a:ext cx="276164" cy="328344"/>
            </a:xfrm>
            <a:custGeom>
              <a:avLst/>
              <a:gdLst/>
              <a:ahLst/>
              <a:cxnLst>
                <a:cxn ang="0">
                  <a:pos x="wd2" y="hd2"/>
                </a:cxn>
                <a:cxn ang="5400000">
                  <a:pos x="wd2" y="hd2"/>
                </a:cxn>
                <a:cxn ang="10800000">
                  <a:pos x="wd2" y="hd2"/>
                </a:cxn>
                <a:cxn ang="16200000">
                  <a:pos x="wd2" y="hd2"/>
                </a:cxn>
              </a:cxnLst>
              <a:rect l="0" t="0" r="r" b="b"/>
              <a:pathLst>
                <a:path w="20972" h="21600" fill="norm" stroke="1" extrusionOk="0">
                  <a:moveTo>
                    <a:pt x="10232" y="0"/>
                  </a:moveTo>
                  <a:cubicBezTo>
                    <a:pt x="15235" y="0"/>
                    <a:pt x="19200" y="3994"/>
                    <a:pt x="19200" y="9211"/>
                  </a:cubicBezTo>
                  <a:lnTo>
                    <a:pt x="18793" y="11798"/>
                  </a:lnTo>
                  <a:lnTo>
                    <a:pt x="19196" y="11551"/>
                  </a:lnTo>
                  <a:cubicBezTo>
                    <a:pt x="19742" y="11401"/>
                    <a:pt x="20242" y="11441"/>
                    <a:pt x="20561" y="11680"/>
                  </a:cubicBezTo>
                  <a:cubicBezTo>
                    <a:pt x="21289" y="12237"/>
                    <a:pt x="21016" y="13432"/>
                    <a:pt x="20015" y="14387"/>
                  </a:cubicBezTo>
                  <a:cubicBezTo>
                    <a:pt x="19514" y="14905"/>
                    <a:pt x="18923" y="15263"/>
                    <a:pt x="18377" y="15422"/>
                  </a:cubicBezTo>
                  <a:lnTo>
                    <a:pt x="17682" y="15341"/>
                  </a:lnTo>
                  <a:lnTo>
                    <a:pt x="16781" y="17392"/>
                  </a:lnTo>
                  <a:cubicBezTo>
                    <a:pt x="15306" y="19827"/>
                    <a:pt x="13300" y="21600"/>
                    <a:pt x="11176" y="21600"/>
                  </a:cubicBezTo>
                  <a:cubicBezTo>
                    <a:pt x="9052" y="21600"/>
                    <a:pt x="6597" y="19827"/>
                    <a:pt x="4674" y="17392"/>
                  </a:cubicBezTo>
                  <a:lnTo>
                    <a:pt x="3445" y="15322"/>
                  </a:lnTo>
                  <a:lnTo>
                    <a:pt x="2556" y="15422"/>
                  </a:lnTo>
                  <a:cubicBezTo>
                    <a:pt x="1987" y="15263"/>
                    <a:pt x="1373" y="14905"/>
                    <a:pt x="872" y="14387"/>
                  </a:cubicBezTo>
                  <a:cubicBezTo>
                    <a:pt x="-38" y="13432"/>
                    <a:pt x="-311" y="12237"/>
                    <a:pt x="417" y="11680"/>
                  </a:cubicBezTo>
                  <a:cubicBezTo>
                    <a:pt x="736" y="11441"/>
                    <a:pt x="1236" y="11401"/>
                    <a:pt x="1782" y="11551"/>
                  </a:cubicBezTo>
                  <a:lnTo>
                    <a:pt x="1899" y="11622"/>
                  </a:lnTo>
                  <a:lnTo>
                    <a:pt x="1358" y="9211"/>
                  </a:lnTo>
                  <a:cubicBezTo>
                    <a:pt x="1358" y="3994"/>
                    <a:pt x="5323" y="0"/>
                    <a:pt x="10232"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75" name="Freeform 69"/>
            <p:cNvSpPr/>
            <p:nvPr/>
          </p:nvSpPr>
          <p:spPr>
            <a:xfrm>
              <a:off x="1684091" y="0"/>
              <a:ext cx="277052" cy="320713"/>
            </a:xfrm>
            <a:custGeom>
              <a:avLst/>
              <a:gdLst/>
              <a:ahLst/>
              <a:cxnLst>
                <a:cxn ang="0">
                  <a:pos x="wd2" y="hd2"/>
                </a:cxn>
                <a:cxn ang="5400000">
                  <a:pos x="wd2" y="hd2"/>
                </a:cxn>
                <a:cxn ang="10800000">
                  <a:pos x="wd2" y="hd2"/>
                </a:cxn>
                <a:cxn ang="16200000">
                  <a:pos x="wd2" y="hd2"/>
                </a:cxn>
              </a:cxnLst>
              <a:rect l="0" t="0" r="r" b="b"/>
              <a:pathLst>
                <a:path w="17927" h="20090" fill="norm" stroke="1" extrusionOk="0">
                  <a:moveTo>
                    <a:pt x="8457" y="0"/>
                  </a:moveTo>
                  <a:cubicBezTo>
                    <a:pt x="11253" y="0"/>
                    <a:pt x="13571" y="1411"/>
                    <a:pt x="13571" y="3058"/>
                  </a:cubicBezTo>
                  <a:cubicBezTo>
                    <a:pt x="13571" y="3489"/>
                    <a:pt x="13426" y="3896"/>
                    <a:pt x="13165" y="4263"/>
                  </a:cubicBezTo>
                  <a:lnTo>
                    <a:pt x="12780" y="4602"/>
                  </a:lnTo>
                  <a:lnTo>
                    <a:pt x="15971" y="6753"/>
                  </a:lnTo>
                  <a:cubicBezTo>
                    <a:pt x="20323" y="11520"/>
                    <a:pt x="16051" y="19646"/>
                    <a:pt x="16051" y="19646"/>
                  </a:cubicBezTo>
                  <a:cubicBezTo>
                    <a:pt x="12586" y="20037"/>
                    <a:pt x="13553" y="11989"/>
                    <a:pt x="13553" y="11989"/>
                  </a:cubicBezTo>
                  <a:cubicBezTo>
                    <a:pt x="11377" y="17380"/>
                    <a:pt x="3962" y="16208"/>
                    <a:pt x="3962" y="16208"/>
                  </a:cubicBezTo>
                  <a:cubicBezTo>
                    <a:pt x="4848" y="21600"/>
                    <a:pt x="2269" y="19803"/>
                    <a:pt x="2269" y="19803"/>
                  </a:cubicBezTo>
                  <a:cubicBezTo>
                    <a:pt x="2269" y="19803"/>
                    <a:pt x="-1277" y="11754"/>
                    <a:pt x="496" y="8472"/>
                  </a:cubicBezTo>
                  <a:cubicBezTo>
                    <a:pt x="1322" y="6968"/>
                    <a:pt x="2430" y="5815"/>
                    <a:pt x="3696" y="5006"/>
                  </a:cubicBezTo>
                  <a:lnTo>
                    <a:pt x="4343" y="4786"/>
                  </a:lnTo>
                  <a:lnTo>
                    <a:pt x="3749" y="4263"/>
                  </a:lnTo>
                  <a:cubicBezTo>
                    <a:pt x="3488" y="3896"/>
                    <a:pt x="3343" y="3489"/>
                    <a:pt x="3343" y="3058"/>
                  </a:cubicBezTo>
                  <a:cubicBezTo>
                    <a:pt x="3343" y="1411"/>
                    <a:pt x="5660" y="0"/>
                    <a:pt x="845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2477" name="TextBox 6"/>
          <p:cNvSpPr txBox="1"/>
          <p:nvPr/>
        </p:nvSpPr>
        <p:spPr>
          <a:xfrm>
            <a:off x="3315903" y="6560777"/>
            <a:ext cx="17752195" cy="52158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56" sz="4500">
                <a:latin typeface="Poppins Regular"/>
                <a:ea typeface="Poppins Regular"/>
                <a:cs typeface="Poppins Regular"/>
                <a:sym typeface="Poppins Regular"/>
              </a:defRPr>
            </a:lvl1pPr>
          </a:lstStyle>
          <a:p>
            <a:pPr/>
            <a:r>
              <a:t>In summary, for an educational venture to be sustainable and scalable, it needs a clear long-term vision, a strategy for maintaining relevance and competitiveness, and a plan for feasible expansion into new markets or areas. This strategic approach ensures that the venture survives beyond its initial phases and thrives and grows in the long term.</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1" name="TextBox 4"/>
          <p:cNvSpPr txBox="1"/>
          <p:nvPr>
            <p:ph type="sldNum" sz="quarter" idx="2"/>
          </p:nvPr>
        </p:nvSpPr>
        <p:spPr>
          <a:xfrm>
            <a:off x="22500446" y="921154"/>
            <a:ext cx="210469"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82" name="Freeform 12"/>
          <p:cNvSpPr/>
          <p:nvPr/>
        </p:nvSpPr>
        <p:spPr>
          <a:xfrm flipH="1" rot="13469273">
            <a:off x="-928024" y="6858746"/>
            <a:ext cx="9424464" cy="6056121"/>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solidFill>
            <a:srgbClr val="DBF3EA"/>
          </a:solidFill>
          <a:ln w="12700">
            <a:miter lim="400000"/>
          </a:ln>
        </p:spPr>
        <p:txBody>
          <a:bodyPr lIns="45719" rIns="45719" anchor="ct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2483" name="Market-Research-for-Product-or-Business-Plan.jpg" descr="Market-Research-for-Product-or-Business-Plan.jpg"/>
          <p:cNvPicPr>
            <a:picLocks noChangeAspect="1"/>
          </p:cNvPicPr>
          <p:nvPr/>
        </p:nvPicPr>
        <p:blipFill>
          <a:blip r:embed="rId3">
            <a:extLst/>
          </a:blip>
          <a:srcRect l="23815" t="0" r="23816" b="0"/>
          <a:stretch>
            <a:fillRect/>
          </a:stretch>
        </p:blipFill>
        <p:spPr>
          <a:xfrm flipH="1">
            <a:off x="-43709" y="3796902"/>
            <a:ext cx="8509817" cy="9140656"/>
          </a:xfrm>
          <a:custGeom>
            <a:avLst/>
            <a:gdLst/>
            <a:ahLst/>
            <a:cxnLst>
              <a:cxn ang="0">
                <a:pos x="wd2" y="hd2"/>
              </a:cxn>
              <a:cxn ang="5400000">
                <a:pos x="wd2" y="hd2"/>
              </a:cxn>
              <a:cxn ang="10800000">
                <a:pos x="wd2" y="hd2"/>
              </a:cxn>
              <a:cxn ang="16200000">
                <a:pos x="wd2" y="hd2"/>
              </a:cxn>
            </a:cxnLst>
            <a:rect l="0" t="0" r="r" b="b"/>
            <a:pathLst>
              <a:path w="19468" h="20306" fill="norm" stroke="1" extrusionOk="0">
                <a:moveTo>
                  <a:pt x="4740" y="0"/>
                </a:moveTo>
                <a:cubicBezTo>
                  <a:pt x="4446" y="-4"/>
                  <a:pt x="4130" y="41"/>
                  <a:pt x="3784" y="142"/>
                </a:cubicBezTo>
                <a:cubicBezTo>
                  <a:pt x="-779" y="1476"/>
                  <a:pt x="-2132" y="12894"/>
                  <a:pt x="4955" y="17777"/>
                </a:cubicBezTo>
                <a:cubicBezTo>
                  <a:pt x="10496" y="21596"/>
                  <a:pt x="16204" y="20536"/>
                  <a:pt x="19263" y="18225"/>
                </a:cubicBezTo>
                <a:lnTo>
                  <a:pt x="19468" y="18060"/>
                </a:lnTo>
                <a:lnTo>
                  <a:pt x="19468" y="10653"/>
                </a:lnTo>
                <a:lnTo>
                  <a:pt x="18832" y="10325"/>
                </a:lnTo>
                <a:cubicBezTo>
                  <a:pt x="16926" y="9431"/>
                  <a:pt x="14390" y="8877"/>
                  <a:pt x="12419" y="7532"/>
                </a:cubicBezTo>
                <a:cubicBezTo>
                  <a:pt x="8245" y="4684"/>
                  <a:pt x="7576" y="42"/>
                  <a:pt x="4740" y="0"/>
                </a:cubicBezTo>
                <a:close/>
              </a:path>
            </a:pathLst>
          </a:custGeom>
          <a:ln w="12700">
            <a:miter lim="400000"/>
          </a:ln>
        </p:spPr>
      </p:pic>
      <p:sp>
        <p:nvSpPr>
          <p:cNvPr id="2484" name="TextBox 134"/>
          <p:cNvSpPr txBox="1"/>
          <p:nvPr/>
        </p:nvSpPr>
        <p:spPr>
          <a:xfrm>
            <a:off x="3101854" y="769455"/>
            <a:ext cx="19348692" cy="201167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defTabSz="1828433">
              <a:lnSpc>
                <a:spcPct val="80000"/>
              </a:lnSpc>
              <a:spcBef>
                <a:spcPts val="0"/>
              </a:spcBef>
              <a:defRPr sz="10800">
                <a:solidFill>
                  <a:schemeClr val="accent1">
                    <a:lumOff val="-13575"/>
                  </a:schemeClr>
                </a:solidFill>
                <a:latin typeface="Poppins Bold"/>
                <a:ea typeface="Poppins Bold"/>
                <a:cs typeface="Poppins Bold"/>
                <a:sym typeface="Poppins Bold"/>
              </a:defRPr>
            </a:lvl1pPr>
          </a:lstStyle>
          <a:p>
            <a:pPr/>
            <a:r>
              <a:t>Stakeholder Feedback</a:t>
            </a:r>
          </a:p>
        </p:txBody>
      </p:sp>
      <p:sp>
        <p:nvSpPr>
          <p:cNvPr id="2485" name="8"/>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8</a:t>
            </a:r>
          </a:p>
        </p:txBody>
      </p:sp>
      <p:sp>
        <p:nvSpPr>
          <p:cNvPr id="2486" name="TextBox 17"/>
          <p:cNvSpPr txBox="1"/>
          <p:nvPr/>
        </p:nvSpPr>
        <p:spPr>
          <a:xfrm>
            <a:off x="9265519" y="3891916"/>
            <a:ext cx="13426758" cy="85404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74700" indent="-711200" defTabSz="1828433">
              <a:lnSpc>
                <a:spcPct val="120000"/>
              </a:lnSpc>
              <a:spcBef>
                <a:spcPts val="0"/>
              </a:spcBef>
              <a:buSzPct val="100000"/>
              <a:buChar char="๏"/>
              <a:defRPr spc="-4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Pilot Programs: </a:t>
            </a:r>
            <a:r>
              <a:t>Before a full launch, consider running pilot programs to gather direct feedback from the target audience.</a:t>
            </a:r>
            <a:endParaRPr>
              <a:latin typeface="Poppins Bold"/>
              <a:ea typeface="Poppins Bold"/>
              <a:cs typeface="Poppins Bold"/>
              <a:sym typeface="Poppins Bold"/>
            </a:endParaRPr>
          </a:p>
          <a:p>
            <a:pPr marL="774700" indent="-711200" defTabSz="1828433">
              <a:lnSpc>
                <a:spcPct val="120000"/>
              </a:lnSpc>
              <a:spcBef>
                <a:spcPts val="0"/>
              </a:spcBef>
              <a:buSzPct val="100000"/>
              <a:buChar char="๏"/>
              <a:defRPr spc="-4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Surveys and Market Research: </a:t>
            </a:r>
            <a:r>
              <a:t>Conduct surveys or research to understand potential users' perceptions, needs, and reservations.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0" name="TextBox 134"/>
          <p:cNvSpPr txBox="1"/>
          <p:nvPr/>
        </p:nvSpPr>
        <p:spPr>
          <a:xfrm>
            <a:off x="790454" y="678805"/>
            <a:ext cx="14173415" cy="218947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3E6F43"/>
                </a:solidFill>
                <a:latin typeface="Poppins Bold"/>
                <a:ea typeface="Poppins Bold"/>
                <a:cs typeface="Poppins Bold"/>
                <a:sym typeface="Poppins Bold"/>
              </a:defRPr>
            </a:lvl1pPr>
          </a:lstStyle>
          <a:p>
            <a:pPr/>
            <a:r>
              <a:t> Pilot Programs</a:t>
            </a:r>
          </a:p>
        </p:txBody>
      </p:sp>
      <p:sp>
        <p:nvSpPr>
          <p:cNvPr id="2491" name="Freeform 70"/>
          <p:cNvSpPr/>
          <p:nvPr/>
        </p:nvSpPr>
        <p:spPr>
          <a:xfrm>
            <a:off x="747189" y="3798698"/>
            <a:ext cx="7319431" cy="8810022"/>
          </a:xfrm>
          <a:prstGeom prst="roundRect">
            <a:avLst>
              <a:gd name="adj" fmla="val 8952"/>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92" name="TextBox 5"/>
          <p:cNvSpPr txBox="1"/>
          <p:nvPr/>
        </p:nvSpPr>
        <p:spPr>
          <a:xfrm>
            <a:off x="1420949" y="5684643"/>
            <a:ext cx="5243343" cy="80263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Purpose of Pilots</a:t>
            </a:r>
          </a:p>
        </p:txBody>
      </p:sp>
      <p:sp>
        <p:nvSpPr>
          <p:cNvPr id="2493" name="TextBox 6"/>
          <p:cNvSpPr txBox="1"/>
          <p:nvPr/>
        </p:nvSpPr>
        <p:spPr>
          <a:xfrm>
            <a:off x="1066335" y="6787794"/>
            <a:ext cx="6681139" cy="57340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6" sz="3700">
                <a:latin typeface="Poppins Regular"/>
                <a:ea typeface="Poppins Regular"/>
                <a:cs typeface="Poppins Regular"/>
                <a:sym typeface="Poppins Regular"/>
              </a:defRPr>
            </a:lvl1pPr>
          </a:lstStyle>
          <a:p>
            <a:pPr/>
            <a:r>
              <a:t>Use pilot programs to test your educational product or service with a smaller, controlled group before a full-scale launch. This can provide invaluable insights into how the target audience receives it.</a:t>
            </a:r>
          </a:p>
        </p:txBody>
      </p:sp>
      <p:sp>
        <p:nvSpPr>
          <p:cNvPr id="2494" name="Freeform 70"/>
          <p:cNvSpPr/>
          <p:nvPr/>
        </p:nvSpPr>
        <p:spPr>
          <a:xfrm>
            <a:off x="8676840" y="3898089"/>
            <a:ext cx="7315201" cy="8810022"/>
          </a:xfrm>
          <a:prstGeom prst="roundRect">
            <a:avLst>
              <a:gd name="adj" fmla="val 895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95" name="TextBox 5"/>
          <p:cNvSpPr txBox="1"/>
          <p:nvPr/>
        </p:nvSpPr>
        <p:spPr>
          <a:xfrm>
            <a:off x="9712769" y="5256222"/>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Gathering Direct Feedback</a:t>
            </a:r>
          </a:p>
        </p:txBody>
      </p:sp>
      <p:sp>
        <p:nvSpPr>
          <p:cNvPr id="2496" name="TextBox 6"/>
          <p:cNvSpPr txBox="1"/>
          <p:nvPr/>
        </p:nvSpPr>
        <p:spPr>
          <a:xfrm>
            <a:off x="9078173" y="6889631"/>
            <a:ext cx="6512536" cy="61366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50" sz="4000">
                <a:latin typeface="Poppins Regular"/>
                <a:ea typeface="Poppins Regular"/>
                <a:cs typeface="Poppins Regular"/>
                <a:sym typeface="Poppins Regular"/>
              </a:defRPr>
            </a:pPr>
            <a:r>
              <a:t>Encourage participants in the pilot to give detailed feedback on various aspects such as content quality, usability, effectiveness, and </a:t>
            </a:r>
          </a:p>
          <a:p>
            <a:pPr algn="ctr" defTabSz="1828433">
              <a:lnSpc>
                <a:spcPct val="100000"/>
              </a:lnSpc>
              <a:spcBef>
                <a:spcPts val="0"/>
              </a:spcBef>
              <a:defRPr spc="-50" sz="4000">
                <a:latin typeface="Poppins Regular"/>
                <a:ea typeface="Poppins Regular"/>
                <a:cs typeface="Poppins Regular"/>
                <a:sym typeface="Poppins Regular"/>
              </a:defRPr>
            </a:pPr>
            <a:r>
              <a:t>overall experience.</a:t>
            </a:r>
          </a:p>
        </p:txBody>
      </p:sp>
      <p:sp>
        <p:nvSpPr>
          <p:cNvPr id="2497" name="Freeform 70"/>
          <p:cNvSpPr/>
          <p:nvPr/>
        </p:nvSpPr>
        <p:spPr>
          <a:xfrm>
            <a:off x="16606491" y="3898089"/>
            <a:ext cx="7315201" cy="8810022"/>
          </a:xfrm>
          <a:prstGeom prst="roundRect">
            <a:avLst>
              <a:gd name="adj" fmla="val 895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498" name="TextBox 5"/>
          <p:cNvSpPr txBox="1"/>
          <p:nvPr/>
        </p:nvSpPr>
        <p:spPr>
          <a:xfrm>
            <a:off x="17642420" y="5256222"/>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Iterative Improvements</a:t>
            </a:r>
          </a:p>
        </p:txBody>
      </p:sp>
      <p:sp>
        <p:nvSpPr>
          <p:cNvPr id="2499" name="TextBox 6"/>
          <p:cNvSpPr txBox="1"/>
          <p:nvPr/>
        </p:nvSpPr>
        <p:spPr>
          <a:xfrm>
            <a:off x="17082850" y="6890203"/>
            <a:ext cx="6362484" cy="53746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50" sz="4000">
                <a:latin typeface="Poppins Regular"/>
                <a:ea typeface="Poppins Regular"/>
                <a:cs typeface="Poppins Regular"/>
                <a:sym typeface="Poppins Regular"/>
              </a:defRPr>
            </a:lvl1pPr>
          </a:lstStyle>
          <a:p>
            <a:pPr/>
            <a:r>
              <a:t>Use the feedback from these pilots to make necessary adjustments. This iterative process can significantly enhance the quality and appeal of your offering.</a:t>
            </a:r>
          </a:p>
        </p:txBody>
      </p:sp>
      <p:grpSp>
        <p:nvGrpSpPr>
          <p:cNvPr id="2531" name="Group"/>
          <p:cNvGrpSpPr/>
          <p:nvPr/>
        </p:nvGrpSpPr>
        <p:grpSpPr>
          <a:xfrm>
            <a:off x="3025598" y="2833989"/>
            <a:ext cx="2034046" cy="2040616"/>
            <a:chOff x="0" y="0"/>
            <a:chExt cx="2034045" cy="2040615"/>
          </a:xfrm>
        </p:grpSpPr>
        <p:sp>
          <p:nvSpPr>
            <p:cNvPr id="2500" name="Freeform 149"/>
            <p:cNvSpPr/>
            <p:nvPr/>
          </p:nvSpPr>
          <p:spPr>
            <a:xfrm>
              <a:off x="0" y="0"/>
              <a:ext cx="2034046" cy="2040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01" name="Freeform 150"/>
            <p:cNvSpPr/>
            <p:nvPr/>
          </p:nvSpPr>
          <p:spPr>
            <a:xfrm>
              <a:off x="172171" y="389423"/>
              <a:ext cx="1523792" cy="93201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02" name="Freeform 151"/>
            <p:cNvSpPr/>
            <p:nvPr/>
          </p:nvSpPr>
          <p:spPr>
            <a:xfrm>
              <a:off x="241038" y="455372"/>
              <a:ext cx="1386056" cy="80011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03" name="Freeform 152"/>
            <p:cNvSpPr/>
            <p:nvPr/>
          </p:nvSpPr>
          <p:spPr>
            <a:xfrm>
              <a:off x="334951" y="727964"/>
              <a:ext cx="894583" cy="477277"/>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04" name="Freeform 75"/>
            <p:cNvSpPr/>
            <p:nvPr/>
          </p:nvSpPr>
          <p:spPr>
            <a:xfrm>
              <a:off x="460167" y="1322151"/>
              <a:ext cx="932143" cy="225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05" name="Freeform 76"/>
            <p:cNvSpPr/>
            <p:nvPr/>
          </p:nvSpPr>
          <p:spPr>
            <a:xfrm>
              <a:off x="516513" y="508760"/>
              <a:ext cx="331115" cy="13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06" name="Freeform 157"/>
            <p:cNvSpPr/>
            <p:nvPr/>
          </p:nvSpPr>
          <p:spPr>
            <a:xfrm>
              <a:off x="403819" y="518182"/>
              <a:ext cx="43131" cy="12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07" name="Freeform 158"/>
            <p:cNvSpPr/>
            <p:nvPr/>
          </p:nvSpPr>
          <p:spPr>
            <a:xfrm>
              <a:off x="300516" y="511901"/>
              <a:ext cx="71300"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08" name="Freeform 159"/>
            <p:cNvSpPr/>
            <p:nvPr/>
          </p:nvSpPr>
          <p:spPr>
            <a:xfrm>
              <a:off x="388167" y="816531"/>
              <a:ext cx="838237" cy="39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09" name="Freeform 160"/>
            <p:cNvSpPr/>
            <p:nvPr/>
          </p:nvSpPr>
          <p:spPr>
            <a:xfrm>
              <a:off x="306778" y="662644"/>
              <a:ext cx="922754" cy="54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0" name="Freeform 81"/>
            <p:cNvSpPr/>
            <p:nvPr/>
          </p:nvSpPr>
          <p:spPr>
            <a:xfrm>
              <a:off x="1286590" y="684628"/>
              <a:ext cx="252855" cy="41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1" name="Freeform 82"/>
            <p:cNvSpPr/>
            <p:nvPr/>
          </p:nvSpPr>
          <p:spPr>
            <a:xfrm>
              <a:off x="1286590" y="624958"/>
              <a:ext cx="252855" cy="53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2" name="Freeform 83"/>
            <p:cNvSpPr/>
            <p:nvPr/>
          </p:nvSpPr>
          <p:spPr>
            <a:xfrm>
              <a:off x="1286590" y="803968"/>
              <a:ext cx="252855" cy="40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3" name="Freeform 84"/>
            <p:cNvSpPr/>
            <p:nvPr/>
          </p:nvSpPr>
          <p:spPr>
            <a:xfrm>
              <a:off x="1286590" y="577851"/>
              <a:ext cx="252855" cy="40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4" name="Freeform 172"/>
            <p:cNvSpPr/>
            <p:nvPr/>
          </p:nvSpPr>
          <p:spPr>
            <a:xfrm>
              <a:off x="309908" y="574710"/>
              <a:ext cx="919627" cy="63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5" name="Freeform 173"/>
            <p:cNvSpPr/>
            <p:nvPr/>
          </p:nvSpPr>
          <p:spPr>
            <a:xfrm>
              <a:off x="1652846" y="1576532"/>
              <a:ext cx="133890" cy="5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6" name="Freeform 174"/>
            <p:cNvSpPr/>
            <p:nvPr/>
          </p:nvSpPr>
          <p:spPr>
            <a:xfrm>
              <a:off x="1496327" y="1563970"/>
              <a:ext cx="133890" cy="5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7" name="Freeform 175"/>
            <p:cNvSpPr/>
            <p:nvPr/>
          </p:nvSpPr>
          <p:spPr>
            <a:xfrm>
              <a:off x="1258810" y="797688"/>
              <a:ext cx="177325" cy="115480"/>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8" name="Freeform 176"/>
            <p:cNvSpPr/>
            <p:nvPr/>
          </p:nvSpPr>
          <p:spPr>
            <a:xfrm>
              <a:off x="1405544" y="797688"/>
              <a:ext cx="202771" cy="188126"/>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19" name="Freeform 177"/>
            <p:cNvSpPr/>
            <p:nvPr/>
          </p:nvSpPr>
          <p:spPr>
            <a:xfrm>
              <a:off x="1570029" y="797686"/>
              <a:ext cx="179153" cy="25052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0" name="Freeform 178"/>
            <p:cNvSpPr/>
            <p:nvPr/>
          </p:nvSpPr>
          <p:spPr>
            <a:xfrm>
              <a:off x="1709193" y="797686"/>
              <a:ext cx="43108" cy="25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1" name="Freeform 179"/>
            <p:cNvSpPr/>
            <p:nvPr/>
          </p:nvSpPr>
          <p:spPr>
            <a:xfrm>
              <a:off x="1599628" y="697191"/>
              <a:ext cx="71296" cy="85684"/>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2" name="Freeform 180"/>
            <p:cNvSpPr/>
            <p:nvPr/>
          </p:nvSpPr>
          <p:spPr>
            <a:xfrm>
              <a:off x="1638673" y="738017"/>
              <a:ext cx="51039" cy="80944"/>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3" name="Freeform 181"/>
            <p:cNvSpPr/>
            <p:nvPr/>
          </p:nvSpPr>
          <p:spPr>
            <a:xfrm>
              <a:off x="1649713" y="738018"/>
              <a:ext cx="39984" cy="3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4" name="Freeform 182"/>
            <p:cNvSpPr/>
            <p:nvPr/>
          </p:nvSpPr>
          <p:spPr>
            <a:xfrm>
              <a:off x="1615281" y="650082"/>
              <a:ext cx="90078" cy="1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5" name="Freeform 183"/>
            <p:cNvSpPr/>
            <p:nvPr/>
          </p:nvSpPr>
          <p:spPr>
            <a:xfrm>
              <a:off x="1599275" y="618678"/>
              <a:ext cx="155345" cy="167291"/>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6" name="Freeform 184"/>
            <p:cNvSpPr/>
            <p:nvPr/>
          </p:nvSpPr>
          <p:spPr>
            <a:xfrm>
              <a:off x="1571456" y="1048927"/>
              <a:ext cx="162070" cy="517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7" name="Freeform 185"/>
            <p:cNvSpPr/>
            <p:nvPr/>
          </p:nvSpPr>
          <p:spPr>
            <a:xfrm>
              <a:off x="1638531" y="1199672"/>
              <a:ext cx="63702" cy="294495"/>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8" name="Freeform 186"/>
            <p:cNvSpPr/>
            <p:nvPr/>
          </p:nvSpPr>
          <p:spPr>
            <a:xfrm>
              <a:off x="1634063" y="1048927"/>
              <a:ext cx="152168" cy="53003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29" name="Freeform 187"/>
            <p:cNvSpPr/>
            <p:nvPr/>
          </p:nvSpPr>
          <p:spPr>
            <a:xfrm>
              <a:off x="1689417" y="1001819"/>
              <a:ext cx="119249" cy="136829"/>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3"/>
                    <a:pt x="119" y="20363"/>
                  </a:cubicBezTo>
                  <a:cubicBezTo>
                    <a:pt x="1118" y="20588"/>
                    <a:pt x="2117" y="19687"/>
                    <a:pt x="2117" y="19687"/>
                  </a:cubicBezTo>
                  <a:cubicBezTo>
                    <a:pt x="1243" y="20700"/>
                    <a:pt x="993" y="21375"/>
                    <a:pt x="1867" y="21375"/>
                  </a:cubicBezTo>
                  <a:cubicBezTo>
                    <a:pt x="2741" y="21375"/>
                    <a:pt x="3865" y="20363"/>
                    <a:pt x="3865" y="20363"/>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30" name="Freeform 188"/>
            <p:cNvSpPr/>
            <p:nvPr/>
          </p:nvSpPr>
          <p:spPr>
            <a:xfrm>
              <a:off x="1721715" y="797688"/>
              <a:ext cx="137102" cy="228546"/>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2554" name="Group"/>
          <p:cNvGrpSpPr/>
          <p:nvPr/>
        </p:nvGrpSpPr>
        <p:grpSpPr>
          <a:xfrm>
            <a:off x="11045490" y="2716189"/>
            <a:ext cx="2293020" cy="2122841"/>
            <a:chOff x="0" y="0"/>
            <a:chExt cx="2293019" cy="2122839"/>
          </a:xfrm>
        </p:grpSpPr>
        <p:sp>
          <p:nvSpPr>
            <p:cNvPr id="2532" name="Freeform 241"/>
            <p:cNvSpPr/>
            <p:nvPr/>
          </p:nvSpPr>
          <p:spPr>
            <a:xfrm>
              <a:off x="0" y="0"/>
              <a:ext cx="2293020" cy="2122840"/>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33" name="Freeform 104"/>
            <p:cNvSpPr/>
            <p:nvPr/>
          </p:nvSpPr>
          <p:spPr>
            <a:xfrm>
              <a:off x="300810" y="581532"/>
              <a:ext cx="1687750" cy="1172132"/>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2437" y="0"/>
                  </a:moveTo>
                  <a:lnTo>
                    <a:pt x="18765" y="0"/>
                  </a:lnTo>
                  <a:cubicBezTo>
                    <a:pt x="19146" y="0"/>
                    <a:pt x="19458" y="422"/>
                    <a:pt x="19458" y="927"/>
                  </a:cubicBezTo>
                  <a:lnTo>
                    <a:pt x="19458" y="15195"/>
                  </a:lnTo>
                  <a:cubicBezTo>
                    <a:pt x="19458" y="15713"/>
                    <a:pt x="19146" y="16121"/>
                    <a:pt x="18765" y="16121"/>
                  </a:cubicBezTo>
                  <a:lnTo>
                    <a:pt x="18040" y="16135"/>
                  </a:lnTo>
                  <a:lnTo>
                    <a:pt x="18040" y="17024"/>
                  </a:lnTo>
                  <a:lnTo>
                    <a:pt x="19097" y="17038"/>
                  </a:lnTo>
                  <a:cubicBezTo>
                    <a:pt x="19318" y="17038"/>
                    <a:pt x="19529" y="17188"/>
                    <a:pt x="19660" y="17433"/>
                  </a:cubicBezTo>
                  <a:lnTo>
                    <a:pt x="21085" y="20157"/>
                  </a:lnTo>
                  <a:cubicBezTo>
                    <a:pt x="21406" y="20769"/>
                    <a:pt x="21075" y="21600"/>
                    <a:pt x="20523" y="21600"/>
                  </a:cubicBezTo>
                  <a:lnTo>
                    <a:pt x="689" y="21600"/>
                  </a:lnTo>
                  <a:cubicBezTo>
                    <a:pt x="127" y="21600"/>
                    <a:pt x="-194" y="20769"/>
                    <a:pt x="127" y="20157"/>
                  </a:cubicBezTo>
                  <a:lnTo>
                    <a:pt x="1552" y="17433"/>
                  </a:lnTo>
                  <a:cubicBezTo>
                    <a:pt x="1683" y="17188"/>
                    <a:pt x="1894" y="17038"/>
                    <a:pt x="2115" y="17038"/>
                  </a:cubicBezTo>
                  <a:lnTo>
                    <a:pt x="3216" y="17024"/>
                  </a:lnTo>
                  <a:lnTo>
                    <a:pt x="3216" y="16135"/>
                  </a:lnTo>
                  <a:lnTo>
                    <a:pt x="2437" y="16121"/>
                  </a:lnTo>
                  <a:cubicBezTo>
                    <a:pt x="2066" y="16121"/>
                    <a:pt x="1754" y="15713"/>
                    <a:pt x="1754" y="15195"/>
                  </a:cubicBezTo>
                  <a:lnTo>
                    <a:pt x="1754" y="927"/>
                  </a:lnTo>
                  <a:cubicBezTo>
                    <a:pt x="1754" y="422"/>
                    <a:pt x="2066" y="0"/>
                    <a:pt x="24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34" name="Freeform 244"/>
            <p:cNvSpPr/>
            <p:nvPr/>
          </p:nvSpPr>
          <p:spPr>
            <a:xfrm>
              <a:off x="510912" y="640340"/>
              <a:ext cx="1271198" cy="760481"/>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35" name="Freeform 106"/>
            <p:cNvSpPr/>
            <p:nvPr/>
          </p:nvSpPr>
          <p:spPr>
            <a:xfrm>
              <a:off x="507369" y="645599"/>
              <a:ext cx="1273109" cy="75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81" y="194"/>
                  </a:lnTo>
                  <a:lnTo>
                    <a:pt x="21600" y="161"/>
                  </a:lnTo>
                  <a:cubicBezTo>
                    <a:pt x="21600" y="3708"/>
                    <a:pt x="21575" y="18024"/>
                    <a:pt x="21568" y="21575"/>
                  </a:cubicBezTo>
                  <a:lnTo>
                    <a:pt x="41" y="21600"/>
                  </a:lnTo>
                  <a:lnTo>
                    <a:pt x="0" y="17610"/>
                  </a:lnTo>
                  <a:lnTo>
                    <a:pt x="6092" y="10230"/>
                  </a:lnTo>
                  <a:lnTo>
                    <a:pt x="8749" y="13304"/>
                  </a:lnTo>
                  <a:lnTo>
                    <a:pt x="11405" y="10230"/>
                  </a:lnTo>
                  <a:lnTo>
                    <a:pt x="13532" y="13326"/>
                  </a:lnTo>
                  <a:lnTo>
                    <a:pt x="21581" y="0"/>
                  </a:lnTo>
                  <a:close/>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36" name="Freeform 107"/>
            <p:cNvSpPr/>
            <p:nvPr/>
          </p:nvSpPr>
          <p:spPr>
            <a:xfrm>
              <a:off x="506866" y="639043"/>
              <a:ext cx="1276043" cy="763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48" y="18427"/>
                  </a:moveTo>
                  <a:lnTo>
                    <a:pt x="19748" y="21453"/>
                  </a:lnTo>
                  <a:lnTo>
                    <a:pt x="21491" y="21453"/>
                  </a:lnTo>
                  <a:lnTo>
                    <a:pt x="21491" y="18427"/>
                  </a:lnTo>
                  <a:lnTo>
                    <a:pt x="19748" y="18427"/>
                  </a:lnTo>
                  <a:close/>
                  <a:moveTo>
                    <a:pt x="17578" y="18427"/>
                  </a:moveTo>
                  <a:lnTo>
                    <a:pt x="17578" y="21453"/>
                  </a:lnTo>
                  <a:lnTo>
                    <a:pt x="19517" y="21453"/>
                  </a:lnTo>
                  <a:lnTo>
                    <a:pt x="19517" y="18427"/>
                  </a:lnTo>
                  <a:lnTo>
                    <a:pt x="17578" y="18427"/>
                  </a:lnTo>
                  <a:close/>
                  <a:moveTo>
                    <a:pt x="15424" y="18427"/>
                  </a:moveTo>
                  <a:lnTo>
                    <a:pt x="15424" y="21453"/>
                  </a:lnTo>
                  <a:lnTo>
                    <a:pt x="17363" y="21453"/>
                  </a:lnTo>
                  <a:lnTo>
                    <a:pt x="17363" y="18427"/>
                  </a:lnTo>
                  <a:lnTo>
                    <a:pt x="15424" y="18427"/>
                  </a:lnTo>
                  <a:close/>
                  <a:moveTo>
                    <a:pt x="13225" y="18427"/>
                  </a:moveTo>
                  <a:lnTo>
                    <a:pt x="13225" y="21453"/>
                  </a:lnTo>
                  <a:lnTo>
                    <a:pt x="15206" y="21453"/>
                  </a:lnTo>
                  <a:lnTo>
                    <a:pt x="15206" y="18427"/>
                  </a:lnTo>
                  <a:lnTo>
                    <a:pt x="13225" y="18427"/>
                  </a:lnTo>
                  <a:close/>
                  <a:moveTo>
                    <a:pt x="11068" y="18427"/>
                  </a:moveTo>
                  <a:lnTo>
                    <a:pt x="11068" y="21453"/>
                  </a:lnTo>
                  <a:lnTo>
                    <a:pt x="13008" y="21453"/>
                  </a:lnTo>
                  <a:lnTo>
                    <a:pt x="13008" y="18427"/>
                  </a:lnTo>
                  <a:lnTo>
                    <a:pt x="11068" y="18427"/>
                  </a:lnTo>
                  <a:close/>
                  <a:moveTo>
                    <a:pt x="8914" y="18427"/>
                  </a:moveTo>
                  <a:lnTo>
                    <a:pt x="8914" y="21453"/>
                  </a:lnTo>
                  <a:lnTo>
                    <a:pt x="10840" y="21453"/>
                  </a:lnTo>
                  <a:lnTo>
                    <a:pt x="10840" y="18427"/>
                  </a:lnTo>
                  <a:lnTo>
                    <a:pt x="8914" y="18427"/>
                  </a:lnTo>
                  <a:close/>
                  <a:moveTo>
                    <a:pt x="6759" y="18427"/>
                  </a:moveTo>
                  <a:lnTo>
                    <a:pt x="6759" y="21453"/>
                  </a:lnTo>
                  <a:lnTo>
                    <a:pt x="8685" y="21453"/>
                  </a:lnTo>
                  <a:lnTo>
                    <a:pt x="8685" y="18427"/>
                  </a:lnTo>
                  <a:lnTo>
                    <a:pt x="6759" y="18427"/>
                  </a:lnTo>
                  <a:close/>
                  <a:moveTo>
                    <a:pt x="4591" y="18427"/>
                  </a:moveTo>
                  <a:lnTo>
                    <a:pt x="4591" y="21453"/>
                  </a:lnTo>
                  <a:lnTo>
                    <a:pt x="6531" y="21453"/>
                  </a:lnTo>
                  <a:lnTo>
                    <a:pt x="6531" y="18427"/>
                  </a:lnTo>
                  <a:lnTo>
                    <a:pt x="4591" y="18427"/>
                  </a:lnTo>
                  <a:close/>
                  <a:moveTo>
                    <a:pt x="2437" y="18427"/>
                  </a:moveTo>
                  <a:lnTo>
                    <a:pt x="2437" y="21453"/>
                  </a:lnTo>
                  <a:lnTo>
                    <a:pt x="4376" y="21453"/>
                  </a:lnTo>
                  <a:lnTo>
                    <a:pt x="4376" y="18427"/>
                  </a:lnTo>
                  <a:lnTo>
                    <a:pt x="2437" y="18427"/>
                  </a:lnTo>
                  <a:close/>
                  <a:moveTo>
                    <a:pt x="117" y="18427"/>
                  </a:moveTo>
                  <a:lnTo>
                    <a:pt x="117" y="21453"/>
                  </a:lnTo>
                  <a:lnTo>
                    <a:pt x="2280" y="21453"/>
                  </a:lnTo>
                  <a:lnTo>
                    <a:pt x="2280" y="18427"/>
                  </a:lnTo>
                  <a:lnTo>
                    <a:pt x="117" y="18427"/>
                  </a:lnTo>
                  <a:close/>
                  <a:moveTo>
                    <a:pt x="2280" y="15082"/>
                  </a:moveTo>
                  <a:lnTo>
                    <a:pt x="117" y="17726"/>
                  </a:lnTo>
                  <a:lnTo>
                    <a:pt x="117" y="18089"/>
                  </a:lnTo>
                  <a:lnTo>
                    <a:pt x="2280" y="18089"/>
                  </a:lnTo>
                  <a:lnTo>
                    <a:pt x="2280" y="15082"/>
                  </a:lnTo>
                  <a:close/>
                  <a:moveTo>
                    <a:pt x="19748" y="15039"/>
                  </a:moveTo>
                  <a:lnTo>
                    <a:pt x="19748" y="18089"/>
                  </a:lnTo>
                  <a:lnTo>
                    <a:pt x="21491" y="18089"/>
                  </a:lnTo>
                  <a:lnTo>
                    <a:pt x="21491" y="15039"/>
                  </a:lnTo>
                  <a:lnTo>
                    <a:pt x="19748" y="15039"/>
                  </a:lnTo>
                  <a:close/>
                  <a:moveTo>
                    <a:pt x="17578" y="15039"/>
                  </a:moveTo>
                  <a:lnTo>
                    <a:pt x="17578" y="18089"/>
                  </a:lnTo>
                  <a:lnTo>
                    <a:pt x="19517" y="18089"/>
                  </a:lnTo>
                  <a:lnTo>
                    <a:pt x="19517" y="15039"/>
                  </a:lnTo>
                  <a:lnTo>
                    <a:pt x="17578" y="15039"/>
                  </a:lnTo>
                  <a:close/>
                  <a:moveTo>
                    <a:pt x="15424" y="15039"/>
                  </a:moveTo>
                  <a:lnTo>
                    <a:pt x="15424" y="18089"/>
                  </a:lnTo>
                  <a:lnTo>
                    <a:pt x="17363" y="18089"/>
                  </a:lnTo>
                  <a:lnTo>
                    <a:pt x="17363" y="15039"/>
                  </a:lnTo>
                  <a:lnTo>
                    <a:pt x="15424" y="15039"/>
                  </a:lnTo>
                  <a:close/>
                  <a:moveTo>
                    <a:pt x="13225" y="15039"/>
                  </a:moveTo>
                  <a:lnTo>
                    <a:pt x="13225" y="18089"/>
                  </a:lnTo>
                  <a:lnTo>
                    <a:pt x="15206" y="18089"/>
                  </a:lnTo>
                  <a:lnTo>
                    <a:pt x="15206" y="15039"/>
                  </a:lnTo>
                  <a:lnTo>
                    <a:pt x="13225" y="15039"/>
                  </a:lnTo>
                  <a:close/>
                  <a:moveTo>
                    <a:pt x="11068" y="15039"/>
                  </a:moveTo>
                  <a:lnTo>
                    <a:pt x="11068" y="18089"/>
                  </a:lnTo>
                  <a:lnTo>
                    <a:pt x="13008" y="18089"/>
                  </a:lnTo>
                  <a:lnTo>
                    <a:pt x="13008" y="15039"/>
                  </a:lnTo>
                  <a:lnTo>
                    <a:pt x="11068" y="15039"/>
                  </a:lnTo>
                  <a:close/>
                  <a:moveTo>
                    <a:pt x="8914" y="15039"/>
                  </a:moveTo>
                  <a:lnTo>
                    <a:pt x="8914" y="18089"/>
                  </a:lnTo>
                  <a:lnTo>
                    <a:pt x="10840" y="18089"/>
                  </a:lnTo>
                  <a:lnTo>
                    <a:pt x="10840" y="15039"/>
                  </a:lnTo>
                  <a:lnTo>
                    <a:pt x="8914" y="15039"/>
                  </a:lnTo>
                  <a:close/>
                  <a:moveTo>
                    <a:pt x="6759" y="15039"/>
                  </a:moveTo>
                  <a:lnTo>
                    <a:pt x="6759" y="18089"/>
                  </a:lnTo>
                  <a:lnTo>
                    <a:pt x="8685" y="18089"/>
                  </a:lnTo>
                  <a:lnTo>
                    <a:pt x="8685" y="15039"/>
                  </a:lnTo>
                  <a:lnTo>
                    <a:pt x="6759" y="15039"/>
                  </a:lnTo>
                  <a:close/>
                  <a:moveTo>
                    <a:pt x="4591" y="15039"/>
                  </a:moveTo>
                  <a:lnTo>
                    <a:pt x="4591" y="18089"/>
                  </a:lnTo>
                  <a:lnTo>
                    <a:pt x="6531" y="18089"/>
                  </a:lnTo>
                  <a:lnTo>
                    <a:pt x="6531" y="15039"/>
                  </a:lnTo>
                  <a:lnTo>
                    <a:pt x="4591" y="15039"/>
                  </a:lnTo>
                  <a:close/>
                  <a:moveTo>
                    <a:pt x="2437" y="15039"/>
                  </a:moveTo>
                  <a:lnTo>
                    <a:pt x="2437" y="18089"/>
                  </a:lnTo>
                  <a:lnTo>
                    <a:pt x="4376" y="18089"/>
                  </a:lnTo>
                  <a:lnTo>
                    <a:pt x="4376" y="15039"/>
                  </a:lnTo>
                  <a:lnTo>
                    <a:pt x="2437" y="15039"/>
                  </a:lnTo>
                  <a:close/>
                  <a:moveTo>
                    <a:pt x="4376" y="12466"/>
                  </a:moveTo>
                  <a:lnTo>
                    <a:pt x="2531" y="14681"/>
                  </a:lnTo>
                  <a:lnTo>
                    <a:pt x="4376" y="14681"/>
                  </a:lnTo>
                  <a:lnTo>
                    <a:pt x="4376" y="12466"/>
                  </a:lnTo>
                  <a:close/>
                  <a:moveTo>
                    <a:pt x="19748" y="11675"/>
                  </a:moveTo>
                  <a:lnTo>
                    <a:pt x="19748" y="14679"/>
                  </a:lnTo>
                  <a:lnTo>
                    <a:pt x="21491" y="14679"/>
                  </a:lnTo>
                  <a:lnTo>
                    <a:pt x="21491" y="11675"/>
                  </a:lnTo>
                  <a:lnTo>
                    <a:pt x="19748" y="11675"/>
                  </a:lnTo>
                  <a:close/>
                  <a:moveTo>
                    <a:pt x="17578" y="11675"/>
                  </a:moveTo>
                  <a:lnTo>
                    <a:pt x="17578" y="14679"/>
                  </a:lnTo>
                  <a:lnTo>
                    <a:pt x="19517" y="14679"/>
                  </a:lnTo>
                  <a:lnTo>
                    <a:pt x="19517" y="11675"/>
                  </a:lnTo>
                  <a:lnTo>
                    <a:pt x="17578" y="11675"/>
                  </a:lnTo>
                  <a:close/>
                  <a:moveTo>
                    <a:pt x="15424" y="11675"/>
                  </a:moveTo>
                  <a:lnTo>
                    <a:pt x="15424" y="14679"/>
                  </a:lnTo>
                  <a:lnTo>
                    <a:pt x="17363" y="14679"/>
                  </a:lnTo>
                  <a:lnTo>
                    <a:pt x="17363" y="11675"/>
                  </a:lnTo>
                  <a:lnTo>
                    <a:pt x="15424" y="11675"/>
                  </a:lnTo>
                  <a:close/>
                  <a:moveTo>
                    <a:pt x="14601" y="11675"/>
                  </a:moveTo>
                  <a:lnTo>
                    <a:pt x="13583" y="13313"/>
                  </a:lnTo>
                  <a:lnTo>
                    <a:pt x="13514" y="13418"/>
                  </a:lnTo>
                  <a:lnTo>
                    <a:pt x="13432" y="13334"/>
                  </a:lnTo>
                  <a:lnTo>
                    <a:pt x="13225" y="13019"/>
                  </a:lnTo>
                  <a:lnTo>
                    <a:pt x="13225" y="14679"/>
                  </a:lnTo>
                  <a:lnTo>
                    <a:pt x="15206" y="14679"/>
                  </a:lnTo>
                  <a:lnTo>
                    <a:pt x="15206" y="11675"/>
                  </a:lnTo>
                  <a:lnTo>
                    <a:pt x="14601" y="11675"/>
                  </a:lnTo>
                  <a:close/>
                  <a:moveTo>
                    <a:pt x="11068" y="11675"/>
                  </a:moveTo>
                  <a:lnTo>
                    <a:pt x="11068" y="14679"/>
                  </a:lnTo>
                  <a:lnTo>
                    <a:pt x="13008" y="14679"/>
                  </a:lnTo>
                  <a:lnTo>
                    <a:pt x="13008" y="12725"/>
                  </a:lnTo>
                  <a:lnTo>
                    <a:pt x="12267" y="11675"/>
                  </a:lnTo>
                  <a:lnTo>
                    <a:pt x="11068" y="11675"/>
                  </a:lnTo>
                  <a:close/>
                  <a:moveTo>
                    <a:pt x="10234" y="11675"/>
                  </a:moveTo>
                  <a:lnTo>
                    <a:pt x="8914" y="13166"/>
                  </a:lnTo>
                  <a:lnTo>
                    <a:pt x="8914" y="14679"/>
                  </a:lnTo>
                  <a:lnTo>
                    <a:pt x="10840" y="14679"/>
                  </a:lnTo>
                  <a:lnTo>
                    <a:pt x="10840" y="11675"/>
                  </a:lnTo>
                  <a:lnTo>
                    <a:pt x="10234" y="11675"/>
                  </a:lnTo>
                  <a:close/>
                  <a:moveTo>
                    <a:pt x="6759" y="11675"/>
                  </a:moveTo>
                  <a:lnTo>
                    <a:pt x="6759" y="14679"/>
                  </a:lnTo>
                  <a:lnTo>
                    <a:pt x="8685" y="14679"/>
                  </a:lnTo>
                  <a:lnTo>
                    <a:pt x="8685" y="13397"/>
                  </a:lnTo>
                  <a:lnTo>
                    <a:pt x="8631" y="13334"/>
                  </a:lnTo>
                  <a:lnTo>
                    <a:pt x="7204" y="11675"/>
                  </a:lnTo>
                  <a:lnTo>
                    <a:pt x="6759" y="11675"/>
                  </a:lnTo>
                  <a:close/>
                  <a:moveTo>
                    <a:pt x="5022" y="11675"/>
                  </a:moveTo>
                  <a:lnTo>
                    <a:pt x="4591" y="12200"/>
                  </a:lnTo>
                  <a:lnTo>
                    <a:pt x="4591" y="14679"/>
                  </a:lnTo>
                  <a:lnTo>
                    <a:pt x="6531" y="14679"/>
                  </a:lnTo>
                  <a:lnTo>
                    <a:pt x="6531" y="11675"/>
                  </a:lnTo>
                  <a:lnTo>
                    <a:pt x="5022" y="11675"/>
                  </a:lnTo>
                  <a:close/>
                  <a:moveTo>
                    <a:pt x="6758" y="11184"/>
                  </a:moveTo>
                  <a:lnTo>
                    <a:pt x="6758" y="11403"/>
                  </a:lnTo>
                  <a:lnTo>
                    <a:pt x="6931" y="11403"/>
                  </a:lnTo>
                  <a:lnTo>
                    <a:pt x="6758" y="11184"/>
                  </a:lnTo>
                  <a:close/>
                  <a:moveTo>
                    <a:pt x="10896" y="11003"/>
                  </a:moveTo>
                  <a:lnTo>
                    <a:pt x="10562" y="11400"/>
                  </a:lnTo>
                  <a:lnTo>
                    <a:pt x="10896" y="11400"/>
                  </a:lnTo>
                  <a:lnTo>
                    <a:pt x="10896" y="11003"/>
                  </a:lnTo>
                  <a:close/>
                  <a:moveTo>
                    <a:pt x="15205" y="10689"/>
                  </a:moveTo>
                  <a:lnTo>
                    <a:pt x="14802" y="11322"/>
                  </a:lnTo>
                  <a:lnTo>
                    <a:pt x="15205" y="11322"/>
                  </a:lnTo>
                  <a:lnTo>
                    <a:pt x="15205" y="10689"/>
                  </a:lnTo>
                  <a:close/>
                  <a:moveTo>
                    <a:pt x="11379" y="10421"/>
                  </a:moveTo>
                  <a:lnTo>
                    <a:pt x="11069" y="10786"/>
                  </a:lnTo>
                  <a:lnTo>
                    <a:pt x="11069" y="11407"/>
                  </a:lnTo>
                  <a:lnTo>
                    <a:pt x="12054" y="11407"/>
                  </a:lnTo>
                  <a:lnTo>
                    <a:pt x="11379" y="10421"/>
                  </a:lnTo>
                  <a:close/>
                  <a:moveTo>
                    <a:pt x="6139" y="10421"/>
                  </a:moveTo>
                  <a:lnTo>
                    <a:pt x="5336" y="11407"/>
                  </a:lnTo>
                  <a:lnTo>
                    <a:pt x="6589" y="11407"/>
                  </a:lnTo>
                  <a:lnTo>
                    <a:pt x="6589" y="10935"/>
                  </a:lnTo>
                  <a:lnTo>
                    <a:pt x="6139" y="10421"/>
                  </a:lnTo>
                  <a:close/>
                  <a:moveTo>
                    <a:pt x="17578" y="8312"/>
                  </a:moveTo>
                  <a:lnTo>
                    <a:pt x="17578" y="11319"/>
                  </a:lnTo>
                  <a:lnTo>
                    <a:pt x="19517" y="11319"/>
                  </a:lnTo>
                  <a:lnTo>
                    <a:pt x="19517" y="8312"/>
                  </a:lnTo>
                  <a:lnTo>
                    <a:pt x="17578" y="8312"/>
                  </a:lnTo>
                  <a:close/>
                  <a:moveTo>
                    <a:pt x="19748" y="8312"/>
                  </a:moveTo>
                  <a:lnTo>
                    <a:pt x="19748" y="11319"/>
                  </a:lnTo>
                  <a:lnTo>
                    <a:pt x="21491" y="11319"/>
                  </a:lnTo>
                  <a:lnTo>
                    <a:pt x="21491" y="8312"/>
                  </a:lnTo>
                  <a:lnTo>
                    <a:pt x="19748" y="8312"/>
                  </a:lnTo>
                  <a:close/>
                  <a:moveTo>
                    <a:pt x="16649" y="8312"/>
                  </a:moveTo>
                  <a:lnTo>
                    <a:pt x="15424" y="10337"/>
                  </a:lnTo>
                  <a:lnTo>
                    <a:pt x="15424" y="11319"/>
                  </a:lnTo>
                  <a:lnTo>
                    <a:pt x="17363" y="11319"/>
                  </a:lnTo>
                  <a:lnTo>
                    <a:pt x="17363" y="8312"/>
                  </a:lnTo>
                  <a:lnTo>
                    <a:pt x="16649" y="8312"/>
                  </a:lnTo>
                  <a:close/>
                  <a:moveTo>
                    <a:pt x="17360" y="7177"/>
                  </a:moveTo>
                  <a:lnTo>
                    <a:pt x="16821" y="8068"/>
                  </a:lnTo>
                  <a:lnTo>
                    <a:pt x="17360" y="8068"/>
                  </a:lnTo>
                  <a:lnTo>
                    <a:pt x="17360" y="7177"/>
                  </a:lnTo>
                  <a:close/>
                  <a:moveTo>
                    <a:pt x="19748" y="4996"/>
                  </a:moveTo>
                  <a:lnTo>
                    <a:pt x="19748" y="8067"/>
                  </a:lnTo>
                  <a:lnTo>
                    <a:pt x="21491" y="8067"/>
                  </a:lnTo>
                  <a:lnTo>
                    <a:pt x="21491" y="4996"/>
                  </a:lnTo>
                  <a:lnTo>
                    <a:pt x="19748" y="4996"/>
                  </a:lnTo>
                  <a:close/>
                  <a:moveTo>
                    <a:pt x="18669" y="4996"/>
                  </a:moveTo>
                  <a:lnTo>
                    <a:pt x="17578" y="6830"/>
                  </a:lnTo>
                  <a:lnTo>
                    <a:pt x="17578" y="8067"/>
                  </a:lnTo>
                  <a:lnTo>
                    <a:pt x="19517" y="8067"/>
                  </a:lnTo>
                  <a:lnTo>
                    <a:pt x="19517" y="4996"/>
                  </a:lnTo>
                  <a:lnTo>
                    <a:pt x="18669" y="4996"/>
                  </a:lnTo>
                  <a:close/>
                  <a:moveTo>
                    <a:pt x="19517" y="3557"/>
                  </a:moveTo>
                  <a:lnTo>
                    <a:pt x="18865" y="4656"/>
                  </a:lnTo>
                  <a:lnTo>
                    <a:pt x="19517" y="4656"/>
                  </a:lnTo>
                  <a:lnTo>
                    <a:pt x="19517" y="3557"/>
                  </a:lnTo>
                  <a:close/>
                  <a:moveTo>
                    <a:pt x="20715" y="1652"/>
                  </a:moveTo>
                  <a:lnTo>
                    <a:pt x="19748" y="3218"/>
                  </a:lnTo>
                  <a:lnTo>
                    <a:pt x="19748" y="4658"/>
                  </a:lnTo>
                  <a:lnTo>
                    <a:pt x="21491" y="4658"/>
                  </a:lnTo>
                  <a:lnTo>
                    <a:pt x="21491" y="1652"/>
                  </a:lnTo>
                  <a:lnTo>
                    <a:pt x="20715" y="1652"/>
                  </a:lnTo>
                  <a:close/>
                  <a:moveTo>
                    <a:pt x="21489" y="411"/>
                  </a:moveTo>
                  <a:lnTo>
                    <a:pt x="20906" y="1405"/>
                  </a:lnTo>
                  <a:lnTo>
                    <a:pt x="21489" y="1405"/>
                  </a:lnTo>
                  <a:lnTo>
                    <a:pt x="21489" y="411"/>
                  </a:lnTo>
                  <a:close/>
                  <a:moveTo>
                    <a:pt x="21600" y="0"/>
                  </a:moveTo>
                  <a:lnTo>
                    <a:pt x="21600" y="21600"/>
                  </a:lnTo>
                  <a:lnTo>
                    <a:pt x="9" y="21600"/>
                  </a:lnTo>
                  <a:cubicBezTo>
                    <a:pt x="6" y="20258"/>
                    <a:pt x="3" y="18916"/>
                    <a:pt x="0" y="17574"/>
                  </a:cubicBezTo>
                  <a:lnTo>
                    <a:pt x="6139" y="10128"/>
                  </a:lnTo>
                  <a:lnTo>
                    <a:pt x="8685" y="13187"/>
                  </a:lnTo>
                  <a:lnTo>
                    <a:pt x="11379" y="10207"/>
                  </a:lnTo>
                  <a:lnTo>
                    <a:pt x="13514" y="13187"/>
                  </a:lnTo>
                  <a:lnTo>
                    <a:pt x="21600" y="0"/>
                  </a:lnTo>
                  <a:close/>
                </a:path>
              </a:pathLst>
            </a:cu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37" name="Freeform 246"/>
            <p:cNvSpPr/>
            <p:nvPr/>
          </p:nvSpPr>
          <p:spPr>
            <a:xfrm>
              <a:off x="510912" y="352840"/>
              <a:ext cx="1464992" cy="851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48" y="1523"/>
                  </a:moveTo>
                  <a:lnTo>
                    <a:pt x="19267" y="2651"/>
                  </a:lnTo>
                  <a:lnTo>
                    <a:pt x="16615" y="7275"/>
                  </a:lnTo>
                  <a:lnTo>
                    <a:pt x="11690" y="15622"/>
                  </a:lnTo>
                  <a:lnTo>
                    <a:pt x="10983" y="14588"/>
                  </a:lnTo>
                  <a:lnTo>
                    <a:pt x="10558" y="13949"/>
                  </a:lnTo>
                  <a:lnTo>
                    <a:pt x="10052" y="13197"/>
                  </a:lnTo>
                  <a:lnTo>
                    <a:pt x="9486" y="13855"/>
                  </a:lnTo>
                  <a:lnTo>
                    <a:pt x="9015" y="14400"/>
                  </a:lnTo>
                  <a:lnTo>
                    <a:pt x="7612" y="16036"/>
                  </a:lnTo>
                  <a:lnTo>
                    <a:pt x="6269" y="14419"/>
                  </a:lnTo>
                  <a:lnTo>
                    <a:pt x="5821" y="13892"/>
                  </a:lnTo>
                  <a:lnTo>
                    <a:pt x="5315" y="13272"/>
                  </a:lnTo>
                  <a:lnTo>
                    <a:pt x="4796" y="13911"/>
                  </a:lnTo>
                  <a:lnTo>
                    <a:pt x="4360" y="14456"/>
                  </a:lnTo>
                  <a:lnTo>
                    <a:pt x="0" y="19889"/>
                  </a:lnTo>
                  <a:lnTo>
                    <a:pt x="0" y="21600"/>
                  </a:lnTo>
                  <a:lnTo>
                    <a:pt x="4879" y="15509"/>
                  </a:lnTo>
                  <a:lnTo>
                    <a:pt x="5315" y="14964"/>
                  </a:lnTo>
                  <a:lnTo>
                    <a:pt x="5762" y="15490"/>
                  </a:lnTo>
                  <a:lnTo>
                    <a:pt x="7601" y="17690"/>
                  </a:lnTo>
                  <a:lnTo>
                    <a:pt x="9498" y="15472"/>
                  </a:lnTo>
                  <a:lnTo>
                    <a:pt x="9981" y="14926"/>
                  </a:lnTo>
                  <a:lnTo>
                    <a:pt x="10417" y="15566"/>
                  </a:lnTo>
                  <a:lnTo>
                    <a:pt x="11737" y="17521"/>
                  </a:lnTo>
                  <a:lnTo>
                    <a:pt x="17770" y="7275"/>
                  </a:lnTo>
                  <a:lnTo>
                    <a:pt x="19903" y="3685"/>
                  </a:lnTo>
                  <a:lnTo>
                    <a:pt x="20551" y="4700"/>
                  </a:lnTo>
                  <a:lnTo>
                    <a:pt x="21600" y="0"/>
                  </a:lnTo>
                  <a:lnTo>
                    <a:pt x="18548" y="1523"/>
                  </a:ln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38" name="Freeform 109"/>
            <p:cNvSpPr/>
            <p:nvPr/>
          </p:nvSpPr>
          <p:spPr>
            <a:xfrm>
              <a:off x="771652" y="1159799"/>
              <a:ext cx="298700" cy="146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32"/>
                  </a:moveTo>
                  <a:lnTo>
                    <a:pt x="21600" y="18332"/>
                  </a:lnTo>
                  <a:lnTo>
                    <a:pt x="21600" y="21600"/>
                  </a:lnTo>
                  <a:lnTo>
                    <a:pt x="0" y="21600"/>
                  </a:lnTo>
                  <a:close/>
                  <a:moveTo>
                    <a:pt x="0" y="12060"/>
                  </a:moveTo>
                  <a:lnTo>
                    <a:pt x="21600" y="12060"/>
                  </a:lnTo>
                  <a:lnTo>
                    <a:pt x="21600" y="15328"/>
                  </a:lnTo>
                  <a:lnTo>
                    <a:pt x="0" y="15328"/>
                  </a:lnTo>
                  <a:close/>
                  <a:moveTo>
                    <a:pt x="0" y="0"/>
                  </a:moveTo>
                  <a:lnTo>
                    <a:pt x="21600" y="0"/>
                  </a:lnTo>
                  <a:lnTo>
                    <a:pt x="21600" y="3268"/>
                  </a:lnTo>
                  <a:lnTo>
                    <a:pt x="0" y="3268"/>
                  </a:ln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39" name="Freeform 352"/>
            <p:cNvSpPr/>
            <p:nvPr/>
          </p:nvSpPr>
          <p:spPr>
            <a:xfrm>
              <a:off x="771652" y="1202272"/>
              <a:ext cx="298700" cy="22154"/>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0" name="Freeform 111"/>
            <p:cNvSpPr/>
            <p:nvPr/>
          </p:nvSpPr>
          <p:spPr>
            <a:xfrm>
              <a:off x="806889" y="682810"/>
              <a:ext cx="622867" cy="67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13515"/>
                  </a:moveTo>
                  <a:lnTo>
                    <a:pt x="21600" y="13515"/>
                  </a:lnTo>
                  <a:lnTo>
                    <a:pt x="21600" y="21600"/>
                  </a:lnTo>
                  <a:lnTo>
                    <a:pt x="11364" y="21600"/>
                  </a:lnTo>
                  <a:close/>
                  <a:moveTo>
                    <a:pt x="0" y="13515"/>
                  </a:moveTo>
                  <a:lnTo>
                    <a:pt x="10236" y="13515"/>
                  </a:lnTo>
                  <a:lnTo>
                    <a:pt x="10236" y="21600"/>
                  </a:lnTo>
                  <a:lnTo>
                    <a:pt x="0" y="21600"/>
                  </a:lnTo>
                  <a:close/>
                  <a:moveTo>
                    <a:pt x="11364" y="0"/>
                  </a:moveTo>
                  <a:lnTo>
                    <a:pt x="21600" y="0"/>
                  </a:lnTo>
                  <a:lnTo>
                    <a:pt x="21600" y="8079"/>
                  </a:lnTo>
                  <a:lnTo>
                    <a:pt x="11364" y="8079"/>
                  </a:lnTo>
                  <a:close/>
                  <a:moveTo>
                    <a:pt x="0" y="0"/>
                  </a:moveTo>
                  <a:lnTo>
                    <a:pt x="10236" y="0"/>
                  </a:lnTo>
                  <a:lnTo>
                    <a:pt x="10236" y="8079"/>
                  </a:lnTo>
                  <a:lnTo>
                    <a:pt x="0" y="8079"/>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1" name="Freeform 359"/>
            <p:cNvSpPr/>
            <p:nvPr/>
          </p:nvSpPr>
          <p:spPr>
            <a:xfrm>
              <a:off x="595476" y="686079"/>
              <a:ext cx="129577" cy="234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2" y="8681"/>
                  </a:moveTo>
                  <a:cubicBezTo>
                    <a:pt x="9144" y="7792"/>
                    <a:pt x="8746" y="7451"/>
                    <a:pt x="8746" y="6972"/>
                  </a:cubicBezTo>
                  <a:cubicBezTo>
                    <a:pt x="8746" y="6699"/>
                    <a:pt x="9144" y="6015"/>
                    <a:pt x="11661" y="6015"/>
                  </a:cubicBezTo>
                  <a:cubicBezTo>
                    <a:pt x="14179" y="6015"/>
                    <a:pt x="15637" y="6494"/>
                    <a:pt x="16432" y="6630"/>
                  </a:cubicBezTo>
                  <a:lnTo>
                    <a:pt x="18552" y="7314"/>
                  </a:lnTo>
                  <a:lnTo>
                    <a:pt x="21070" y="3759"/>
                  </a:lnTo>
                  <a:lnTo>
                    <a:pt x="19612" y="3349"/>
                  </a:lnTo>
                  <a:cubicBezTo>
                    <a:pt x="18155" y="2871"/>
                    <a:pt x="16564" y="2597"/>
                    <a:pt x="14709" y="2392"/>
                  </a:cubicBezTo>
                  <a:lnTo>
                    <a:pt x="14709" y="0"/>
                  </a:lnTo>
                  <a:lnTo>
                    <a:pt x="7818" y="0"/>
                  </a:lnTo>
                  <a:lnTo>
                    <a:pt x="7818" y="2666"/>
                  </a:lnTo>
                  <a:cubicBezTo>
                    <a:pt x="3578" y="3349"/>
                    <a:pt x="795" y="5127"/>
                    <a:pt x="795" y="7314"/>
                  </a:cubicBezTo>
                  <a:cubicBezTo>
                    <a:pt x="795" y="10185"/>
                    <a:pt x="5301" y="11484"/>
                    <a:pt x="9674" y="12372"/>
                  </a:cubicBezTo>
                  <a:cubicBezTo>
                    <a:pt x="13252" y="13124"/>
                    <a:pt x="13517" y="13671"/>
                    <a:pt x="13517" y="14218"/>
                  </a:cubicBezTo>
                  <a:cubicBezTo>
                    <a:pt x="13517" y="15175"/>
                    <a:pt x="11794" y="15516"/>
                    <a:pt x="10204" y="15516"/>
                  </a:cubicBezTo>
                  <a:cubicBezTo>
                    <a:pt x="8216" y="15516"/>
                    <a:pt x="6228" y="15175"/>
                    <a:pt x="4638" y="14628"/>
                  </a:cubicBezTo>
                  <a:lnTo>
                    <a:pt x="2518" y="13876"/>
                  </a:lnTo>
                  <a:lnTo>
                    <a:pt x="0" y="17499"/>
                  </a:lnTo>
                  <a:lnTo>
                    <a:pt x="1325" y="17977"/>
                  </a:lnTo>
                  <a:cubicBezTo>
                    <a:pt x="2783" y="18456"/>
                    <a:pt x="5036" y="18934"/>
                    <a:pt x="7421" y="19071"/>
                  </a:cubicBezTo>
                  <a:lnTo>
                    <a:pt x="7421" y="21600"/>
                  </a:lnTo>
                  <a:lnTo>
                    <a:pt x="14444" y="21600"/>
                  </a:lnTo>
                  <a:lnTo>
                    <a:pt x="14444" y="18866"/>
                  </a:lnTo>
                  <a:cubicBezTo>
                    <a:pt x="18817" y="18182"/>
                    <a:pt x="21600" y="16337"/>
                    <a:pt x="21600" y="14013"/>
                  </a:cubicBezTo>
                  <a:cubicBezTo>
                    <a:pt x="21600" y="10868"/>
                    <a:pt x="17094" y="9570"/>
                    <a:pt x="13252" y="8681"/>
                  </a:cubicBez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2" name="Freeform 113"/>
            <p:cNvSpPr/>
            <p:nvPr/>
          </p:nvSpPr>
          <p:spPr>
            <a:xfrm>
              <a:off x="419301" y="1528977"/>
              <a:ext cx="1450901" cy="133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14304"/>
                  </a:moveTo>
                  <a:lnTo>
                    <a:pt x="21126" y="14304"/>
                  </a:lnTo>
                  <a:lnTo>
                    <a:pt x="21600" y="21600"/>
                  </a:lnTo>
                  <a:lnTo>
                    <a:pt x="17807" y="21600"/>
                  </a:lnTo>
                  <a:close/>
                  <a:moveTo>
                    <a:pt x="13691" y="14304"/>
                  </a:moveTo>
                  <a:lnTo>
                    <a:pt x="17486" y="14304"/>
                  </a:lnTo>
                  <a:lnTo>
                    <a:pt x="17771" y="21600"/>
                  </a:lnTo>
                  <a:lnTo>
                    <a:pt x="13810" y="21600"/>
                  </a:lnTo>
                  <a:close/>
                  <a:moveTo>
                    <a:pt x="11750" y="14304"/>
                  </a:moveTo>
                  <a:lnTo>
                    <a:pt x="13665" y="14304"/>
                  </a:lnTo>
                  <a:lnTo>
                    <a:pt x="13784" y="21600"/>
                  </a:lnTo>
                  <a:lnTo>
                    <a:pt x="11798" y="21600"/>
                  </a:lnTo>
                  <a:close/>
                  <a:moveTo>
                    <a:pt x="6027" y="14304"/>
                  </a:moveTo>
                  <a:lnTo>
                    <a:pt x="11744" y="14304"/>
                  </a:lnTo>
                  <a:lnTo>
                    <a:pt x="11791" y="21600"/>
                  </a:lnTo>
                  <a:lnTo>
                    <a:pt x="5823" y="21600"/>
                  </a:lnTo>
                  <a:close/>
                  <a:moveTo>
                    <a:pt x="2219" y="14304"/>
                  </a:moveTo>
                  <a:lnTo>
                    <a:pt x="6021" y="14304"/>
                  </a:lnTo>
                  <a:lnTo>
                    <a:pt x="5819" y="21600"/>
                  </a:lnTo>
                  <a:lnTo>
                    <a:pt x="1836" y="21600"/>
                  </a:lnTo>
                  <a:close/>
                  <a:moveTo>
                    <a:pt x="474" y="14304"/>
                  </a:moveTo>
                  <a:lnTo>
                    <a:pt x="2191" y="14304"/>
                  </a:lnTo>
                  <a:lnTo>
                    <a:pt x="1812" y="21600"/>
                  </a:lnTo>
                  <a:lnTo>
                    <a:pt x="0" y="21600"/>
                  </a:lnTo>
                  <a:close/>
                  <a:moveTo>
                    <a:pt x="18937" y="5298"/>
                  </a:moveTo>
                  <a:lnTo>
                    <a:pt x="20548" y="5298"/>
                  </a:lnTo>
                  <a:lnTo>
                    <a:pt x="21128" y="14186"/>
                  </a:lnTo>
                  <a:lnTo>
                    <a:pt x="19410" y="14186"/>
                  </a:lnTo>
                  <a:close/>
                  <a:moveTo>
                    <a:pt x="13534" y="5298"/>
                  </a:moveTo>
                  <a:lnTo>
                    <a:pt x="18918" y="5298"/>
                  </a:lnTo>
                  <a:lnTo>
                    <a:pt x="19397" y="14186"/>
                  </a:lnTo>
                  <a:lnTo>
                    <a:pt x="13701" y="14186"/>
                  </a:lnTo>
                  <a:close/>
                  <a:moveTo>
                    <a:pt x="9922" y="5298"/>
                  </a:moveTo>
                  <a:lnTo>
                    <a:pt x="13511" y="5298"/>
                  </a:lnTo>
                  <a:lnTo>
                    <a:pt x="13679" y="14186"/>
                  </a:lnTo>
                  <a:lnTo>
                    <a:pt x="9862" y="14186"/>
                  </a:lnTo>
                  <a:close/>
                  <a:moveTo>
                    <a:pt x="6296" y="5298"/>
                  </a:moveTo>
                  <a:lnTo>
                    <a:pt x="9902" y="5298"/>
                  </a:lnTo>
                  <a:lnTo>
                    <a:pt x="9842" y="14186"/>
                  </a:lnTo>
                  <a:lnTo>
                    <a:pt x="6032" y="14186"/>
                  </a:lnTo>
                  <a:close/>
                  <a:moveTo>
                    <a:pt x="2684" y="5298"/>
                  </a:moveTo>
                  <a:lnTo>
                    <a:pt x="6283" y="5298"/>
                  </a:lnTo>
                  <a:lnTo>
                    <a:pt x="6019" y="14186"/>
                  </a:lnTo>
                  <a:lnTo>
                    <a:pt x="2203" y="14186"/>
                  </a:lnTo>
                  <a:close/>
                  <a:moveTo>
                    <a:pt x="1053" y="5298"/>
                  </a:moveTo>
                  <a:lnTo>
                    <a:pt x="2663" y="5298"/>
                  </a:lnTo>
                  <a:lnTo>
                    <a:pt x="2190" y="14186"/>
                  </a:lnTo>
                  <a:lnTo>
                    <a:pt x="472" y="14186"/>
                  </a:lnTo>
                  <a:close/>
                  <a:moveTo>
                    <a:pt x="16943" y="0"/>
                  </a:moveTo>
                  <a:lnTo>
                    <a:pt x="20218" y="0"/>
                  </a:lnTo>
                  <a:lnTo>
                    <a:pt x="20551" y="5172"/>
                  </a:lnTo>
                  <a:lnTo>
                    <a:pt x="17148" y="5172"/>
                  </a:lnTo>
                  <a:close/>
                  <a:moveTo>
                    <a:pt x="9950" y="0"/>
                  </a:moveTo>
                  <a:lnTo>
                    <a:pt x="16889" y="0"/>
                  </a:lnTo>
                  <a:lnTo>
                    <a:pt x="17089" y="5172"/>
                  </a:lnTo>
                  <a:lnTo>
                    <a:pt x="9914" y="5172"/>
                  </a:lnTo>
                  <a:close/>
                  <a:moveTo>
                    <a:pt x="6439" y="0"/>
                  </a:moveTo>
                  <a:lnTo>
                    <a:pt x="9902" y="0"/>
                  </a:lnTo>
                  <a:lnTo>
                    <a:pt x="9867" y="5172"/>
                  </a:lnTo>
                  <a:lnTo>
                    <a:pt x="6295" y="5172"/>
                  </a:lnTo>
                  <a:close/>
                  <a:moveTo>
                    <a:pt x="2940" y="0"/>
                  </a:moveTo>
                  <a:lnTo>
                    <a:pt x="6388" y="0"/>
                  </a:lnTo>
                  <a:lnTo>
                    <a:pt x="6247" y="5172"/>
                  </a:lnTo>
                  <a:lnTo>
                    <a:pt x="2675" y="5172"/>
                  </a:lnTo>
                  <a:close/>
                  <a:moveTo>
                    <a:pt x="1382" y="0"/>
                  </a:moveTo>
                  <a:lnTo>
                    <a:pt x="2926" y="0"/>
                  </a:lnTo>
                  <a:lnTo>
                    <a:pt x="2664" y="5172"/>
                  </a:lnTo>
                  <a:lnTo>
                    <a:pt x="1049" y="5172"/>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3" name="Freeform 114"/>
            <p:cNvSpPr/>
            <p:nvPr/>
          </p:nvSpPr>
          <p:spPr>
            <a:xfrm>
              <a:off x="412254" y="1525708"/>
              <a:ext cx="1464992" cy="136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1" y="14875"/>
                  </a:moveTo>
                  <a:lnTo>
                    <a:pt x="19769" y="20435"/>
                  </a:lnTo>
                  <a:lnTo>
                    <a:pt x="21376" y="20435"/>
                  </a:lnTo>
                  <a:lnTo>
                    <a:pt x="21006" y="14875"/>
                  </a:lnTo>
                  <a:lnTo>
                    <a:pt x="19461" y="14875"/>
                  </a:lnTo>
                  <a:close/>
                  <a:moveTo>
                    <a:pt x="17575" y="14875"/>
                  </a:moveTo>
                  <a:lnTo>
                    <a:pt x="17810" y="20435"/>
                  </a:lnTo>
                  <a:lnTo>
                    <a:pt x="19595" y="20435"/>
                  </a:lnTo>
                  <a:lnTo>
                    <a:pt x="19298" y="14875"/>
                  </a:lnTo>
                  <a:lnTo>
                    <a:pt x="17575" y="14875"/>
                  </a:lnTo>
                  <a:close/>
                  <a:moveTo>
                    <a:pt x="15644" y="14875"/>
                  </a:moveTo>
                  <a:lnTo>
                    <a:pt x="15814" y="20435"/>
                  </a:lnTo>
                  <a:lnTo>
                    <a:pt x="17647" y="20435"/>
                  </a:lnTo>
                  <a:lnTo>
                    <a:pt x="17412" y="14875"/>
                  </a:lnTo>
                  <a:lnTo>
                    <a:pt x="15644" y="14875"/>
                  </a:lnTo>
                  <a:close/>
                  <a:moveTo>
                    <a:pt x="13732" y="14875"/>
                  </a:moveTo>
                  <a:lnTo>
                    <a:pt x="13837" y="20435"/>
                  </a:lnTo>
                  <a:lnTo>
                    <a:pt x="15679" y="20435"/>
                  </a:lnTo>
                  <a:lnTo>
                    <a:pt x="15508" y="14875"/>
                  </a:lnTo>
                  <a:lnTo>
                    <a:pt x="13732" y="14875"/>
                  </a:lnTo>
                  <a:close/>
                  <a:moveTo>
                    <a:pt x="11846" y="14875"/>
                  </a:moveTo>
                  <a:lnTo>
                    <a:pt x="11878" y="20435"/>
                  </a:lnTo>
                  <a:lnTo>
                    <a:pt x="13682" y="20435"/>
                  </a:lnTo>
                  <a:lnTo>
                    <a:pt x="13584" y="14875"/>
                  </a:lnTo>
                  <a:lnTo>
                    <a:pt x="11846" y="14875"/>
                  </a:lnTo>
                  <a:close/>
                  <a:moveTo>
                    <a:pt x="9954" y="14875"/>
                  </a:moveTo>
                  <a:lnTo>
                    <a:pt x="9922" y="20435"/>
                  </a:lnTo>
                  <a:lnTo>
                    <a:pt x="11730" y="20435"/>
                  </a:lnTo>
                  <a:lnTo>
                    <a:pt x="11697" y="14875"/>
                  </a:lnTo>
                  <a:lnTo>
                    <a:pt x="9954" y="14875"/>
                  </a:lnTo>
                  <a:close/>
                  <a:moveTo>
                    <a:pt x="8037" y="14875"/>
                  </a:moveTo>
                  <a:lnTo>
                    <a:pt x="7935" y="20435"/>
                  </a:lnTo>
                  <a:lnTo>
                    <a:pt x="9774" y="20435"/>
                  </a:lnTo>
                  <a:lnTo>
                    <a:pt x="9806" y="14875"/>
                  </a:lnTo>
                  <a:lnTo>
                    <a:pt x="8037" y="14875"/>
                  </a:lnTo>
                  <a:close/>
                  <a:moveTo>
                    <a:pt x="6127" y="14875"/>
                  </a:moveTo>
                  <a:lnTo>
                    <a:pt x="5956" y="20435"/>
                  </a:lnTo>
                  <a:lnTo>
                    <a:pt x="7791" y="20435"/>
                  </a:lnTo>
                  <a:lnTo>
                    <a:pt x="7893" y="14875"/>
                  </a:lnTo>
                  <a:lnTo>
                    <a:pt x="6127" y="14875"/>
                  </a:lnTo>
                  <a:close/>
                  <a:moveTo>
                    <a:pt x="4240" y="14875"/>
                  </a:moveTo>
                  <a:lnTo>
                    <a:pt x="4005" y="20435"/>
                  </a:lnTo>
                  <a:lnTo>
                    <a:pt x="5801" y="20435"/>
                  </a:lnTo>
                  <a:lnTo>
                    <a:pt x="5963" y="14875"/>
                  </a:lnTo>
                  <a:lnTo>
                    <a:pt x="4240" y="14875"/>
                  </a:lnTo>
                  <a:close/>
                  <a:moveTo>
                    <a:pt x="2315" y="14875"/>
                  </a:moveTo>
                  <a:lnTo>
                    <a:pt x="2020" y="20435"/>
                  </a:lnTo>
                  <a:lnTo>
                    <a:pt x="3842" y="20435"/>
                  </a:lnTo>
                  <a:lnTo>
                    <a:pt x="4077" y="14875"/>
                  </a:lnTo>
                  <a:lnTo>
                    <a:pt x="2315" y="14875"/>
                  </a:lnTo>
                  <a:close/>
                  <a:moveTo>
                    <a:pt x="594" y="14875"/>
                  </a:moveTo>
                  <a:lnTo>
                    <a:pt x="212" y="20435"/>
                  </a:lnTo>
                  <a:lnTo>
                    <a:pt x="1872" y="20435"/>
                  </a:lnTo>
                  <a:lnTo>
                    <a:pt x="2164" y="14875"/>
                  </a:lnTo>
                  <a:lnTo>
                    <a:pt x="594" y="14875"/>
                  </a:lnTo>
                  <a:close/>
                  <a:moveTo>
                    <a:pt x="18976" y="6086"/>
                  </a:moveTo>
                  <a:lnTo>
                    <a:pt x="19349" y="13444"/>
                  </a:lnTo>
                  <a:lnTo>
                    <a:pt x="20896" y="13444"/>
                  </a:lnTo>
                  <a:lnTo>
                    <a:pt x="20425" y="6086"/>
                  </a:lnTo>
                  <a:lnTo>
                    <a:pt x="18976" y="6086"/>
                  </a:lnTo>
                  <a:close/>
                  <a:moveTo>
                    <a:pt x="17184" y="6086"/>
                  </a:moveTo>
                  <a:lnTo>
                    <a:pt x="17251" y="7738"/>
                  </a:lnTo>
                  <a:lnTo>
                    <a:pt x="17488" y="13444"/>
                  </a:lnTo>
                  <a:lnTo>
                    <a:pt x="19216" y="13444"/>
                  </a:lnTo>
                  <a:lnTo>
                    <a:pt x="18830" y="6086"/>
                  </a:lnTo>
                  <a:lnTo>
                    <a:pt x="17184" y="6086"/>
                  </a:lnTo>
                  <a:close/>
                  <a:moveTo>
                    <a:pt x="15382" y="6086"/>
                  </a:moveTo>
                  <a:lnTo>
                    <a:pt x="15593" y="13444"/>
                  </a:lnTo>
                  <a:lnTo>
                    <a:pt x="17350" y="13444"/>
                  </a:lnTo>
                  <a:lnTo>
                    <a:pt x="17047" y="6086"/>
                  </a:lnTo>
                  <a:lnTo>
                    <a:pt x="15382" y="6086"/>
                  </a:lnTo>
                  <a:close/>
                  <a:moveTo>
                    <a:pt x="13562" y="6086"/>
                  </a:moveTo>
                  <a:lnTo>
                    <a:pt x="13685" y="13444"/>
                  </a:lnTo>
                  <a:lnTo>
                    <a:pt x="15464" y="13444"/>
                  </a:lnTo>
                  <a:lnTo>
                    <a:pt x="15240" y="6086"/>
                  </a:lnTo>
                  <a:lnTo>
                    <a:pt x="13562" y="6086"/>
                  </a:lnTo>
                  <a:close/>
                  <a:moveTo>
                    <a:pt x="11783" y="6086"/>
                  </a:moveTo>
                  <a:lnTo>
                    <a:pt x="11825" y="13444"/>
                  </a:lnTo>
                  <a:lnTo>
                    <a:pt x="13559" y="13444"/>
                  </a:lnTo>
                  <a:lnTo>
                    <a:pt x="13427" y="6086"/>
                  </a:lnTo>
                  <a:lnTo>
                    <a:pt x="11783" y="6086"/>
                  </a:lnTo>
                  <a:close/>
                  <a:moveTo>
                    <a:pt x="9993" y="6086"/>
                  </a:moveTo>
                  <a:lnTo>
                    <a:pt x="9949" y="13444"/>
                  </a:lnTo>
                  <a:lnTo>
                    <a:pt x="11687" y="13444"/>
                  </a:lnTo>
                  <a:lnTo>
                    <a:pt x="11645" y="6086"/>
                  </a:lnTo>
                  <a:lnTo>
                    <a:pt x="9993" y="6086"/>
                  </a:lnTo>
                  <a:close/>
                  <a:moveTo>
                    <a:pt x="8173" y="6086"/>
                  </a:moveTo>
                  <a:lnTo>
                    <a:pt x="8161" y="6754"/>
                  </a:lnTo>
                  <a:lnTo>
                    <a:pt x="8046" y="13444"/>
                  </a:lnTo>
                  <a:lnTo>
                    <a:pt x="9789" y="13444"/>
                  </a:lnTo>
                  <a:lnTo>
                    <a:pt x="9833" y="6086"/>
                  </a:lnTo>
                  <a:lnTo>
                    <a:pt x="8173" y="6086"/>
                  </a:lnTo>
                  <a:close/>
                  <a:moveTo>
                    <a:pt x="6393" y="6086"/>
                  </a:moveTo>
                  <a:lnTo>
                    <a:pt x="6185" y="13444"/>
                  </a:lnTo>
                  <a:lnTo>
                    <a:pt x="7921" y="13444"/>
                  </a:lnTo>
                  <a:lnTo>
                    <a:pt x="8047" y="6086"/>
                  </a:lnTo>
                  <a:lnTo>
                    <a:pt x="6393" y="6086"/>
                  </a:lnTo>
                  <a:close/>
                  <a:moveTo>
                    <a:pt x="4604" y="6086"/>
                  </a:moveTo>
                  <a:lnTo>
                    <a:pt x="4296" y="13444"/>
                  </a:lnTo>
                  <a:lnTo>
                    <a:pt x="6047" y="13444"/>
                  </a:lnTo>
                  <a:lnTo>
                    <a:pt x="6258" y="6086"/>
                  </a:lnTo>
                  <a:lnTo>
                    <a:pt x="4604" y="6086"/>
                  </a:lnTo>
                  <a:close/>
                  <a:moveTo>
                    <a:pt x="2787" y="6086"/>
                  </a:moveTo>
                  <a:lnTo>
                    <a:pt x="2396" y="13444"/>
                  </a:lnTo>
                  <a:lnTo>
                    <a:pt x="4162" y="13444"/>
                  </a:lnTo>
                  <a:lnTo>
                    <a:pt x="4460" y="6086"/>
                  </a:lnTo>
                  <a:lnTo>
                    <a:pt x="2787" y="6086"/>
                  </a:lnTo>
                  <a:close/>
                  <a:moveTo>
                    <a:pt x="1179" y="6086"/>
                  </a:moveTo>
                  <a:lnTo>
                    <a:pt x="705" y="13444"/>
                  </a:lnTo>
                  <a:lnTo>
                    <a:pt x="2248" y="13444"/>
                  </a:lnTo>
                  <a:lnTo>
                    <a:pt x="2634" y="6086"/>
                  </a:lnTo>
                  <a:lnTo>
                    <a:pt x="1179" y="6086"/>
                  </a:lnTo>
                  <a:close/>
                  <a:moveTo>
                    <a:pt x="18695" y="1193"/>
                  </a:moveTo>
                  <a:lnTo>
                    <a:pt x="18841" y="4035"/>
                  </a:lnTo>
                  <a:lnTo>
                    <a:pt x="18874" y="4654"/>
                  </a:lnTo>
                  <a:lnTo>
                    <a:pt x="20321" y="4654"/>
                  </a:lnTo>
                  <a:lnTo>
                    <a:pt x="20100" y="1193"/>
                  </a:lnTo>
                  <a:lnTo>
                    <a:pt x="18695" y="1193"/>
                  </a:lnTo>
                  <a:close/>
                  <a:moveTo>
                    <a:pt x="16975" y="1193"/>
                  </a:moveTo>
                  <a:lnTo>
                    <a:pt x="17123" y="4654"/>
                  </a:lnTo>
                  <a:lnTo>
                    <a:pt x="18729" y="4654"/>
                  </a:lnTo>
                  <a:lnTo>
                    <a:pt x="18554" y="1193"/>
                  </a:lnTo>
                  <a:lnTo>
                    <a:pt x="16975" y="1193"/>
                  </a:lnTo>
                  <a:close/>
                  <a:moveTo>
                    <a:pt x="15232" y="1193"/>
                  </a:moveTo>
                  <a:lnTo>
                    <a:pt x="15342" y="4654"/>
                  </a:lnTo>
                  <a:lnTo>
                    <a:pt x="16977" y="4654"/>
                  </a:lnTo>
                  <a:lnTo>
                    <a:pt x="16831" y="1193"/>
                  </a:lnTo>
                  <a:lnTo>
                    <a:pt x="15232" y="1193"/>
                  </a:lnTo>
                  <a:close/>
                  <a:moveTo>
                    <a:pt x="13492" y="1193"/>
                  </a:moveTo>
                  <a:lnTo>
                    <a:pt x="13558" y="4654"/>
                  </a:lnTo>
                  <a:lnTo>
                    <a:pt x="15202" y="4654"/>
                  </a:lnTo>
                  <a:lnTo>
                    <a:pt x="15150" y="2874"/>
                  </a:lnTo>
                  <a:lnTo>
                    <a:pt x="15097" y="1193"/>
                  </a:lnTo>
                  <a:lnTo>
                    <a:pt x="13492" y="1193"/>
                  </a:lnTo>
                  <a:close/>
                  <a:moveTo>
                    <a:pt x="11753" y="1193"/>
                  </a:moveTo>
                  <a:lnTo>
                    <a:pt x="11773" y="4654"/>
                  </a:lnTo>
                  <a:lnTo>
                    <a:pt x="13390" y="4654"/>
                  </a:lnTo>
                  <a:lnTo>
                    <a:pt x="13335" y="1193"/>
                  </a:lnTo>
                  <a:lnTo>
                    <a:pt x="11753" y="1193"/>
                  </a:lnTo>
                  <a:close/>
                  <a:moveTo>
                    <a:pt x="10024" y="1193"/>
                  </a:moveTo>
                  <a:lnTo>
                    <a:pt x="10002" y="4654"/>
                  </a:lnTo>
                  <a:lnTo>
                    <a:pt x="11612" y="4654"/>
                  </a:lnTo>
                  <a:lnTo>
                    <a:pt x="11592" y="1193"/>
                  </a:lnTo>
                  <a:lnTo>
                    <a:pt x="10024" y="1193"/>
                  </a:lnTo>
                  <a:close/>
                  <a:moveTo>
                    <a:pt x="8265" y="1193"/>
                  </a:moveTo>
                  <a:lnTo>
                    <a:pt x="8199" y="4654"/>
                  </a:lnTo>
                  <a:lnTo>
                    <a:pt x="9863" y="4654"/>
                  </a:lnTo>
                  <a:lnTo>
                    <a:pt x="9885" y="1193"/>
                  </a:lnTo>
                  <a:lnTo>
                    <a:pt x="8265" y="1193"/>
                  </a:lnTo>
                  <a:close/>
                  <a:moveTo>
                    <a:pt x="6551" y="1193"/>
                  </a:moveTo>
                  <a:lnTo>
                    <a:pt x="6449" y="4654"/>
                  </a:lnTo>
                  <a:lnTo>
                    <a:pt x="8054" y="4654"/>
                  </a:lnTo>
                  <a:lnTo>
                    <a:pt x="8120" y="1193"/>
                  </a:lnTo>
                  <a:lnTo>
                    <a:pt x="6551" y="1193"/>
                  </a:lnTo>
                  <a:close/>
                  <a:moveTo>
                    <a:pt x="4801" y="1193"/>
                  </a:moveTo>
                  <a:lnTo>
                    <a:pt x="4667" y="4654"/>
                  </a:lnTo>
                  <a:lnTo>
                    <a:pt x="6278" y="4654"/>
                  </a:lnTo>
                  <a:lnTo>
                    <a:pt x="6385" y="1193"/>
                  </a:lnTo>
                  <a:lnTo>
                    <a:pt x="4801" y="1193"/>
                  </a:lnTo>
                  <a:close/>
                  <a:moveTo>
                    <a:pt x="3046" y="1193"/>
                  </a:moveTo>
                  <a:lnTo>
                    <a:pt x="2895" y="4020"/>
                  </a:lnTo>
                  <a:lnTo>
                    <a:pt x="2861" y="4654"/>
                  </a:lnTo>
                  <a:lnTo>
                    <a:pt x="4491" y="4654"/>
                  </a:lnTo>
                  <a:lnTo>
                    <a:pt x="4633" y="1193"/>
                  </a:lnTo>
                  <a:lnTo>
                    <a:pt x="3046" y="1193"/>
                  </a:lnTo>
                  <a:close/>
                  <a:moveTo>
                    <a:pt x="1499" y="1193"/>
                  </a:moveTo>
                  <a:lnTo>
                    <a:pt x="1279" y="4654"/>
                  </a:lnTo>
                  <a:lnTo>
                    <a:pt x="2726" y="4654"/>
                  </a:lnTo>
                  <a:lnTo>
                    <a:pt x="2755" y="4117"/>
                  </a:lnTo>
                  <a:lnTo>
                    <a:pt x="2905" y="1193"/>
                  </a:lnTo>
                  <a:lnTo>
                    <a:pt x="1499" y="1193"/>
                  </a:lnTo>
                  <a:close/>
                  <a:moveTo>
                    <a:pt x="1440" y="0"/>
                  </a:moveTo>
                  <a:lnTo>
                    <a:pt x="20159" y="0"/>
                  </a:lnTo>
                  <a:lnTo>
                    <a:pt x="21600" y="21600"/>
                  </a:lnTo>
                  <a:lnTo>
                    <a:pt x="0" y="21600"/>
                  </a:lnTo>
                  <a:lnTo>
                    <a:pt x="1440"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4" name="Freeform 426"/>
            <p:cNvSpPr/>
            <p:nvPr/>
          </p:nvSpPr>
          <p:spPr>
            <a:xfrm>
              <a:off x="1374179" y="1195737"/>
              <a:ext cx="34417" cy="3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92"/>
                  </a:moveTo>
                  <a:lnTo>
                    <a:pt x="7200" y="21600"/>
                  </a:lnTo>
                  <a:lnTo>
                    <a:pt x="16457" y="15552"/>
                  </a:lnTo>
                  <a:lnTo>
                    <a:pt x="21600" y="3888"/>
                  </a:lnTo>
                  <a:lnTo>
                    <a:pt x="7714" y="0"/>
                  </a:lnTo>
                  <a:lnTo>
                    <a:pt x="0" y="13392"/>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5" name="Freeform 427"/>
            <p:cNvSpPr/>
            <p:nvPr/>
          </p:nvSpPr>
          <p:spPr>
            <a:xfrm>
              <a:off x="1399581" y="868043"/>
              <a:ext cx="111881" cy="96134"/>
            </a:xfrm>
            <a:custGeom>
              <a:avLst/>
              <a:gdLst/>
              <a:ahLst/>
              <a:cxnLst>
                <a:cxn ang="0">
                  <a:pos x="wd2" y="hd2"/>
                </a:cxn>
                <a:cxn ang="5400000">
                  <a:pos x="wd2" y="hd2"/>
                </a:cxn>
                <a:cxn ang="10800000">
                  <a:pos x="wd2" y="hd2"/>
                </a:cxn>
                <a:cxn ang="16200000">
                  <a:pos x="wd2" y="hd2"/>
                </a:cxn>
              </a:cxnLst>
              <a:rect l="0" t="0" r="r" b="b"/>
              <a:pathLst>
                <a:path w="20307" h="18817" fill="norm" stroke="1" extrusionOk="0">
                  <a:moveTo>
                    <a:pt x="18442" y="13152"/>
                  </a:moveTo>
                  <a:cubicBezTo>
                    <a:pt x="14122" y="19446"/>
                    <a:pt x="3322" y="19875"/>
                    <a:pt x="1450" y="17443"/>
                  </a:cubicBezTo>
                  <a:cubicBezTo>
                    <a:pt x="154" y="15584"/>
                    <a:pt x="730" y="14868"/>
                    <a:pt x="1306" y="10434"/>
                  </a:cubicBezTo>
                  <a:cubicBezTo>
                    <a:pt x="1306" y="10434"/>
                    <a:pt x="-134" y="10291"/>
                    <a:pt x="10" y="9576"/>
                  </a:cubicBezTo>
                  <a:cubicBezTo>
                    <a:pt x="442" y="8431"/>
                    <a:pt x="2746" y="7859"/>
                    <a:pt x="3610" y="6000"/>
                  </a:cubicBezTo>
                  <a:cubicBezTo>
                    <a:pt x="6346" y="850"/>
                    <a:pt x="11530" y="-1725"/>
                    <a:pt x="16138" y="1279"/>
                  </a:cubicBezTo>
                  <a:cubicBezTo>
                    <a:pt x="20890" y="4140"/>
                    <a:pt x="21466" y="8717"/>
                    <a:pt x="18442" y="13152"/>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6" name="Freeform 428"/>
            <p:cNvSpPr/>
            <p:nvPr/>
          </p:nvSpPr>
          <p:spPr>
            <a:xfrm>
              <a:off x="1427031" y="947442"/>
              <a:ext cx="55560" cy="51527"/>
            </a:xfrm>
            <a:prstGeom prst="rect">
              <a:avLst/>
            </a:pr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7" name="Freeform 118"/>
            <p:cNvSpPr/>
            <p:nvPr/>
          </p:nvSpPr>
          <p:spPr>
            <a:xfrm>
              <a:off x="1255965" y="986648"/>
              <a:ext cx="286539" cy="237756"/>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8440" y="7793"/>
                  </a:moveTo>
                  <a:lnTo>
                    <a:pt x="4690" y="12368"/>
                  </a:lnTo>
                  <a:lnTo>
                    <a:pt x="9769" y="18614"/>
                  </a:lnTo>
                  <a:lnTo>
                    <a:pt x="8440" y="7793"/>
                  </a:lnTo>
                  <a:close/>
                  <a:moveTo>
                    <a:pt x="21481" y="0"/>
                  </a:moveTo>
                  <a:lnTo>
                    <a:pt x="20093" y="21599"/>
                  </a:lnTo>
                  <a:lnTo>
                    <a:pt x="10136" y="21599"/>
                  </a:lnTo>
                  <a:lnTo>
                    <a:pt x="9799" y="18858"/>
                  </a:lnTo>
                  <a:lnTo>
                    <a:pt x="8596" y="21600"/>
                  </a:lnTo>
                  <a:cubicBezTo>
                    <a:pt x="8596" y="21600"/>
                    <a:pt x="182" y="15512"/>
                    <a:pt x="1" y="11966"/>
                  </a:cubicBezTo>
                  <a:cubicBezTo>
                    <a:pt x="-119" y="8086"/>
                    <a:pt x="7454" y="593"/>
                    <a:pt x="7454" y="593"/>
                  </a:cubicBezTo>
                  <a:lnTo>
                    <a:pt x="7541" y="474"/>
                  </a:lnTo>
                  <a:lnTo>
                    <a:pt x="21481" y="0"/>
                  </a:lnTo>
                  <a:close/>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8" name="Freeform 431"/>
            <p:cNvSpPr/>
            <p:nvPr/>
          </p:nvSpPr>
          <p:spPr>
            <a:xfrm>
              <a:off x="1264947"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15360"/>
                    <a:pt x="2517" y="9600"/>
                    <a:pt x="5243" y="9600"/>
                  </a:cubicBezTo>
                  <a:lnTo>
                    <a:pt x="8388" y="9600"/>
                  </a:lnTo>
                  <a:lnTo>
                    <a:pt x="12792"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49" name="Freeform 432"/>
            <p:cNvSpPr/>
            <p:nvPr/>
          </p:nvSpPr>
          <p:spPr>
            <a:xfrm>
              <a:off x="1303708" y="1225141"/>
              <a:ext cx="305748" cy="348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31" y="10869"/>
                  </a:moveTo>
                  <a:lnTo>
                    <a:pt x="15509" y="0"/>
                  </a:lnTo>
                  <a:lnTo>
                    <a:pt x="6147" y="0"/>
                  </a:lnTo>
                  <a:lnTo>
                    <a:pt x="1354" y="10869"/>
                  </a:lnTo>
                  <a:lnTo>
                    <a:pt x="0" y="21600"/>
                  </a:lnTo>
                  <a:lnTo>
                    <a:pt x="3835" y="21600"/>
                  </a:lnTo>
                  <a:lnTo>
                    <a:pt x="6260" y="12015"/>
                  </a:lnTo>
                  <a:lnTo>
                    <a:pt x="10828" y="5549"/>
                  </a:lnTo>
                  <a:lnTo>
                    <a:pt x="14268" y="12015"/>
                  </a:lnTo>
                  <a:lnTo>
                    <a:pt x="17765" y="21600"/>
                  </a:lnTo>
                  <a:lnTo>
                    <a:pt x="21600" y="21600"/>
                  </a:lnTo>
                  <a:lnTo>
                    <a:pt x="19231" y="10869"/>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50" name="Freeform 433"/>
            <p:cNvSpPr/>
            <p:nvPr/>
          </p:nvSpPr>
          <p:spPr>
            <a:xfrm>
              <a:off x="1564449"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15360"/>
                    <a:pt x="19293" y="9600"/>
                    <a:pt x="16357" y="9600"/>
                  </a:cubicBezTo>
                  <a:lnTo>
                    <a:pt x="13212" y="9600"/>
                  </a:lnTo>
                  <a:lnTo>
                    <a:pt x="9017" y="0"/>
                  </a:lnTo>
                  <a:lnTo>
                    <a:pt x="0" y="0"/>
                  </a:lnTo>
                  <a:lnTo>
                    <a:pt x="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51" name="Freeform 434"/>
            <p:cNvSpPr/>
            <p:nvPr/>
          </p:nvSpPr>
          <p:spPr>
            <a:xfrm>
              <a:off x="1532737" y="738352"/>
              <a:ext cx="157769" cy="36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 y="14872"/>
                  </a:moveTo>
                  <a:lnTo>
                    <a:pt x="12482" y="8808"/>
                  </a:lnTo>
                  <a:lnTo>
                    <a:pt x="8466" y="487"/>
                  </a:lnTo>
                  <a:lnTo>
                    <a:pt x="14002" y="0"/>
                  </a:lnTo>
                  <a:lnTo>
                    <a:pt x="21600" y="9561"/>
                  </a:lnTo>
                  <a:lnTo>
                    <a:pt x="0" y="21600"/>
                  </a:lnTo>
                  <a:lnTo>
                    <a:pt x="1194" y="14872"/>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52" name="Freeform 435"/>
            <p:cNvSpPr/>
            <p:nvPr/>
          </p:nvSpPr>
          <p:spPr>
            <a:xfrm>
              <a:off x="1565920" y="653409"/>
              <a:ext cx="64684" cy="93999"/>
            </a:xfrm>
            <a:custGeom>
              <a:avLst/>
              <a:gdLst/>
              <a:ahLst/>
              <a:cxnLst>
                <a:cxn ang="0">
                  <a:pos x="wd2" y="hd2"/>
                </a:cxn>
                <a:cxn ang="5400000">
                  <a:pos x="wd2" y="hd2"/>
                </a:cxn>
                <a:cxn ang="10800000">
                  <a:pos x="wd2" y="hd2"/>
                </a:cxn>
                <a:cxn ang="16200000">
                  <a:pos x="wd2" y="hd2"/>
                </a:cxn>
              </a:cxnLst>
              <a:rect l="0" t="0" r="r" b="b"/>
              <a:pathLst>
                <a:path w="20051" h="21600" fill="norm" stroke="1" extrusionOk="0">
                  <a:moveTo>
                    <a:pt x="10478" y="21600"/>
                  </a:moveTo>
                  <a:lnTo>
                    <a:pt x="9251" y="18514"/>
                  </a:lnTo>
                  <a:cubicBezTo>
                    <a:pt x="7287" y="18686"/>
                    <a:pt x="5324" y="18514"/>
                    <a:pt x="3851" y="17829"/>
                  </a:cubicBezTo>
                  <a:lnTo>
                    <a:pt x="1396" y="16800"/>
                  </a:lnTo>
                  <a:lnTo>
                    <a:pt x="1887" y="9943"/>
                  </a:lnTo>
                  <a:lnTo>
                    <a:pt x="4096" y="9257"/>
                  </a:lnTo>
                  <a:cubicBezTo>
                    <a:pt x="4096" y="9257"/>
                    <a:pt x="-1549" y="1886"/>
                    <a:pt x="415" y="0"/>
                  </a:cubicBezTo>
                  <a:lnTo>
                    <a:pt x="8269" y="7371"/>
                  </a:lnTo>
                  <a:lnTo>
                    <a:pt x="13915" y="6857"/>
                  </a:lnTo>
                  <a:lnTo>
                    <a:pt x="18824" y="15600"/>
                  </a:lnTo>
                  <a:lnTo>
                    <a:pt x="20051" y="20229"/>
                  </a:lnTo>
                  <a:lnTo>
                    <a:pt x="10478"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53" name="Freeform 436"/>
            <p:cNvSpPr/>
            <p:nvPr/>
          </p:nvSpPr>
          <p:spPr>
            <a:xfrm>
              <a:off x="1424335" y="834523"/>
              <a:ext cx="120138" cy="138712"/>
            </a:xfrm>
            <a:custGeom>
              <a:avLst/>
              <a:gdLst/>
              <a:ahLst/>
              <a:cxnLst>
                <a:cxn ang="0">
                  <a:pos x="wd2" y="hd2"/>
                </a:cxn>
                <a:cxn ang="5400000">
                  <a:pos x="wd2" y="hd2"/>
                </a:cxn>
                <a:cxn ang="10800000">
                  <a:pos x="wd2" y="hd2"/>
                </a:cxn>
                <a:cxn ang="16200000">
                  <a:pos x="wd2" y="hd2"/>
                </a:cxn>
              </a:cxnLst>
              <a:rect l="0" t="0" r="r" b="b"/>
              <a:pathLst>
                <a:path w="15415" h="19608" fill="norm" stroke="1" extrusionOk="0">
                  <a:moveTo>
                    <a:pt x="12280" y="8674"/>
                  </a:moveTo>
                  <a:cubicBezTo>
                    <a:pt x="12280" y="8674"/>
                    <a:pt x="14521" y="5408"/>
                    <a:pt x="11261" y="3827"/>
                  </a:cubicBezTo>
                  <a:cubicBezTo>
                    <a:pt x="7899" y="2457"/>
                    <a:pt x="1785" y="-1125"/>
                    <a:pt x="665" y="350"/>
                  </a:cubicBezTo>
                  <a:cubicBezTo>
                    <a:pt x="-558" y="1931"/>
                    <a:pt x="-456" y="7831"/>
                    <a:pt x="4129" y="9517"/>
                  </a:cubicBezTo>
                  <a:cubicBezTo>
                    <a:pt x="7287" y="10887"/>
                    <a:pt x="3110" y="13205"/>
                    <a:pt x="3925" y="13837"/>
                  </a:cubicBezTo>
                  <a:cubicBezTo>
                    <a:pt x="4638" y="14469"/>
                    <a:pt x="6778" y="11203"/>
                    <a:pt x="7593" y="12046"/>
                  </a:cubicBezTo>
                  <a:cubicBezTo>
                    <a:pt x="8204" y="12678"/>
                    <a:pt x="8102" y="14364"/>
                    <a:pt x="6472" y="14153"/>
                  </a:cubicBezTo>
                  <a:cubicBezTo>
                    <a:pt x="6167" y="14153"/>
                    <a:pt x="6880" y="14891"/>
                    <a:pt x="6574" y="15312"/>
                  </a:cubicBezTo>
                  <a:cubicBezTo>
                    <a:pt x="5453" y="16787"/>
                    <a:pt x="3925" y="20475"/>
                    <a:pt x="6472" y="19421"/>
                  </a:cubicBezTo>
                  <a:cubicBezTo>
                    <a:pt x="8917" y="18262"/>
                    <a:pt x="21042" y="12362"/>
                    <a:pt x="12280" y="8674"/>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2576" name="Group"/>
          <p:cNvGrpSpPr/>
          <p:nvPr/>
        </p:nvGrpSpPr>
        <p:grpSpPr>
          <a:xfrm>
            <a:off x="19140704" y="3113589"/>
            <a:ext cx="2246775" cy="1931050"/>
            <a:chOff x="0" y="0"/>
            <a:chExt cx="2246773" cy="1931048"/>
          </a:xfrm>
        </p:grpSpPr>
        <p:sp>
          <p:nvSpPr>
            <p:cNvPr id="2555"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56"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57"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58"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59"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0"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1"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2"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3"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4"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5"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6"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7"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8"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69"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70"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71"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72"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73"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74"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75"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extBox 4"/>
          <p:cNvSpPr txBox="1"/>
          <p:nvPr>
            <p:ph type="sldNum" sz="quarter" idx="2"/>
          </p:nvPr>
        </p:nvSpPr>
        <p:spPr>
          <a:xfrm>
            <a:off x="22542180" y="921154"/>
            <a:ext cx="127001"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5" name="TextBox 134"/>
          <p:cNvSpPr txBox="1"/>
          <p:nvPr/>
        </p:nvSpPr>
        <p:spPr>
          <a:xfrm>
            <a:off x="3035593" y="680555"/>
            <a:ext cx="19348693"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defTabSz="1828433">
              <a:lnSpc>
                <a:spcPct val="80000"/>
              </a:lnSpc>
              <a:spcBef>
                <a:spcPts val="0"/>
              </a:spcBef>
              <a:defRPr sz="11800">
                <a:solidFill>
                  <a:schemeClr val="accent1">
                    <a:lumOff val="-13575"/>
                  </a:schemeClr>
                </a:solidFill>
                <a:latin typeface="Poppins Bold"/>
                <a:ea typeface="Poppins Bold"/>
                <a:cs typeface="Poppins Bold"/>
                <a:sym typeface="Poppins Bold"/>
              </a:defRPr>
            </a:lvl1pPr>
          </a:lstStyle>
          <a:p>
            <a:pPr/>
            <a:r>
              <a:t>Market Analysis</a:t>
            </a:r>
          </a:p>
        </p:txBody>
      </p:sp>
      <p:sp>
        <p:nvSpPr>
          <p:cNvPr id="266" name="1"/>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1</a:t>
            </a:r>
          </a:p>
        </p:txBody>
      </p:sp>
      <p:sp>
        <p:nvSpPr>
          <p:cNvPr id="267" name="TextBox 17"/>
          <p:cNvSpPr txBox="1"/>
          <p:nvPr/>
        </p:nvSpPr>
        <p:spPr>
          <a:xfrm>
            <a:off x="1670919" y="3409316"/>
            <a:ext cx="13362462" cy="94731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74700" indent="-711200" defTabSz="1828433">
              <a:lnSpc>
                <a:spcPct val="110000"/>
              </a:lnSpc>
              <a:spcBef>
                <a:spcPts val="0"/>
              </a:spcBef>
              <a:buSzPct val="100000"/>
              <a:buChar char="๏"/>
              <a:defRPr spc="-31" sz="38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Demand Assessment:</a:t>
            </a:r>
            <a:r>
              <a:t> Determine the need for the particular educational service or product. Look at demographic trends, gaps in the current market, and emerging educational needs.</a:t>
            </a:r>
          </a:p>
          <a:p>
            <a:pPr marL="774700" indent="-711200" defTabSz="1828433">
              <a:lnSpc>
                <a:spcPct val="110000"/>
              </a:lnSpc>
              <a:spcBef>
                <a:spcPts val="0"/>
              </a:spcBef>
              <a:buSzPct val="100000"/>
              <a:buChar char="๏"/>
              <a:defRPr spc="-31" sz="38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Competitive Landscape: </a:t>
            </a:r>
            <a:r>
              <a:t>Identify current competitors, their strengths and weaknesses, market share, and potential areas where you can differentiate or innovate.</a:t>
            </a:r>
          </a:p>
          <a:p>
            <a:pPr marL="774700" indent="-711200" defTabSz="1828433">
              <a:lnSpc>
                <a:spcPct val="110000"/>
              </a:lnSpc>
              <a:spcBef>
                <a:spcPts val="0"/>
              </a:spcBef>
              <a:buSzPct val="100000"/>
              <a:buChar char="๏"/>
              <a:defRPr spc="-31" sz="38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Target Audience:</a:t>
            </a:r>
            <a:r>
              <a:t> Understand the primary users or beneficiaries of the service/product. Are they students, educators, institutions, parents, or lifelong learners?</a:t>
            </a:r>
          </a:p>
        </p:txBody>
      </p:sp>
      <p:grpSp>
        <p:nvGrpSpPr>
          <p:cNvPr id="271" name="Group"/>
          <p:cNvGrpSpPr/>
          <p:nvPr/>
        </p:nvGrpSpPr>
        <p:grpSpPr>
          <a:xfrm>
            <a:off x="14353923" y="4277632"/>
            <a:ext cx="10406340" cy="9259772"/>
            <a:chOff x="0" y="0"/>
            <a:chExt cx="10406339" cy="9259771"/>
          </a:xfrm>
        </p:grpSpPr>
        <p:sp>
          <p:nvSpPr>
            <p:cNvPr id="268" name="Picture Placeholder 2"/>
            <p:cNvSpPr/>
            <p:nvPr/>
          </p:nvSpPr>
          <p:spPr>
            <a:xfrm>
              <a:off x="2180542" y="250622"/>
              <a:ext cx="7914026" cy="8500603"/>
            </a:xfrm>
            <a:custGeom>
              <a:avLst/>
              <a:gdLst/>
              <a:ahLst/>
              <a:cxnLst>
                <a:cxn ang="0">
                  <a:pos x="wd2" y="hd2"/>
                </a:cxn>
                <a:cxn ang="5400000">
                  <a:pos x="wd2" y="hd2"/>
                </a:cxn>
                <a:cxn ang="10800000">
                  <a:pos x="wd2" y="hd2"/>
                </a:cxn>
                <a:cxn ang="16200000">
                  <a:pos x="wd2" y="hd2"/>
                </a:cxn>
              </a:cxnLst>
              <a:rect l="0" t="0" r="r" b="b"/>
              <a:pathLst>
                <a:path w="19468" h="20306" fill="norm" stroke="1" extrusionOk="0">
                  <a:moveTo>
                    <a:pt x="4740" y="0"/>
                  </a:moveTo>
                  <a:cubicBezTo>
                    <a:pt x="7576" y="42"/>
                    <a:pt x="8246" y="4684"/>
                    <a:pt x="12419" y="7532"/>
                  </a:cubicBezTo>
                  <a:cubicBezTo>
                    <a:pt x="14391" y="8877"/>
                    <a:pt x="16926" y="9431"/>
                    <a:pt x="18833" y="10324"/>
                  </a:cubicBezTo>
                  <a:lnTo>
                    <a:pt x="19468" y="10653"/>
                  </a:lnTo>
                  <a:lnTo>
                    <a:pt x="19468" y="18060"/>
                  </a:lnTo>
                  <a:lnTo>
                    <a:pt x="19263" y="18225"/>
                  </a:lnTo>
                  <a:cubicBezTo>
                    <a:pt x="16204" y="20536"/>
                    <a:pt x="10496" y="21596"/>
                    <a:pt x="4955" y="17777"/>
                  </a:cubicBezTo>
                  <a:cubicBezTo>
                    <a:pt x="-2132" y="12894"/>
                    <a:pt x="-779" y="1476"/>
                    <a:pt x="3784" y="142"/>
                  </a:cubicBezTo>
                  <a:cubicBezTo>
                    <a:pt x="4130" y="41"/>
                    <a:pt x="4446" y="-4"/>
                    <a:pt x="4740" y="0"/>
                  </a:cubicBezTo>
                  <a:close/>
                </a:path>
              </a:pathLst>
            </a:custGeom>
            <a:solidFill>
              <a:srgbClr val="F2F2F2"/>
            </a:solidFill>
            <a:ln w="12700" cap="flat">
              <a:noFill/>
              <a:miter lim="400000"/>
            </a:ln>
            <a:effectLst/>
          </p:spPr>
          <p:txBody>
            <a:bodyPr wrap="square" lIns="45719" tIns="45719" rIns="45719" bIns="45719" numCol="1" anchor="t">
              <a:noAutofit/>
            </a:bodyPr>
            <a:lstStyle/>
            <a:p>
              <a:pPr defTabSz="1828433">
                <a:lnSpc>
                  <a:spcPct val="100000"/>
                </a:lnSpc>
                <a:spcBef>
                  <a:spcPts val="0"/>
                </a:spcBef>
                <a:defRPr b="1" sz="3600">
                  <a:solidFill>
                    <a:srgbClr val="686868"/>
                  </a:solidFill>
                  <a:latin typeface="Calibri"/>
                  <a:ea typeface="Calibri"/>
                  <a:cs typeface="Calibri"/>
                  <a:sym typeface="Calibri"/>
                </a:defRPr>
              </a:pPr>
            </a:p>
          </p:txBody>
        </p:sp>
        <p:sp>
          <p:nvSpPr>
            <p:cNvPr id="269" name="Freeform 12"/>
            <p:cNvSpPr/>
            <p:nvPr/>
          </p:nvSpPr>
          <p:spPr>
            <a:xfrm rot="9000000">
              <a:off x="820900" y="1813858"/>
              <a:ext cx="8764539" cy="5632056"/>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gradFill flip="none" rotWithShape="1">
              <a:gsLst>
                <a:gs pos="0">
                  <a:srgbClr val="5422C5">
                    <a:alpha val="30000"/>
                  </a:srgbClr>
                </a:gs>
                <a:gs pos="100000">
                  <a:srgbClr val="2A1163">
                    <a:alpha val="30000"/>
                  </a:srgbClr>
                </a:gs>
              </a:gsLst>
              <a:lin ang="5400000" scaled="0"/>
            </a:gradFill>
            <a:ln w="12700" cap="flat">
              <a:noFill/>
              <a:miter lim="400000"/>
            </a:ln>
            <a:effectLst/>
          </p:spPr>
          <p:txBody>
            <a:bodyPr wrap="square" lIns="45719" tIns="45719" rIns="45719" bIns="45719" numCol="1" anchor="ctr">
              <a:noAutofit/>
            </a:bodyP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270" name="pexels-fauxels-3184325.jpg" descr="pexels-fauxels-3184325.jpg"/>
            <p:cNvPicPr>
              <a:picLocks noChangeAspect="1"/>
            </p:cNvPicPr>
            <p:nvPr/>
          </p:nvPicPr>
          <p:blipFill>
            <a:blip r:embed="rId3">
              <a:extLst/>
            </a:blip>
            <a:srcRect l="0" t="0" r="37933" b="0"/>
            <a:stretch>
              <a:fillRect/>
            </a:stretch>
          </p:blipFill>
          <p:spPr>
            <a:xfrm>
              <a:off x="2180543" y="250622"/>
              <a:ext cx="7914086" cy="8500604"/>
            </a:xfrm>
            <a:custGeom>
              <a:avLst/>
              <a:gdLst/>
              <a:ahLst/>
              <a:cxnLst>
                <a:cxn ang="0">
                  <a:pos x="wd2" y="hd2"/>
                </a:cxn>
                <a:cxn ang="5400000">
                  <a:pos x="wd2" y="hd2"/>
                </a:cxn>
                <a:cxn ang="10800000">
                  <a:pos x="wd2" y="hd2"/>
                </a:cxn>
                <a:cxn ang="16200000">
                  <a:pos x="wd2" y="hd2"/>
                </a:cxn>
              </a:cxnLst>
              <a:rect l="0" t="0" r="r" b="b"/>
              <a:pathLst>
                <a:path w="21575" h="20305" fill="norm" stroke="1" extrusionOk="0">
                  <a:moveTo>
                    <a:pt x="5252" y="0"/>
                  </a:moveTo>
                  <a:cubicBezTo>
                    <a:pt x="4927" y="-4"/>
                    <a:pt x="4576" y="41"/>
                    <a:pt x="4193" y="142"/>
                  </a:cubicBezTo>
                  <a:cubicBezTo>
                    <a:pt x="1664" y="809"/>
                    <a:pt x="25" y="3997"/>
                    <a:pt x="0" y="7629"/>
                  </a:cubicBezTo>
                  <a:cubicBezTo>
                    <a:pt x="-25" y="11260"/>
                    <a:pt x="1564" y="15336"/>
                    <a:pt x="5491" y="17777"/>
                  </a:cubicBezTo>
                  <a:cubicBezTo>
                    <a:pt x="11632" y="21596"/>
                    <a:pt x="17958" y="20536"/>
                    <a:pt x="21348" y="18225"/>
                  </a:cubicBezTo>
                  <a:lnTo>
                    <a:pt x="21575" y="18060"/>
                  </a:lnTo>
                  <a:lnTo>
                    <a:pt x="21575" y="10653"/>
                  </a:lnTo>
                  <a:lnTo>
                    <a:pt x="20871" y="10325"/>
                  </a:lnTo>
                  <a:cubicBezTo>
                    <a:pt x="18758" y="9431"/>
                    <a:pt x="15948" y="8877"/>
                    <a:pt x="13763" y="7532"/>
                  </a:cubicBezTo>
                  <a:cubicBezTo>
                    <a:pt x="9138" y="4684"/>
                    <a:pt x="8395" y="42"/>
                    <a:pt x="5252" y="0"/>
                  </a:cubicBezTo>
                  <a:close/>
                </a:path>
              </a:pathLst>
            </a:custGeom>
            <a:ln w="12700" cap="flat">
              <a:noFill/>
              <a:miter lim="400000"/>
            </a:ln>
            <a:effectLst/>
          </p:spPr>
        </p:pic>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0" name="TextBox 134"/>
          <p:cNvSpPr txBox="1"/>
          <p:nvPr/>
        </p:nvSpPr>
        <p:spPr>
          <a:xfrm>
            <a:off x="790454" y="809614"/>
            <a:ext cx="22714944" cy="19278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350223" indent="-1350223" defTabSz="1828433">
              <a:lnSpc>
                <a:spcPct val="80000"/>
              </a:lnSpc>
              <a:spcBef>
                <a:spcPts val="0"/>
              </a:spcBef>
              <a:buSzPct val="123000"/>
              <a:buChar char="๏"/>
              <a:defRPr sz="10400">
                <a:solidFill>
                  <a:srgbClr val="6D96B5"/>
                </a:solidFill>
                <a:latin typeface="Poppins Bold"/>
                <a:ea typeface="Poppins Bold"/>
                <a:cs typeface="Poppins Bold"/>
                <a:sym typeface="Poppins Bold"/>
              </a:defRPr>
            </a:lvl1pPr>
          </a:lstStyle>
          <a:p>
            <a:pPr/>
            <a:r>
              <a:t> Surveys and Market Research</a:t>
            </a:r>
          </a:p>
        </p:txBody>
      </p:sp>
      <p:sp>
        <p:nvSpPr>
          <p:cNvPr id="2581" name="Freeform 70"/>
          <p:cNvSpPr/>
          <p:nvPr/>
        </p:nvSpPr>
        <p:spPr>
          <a:xfrm>
            <a:off x="846531" y="4163133"/>
            <a:ext cx="6863823" cy="8810021"/>
          </a:xfrm>
          <a:prstGeom prst="roundRect">
            <a:avLst>
              <a:gd name="adj" fmla="val 9546"/>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2582" name="TextBox 5"/>
          <p:cNvSpPr txBox="1"/>
          <p:nvPr/>
        </p:nvSpPr>
        <p:spPr>
          <a:xfrm>
            <a:off x="1565711" y="5584339"/>
            <a:ext cx="5243343" cy="142239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5" sz="4000">
                <a:solidFill>
                  <a:srgbClr val="111340"/>
                </a:solidFill>
                <a:latin typeface="Poppins Bold"/>
                <a:ea typeface="Poppins Bold"/>
                <a:cs typeface="Poppins Bold"/>
                <a:sym typeface="Poppins Bold"/>
              </a:defRPr>
            </a:pPr>
            <a:r>
              <a:t>Understanding </a:t>
            </a:r>
          </a:p>
          <a:p>
            <a:pPr algn="ctr" defTabSz="1828433">
              <a:lnSpc>
                <a:spcPct val="80000"/>
              </a:lnSpc>
              <a:spcBef>
                <a:spcPts val="0"/>
              </a:spcBef>
              <a:defRPr spc="-35" sz="4000">
                <a:solidFill>
                  <a:srgbClr val="111340"/>
                </a:solidFill>
                <a:latin typeface="Poppins Bold"/>
                <a:ea typeface="Poppins Bold"/>
                <a:cs typeface="Poppins Bold"/>
                <a:sym typeface="Poppins Bold"/>
              </a:defRPr>
            </a:pPr>
            <a:r>
              <a:t>User Perceptions</a:t>
            </a:r>
          </a:p>
        </p:txBody>
      </p:sp>
      <p:sp>
        <p:nvSpPr>
          <p:cNvPr id="2583" name="TextBox 6"/>
          <p:cNvSpPr txBox="1"/>
          <p:nvPr/>
        </p:nvSpPr>
        <p:spPr>
          <a:xfrm>
            <a:off x="932704" y="7342047"/>
            <a:ext cx="6509357" cy="52298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Surveys can effectively gauge potential users' opinions, preferences, and expectations. This can include perceptions about your specific product or service and broader educational needs and trends.</a:t>
            </a:r>
          </a:p>
        </p:txBody>
      </p:sp>
      <p:sp>
        <p:nvSpPr>
          <p:cNvPr id="2584" name="Freeform 70"/>
          <p:cNvSpPr/>
          <p:nvPr/>
        </p:nvSpPr>
        <p:spPr>
          <a:xfrm>
            <a:off x="8806086" y="4262524"/>
            <a:ext cx="6858001" cy="8810022"/>
          </a:xfrm>
          <a:prstGeom prst="roundRect">
            <a:avLst>
              <a:gd name="adj" fmla="val 9554"/>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2585" name="TextBox 5"/>
          <p:cNvSpPr txBox="1"/>
          <p:nvPr/>
        </p:nvSpPr>
        <p:spPr>
          <a:xfrm>
            <a:off x="9526254" y="5584339"/>
            <a:ext cx="5243343" cy="142239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Identifying Needs and Reservations</a:t>
            </a:r>
          </a:p>
        </p:txBody>
      </p:sp>
      <p:sp>
        <p:nvSpPr>
          <p:cNvPr id="2586" name="TextBox 6"/>
          <p:cNvSpPr txBox="1"/>
          <p:nvPr/>
        </p:nvSpPr>
        <p:spPr>
          <a:xfrm>
            <a:off x="9318254" y="7241082"/>
            <a:ext cx="6101957" cy="54317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Through surveys and market research, you can uncover the specific needs, challenges, and reservations of your target audience. This helps in tailoring your offering to meet these needs better.</a:t>
            </a:r>
          </a:p>
        </p:txBody>
      </p:sp>
      <p:sp>
        <p:nvSpPr>
          <p:cNvPr id="2587" name="Freeform 70"/>
          <p:cNvSpPr/>
          <p:nvPr/>
        </p:nvSpPr>
        <p:spPr>
          <a:xfrm>
            <a:off x="16679468" y="4262524"/>
            <a:ext cx="6858001" cy="8810022"/>
          </a:xfrm>
          <a:prstGeom prst="roundRect">
            <a:avLst>
              <a:gd name="adj" fmla="val 9554"/>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2588" name="TextBox 5"/>
          <p:cNvSpPr txBox="1"/>
          <p:nvPr/>
        </p:nvSpPr>
        <p:spPr>
          <a:xfrm>
            <a:off x="17486797" y="5488761"/>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5" sz="4000">
                <a:solidFill>
                  <a:srgbClr val="111340"/>
                </a:solidFill>
                <a:latin typeface="Poppins Bold"/>
                <a:ea typeface="Poppins Bold"/>
                <a:cs typeface="Poppins Bold"/>
                <a:sym typeface="Poppins Bold"/>
              </a:defRPr>
            </a:pPr>
            <a:r>
              <a:t>Broader </a:t>
            </a:r>
          </a:p>
          <a:p>
            <a:pPr algn="ctr" defTabSz="1828433">
              <a:lnSpc>
                <a:spcPct val="80000"/>
              </a:lnSpc>
              <a:spcBef>
                <a:spcPts val="0"/>
              </a:spcBef>
              <a:defRPr spc="-35" sz="4000">
                <a:solidFill>
                  <a:srgbClr val="111340"/>
                </a:solidFill>
                <a:latin typeface="Poppins Bold"/>
                <a:ea typeface="Poppins Bold"/>
                <a:cs typeface="Poppins Bold"/>
                <a:sym typeface="Poppins Bold"/>
              </a:defRPr>
            </a:pPr>
            <a:r>
              <a:t>Market Insights</a:t>
            </a:r>
          </a:p>
        </p:txBody>
      </p:sp>
      <p:sp>
        <p:nvSpPr>
          <p:cNvPr id="2589" name="TextBox 6"/>
          <p:cNvSpPr txBox="1"/>
          <p:nvPr/>
        </p:nvSpPr>
        <p:spPr>
          <a:xfrm>
            <a:off x="17028111" y="7493176"/>
            <a:ext cx="6281962" cy="49275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0" sz="3200">
                <a:latin typeface="Poppins Regular"/>
                <a:ea typeface="Poppins Regular"/>
                <a:cs typeface="Poppins Regular"/>
                <a:sym typeface="Poppins Regular"/>
              </a:defRPr>
            </a:lvl1pPr>
          </a:lstStyle>
          <a:p>
            <a:pPr/>
            <a:r>
              <a:t>Market research extends beyond just surveys. It can involve analyzing industry trends, competitor offerings, and broader educational shifts, providing a comprehensive understanding of the market landscape.</a:t>
            </a:r>
          </a:p>
        </p:txBody>
      </p:sp>
      <p:grpSp>
        <p:nvGrpSpPr>
          <p:cNvPr id="2617" name="Group"/>
          <p:cNvGrpSpPr/>
          <p:nvPr/>
        </p:nvGrpSpPr>
        <p:grpSpPr>
          <a:xfrm>
            <a:off x="11119931" y="3222085"/>
            <a:ext cx="2149960" cy="2122841"/>
            <a:chOff x="0" y="0"/>
            <a:chExt cx="2149959" cy="2122839"/>
          </a:xfrm>
        </p:grpSpPr>
        <p:sp>
          <p:nvSpPr>
            <p:cNvPr id="2590"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616" name="Group"/>
            <p:cNvGrpSpPr/>
            <p:nvPr/>
          </p:nvGrpSpPr>
          <p:grpSpPr>
            <a:xfrm>
              <a:off x="435447" y="450042"/>
              <a:ext cx="1279065" cy="1222755"/>
              <a:chOff x="0" y="0"/>
              <a:chExt cx="1279063" cy="1222753"/>
            </a:xfrm>
          </p:grpSpPr>
          <p:sp>
            <p:nvSpPr>
              <p:cNvPr id="2591"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92"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93"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94"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95"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96"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97"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98"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599"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0"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1"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2"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3"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4"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5"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6"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7"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8"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09"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10"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11"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12"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13"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14"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15"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2649" name="Group"/>
          <p:cNvGrpSpPr/>
          <p:nvPr/>
        </p:nvGrpSpPr>
        <p:grpSpPr>
          <a:xfrm>
            <a:off x="3112402" y="3126190"/>
            <a:ext cx="2149960" cy="2122841"/>
            <a:chOff x="0" y="0"/>
            <a:chExt cx="2149959" cy="2122839"/>
          </a:xfrm>
        </p:grpSpPr>
        <p:sp>
          <p:nvSpPr>
            <p:cNvPr id="2618"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648" name="Group"/>
            <p:cNvGrpSpPr/>
            <p:nvPr/>
          </p:nvGrpSpPr>
          <p:grpSpPr>
            <a:xfrm>
              <a:off x="504849" y="208837"/>
              <a:ext cx="1445061" cy="1480761"/>
              <a:chOff x="0" y="0"/>
              <a:chExt cx="1445059" cy="1480760"/>
            </a:xfrm>
          </p:grpSpPr>
          <p:sp>
            <p:nvSpPr>
              <p:cNvPr id="2619"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647" name="Group"/>
              <p:cNvGrpSpPr/>
              <p:nvPr/>
            </p:nvGrpSpPr>
            <p:grpSpPr>
              <a:xfrm>
                <a:off x="40381" y="0"/>
                <a:ext cx="1404679" cy="1480761"/>
                <a:chOff x="0" y="0"/>
                <a:chExt cx="1404678" cy="1480760"/>
              </a:xfrm>
            </p:grpSpPr>
            <p:sp>
              <p:nvSpPr>
                <p:cNvPr id="2620"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21"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22"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23"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24"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25"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26"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27"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28"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29"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0"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1"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2"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3"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4"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5"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6"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7"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8"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39"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40"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41"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42"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43"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44"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45"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46"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2681" name="Group"/>
          <p:cNvGrpSpPr/>
          <p:nvPr/>
        </p:nvGrpSpPr>
        <p:grpSpPr>
          <a:xfrm>
            <a:off x="19207812" y="3167302"/>
            <a:ext cx="2034046" cy="2040617"/>
            <a:chOff x="0" y="0"/>
            <a:chExt cx="2034045" cy="2040615"/>
          </a:xfrm>
        </p:grpSpPr>
        <p:sp>
          <p:nvSpPr>
            <p:cNvPr id="2650" name="Freeform 149"/>
            <p:cNvSpPr/>
            <p:nvPr/>
          </p:nvSpPr>
          <p:spPr>
            <a:xfrm>
              <a:off x="0" y="0"/>
              <a:ext cx="2034046" cy="2040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51" name="Freeform 150"/>
            <p:cNvSpPr/>
            <p:nvPr/>
          </p:nvSpPr>
          <p:spPr>
            <a:xfrm>
              <a:off x="172171" y="389423"/>
              <a:ext cx="1523792" cy="93201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52" name="Freeform 151"/>
            <p:cNvSpPr/>
            <p:nvPr/>
          </p:nvSpPr>
          <p:spPr>
            <a:xfrm>
              <a:off x="241038" y="455372"/>
              <a:ext cx="1386056" cy="80011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53" name="Freeform 152"/>
            <p:cNvSpPr/>
            <p:nvPr/>
          </p:nvSpPr>
          <p:spPr>
            <a:xfrm>
              <a:off x="334951" y="727964"/>
              <a:ext cx="894583" cy="477277"/>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54" name="Freeform 75"/>
            <p:cNvSpPr/>
            <p:nvPr/>
          </p:nvSpPr>
          <p:spPr>
            <a:xfrm>
              <a:off x="460167" y="1322151"/>
              <a:ext cx="932143" cy="225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55" name="Freeform 76"/>
            <p:cNvSpPr/>
            <p:nvPr/>
          </p:nvSpPr>
          <p:spPr>
            <a:xfrm>
              <a:off x="516513" y="508760"/>
              <a:ext cx="331115" cy="13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56" name="Freeform 157"/>
            <p:cNvSpPr/>
            <p:nvPr/>
          </p:nvSpPr>
          <p:spPr>
            <a:xfrm>
              <a:off x="403819" y="518182"/>
              <a:ext cx="43131" cy="12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57" name="Freeform 158"/>
            <p:cNvSpPr/>
            <p:nvPr/>
          </p:nvSpPr>
          <p:spPr>
            <a:xfrm>
              <a:off x="300516" y="511901"/>
              <a:ext cx="71300"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58" name="Freeform 159"/>
            <p:cNvSpPr/>
            <p:nvPr/>
          </p:nvSpPr>
          <p:spPr>
            <a:xfrm>
              <a:off x="388167" y="816531"/>
              <a:ext cx="838237" cy="39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59" name="Freeform 160"/>
            <p:cNvSpPr/>
            <p:nvPr/>
          </p:nvSpPr>
          <p:spPr>
            <a:xfrm>
              <a:off x="306778" y="662644"/>
              <a:ext cx="922754" cy="54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0" name="Freeform 81"/>
            <p:cNvSpPr/>
            <p:nvPr/>
          </p:nvSpPr>
          <p:spPr>
            <a:xfrm>
              <a:off x="1286590" y="684628"/>
              <a:ext cx="252855" cy="41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1" name="Freeform 82"/>
            <p:cNvSpPr/>
            <p:nvPr/>
          </p:nvSpPr>
          <p:spPr>
            <a:xfrm>
              <a:off x="1286590" y="624958"/>
              <a:ext cx="252855" cy="53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2" name="Freeform 83"/>
            <p:cNvSpPr/>
            <p:nvPr/>
          </p:nvSpPr>
          <p:spPr>
            <a:xfrm>
              <a:off x="1286590" y="803968"/>
              <a:ext cx="252855" cy="40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3" name="Freeform 84"/>
            <p:cNvSpPr/>
            <p:nvPr/>
          </p:nvSpPr>
          <p:spPr>
            <a:xfrm>
              <a:off x="1286590" y="577851"/>
              <a:ext cx="252855" cy="40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4" name="Freeform 172"/>
            <p:cNvSpPr/>
            <p:nvPr/>
          </p:nvSpPr>
          <p:spPr>
            <a:xfrm>
              <a:off x="309908" y="574710"/>
              <a:ext cx="919627" cy="63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5" name="Freeform 173"/>
            <p:cNvSpPr/>
            <p:nvPr/>
          </p:nvSpPr>
          <p:spPr>
            <a:xfrm>
              <a:off x="1652846" y="1576532"/>
              <a:ext cx="133890" cy="5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6" name="Freeform 174"/>
            <p:cNvSpPr/>
            <p:nvPr/>
          </p:nvSpPr>
          <p:spPr>
            <a:xfrm>
              <a:off x="1496327" y="1563970"/>
              <a:ext cx="133890" cy="5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7" name="Freeform 175"/>
            <p:cNvSpPr/>
            <p:nvPr/>
          </p:nvSpPr>
          <p:spPr>
            <a:xfrm>
              <a:off x="1258810" y="797688"/>
              <a:ext cx="177325" cy="115480"/>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8" name="Freeform 176"/>
            <p:cNvSpPr/>
            <p:nvPr/>
          </p:nvSpPr>
          <p:spPr>
            <a:xfrm>
              <a:off x="1405544" y="797688"/>
              <a:ext cx="202771" cy="188126"/>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69" name="Freeform 177"/>
            <p:cNvSpPr/>
            <p:nvPr/>
          </p:nvSpPr>
          <p:spPr>
            <a:xfrm>
              <a:off x="1570029" y="797686"/>
              <a:ext cx="179153" cy="25052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0" name="Freeform 178"/>
            <p:cNvSpPr/>
            <p:nvPr/>
          </p:nvSpPr>
          <p:spPr>
            <a:xfrm>
              <a:off x="1709193" y="797686"/>
              <a:ext cx="43108" cy="25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1" name="Freeform 179"/>
            <p:cNvSpPr/>
            <p:nvPr/>
          </p:nvSpPr>
          <p:spPr>
            <a:xfrm>
              <a:off x="1599628" y="697191"/>
              <a:ext cx="71296" cy="85684"/>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2" name="Freeform 180"/>
            <p:cNvSpPr/>
            <p:nvPr/>
          </p:nvSpPr>
          <p:spPr>
            <a:xfrm>
              <a:off x="1638673" y="738017"/>
              <a:ext cx="51039" cy="80944"/>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3" name="Freeform 181"/>
            <p:cNvSpPr/>
            <p:nvPr/>
          </p:nvSpPr>
          <p:spPr>
            <a:xfrm>
              <a:off x="1649713" y="738018"/>
              <a:ext cx="39984" cy="3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4" name="Freeform 182"/>
            <p:cNvSpPr/>
            <p:nvPr/>
          </p:nvSpPr>
          <p:spPr>
            <a:xfrm>
              <a:off x="1615281" y="650082"/>
              <a:ext cx="90078" cy="1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5" name="Freeform 183"/>
            <p:cNvSpPr/>
            <p:nvPr/>
          </p:nvSpPr>
          <p:spPr>
            <a:xfrm>
              <a:off x="1599275" y="618678"/>
              <a:ext cx="155345" cy="167291"/>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6" name="Freeform 184"/>
            <p:cNvSpPr/>
            <p:nvPr/>
          </p:nvSpPr>
          <p:spPr>
            <a:xfrm>
              <a:off x="1571456" y="1048927"/>
              <a:ext cx="162070" cy="517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7" name="Freeform 185"/>
            <p:cNvSpPr/>
            <p:nvPr/>
          </p:nvSpPr>
          <p:spPr>
            <a:xfrm>
              <a:off x="1638531" y="1199672"/>
              <a:ext cx="63702" cy="294495"/>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8" name="Freeform 186"/>
            <p:cNvSpPr/>
            <p:nvPr/>
          </p:nvSpPr>
          <p:spPr>
            <a:xfrm>
              <a:off x="1634063" y="1048927"/>
              <a:ext cx="152168" cy="53003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79" name="Freeform 187"/>
            <p:cNvSpPr/>
            <p:nvPr/>
          </p:nvSpPr>
          <p:spPr>
            <a:xfrm>
              <a:off x="1689417" y="1001819"/>
              <a:ext cx="119249" cy="136829"/>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3"/>
                    <a:pt x="119" y="20363"/>
                  </a:cubicBezTo>
                  <a:cubicBezTo>
                    <a:pt x="1118" y="20588"/>
                    <a:pt x="2117" y="19687"/>
                    <a:pt x="2117" y="19687"/>
                  </a:cubicBezTo>
                  <a:cubicBezTo>
                    <a:pt x="1243" y="20700"/>
                    <a:pt x="993" y="21375"/>
                    <a:pt x="1867" y="21375"/>
                  </a:cubicBezTo>
                  <a:cubicBezTo>
                    <a:pt x="2741" y="21375"/>
                    <a:pt x="3865" y="20363"/>
                    <a:pt x="3865" y="20363"/>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80" name="Freeform 188"/>
            <p:cNvSpPr/>
            <p:nvPr/>
          </p:nvSpPr>
          <p:spPr>
            <a:xfrm>
              <a:off x="1721715" y="797688"/>
              <a:ext cx="137102" cy="228546"/>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5"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86" name="TextBox 6"/>
          <p:cNvSpPr txBox="1"/>
          <p:nvPr/>
        </p:nvSpPr>
        <p:spPr>
          <a:xfrm>
            <a:off x="3315903" y="6560777"/>
            <a:ext cx="17752195" cy="52158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56" sz="4500">
                <a:latin typeface="Poppins Regular"/>
                <a:ea typeface="Poppins Regular"/>
                <a:cs typeface="Poppins Regular"/>
                <a:sym typeface="Poppins Regular"/>
              </a:defRPr>
            </a:lvl1pPr>
          </a:lstStyle>
          <a:p>
            <a:pPr/>
            <a:r>
              <a:t> In summary, stakeholder feedback through pilot programs and surveys/market research is essential for validating your educational venture and ensuring it meets the needs and expectations of your target audience. This feedback loop helps continuously refine your offering, making it more relevant, effective, and competitive in the market.</a:t>
            </a:r>
          </a:p>
        </p:txBody>
      </p:sp>
      <p:grpSp>
        <p:nvGrpSpPr>
          <p:cNvPr id="2718" name="Group"/>
          <p:cNvGrpSpPr/>
          <p:nvPr/>
        </p:nvGrpSpPr>
        <p:grpSpPr>
          <a:xfrm>
            <a:off x="10113860" y="2140044"/>
            <a:ext cx="3574659" cy="3488688"/>
            <a:chOff x="0" y="0"/>
            <a:chExt cx="3574657" cy="3488686"/>
          </a:xfrm>
        </p:grpSpPr>
        <p:sp>
          <p:nvSpPr>
            <p:cNvPr id="2687" name="Freeform 71"/>
            <p:cNvSpPr/>
            <p:nvPr/>
          </p:nvSpPr>
          <p:spPr>
            <a:xfrm>
              <a:off x="0" y="0"/>
              <a:ext cx="3574658" cy="3488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717" name="Group"/>
            <p:cNvGrpSpPr/>
            <p:nvPr/>
          </p:nvGrpSpPr>
          <p:grpSpPr>
            <a:xfrm>
              <a:off x="839394" y="343204"/>
              <a:ext cx="2402649" cy="2433492"/>
              <a:chOff x="0" y="0"/>
              <a:chExt cx="2402647" cy="2433490"/>
            </a:xfrm>
          </p:grpSpPr>
          <p:sp>
            <p:nvSpPr>
              <p:cNvPr id="2688" name="Freeform 245"/>
              <p:cNvSpPr/>
              <p:nvPr/>
            </p:nvSpPr>
            <p:spPr>
              <a:xfrm>
                <a:off x="0" y="1095329"/>
                <a:ext cx="70595" cy="307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716" name="Group"/>
              <p:cNvGrpSpPr/>
              <p:nvPr/>
            </p:nvGrpSpPr>
            <p:grpSpPr>
              <a:xfrm>
                <a:off x="67141" y="0"/>
                <a:ext cx="2335507" cy="2433491"/>
                <a:chOff x="0" y="0"/>
                <a:chExt cx="2335506" cy="2433490"/>
              </a:xfrm>
            </p:grpSpPr>
            <p:sp>
              <p:nvSpPr>
                <p:cNvPr id="2689" name="Freeform 242"/>
                <p:cNvSpPr/>
                <p:nvPr/>
              </p:nvSpPr>
              <p:spPr>
                <a:xfrm>
                  <a:off x="568860" y="1588810"/>
                  <a:ext cx="136965" cy="291493"/>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0" name="Freeform 243"/>
                <p:cNvSpPr/>
                <p:nvPr/>
              </p:nvSpPr>
              <p:spPr>
                <a:xfrm>
                  <a:off x="268565" y="1040563"/>
                  <a:ext cx="434158" cy="1392928"/>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1" name="Freeform 70"/>
                <p:cNvSpPr/>
                <p:nvPr/>
              </p:nvSpPr>
              <p:spPr>
                <a:xfrm>
                  <a:off x="0" y="458043"/>
                  <a:ext cx="1346295" cy="1592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2" name="Freeform 72"/>
                <p:cNvSpPr/>
                <p:nvPr/>
              </p:nvSpPr>
              <p:spPr>
                <a:xfrm>
                  <a:off x="1935589" y="520308"/>
                  <a:ext cx="399918" cy="1380450"/>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3" name="Freeform 252"/>
                <p:cNvSpPr/>
                <p:nvPr/>
              </p:nvSpPr>
              <p:spPr>
                <a:xfrm>
                  <a:off x="0" y="458043"/>
                  <a:ext cx="1346296" cy="1592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4" name="Freeform 253"/>
                <p:cNvSpPr/>
                <p:nvPr/>
              </p:nvSpPr>
              <p:spPr>
                <a:xfrm>
                  <a:off x="1150362" y="353493"/>
                  <a:ext cx="724117" cy="1796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5" name="Freeform 254"/>
                <p:cNvSpPr/>
                <p:nvPr/>
              </p:nvSpPr>
              <p:spPr>
                <a:xfrm>
                  <a:off x="1217499" y="438130"/>
                  <a:ext cx="594306" cy="1626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6" name="Freeform 255"/>
                <p:cNvSpPr/>
                <p:nvPr/>
              </p:nvSpPr>
              <p:spPr>
                <a:xfrm>
                  <a:off x="1217500" y="1005712"/>
                  <a:ext cx="204888" cy="5515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7" name="Freeform 256"/>
                <p:cNvSpPr/>
                <p:nvPr/>
              </p:nvSpPr>
              <p:spPr>
                <a:xfrm>
                  <a:off x="326758" y="468003"/>
                  <a:ext cx="92964" cy="113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8" name="Freeform 257"/>
                <p:cNvSpPr/>
                <p:nvPr/>
              </p:nvSpPr>
              <p:spPr>
                <a:xfrm>
                  <a:off x="308854" y="921072"/>
                  <a:ext cx="312308" cy="118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699" name="Freeform 258"/>
                <p:cNvSpPr/>
                <p:nvPr/>
              </p:nvSpPr>
              <p:spPr>
                <a:xfrm>
                  <a:off x="371517" y="448086"/>
                  <a:ext cx="357069" cy="21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0" name="Freeform 259"/>
                <p:cNvSpPr/>
                <p:nvPr/>
              </p:nvSpPr>
              <p:spPr>
                <a:xfrm>
                  <a:off x="143236" y="557620"/>
                  <a:ext cx="272476" cy="362328"/>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1" name="Freeform 260"/>
                <p:cNvSpPr/>
                <p:nvPr/>
              </p:nvSpPr>
              <p:spPr>
                <a:xfrm>
                  <a:off x="344662" y="468001"/>
                  <a:ext cx="75092" cy="78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2" name="Freeform 261"/>
                <p:cNvSpPr/>
                <p:nvPr/>
              </p:nvSpPr>
              <p:spPr>
                <a:xfrm>
                  <a:off x="281998" y="702007"/>
                  <a:ext cx="128777" cy="2229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3" name="Freeform 262"/>
                <p:cNvSpPr/>
                <p:nvPr/>
              </p:nvSpPr>
              <p:spPr>
                <a:xfrm>
                  <a:off x="324254" y="537705"/>
                  <a:ext cx="225288" cy="324181"/>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4" name="Freeform 263"/>
                <p:cNvSpPr/>
                <p:nvPr/>
              </p:nvSpPr>
              <p:spPr>
                <a:xfrm>
                  <a:off x="487898" y="399432"/>
                  <a:ext cx="78686" cy="147101"/>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5" name="Freeform 264"/>
                <p:cNvSpPr/>
                <p:nvPr/>
              </p:nvSpPr>
              <p:spPr>
                <a:xfrm>
                  <a:off x="716175" y="403279"/>
                  <a:ext cx="75108" cy="93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6" name="Freeform 265"/>
                <p:cNvSpPr/>
                <p:nvPr/>
              </p:nvSpPr>
              <p:spPr>
                <a:xfrm>
                  <a:off x="156665" y="921070"/>
                  <a:ext cx="443955" cy="437011"/>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7" name="Freeform 266"/>
                <p:cNvSpPr/>
                <p:nvPr/>
              </p:nvSpPr>
              <p:spPr>
                <a:xfrm>
                  <a:off x="487897" y="1354224"/>
                  <a:ext cx="112300" cy="118353"/>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8" name="Freeform 267"/>
                <p:cNvSpPr/>
                <p:nvPr/>
              </p:nvSpPr>
              <p:spPr>
                <a:xfrm>
                  <a:off x="325646" y="343223"/>
                  <a:ext cx="138844" cy="186918"/>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09" name="Freeform 268"/>
                <p:cNvSpPr/>
                <p:nvPr/>
              </p:nvSpPr>
              <p:spPr>
                <a:xfrm>
                  <a:off x="268039" y="268066"/>
                  <a:ext cx="201661" cy="233654"/>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10" name="Freeform 269"/>
                <p:cNvSpPr/>
                <p:nvPr/>
              </p:nvSpPr>
              <p:spPr>
                <a:xfrm>
                  <a:off x="572941" y="199149"/>
                  <a:ext cx="34842" cy="45425"/>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11" name="Freeform 270"/>
                <p:cNvSpPr/>
                <p:nvPr/>
              </p:nvSpPr>
              <p:spPr>
                <a:xfrm>
                  <a:off x="738559" y="74679"/>
                  <a:ext cx="142206" cy="47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12" name="Freeform 271"/>
                <p:cNvSpPr/>
                <p:nvPr/>
              </p:nvSpPr>
              <p:spPr>
                <a:xfrm>
                  <a:off x="577419" y="0"/>
                  <a:ext cx="285462" cy="292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13" name="Freeform 272"/>
                <p:cNvSpPr/>
                <p:nvPr/>
              </p:nvSpPr>
              <p:spPr>
                <a:xfrm>
                  <a:off x="469991" y="64725"/>
                  <a:ext cx="142214" cy="181989"/>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14" name="Freeform 273"/>
                <p:cNvSpPr/>
                <p:nvPr/>
              </p:nvSpPr>
              <p:spPr>
                <a:xfrm>
                  <a:off x="581894" y="94596"/>
                  <a:ext cx="30325" cy="108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15" name="Freeform 274"/>
                <p:cNvSpPr/>
                <p:nvPr/>
              </p:nvSpPr>
              <p:spPr>
                <a:xfrm>
                  <a:off x="748589" y="439708"/>
                  <a:ext cx="58490" cy="57163"/>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2" name="TextBox 4"/>
          <p:cNvSpPr txBox="1"/>
          <p:nvPr>
            <p:ph type="sldNum" sz="quarter" idx="2"/>
          </p:nvPr>
        </p:nvSpPr>
        <p:spPr>
          <a:xfrm>
            <a:off x="22500446" y="921154"/>
            <a:ext cx="210469"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23" name="Freeform 12"/>
          <p:cNvSpPr/>
          <p:nvPr/>
        </p:nvSpPr>
        <p:spPr>
          <a:xfrm rot="9000000">
            <a:off x="14419958" y="5980916"/>
            <a:ext cx="9424464" cy="6056121"/>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solidFill>
            <a:srgbClr val="CADAE8"/>
          </a:solidFill>
          <a:ln w="12700">
            <a:miter lim="400000"/>
          </a:ln>
        </p:spPr>
        <p:txBody>
          <a:bodyPr lIns="45719" rIns="45719" anchor="ct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2724" name="pexels-artem-podrez-8518660.jpg" descr="pexels-artem-podrez-8518660.jpg"/>
          <p:cNvPicPr>
            <a:picLocks noChangeAspect="1"/>
          </p:cNvPicPr>
          <p:nvPr/>
        </p:nvPicPr>
        <p:blipFill>
          <a:blip r:embed="rId3">
            <a:extLst/>
          </a:blip>
          <a:srcRect l="0" t="0" r="1" b="28390"/>
          <a:stretch>
            <a:fillRect/>
          </a:stretch>
        </p:blipFill>
        <p:spPr>
          <a:xfrm>
            <a:off x="15881976" y="4299977"/>
            <a:ext cx="8509795" cy="9140798"/>
          </a:xfrm>
          <a:custGeom>
            <a:avLst/>
            <a:gdLst/>
            <a:ahLst/>
            <a:cxnLst>
              <a:cxn ang="0">
                <a:pos x="wd2" y="hd2"/>
              </a:cxn>
              <a:cxn ang="5400000">
                <a:pos x="wd2" y="hd2"/>
              </a:cxn>
              <a:cxn ang="10800000">
                <a:pos x="wd2" y="hd2"/>
              </a:cxn>
              <a:cxn ang="16200000">
                <a:pos x="wd2" y="hd2"/>
              </a:cxn>
            </a:cxnLst>
            <a:rect l="0" t="0" r="r" b="b"/>
            <a:pathLst>
              <a:path w="21575" h="20306" fill="norm" stroke="1" extrusionOk="0">
                <a:moveTo>
                  <a:pt x="5252" y="0"/>
                </a:moveTo>
                <a:cubicBezTo>
                  <a:pt x="4927" y="-4"/>
                  <a:pt x="4576" y="41"/>
                  <a:pt x="4193" y="142"/>
                </a:cubicBezTo>
                <a:cubicBezTo>
                  <a:pt x="1665" y="809"/>
                  <a:pt x="25" y="3997"/>
                  <a:pt x="0" y="7629"/>
                </a:cubicBezTo>
                <a:cubicBezTo>
                  <a:pt x="-25" y="11260"/>
                  <a:pt x="1564" y="15336"/>
                  <a:pt x="5491" y="17777"/>
                </a:cubicBezTo>
                <a:cubicBezTo>
                  <a:pt x="11632" y="21596"/>
                  <a:pt x="17958" y="20536"/>
                  <a:pt x="21348" y="18225"/>
                </a:cubicBezTo>
                <a:lnTo>
                  <a:pt x="21575" y="18060"/>
                </a:lnTo>
                <a:lnTo>
                  <a:pt x="21575" y="10653"/>
                </a:lnTo>
                <a:lnTo>
                  <a:pt x="20871" y="10325"/>
                </a:lnTo>
                <a:cubicBezTo>
                  <a:pt x="18758" y="9431"/>
                  <a:pt x="15948" y="8877"/>
                  <a:pt x="13763" y="7532"/>
                </a:cubicBezTo>
                <a:cubicBezTo>
                  <a:pt x="9137" y="4684"/>
                  <a:pt x="8396" y="42"/>
                  <a:pt x="5252" y="0"/>
                </a:cubicBezTo>
                <a:close/>
              </a:path>
            </a:pathLst>
          </a:custGeom>
          <a:ln w="12700">
            <a:miter lim="400000"/>
          </a:ln>
        </p:spPr>
      </p:pic>
      <p:sp>
        <p:nvSpPr>
          <p:cNvPr id="2725" name="9"/>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9</a:t>
            </a:r>
          </a:p>
        </p:txBody>
      </p:sp>
      <p:sp>
        <p:nvSpPr>
          <p:cNvPr id="2726" name="TextBox 17"/>
          <p:cNvSpPr txBox="1"/>
          <p:nvPr/>
        </p:nvSpPr>
        <p:spPr>
          <a:xfrm>
            <a:off x="1366119" y="3963290"/>
            <a:ext cx="12770982" cy="81884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74700" indent="-711200" defTabSz="1828433">
              <a:lnSpc>
                <a:spcPct val="120000"/>
              </a:lnSpc>
              <a:spcBef>
                <a:spcPts val="0"/>
              </a:spcBef>
              <a:buSzPct val="100000"/>
              <a:buChar char="๏"/>
              <a:defRPr spc="-38" sz="46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Cultural Sensitivity: </a:t>
            </a:r>
            <a:r>
              <a:t>Ensure the content, methods, and delivery are culturally appropriate, especially if targeting diverse or global audiences</a:t>
            </a:r>
            <a:endParaRPr>
              <a:latin typeface="Poppins Bold"/>
              <a:ea typeface="Poppins Bold"/>
              <a:cs typeface="Poppins Bold"/>
              <a:sym typeface="Poppins Bold"/>
            </a:endParaRPr>
          </a:p>
          <a:p>
            <a:pPr marL="774700" indent="-711200" defTabSz="1828433">
              <a:lnSpc>
                <a:spcPct val="120000"/>
              </a:lnSpc>
              <a:spcBef>
                <a:spcPts val="0"/>
              </a:spcBef>
              <a:buSzPct val="100000"/>
              <a:buChar char="๏"/>
              <a:defRPr spc="-38" sz="46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Social Impact: </a:t>
            </a:r>
            <a:r>
              <a:t>Assess the potential social impact, especially if the venture aims at underserved communities or has broader societal goals.</a:t>
            </a:r>
          </a:p>
        </p:txBody>
      </p:sp>
      <p:sp>
        <p:nvSpPr>
          <p:cNvPr id="2727" name="TextBox 134"/>
          <p:cNvSpPr txBox="1"/>
          <p:nvPr/>
        </p:nvSpPr>
        <p:spPr>
          <a:xfrm>
            <a:off x="2811410" y="959319"/>
            <a:ext cx="21002559" cy="1631945"/>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defTabSz="1828433">
              <a:lnSpc>
                <a:spcPct val="80000"/>
              </a:lnSpc>
              <a:spcBef>
                <a:spcPts val="0"/>
              </a:spcBef>
              <a:defRPr sz="8700">
                <a:solidFill>
                  <a:schemeClr val="accent1">
                    <a:lumOff val="-13575"/>
                  </a:schemeClr>
                </a:solidFill>
                <a:latin typeface="Poppins Bold"/>
                <a:ea typeface="Poppins Bold"/>
                <a:cs typeface="Poppins Bold"/>
                <a:sym typeface="Poppins Bold"/>
              </a:defRPr>
            </a:lvl1pPr>
          </a:lstStyle>
          <a:p>
            <a:pPr/>
            <a:r>
              <a:t> Social and Cultural Considerations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1" name="TextBox 134"/>
          <p:cNvSpPr txBox="1"/>
          <p:nvPr/>
        </p:nvSpPr>
        <p:spPr>
          <a:xfrm>
            <a:off x="790454" y="678805"/>
            <a:ext cx="18614976"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D96B5"/>
                </a:solidFill>
                <a:latin typeface="Poppins Bold"/>
                <a:ea typeface="Poppins Bold"/>
                <a:cs typeface="Poppins Bold"/>
                <a:sym typeface="Poppins Bold"/>
              </a:defRPr>
            </a:lvl1pPr>
          </a:lstStyle>
          <a:p>
            <a:pPr/>
            <a:r>
              <a:t> Cultural Sensitivity</a:t>
            </a:r>
          </a:p>
        </p:txBody>
      </p:sp>
      <p:sp>
        <p:nvSpPr>
          <p:cNvPr id="2732" name="Freeform 70"/>
          <p:cNvSpPr/>
          <p:nvPr/>
        </p:nvSpPr>
        <p:spPr>
          <a:xfrm>
            <a:off x="846531" y="4163133"/>
            <a:ext cx="6863823" cy="8810021"/>
          </a:xfrm>
          <a:prstGeom prst="roundRect">
            <a:avLst>
              <a:gd name="adj" fmla="val 9546"/>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2733" name="TextBox 5"/>
          <p:cNvSpPr txBox="1"/>
          <p:nvPr/>
        </p:nvSpPr>
        <p:spPr>
          <a:xfrm>
            <a:off x="1565711" y="5584339"/>
            <a:ext cx="5243343" cy="142239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Content Appropriateness</a:t>
            </a:r>
          </a:p>
        </p:txBody>
      </p:sp>
      <p:sp>
        <p:nvSpPr>
          <p:cNvPr id="2734" name="TextBox 6"/>
          <p:cNvSpPr txBox="1"/>
          <p:nvPr/>
        </p:nvSpPr>
        <p:spPr>
          <a:xfrm>
            <a:off x="932704" y="7342047"/>
            <a:ext cx="6509357" cy="52298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Ensure that your educational content is respectful and appropriate for different cultures, especially if targeting a global audience. This includes being mindful of cultural norms, values, history, and sensitivities.</a:t>
            </a:r>
          </a:p>
        </p:txBody>
      </p:sp>
      <p:sp>
        <p:nvSpPr>
          <p:cNvPr id="2735" name="Freeform 70"/>
          <p:cNvSpPr/>
          <p:nvPr/>
        </p:nvSpPr>
        <p:spPr>
          <a:xfrm>
            <a:off x="8806086" y="4262524"/>
            <a:ext cx="6858001" cy="8810022"/>
          </a:xfrm>
          <a:prstGeom prst="roundRect">
            <a:avLst>
              <a:gd name="adj" fmla="val 9554"/>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2736" name="TextBox 5"/>
          <p:cNvSpPr txBox="1"/>
          <p:nvPr/>
        </p:nvSpPr>
        <p:spPr>
          <a:xfrm>
            <a:off x="9526254" y="5783122"/>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Inclusive Teaching Methods</a:t>
            </a:r>
          </a:p>
        </p:txBody>
      </p:sp>
      <p:sp>
        <p:nvSpPr>
          <p:cNvPr id="2737" name="TextBox 6"/>
          <p:cNvSpPr txBox="1"/>
          <p:nvPr/>
        </p:nvSpPr>
        <p:spPr>
          <a:xfrm>
            <a:off x="9318254" y="7340473"/>
            <a:ext cx="6101957" cy="54241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8" sz="3100">
                <a:latin typeface="Poppins Regular"/>
                <a:ea typeface="Poppins Regular"/>
                <a:cs typeface="Poppins Regular"/>
                <a:sym typeface="Poppins Regular"/>
              </a:defRPr>
            </a:lvl1pPr>
          </a:lstStyle>
          <a:p>
            <a:pPr/>
            <a:r>
              <a:t>Adopt inclusive teaching methods and consider different cultural backgrounds. This can include incorporating diverse perspectives and examples in the curriculum and being sensitive to cultural differences in communication and learning styles.</a:t>
            </a:r>
          </a:p>
        </p:txBody>
      </p:sp>
      <p:sp>
        <p:nvSpPr>
          <p:cNvPr id="2738" name="Freeform 70"/>
          <p:cNvSpPr/>
          <p:nvPr/>
        </p:nvSpPr>
        <p:spPr>
          <a:xfrm>
            <a:off x="16679468" y="4262524"/>
            <a:ext cx="6858001" cy="8810022"/>
          </a:xfrm>
          <a:prstGeom prst="roundRect">
            <a:avLst>
              <a:gd name="adj" fmla="val 9554"/>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2739" name="TextBox 5"/>
          <p:cNvSpPr txBox="1"/>
          <p:nvPr/>
        </p:nvSpPr>
        <p:spPr>
          <a:xfrm>
            <a:off x="17486796" y="5639349"/>
            <a:ext cx="5243343" cy="142239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5" sz="4000">
                <a:solidFill>
                  <a:srgbClr val="111340"/>
                </a:solidFill>
                <a:latin typeface="Poppins Bold"/>
                <a:ea typeface="Poppins Bold"/>
                <a:cs typeface="Poppins Bold"/>
                <a:sym typeface="Poppins Bold"/>
              </a:defRPr>
            </a:lvl1pPr>
          </a:lstStyle>
          <a:p>
            <a:pPr/>
            <a:r>
              <a:t>Language and Localization</a:t>
            </a:r>
          </a:p>
        </p:txBody>
      </p:sp>
      <p:sp>
        <p:nvSpPr>
          <p:cNvPr id="2740" name="TextBox 6"/>
          <p:cNvSpPr txBox="1"/>
          <p:nvPr/>
        </p:nvSpPr>
        <p:spPr>
          <a:xfrm>
            <a:off x="17028111" y="7493176"/>
            <a:ext cx="6281962" cy="49352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5" sz="3600">
                <a:latin typeface="Poppins Regular"/>
                <a:ea typeface="Poppins Regular"/>
                <a:cs typeface="Poppins Regular"/>
                <a:sym typeface="Poppins Regular"/>
              </a:defRPr>
            </a:lvl1pPr>
          </a:lstStyle>
          <a:p>
            <a:pPr/>
            <a:r>
              <a:t> For global reach, consider offering content in multiple languages or providing localization options to make the content more accessible and relatable to diverse audiences.</a:t>
            </a:r>
          </a:p>
        </p:txBody>
      </p:sp>
      <p:grpSp>
        <p:nvGrpSpPr>
          <p:cNvPr id="2768" name="Group"/>
          <p:cNvGrpSpPr/>
          <p:nvPr/>
        </p:nvGrpSpPr>
        <p:grpSpPr>
          <a:xfrm>
            <a:off x="11119931" y="3222085"/>
            <a:ext cx="2149960" cy="2122841"/>
            <a:chOff x="0" y="0"/>
            <a:chExt cx="2149959" cy="2122839"/>
          </a:xfrm>
        </p:grpSpPr>
        <p:sp>
          <p:nvSpPr>
            <p:cNvPr id="2741"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767" name="Group"/>
            <p:cNvGrpSpPr/>
            <p:nvPr/>
          </p:nvGrpSpPr>
          <p:grpSpPr>
            <a:xfrm>
              <a:off x="435447" y="450042"/>
              <a:ext cx="1279065" cy="1222755"/>
              <a:chOff x="0" y="0"/>
              <a:chExt cx="1279063" cy="1222753"/>
            </a:xfrm>
          </p:grpSpPr>
          <p:sp>
            <p:nvSpPr>
              <p:cNvPr id="2742"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43"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44"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45"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46"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47"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48"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49"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0"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1"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2"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3"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4"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5"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6"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7"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8"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59"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60"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61"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62"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63"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64"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65"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66"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2800" name="Group"/>
          <p:cNvGrpSpPr/>
          <p:nvPr/>
        </p:nvGrpSpPr>
        <p:grpSpPr>
          <a:xfrm>
            <a:off x="3112402" y="3126190"/>
            <a:ext cx="2149960" cy="2122841"/>
            <a:chOff x="0" y="0"/>
            <a:chExt cx="2149959" cy="2122839"/>
          </a:xfrm>
        </p:grpSpPr>
        <p:sp>
          <p:nvSpPr>
            <p:cNvPr id="2769"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799" name="Group"/>
            <p:cNvGrpSpPr/>
            <p:nvPr/>
          </p:nvGrpSpPr>
          <p:grpSpPr>
            <a:xfrm>
              <a:off x="504849" y="208837"/>
              <a:ext cx="1445061" cy="1480761"/>
              <a:chOff x="0" y="0"/>
              <a:chExt cx="1445059" cy="1480760"/>
            </a:xfrm>
          </p:grpSpPr>
          <p:sp>
            <p:nvSpPr>
              <p:cNvPr id="2770"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798" name="Group"/>
              <p:cNvGrpSpPr/>
              <p:nvPr/>
            </p:nvGrpSpPr>
            <p:grpSpPr>
              <a:xfrm>
                <a:off x="40381" y="0"/>
                <a:ext cx="1404679" cy="1480761"/>
                <a:chOff x="0" y="0"/>
                <a:chExt cx="1404678" cy="1480760"/>
              </a:xfrm>
            </p:grpSpPr>
            <p:sp>
              <p:nvSpPr>
                <p:cNvPr id="2771"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72"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73"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74"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75"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76"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77"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78"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79"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0"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1"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2"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3"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4"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5"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6"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7"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8"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89"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90"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91"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92"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93"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94"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95"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96"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97"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2832" name="Group"/>
          <p:cNvGrpSpPr/>
          <p:nvPr/>
        </p:nvGrpSpPr>
        <p:grpSpPr>
          <a:xfrm>
            <a:off x="19207812" y="3167302"/>
            <a:ext cx="2034046" cy="2040617"/>
            <a:chOff x="0" y="0"/>
            <a:chExt cx="2034045" cy="2040615"/>
          </a:xfrm>
        </p:grpSpPr>
        <p:sp>
          <p:nvSpPr>
            <p:cNvPr id="2801" name="Freeform 149"/>
            <p:cNvSpPr/>
            <p:nvPr/>
          </p:nvSpPr>
          <p:spPr>
            <a:xfrm>
              <a:off x="0" y="0"/>
              <a:ext cx="2034046" cy="2040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02" name="Freeform 150"/>
            <p:cNvSpPr/>
            <p:nvPr/>
          </p:nvSpPr>
          <p:spPr>
            <a:xfrm>
              <a:off x="172171" y="389423"/>
              <a:ext cx="1523792" cy="93201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03" name="Freeform 151"/>
            <p:cNvSpPr/>
            <p:nvPr/>
          </p:nvSpPr>
          <p:spPr>
            <a:xfrm>
              <a:off x="241038" y="455372"/>
              <a:ext cx="1386056" cy="80011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04" name="Freeform 152"/>
            <p:cNvSpPr/>
            <p:nvPr/>
          </p:nvSpPr>
          <p:spPr>
            <a:xfrm>
              <a:off x="334951" y="727964"/>
              <a:ext cx="894583" cy="477277"/>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05" name="Freeform 75"/>
            <p:cNvSpPr/>
            <p:nvPr/>
          </p:nvSpPr>
          <p:spPr>
            <a:xfrm>
              <a:off x="460167" y="1322151"/>
              <a:ext cx="932143" cy="225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06" name="Freeform 76"/>
            <p:cNvSpPr/>
            <p:nvPr/>
          </p:nvSpPr>
          <p:spPr>
            <a:xfrm>
              <a:off x="516513" y="508760"/>
              <a:ext cx="331115" cy="13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07" name="Freeform 157"/>
            <p:cNvSpPr/>
            <p:nvPr/>
          </p:nvSpPr>
          <p:spPr>
            <a:xfrm>
              <a:off x="403819" y="518182"/>
              <a:ext cx="43131" cy="12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08" name="Freeform 158"/>
            <p:cNvSpPr/>
            <p:nvPr/>
          </p:nvSpPr>
          <p:spPr>
            <a:xfrm>
              <a:off x="300516" y="511901"/>
              <a:ext cx="71300"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09" name="Freeform 159"/>
            <p:cNvSpPr/>
            <p:nvPr/>
          </p:nvSpPr>
          <p:spPr>
            <a:xfrm>
              <a:off x="388167" y="816531"/>
              <a:ext cx="838237" cy="39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0" name="Freeform 160"/>
            <p:cNvSpPr/>
            <p:nvPr/>
          </p:nvSpPr>
          <p:spPr>
            <a:xfrm>
              <a:off x="306778" y="662644"/>
              <a:ext cx="922754" cy="54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1" name="Freeform 81"/>
            <p:cNvSpPr/>
            <p:nvPr/>
          </p:nvSpPr>
          <p:spPr>
            <a:xfrm>
              <a:off x="1286590" y="684628"/>
              <a:ext cx="252855" cy="41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2" name="Freeform 82"/>
            <p:cNvSpPr/>
            <p:nvPr/>
          </p:nvSpPr>
          <p:spPr>
            <a:xfrm>
              <a:off x="1286590" y="624958"/>
              <a:ext cx="252855" cy="53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3" name="Freeform 83"/>
            <p:cNvSpPr/>
            <p:nvPr/>
          </p:nvSpPr>
          <p:spPr>
            <a:xfrm>
              <a:off x="1286590" y="803968"/>
              <a:ext cx="252855" cy="40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4" name="Freeform 84"/>
            <p:cNvSpPr/>
            <p:nvPr/>
          </p:nvSpPr>
          <p:spPr>
            <a:xfrm>
              <a:off x="1286590" y="577851"/>
              <a:ext cx="252855" cy="40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5" name="Freeform 172"/>
            <p:cNvSpPr/>
            <p:nvPr/>
          </p:nvSpPr>
          <p:spPr>
            <a:xfrm>
              <a:off x="309908" y="574710"/>
              <a:ext cx="919627" cy="63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6" name="Freeform 173"/>
            <p:cNvSpPr/>
            <p:nvPr/>
          </p:nvSpPr>
          <p:spPr>
            <a:xfrm>
              <a:off x="1652846" y="1576532"/>
              <a:ext cx="133890" cy="5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7" name="Freeform 174"/>
            <p:cNvSpPr/>
            <p:nvPr/>
          </p:nvSpPr>
          <p:spPr>
            <a:xfrm>
              <a:off x="1496327" y="1563970"/>
              <a:ext cx="133890" cy="5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8" name="Freeform 175"/>
            <p:cNvSpPr/>
            <p:nvPr/>
          </p:nvSpPr>
          <p:spPr>
            <a:xfrm>
              <a:off x="1258810" y="797688"/>
              <a:ext cx="177325" cy="115480"/>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19" name="Freeform 176"/>
            <p:cNvSpPr/>
            <p:nvPr/>
          </p:nvSpPr>
          <p:spPr>
            <a:xfrm>
              <a:off x="1405544" y="797688"/>
              <a:ext cx="202771" cy="188126"/>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0" name="Freeform 177"/>
            <p:cNvSpPr/>
            <p:nvPr/>
          </p:nvSpPr>
          <p:spPr>
            <a:xfrm>
              <a:off x="1570029" y="797686"/>
              <a:ext cx="179153" cy="25052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1" name="Freeform 178"/>
            <p:cNvSpPr/>
            <p:nvPr/>
          </p:nvSpPr>
          <p:spPr>
            <a:xfrm>
              <a:off x="1709193" y="797686"/>
              <a:ext cx="43108" cy="25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2" name="Freeform 179"/>
            <p:cNvSpPr/>
            <p:nvPr/>
          </p:nvSpPr>
          <p:spPr>
            <a:xfrm>
              <a:off x="1599628" y="697191"/>
              <a:ext cx="71296" cy="85684"/>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3" name="Freeform 180"/>
            <p:cNvSpPr/>
            <p:nvPr/>
          </p:nvSpPr>
          <p:spPr>
            <a:xfrm>
              <a:off x="1638673" y="738017"/>
              <a:ext cx="51039" cy="80944"/>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4" name="Freeform 181"/>
            <p:cNvSpPr/>
            <p:nvPr/>
          </p:nvSpPr>
          <p:spPr>
            <a:xfrm>
              <a:off x="1649713" y="738018"/>
              <a:ext cx="39984" cy="3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5" name="Freeform 182"/>
            <p:cNvSpPr/>
            <p:nvPr/>
          </p:nvSpPr>
          <p:spPr>
            <a:xfrm>
              <a:off x="1615281" y="650082"/>
              <a:ext cx="90078" cy="1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6" name="Freeform 183"/>
            <p:cNvSpPr/>
            <p:nvPr/>
          </p:nvSpPr>
          <p:spPr>
            <a:xfrm>
              <a:off x="1599275" y="618678"/>
              <a:ext cx="155345" cy="167291"/>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7" name="Freeform 184"/>
            <p:cNvSpPr/>
            <p:nvPr/>
          </p:nvSpPr>
          <p:spPr>
            <a:xfrm>
              <a:off x="1571456" y="1048927"/>
              <a:ext cx="162070" cy="517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8" name="Freeform 185"/>
            <p:cNvSpPr/>
            <p:nvPr/>
          </p:nvSpPr>
          <p:spPr>
            <a:xfrm>
              <a:off x="1638531" y="1199672"/>
              <a:ext cx="63702" cy="294495"/>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29" name="Freeform 186"/>
            <p:cNvSpPr/>
            <p:nvPr/>
          </p:nvSpPr>
          <p:spPr>
            <a:xfrm>
              <a:off x="1634063" y="1048927"/>
              <a:ext cx="152168" cy="53003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30" name="Freeform 187"/>
            <p:cNvSpPr/>
            <p:nvPr/>
          </p:nvSpPr>
          <p:spPr>
            <a:xfrm>
              <a:off x="1689417" y="1001819"/>
              <a:ext cx="119249" cy="136829"/>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3"/>
                    <a:pt x="119" y="20363"/>
                  </a:cubicBezTo>
                  <a:cubicBezTo>
                    <a:pt x="1118" y="20588"/>
                    <a:pt x="2117" y="19687"/>
                    <a:pt x="2117" y="19687"/>
                  </a:cubicBezTo>
                  <a:cubicBezTo>
                    <a:pt x="1243" y="20700"/>
                    <a:pt x="993" y="21375"/>
                    <a:pt x="1867" y="21375"/>
                  </a:cubicBezTo>
                  <a:cubicBezTo>
                    <a:pt x="2741" y="21375"/>
                    <a:pt x="3865" y="20363"/>
                    <a:pt x="3865" y="20363"/>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31" name="Freeform 188"/>
            <p:cNvSpPr/>
            <p:nvPr/>
          </p:nvSpPr>
          <p:spPr>
            <a:xfrm>
              <a:off x="1721715" y="797688"/>
              <a:ext cx="137102" cy="228546"/>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6" name="TextBox 134"/>
          <p:cNvSpPr txBox="1"/>
          <p:nvPr/>
        </p:nvSpPr>
        <p:spPr>
          <a:xfrm>
            <a:off x="790454" y="678805"/>
            <a:ext cx="14173415" cy="218947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24E8D"/>
                </a:solidFill>
                <a:latin typeface="Poppins Bold"/>
                <a:ea typeface="Poppins Bold"/>
                <a:cs typeface="Poppins Bold"/>
                <a:sym typeface="Poppins Bold"/>
              </a:defRPr>
            </a:lvl1pPr>
          </a:lstStyle>
          <a:p>
            <a:pPr/>
            <a:r>
              <a:t> Social Impact</a:t>
            </a:r>
          </a:p>
        </p:txBody>
      </p:sp>
      <p:sp>
        <p:nvSpPr>
          <p:cNvPr id="2837" name="Freeform 70"/>
          <p:cNvSpPr/>
          <p:nvPr/>
        </p:nvSpPr>
        <p:spPr>
          <a:xfrm>
            <a:off x="8786473" y="4231216"/>
            <a:ext cx="6650839" cy="8810021"/>
          </a:xfrm>
          <a:prstGeom prst="roundRect">
            <a:avLst>
              <a:gd name="adj" fmla="val 9852"/>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38" name="Freeform 70"/>
          <p:cNvSpPr/>
          <p:nvPr/>
        </p:nvSpPr>
        <p:spPr>
          <a:xfrm>
            <a:off x="986633" y="4096872"/>
            <a:ext cx="6826156" cy="8810022"/>
          </a:xfrm>
          <a:prstGeom prst="roundRect">
            <a:avLst>
              <a:gd name="adj" fmla="val 959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39" name="TextBox 5"/>
          <p:cNvSpPr txBox="1"/>
          <p:nvPr/>
        </p:nvSpPr>
        <p:spPr>
          <a:xfrm>
            <a:off x="1404490" y="5694379"/>
            <a:ext cx="5990442" cy="135585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3" sz="3800">
                <a:solidFill>
                  <a:srgbClr val="111340"/>
                </a:solidFill>
                <a:latin typeface="Poppins Bold"/>
                <a:ea typeface="Poppins Bold"/>
                <a:cs typeface="Poppins Bold"/>
                <a:sym typeface="Poppins Bold"/>
              </a:defRPr>
            </a:lvl1pPr>
          </a:lstStyle>
          <a:p>
            <a:pPr/>
            <a:r>
              <a:t>Targeting Underserved Communities</a:t>
            </a:r>
          </a:p>
        </p:txBody>
      </p:sp>
      <p:sp>
        <p:nvSpPr>
          <p:cNvPr id="2840" name="TextBox 6"/>
          <p:cNvSpPr txBox="1"/>
          <p:nvPr/>
        </p:nvSpPr>
        <p:spPr>
          <a:xfrm>
            <a:off x="1546223" y="7343438"/>
            <a:ext cx="5706976" cy="53111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7" sz="3000">
                <a:latin typeface="Poppins Regular"/>
                <a:ea typeface="Poppins Regular"/>
                <a:cs typeface="Poppins Regular"/>
                <a:sym typeface="Poppins Regular"/>
              </a:defRPr>
            </a:lvl1pPr>
          </a:lstStyle>
          <a:p>
            <a:pPr/>
            <a:r>
              <a:t>f your venture aims to serve underserved communities, assess how your offerings meet their educational needs and challenges. This can include affordability, accessibility, and relevance of the content to their socio-economic context.</a:t>
            </a:r>
          </a:p>
        </p:txBody>
      </p:sp>
      <p:sp>
        <p:nvSpPr>
          <p:cNvPr id="2841" name="TextBox 5"/>
          <p:cNvSpPr txBox="1"/>
          <p:nvPr/>
        </p:nvSpPr>
        <p:spPr>
          <a:xfrm>
            <a:off x="9490221" y="5627831"/>
            <a:ext cx="5243343" cy="142239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5" sz="4000">
                <a:solidFill>
                  <a:srgbClr val="111340"/>
                </a:solidFill>
                <a:latin typeface="Poppins Bold"/>
                <a:ea typeface="Poppins Bold"/>
                <a:cs typeface="Poppins Bold"/>
                <a:sym typeface="Poppins Bold"/>
              </a:defRPr>
            </a:pPr>
            <a:r>
              <a:t>Broader </a:t>
            </a:r>
          </a:p>
          <a:p>
            <a:pPr algn="ctr" defTabSz="1828433">
              <a:lnSpc>
                <a:spcPct val="80000"/>
              </a:lnSpc>
              <a:spcBef>
                <a:spcPts val="0"/>
              </a:spcBef>
              <a:defRPr spc="-35" sz="4000">
                <a:solidFill>
                  <a:srgbClr val="111340"/>
                </a:solidFill>
                <a:latin typeface="Poppins Bold"/>
                <a:ea typeface="Poppins Bold"/>
                <a:cs typeface="Poppins Bold"/>
                <a:sym typeface="Poppins Bold"/>
              </a:defRPr>
            </a:pPr>
            <a:r>
              <a:t>Societal Goals</a:t>
            </a:r>
          </a:p>
        </p:txBody>
      </p:sp>
      <p:sp>
        <p:nvSpPr>
          <p:cNvPr id="2842" name="Freeform 70"/>
          <p:cNvSpPr/>
          <p:nvPr/>
        </p:nvSpPr>
        <p:spPr>
          <a:xfrm>
            <a:off x="16410996" y="4131825"/>
            <a:ext cx="6986371" cy="8810021"/>
          </a:xfrm>
          <a:prstGeom prst="roundRect">
            <a:avLst>
              <a:gd name="adj" fmla="val 937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43" name="TextBox 5"/>
          <p:cNvSpPr txBox="1"/>
          <p:nvPr/>
        </p:nvSpPr>
        <p:spPr>
          <a:xfrm>
            <a:off x="17138157" y="5627831"/>
            <a:ext cx="5243342" cy="142239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5" sz="4000">
                <a:solidFill>
                  <a:srgbClr val="111340"/>
                </a:solidFill>
                <a:latin typeface="Poppins Bold"/>
                <a:ea typeface="Poppins Bold"/>
                <a:cs typeface="Poppins Bold"/>
                <a:sym typeface="Poppins Bold"/>
              </a:defRPr>
            </a:pPr>
            <a:r>
              <a:t>Partnerships </a:t>
            </a:r>
          </a:p>
          <a:p>
            <a:pPr algn="ctr" defTabSz="1828433">
              <a:lnSpc>
                <a:spcPct val="80000"/>
              </a:lnSpc>
              <a:spcBef>
                <a:spcPts val="0"/>
              </a:spcBef>
              <a:defRPr spc="-35" sz="4000">
                <a:solidFill>
                  <a:srgbClr val="111340"/>
                </a:solidFill>
                <a:latin typeface="Poppins Bold"/>
                <a:ea typeface="Poppins Bold"/>
                <a:cs typeface="Poppins Bold"/>
                <a:sym typeface="Poppins Bold"/>
              </a:defRPr>
            </a:pPr>
            <a:r>
              <a:t>for Greater Impact</a:t>
            </a:r>
          </a:p>
        </p:txBody>
      </p:sp>
      <p:grpSp>
        <p:nvGrpSpPr>
          <p:cNvPr id="2875" name="Group"/>
          <p:cNvGrpSpPr/>
          <p:nvPr/>
        </p:nvGrpSpPr>
        <p:grpSpPr>
          <a:xfrm>
            <a:off x="11117020" y="3248099"/>
            <a:ext cx="2149960" cy="2122840"/>
            <a:chOff x="0" y="0"/>
            <a:chExt cx="2149959" cy="2122839"/>
          </a:xfrm>
        </p:grpSpPr>
        <p:sp>
          <p:nvSpPr>
            <p:cNvPr id="2844"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874" name="Group"/>
            <p:cNvGrpSpPr/>
            <p:nvPr/>
          </p:nvGrpSpPr>
          <p:grpSpPr>
            <a:xfrm>
              <a:off x="504849" y="208837"/>
              <a:ext cx="1445061" cy="1480761"/>
              <a:chOff x="0" y="0"/>
              <a:chExt cx="1445059" cy="1480760"/>
            </a:xfrm>
          </p:grpSpPr>
          <p:sp>
            <p:nvSpPr>
              <p:cNvPr id="2845"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873" name="Group"/>
              <p:cNvGrpSpPr/>
              <p:nvPr/>
            </p:nvGrpSpPr>
            <p:grpSpPr>
              <a:xfrm>
                <a:off x="40381" y="0"/>
                <a:ext cx="1404679" cy="1480761"/>
                <a:chOff x="0" y="0"/>
                <a:chExt cx="1404678" cy="1480760"/>
              </a:xfrm>
            </p:grpSpPr>
            <p:sp>
              <p:nvSpPr>
                <p:cNvPr id="2846"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47"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48"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49"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0"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1"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2"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3"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4"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5"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6"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7"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8"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59"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0"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1"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2"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3"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4"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5"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6"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7"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8"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9"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70"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71"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72"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2900" name="Group"/>
          <p:cNvGrpSpPr/>
          <p:nvPr/>
        </p:nvGrpSpPr>
        <p:grpSpPr>
          <a:xfrm>
            <a:off x="18829201" y="3248099"/>
            <a:ext cx="2149960" cy="2122840"/>
            <a:chOff x="0" y="0"/>
            <a:chExt cx="2149959" cy="2122839"/>
          </a:xfrm>
        </p:grpSpPr>
        <p:sp>
          <p:nvSpPr>
            <p:cNvPr id="2876"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2899" name="Group"/>
            <p:cNvGrpSpPr/>
            <p:nvPr/>
          </p:nvGrpSpPr>
          <p:grpSpPr>
            <a:xfrm>
              <a:off x="435447" y="74693"/>
              <a:ext cx="1279065" cy="1642044"/>
              <a:chOff x="0" y="0"/>
              <a:chExt cx="1279063" cy="1642043"/>
            </a:xfrm>
          </p:grpSpPr>
          <p:sp>
            <p:nvSpPr>
              <p:cNvPr id="2877"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78"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79"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0"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1"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2"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3"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4"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5"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6"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7"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8"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89"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0"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1"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2"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3"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4"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5"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6"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7"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8"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2922" name="Group"/>
          <p:cNvGrpSpPr/>
          <p:nvPr/>
        </p:nvGrpSpPr>
        <p:grpSpPr>
          <a:xfrm>
            <a:off x="3153560" y="3146894"/>
            <a:ext cx="2019120" cy="1931049"/>
            <a:chOff x="0" y="0"/>
            <a:chExt cx="2019119" cy="1931048"/>
          </a:xfrm>
        </p:grpSpPr>
        <p:sp>
          <p:nvSpPr>
            <p:cNvPr id="2901" name="Freeform 489"/>
            <p:cNvSpPr/>
            <p:nvPr/>
          </p:nvSpPr>
          <p:spPr>
            <a:xfrm>
              <a:off x="0" y="0"/>
              <a:ext cx="2019120"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02" name="Freeform 490"/>
            <p:cNvSpPr/>
            <p:nvPr/>
          </p:nvSpPr>
          <p:spPr>
            <a:xfrm>
              <a:off x="776854" y="368513"/>
              <a:ext cx="891124"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03" name="Freeform 491"/>
            <p:cNvSpPr/>
            <p:nvPr/>
          </p:nvSpPr>
          <p:spPr>
            <a:xfrm>
              <a:off x="835895" y="433895"/>
              <a:ext cx="766831"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04" name="Freeform 129"/>
            <p:cNvSpPr/>
            <p:nvPr/>
          </p:nvSpPr>
          <p:spPr>
            <a:xfrm>
              <a:off x="976168" y="549796"/>
              <a:ext cx="449286"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05" name="Freeform 494"/>
            <p:cNvSpPr/>
            <p:nvPr/>
          </p:nvSpPr>
          <p:spPr>
            <a:xfrm>
              <a:off x="1162174" y="742969"/>
              <a:ext cx="132919"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06" name="Freeform 495"/>
            <p:cNvSpPr/>
            <p:nvPr/>
          </p:nvSpPr>
          <p:spPr>
            <a:xfrm>
              <a:off x="360461" y="1117426"/>
              <a:ext cx="16710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07" name="Freeform 496"/>
            <p:cNvSpPr/>
            <p:nvPr/>
          </p:nvSpPr>
          <p:spPr>
            <a:xfrm>
              <a:off x="388426" y="1199685"/>
              <a:ext cx="69197"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08" name="Freeform 497"/>
            <p:cNvSpPr/>
            <p:nvPr/>
          </p:nvSpPr>
          <p:spPr>
            <a:xfrm>
              <a:off x="475433" y="1482968"/>
              <a:ext cx="101845"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09" name="Freeform 498"/>
            <p:cNvSpPr/>
            <p:nvPr/>
          </p:nvSpPr>
          <p:spPr>
            <a:xfrm>
              <a:off x="435038" y="948029"/>
              <a:ext cx="61443"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0" name="Freeform 500"/>
            <p:cNvSpPr/>
            <p:nvPr/>
          </p:nvSpPr>
          <p:spPr>
            <a:xfrm>
              <a:off x="212560" y="840069"/>
              <a:ext cx="176087"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1" name="Freeform 136"/>
            <p:cNvSpPr/>
            <p:nvPr/>
          </p:nvSpPr>
          <p:spPr>
            <a:xfrm>
              <a:off x="282574" y="879675"/>
              <a:ext cx="189050"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2" name="Freeform 503"/>
            <p:cNvSpPr/>
            <p:nvPr/>
          </p:nvSpPr>
          <p:spPr>
            <a:xfrm>
              <a:off x="257915" y="1117427"/>
              <a:ext cx="157776"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3" name="Freeform 504"/>
            <p:cNvSpPr/>
            <p:nvPr/>
          </p:nvSpPr>
          <p:spPr>
            <a:xfrm>
              <a:off x="245485" y="1471079"/>
              <a:ext cx="97553"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4" name="Freeform 505"/>
            <p:cNvSpPr/>
            <p:nvPr/>
          </p:nvSpPr>
          <p:spPr>
            <a:xfrm>
              <a:off x="605945" y="683532"/>
              <a:ext cx="372189"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5" name="Freeform 506"/>
            <p:cNvSpPr/>
            <p:nvPr/>
          </p:nvSpPr>
          <p:spPr>
            <a:xfrm>
              <a:off x="577981" y="656784"/>
              <a:ext cx="428122"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6" name="Freeform 507"/>
            <p:cNvSpPr/>
            <p:nvPr/>
          </p:nvSpPr>
          <p:spPr>
            <a:xfrm>
              <a:off x="286663" y="915338"/>
              <a:ext cx="352760"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7" name="Freeform 508"/>
            <p:cNvSpPr/>
            <p:nvPr/>
          </p:nvSpPr>
          <p:spPr>
            <a:xfrm>
              <a:off x="302244" y="992142"/>
              <a:ext cx="185743"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8" name="Freeform 509"/>
            <p:cNvSpPr/>
            <p:nvPr/>
          </p:nvSpPr>
          <p:spPr>
            <a:xfrm>
              <a:off x="344921" y="838069"/>
              <a:ext cx="5861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19" name="Freeform 510"/>
            <p:cNvSpPr/>
            <p:nvPr/>
          </p:nvSpPr>
          <p:spPr>
            <a:xfrm>
              <a:off x="344922" y="838070"/>
              <a:ext cx="45896"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20" name="Freeform 511"/>
            <p:cNvSpPr/>
            <p:nvPr/>
          </p:nvSpPr>
          <p:spPr>
            <a:xfrm>
              <a:off x="323661" y="755815"/>
              <a:ext cx="94469"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21" name="Freeform 512"/>
            <p:cNvSpPr/>
            <p:nvPr/>
          </p:nvSpPr>
          <p:spPr>
            <a:xfrm>
              <a:off x="285928" y="733371"/>
              <a:ext cx="124124"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2923" name="TextBox 6"/>
          <p:cNvSpPr txBox="1"/>
          <p:nvPr/>
        </p:nvSpPr>
        <p:spPr>
          <a:xfrm>
            <a:off x="9196779" y="7272704"/>
            <a:ext cx="5990443" cy="54317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Evaluate how your educational services contribute to broader societal goals like reducing educational inequality, promoting lifelong learning, or supporting workforce development.</a:t>
            </a:r>
          </a:p>
        </p:txBody>
      </p:sp>
      <p:sp>
        <p:nvSpPr>
          <p:cNvPr id="2924" name="TextBox 6"/>
          <p:cNvSpPr txBox="1"/>
          <p:nvPr/>
        </p:nvSpPr>
        <p:spPr>
          <a:xfrm>
            <a:off x="16732508" y="7373670"/>
            <a:ext cx="6227231" cy="52298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Collaborate with NGOs, government bodies, or other organizations that work towards similar social goals. These partnerships can amplify your impact and provide valuable insights and resources.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8"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CADAE8"/>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29" name="Freeform 71"/>
          <p:cNvSpPr/>
          <p:nvPr/>
        </p:nvSpPr>
        <p:spPr>
          <a:xfrm>
            <a:off x="9911449" y="2134368"/>
            <a:ext cx="3574658" cy="3569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0" name="TextBox 6"/>
          <p:cNvSpPr txBox="1"/>
          <p:nvPr/>
        </p:nvSpPr>
        <p:spPr>
          <a:xfrm>
            <a:off x="3315903" y="6560777"/>
            <a:ext cx="17752195" cy="52158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56" sz="4500">
                <a:latin typeface="Poppins Regular"/>
                <a:ea typeface="Poppins Regular"/>
                <a:cs typeface="Poppins Regular"/>
                <a:sym typeface="Poppins Regular"/>
              </a:defRPr>
            </a:pPr>
            <a:r>
              <a:t>Considering social and cultural factors in your educational venture ensures that your offerings are respectful and inclusive and maximize their potential impact. This approach can help build a positive reputation and foster trust among diverse stakeholders, making your venture more effective </a:t>
            </a:r>
          </a:p>
          <a:p>
            <a:pPr algn="ctr" defTabSz="1828433">
              <a:lnSpc>
                <a:spcPct val="100000"/>
              </a:lnSpc>
              <a:spcBef>
                <a:spcPts val="0"/>
              </a:spcBef>
              <a:defRPr spc="-56" sz="4500">
                <a:latin typeface="Poppins Regular"/>
                <a:ea typeface="Poppins Regular"/>
                <a:cs typeface="Poppins Regular"/>
                <a:sym typeface="Poppins Regular"/>
              </a:defRPr>
            </a:pPr>
            <a:r>
              <a:t>and impactful in the long run.</a:t>
            </a:r>
          </a:p>
        </p:txBody>
      </p:sp>
      <p:grpSp>
        <p:nvGrpSpPr>
          <p:cNvPr id="2953" name="Group"/>
          <p:cNvGrpSpPr/>
          <p:nvPr/>
        </p:nvGrpSpPr>
        <p:grpSpPr>
          <a:xfrm>
            <a:off x="10856834" y="2588787"/>
            <a:ext cx="1683888" cy="2304800"/>
            <a:chOff x="0" y="0"/>
            <a:chExt cx="1683886" cy="2304799"/>
          </a:xfrm>
        </p:grpSpPr>
        <p:sp>
          <p:nvSpPr>
            <p:cNvPr id="2931" name="Freeform 72"/>
            <p:cNvSpPr/>
            <p:nvPr/>
          </p:nvSpPr>
          <p:spPr>
            <a:xfrm>
              <a:off x="114090" y="0"/>
              <a:ext cx="485932" cy="503055"/>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2" name="Freeform 73"/>
            <p:cNvSpPr/>
            <p:nvPr/>
          </p:nvSpPr>
          <p:spPr>
            <a:xfrm>
              <a:off x="578066" y="170213"/>
              <a:ext cx="181684" cy="325047"/>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3" name="Freeform 23"/>
            <p:cNvSpPr/>
            <p:nvPr/>
          </p:nvSpPr>
          <p:spPr>
            <a:xfrm>
              <a:off x="551445" y="170213"/>
              <a:ext cx="56170" cy="264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4" name="Freeform 75"/>
            <p:cNvSpPr/>
            <p:nvPr/>
          </p:nvSpPr>
          <p:spPr>
            <a:xfrm>
              <a:off x="95076" y="106020"/>
              <a:ext cx="299579" cy="1257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5" name="Freeform 25"/>
            <p:cNvSpPr/>
            <p:nvPr/>
          </p:nvSpPr>
          <p:spPr>
            <a:xfrm>
              <a:off x="848083" y="238687"/>
              <a:ext cx="835804" cy="1188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6" name="Freeform 81"/>
            <p:cNvSpPr/>
            <p:nvPr/>
          </p:nvSpPr>
          <p:spPr>
            <a:xfrm>
              <a:off x="600884" y="936275"/>
              <a:ext cx="425084" cy="384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7" name="Freeform 82"/>
            <p:cNvSpPr/>
            <p:nvPr/>
          </p:nvSpPr>
          <p:spPr>
            <a:xfrm>
              <a:off x="0" y="1150258"/>
              <a:ext cx="1630652" cy="115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8" name="Freeform 83"/>
            <p:cNvSpPr/>
            <p:nvPr/>
          </p:nvSpPr>
          <p:spPr>
            <a:xfrm>
              <a:off x="0" y="1150257"/>
              <a:ext cx="1630652" cy="576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9" name="Freeform 29"/>
            <p:cNvSpPr/>
            <p:nvPr/>
          </p:nvSpPr>
          <p:spPr>
            <a:xfrm>
              <a:off x="292836" y="1655259"/>
              <a:ext cx="1041184" cy="140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0" name="Freeform 30"/>
            <p:cNvSpPr/>
            <p:nvPr/>
          </p:nvSpPr>
          <p:spPr>
            <a:xfrm>
              <a:off x="327065" y="1698057"/>
              <a:ext cx="968943" cy="58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1" name="Freeform 88"/>
            <p:cNvSpPr/>
            <p:nvPr/>
          </p:nvSpPr>
          <p:spPr>
            <a:xfrm>
              <a:off x="1126886" y="1013307"/>
              <a:ext cx="351784" cy="135993"/>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2" name="Freeform 89"/>
            <p:cNvSpPr/>
            <p:nvPr/>
          </p:nvSpPr>
          <p:spPr>
            <a:xfrm>
              <a:off x="1061337" y="679494"/>
              <a:ext cx="489177" cy="332839"/>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3" name="Freeform 90"/>
            <p:cNvSpPr/>
            <p:nvPr/>
          </p:nvSpPr>
          <p:spPr>
            <a:xfrm>
              <a:off x="1168253" y="1475513"/>
              <a:ext cx="110241" cy="153028"/>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4" name="Freeform 91"/>
            <p:cNvSpPr/>
            <p:nvPr/>
          </p:nvSpPr>
          <p:spPr>
            <a:xfrm>
              <a:off x="1318404" y="1475513"/>
              <a:ext cx="110071" cy="153028"/>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5" name="Freeform 35"/>
            <p:cNvSpPr/>
            <p:nvPr/>
          </p:nvSpPr>
          <p:spPr>
            <a:xfrm>
              <a:off x="1111895" y="1043265"/>
              <a:ext cx="377213" cy="452676"/>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6" name="Freeform 94"/>
            <p:cNvSpPr/>
            <p:nvPr/>
          </p:nvSpPr>
          <p:spPr>
            <a:xfrm>
              <a:off x="1186556" y="747969"/>
              <a:ext cx="242531" cy="264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7" name="Freeform 95"/>
            <p:cNvSpPr/>
            <p:nvPr/>
          </p:nvSpPr>
          <p:spPr>
            <a:xfrm>
              <a:off x="1129509" y="812163"/>
              <a:ext cx="352827" cy="200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8" name="Freeform 96"/>
            <p:cNvSpPr/>
            <p:nvPr/>
          </p:nvSpPr>
          <p:spPr>
            <a:xfrm>
              <a:off x="1274026" y="876359"/>
              <a:ext cx="48575" cy="84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9" name="Freeform 97"/>
            <p:cNvSpPr/>
            <p:nvPr/>
          </p:nvSpPr>
          <p:spPr>
            <a:xfrm>
              <a:off x="1270223" y="611020"/>
              <a:ext cx="75198" cy="131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50" name="Freeform 98"/>
            <p:cNvSpPr/>
            <p:nvPr/>
          </p:nvSpPr>
          <p:spPr>
            <a:xfrm>
              <a:off x="1270223" y="611020"/>
              <a:ext cx="75198" cy="67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51" name="Freeform 41"/>
            <p:cNvSpPr/>
            <p:nvPr/>
          </p:nvSpPr>
          <p:spPr>
            <a:xfrm>
              <a:off x="1234062" y="456952"/>
              <a:ext cx="147304" cy="204447"/>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52" name="Freeform 42"/>
            <p:cNvSpPr/>
            <p:nvPr/>
          </p:nvSpPr>
          <p:spPr>
            <a:xfrm>
              <a:off x="1233174" y="392754"/>
              <a:ext cx="143212" cy="191620"/>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7" name="TextBox 4"/>
          <p:cNvSpPr txBox="1"/>
          <p:nvPr>
            <p:ph type="sldNum" sz="quarter" idx="2"/>
          </p:nvPr>
        </p:nvSpPr>
        <p:spPr>
          <a:xfrm>
            <a:off x="22500446" y="921154"/>
            <a:ext cx="210469"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58" name="10"/>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10</a:t>
            </a:r>
          </a:p>
        </p:txBody>
      </p:sp>
      <p:sp>
        <p:nvSpPr>
          <p:cNvPr id="2959" name="TextBox 17"/>
          <p:cNvSpPr txBox="1"/>
          <p:nvPr/>
        </p:nvSpPr>
        <p:spPr>
          <a:xfrm>
            <a:off x="9803273" y="3736033"/>
            <a:ext cx="12770981" cy="92283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74700" indent="-711200" defTabSz="1828433">
              <a:lnSpc>
                <a:spcPct val="120000"/>
              </a:lnSpc>
              <a:spcBef>
                <a:spcPts val="0"/>
              </a:spcBef>
              <a:buSzPct val="100000"/>
              <a:buChar char="๏"/>
              <a:defRPr spc="-38" sz="46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Future Funding: </a:t>
            </a:r>
            <a:r>
              <a:t>Consider the potential for future funding rounds or attracting more prominent investors.</a:t>
            </a:r>
          </a:p>
          <a:p>
            <a:pPr marL="774700" indent="-711200" defTabSz="1828433">
              <a:lnSpc>
                <a:spcPct val="120000"/>
              </a:lnSpc>
              <a:spcBef>
                <a:spcPts val="0"/>
              </a:spcBef>
              <a:buSzPct val="100000"/>
              <a:buChar char="๏"/>
              <a:defRPr spc="-38" sz="46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Sale or Merger: </a:t>
            </a:r>
            <a:r>
              <a:t>Understand the potential for the venture to be sold or merged with a larger entity.</a:t>
            </a:r>
            <a:endParaRPr>
              <a:latin typeface="Poppins Bold"/>
              <a:ea typeface="Poppins Bold"/>
              <a:cs typeface="Poppins Bold"/>
              <a:sym typeface="Poppins Bold"/>
            </a:endParaRPr>
          </a:p>
          <a:p>
            <a:pPr marL="774700" indent="-711200" defTabSz="1828433">
              <a:lnSpc>
                <a:spcPct val="120000"/>
              </a:lnSpc>
              <a:spcBef>
                <a:spcPts val="0"/>
              </a:spcBef>
              <a:buSzPct val="100000"/>
              <a:buChar char="๏"/>
              <a:defRPr spc="-38" sz="46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Public Listing: </a:t>
            </a:r>
            <a:r>
              <a:t>Consider the feasibility and potential for an IPO if the venture reaches a substantial scale.</a:t>
            </a:r>
          </a:p>
        </p:txBody>
      </p:sp>
      <p:sp>
        <p:nvSpPr>
          <p:cNvPr id="2960" name="TextBox 134"/>
          <p:cNvSpPr txBox="1"/>
          <p:nvPr/>
        </p:nvSpPr>
        <p:spPr>
          <a:xfrm>
            <a:off x="3175845" y="858355"/>
            <a:ext cx="19348693" cy="183387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defTabSz="1828433">
              <a:lnSpc>
                <a:spcPct val="80000"/>
              </a:lnSpc>
              <a:spcBef>
                <a:spcPts val="0"/>
              </a:spcBef>
              <a:defRPr sz="9800">
                <a:solidFill>
                  <a:schemeClr val="accent1">
                    <a:lumOff val="-13575"/>
                  </a:schemeClr>
                </a:solidFill>
                <a:latin typeface="Poppins Bold"/>
                <a:ea typeface="Poppins Bold"/>
                <a:cs typeface="Poppins Bold"/>
                <a:sym typeface="Poppins Bold"/>
              </a:defRPr>
            </a:lvl1pPr>
          </a:lstStyle>
          <a:p>
            <a:pPr/>
            <a:r>
              <a:t> Exit Strategy (for investors)</a:t>
            </a:r>
          </a:p>
        </p:txBody>
      </p:sp>
      <p:sp>
        <p:nvSpPr>
          <p:cNvPr id="2961" name="Freeform 12"/>
          <p:cNvSpPr/>
          <p:nvPr/>
        </p:nvSpPr>
        <p:spPr>
          <a:xfrm flipH="1" rot="13469273">
            <a:off x="-928024" y="5715746"/>
            <a:ext cx="9424464" cy="6056121"/>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solidFill>
            <a:srgbClr val="C2BBD8"/>
          </a:solidFill>
          <a:ln w="12700">
            <a:miter lim="400000"/>
          </a:ln>
        </p:spPr>
        <p:txBody>
          <a:bodyPr lIns="45719" rIns="45719" anchor="ct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2962" name="Why-Market-Research-is-Important-for-a-Successful-Business.png.jpeg" descr="Why-Market-Research-is-Important-for-a-Successful-Business.png.jpeg"/>
          <p:cNvPicPr>
            <a:picLocks noChangeAspect="1"/>
          </p:cNvPicPr>
          <p:nvPr/>
        </p:nvPicPr>
        <p:blipFill>
          <a:blip r:embed="rId3">
            <a:extLst/>
          </a:blip>
          <a:srcRect l="37776" t="0" r="9855" b="0"/>
          <a:stretch>
            <a:fillRect/>
          </a:stretch>
        </p:blipFill>
        <p:spPr>
          <a:xfrm flipH="1">
            <a:off x="-18308" y="3593702"/>
            <a:ext cx="8509816" cy="9140656"/>
          </a:xfrm>
          <a:custGeom>
            <a:avLst/>
            <a:gdLst/>
            <a:ahLst/>
            <a:cxnLst>
              <a:cxn ang="0">
                <a:pos x="wd2" y="hd2"/>
              </a:cxn>
              <a:cxn ang="5400000">
                <a:pos x="wd2" y="hd2"/>
              </a:cxn>
              <a:cxn ang="10800000">
                <a:pos x="wd2" y="hd2"/>
              </a:cxn>
              <a:cxn ang="16200000">
                <a:pos x="wd2" y="hd2"/>
              </a:cxn>
            </a:cxnLst>
            <a:rect l="0" t="0" r="r" b="b"/>
            <a:pathLst>
              <a:path w="19468" h="20306" fill="norm" stroke="1" extrusionOk="0">
                <a:moveTo>
                  <a:pt x="4740" y="0"/>
                </a:moveTo>
                <a:cubicBezTo>
                  <a:pt x="4446" y="-4"/>
                  <a:pt x="4130" y="41"/>
                  <a:pt x="3784" y="142"/>
                </a:cubicBezTo>
                <a:cubicBezTo>
                  <a:pt x="-779" y="1476"/>
                  <a:pt x="-2132" y="12894"/>
                  <a:pt x="4955" y="17777"/>
                </a:cubicBezTo>
                <a:cubicBezTo>
                  <a:pt x="10496" y="21596"/>
                  <a:pt x="16204" y="20536"/>
                  <a:pt x="19263" y="18225"/>
                </a:cubicBezTo>
                <a:lnTo>
                  <a:pt x="19468" y="18060"/>
                </a:lnTo>
                <a:lnTo>
                  <a:pt x="19468" y="10653"/>
                </a:lnTo>
                <a:lnTo>
                  <a:pt x="18832" y="10325"/>
                </a:lnTo>
                <a:cubicBezTo>
                  <a:pt x="16926" y="9431"/>
                  <a:pt x="14390" y="8877"/>
                  <a:pt x="12419" y="7532"/>
                </a:cubicBezTo>
                <a:cubicBezTo>
                  <a:pt x="8245" y="4684"/>
                  <a:pt x="7576" y="42"/>
                  <a:pt x="4740" y="0"/>
                </a:cubicBezTo>
                <a:close/>
              </a:path>
            </a:pathLst>
          </a:cu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6" name="TextBox 134"/>
          <p:cNvSpPr txBox="1"/>
          <p:nvPr/>
        </p:nvSpPr>
        <p:spPr>
          <a:xfrm>
            <a:off x="790454" y="678805"/>
            <a:ext cx="14173415" cy="218947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24E8D"/>
                </a:solidFill>
                <a:latin typeface="Poppins Bold"/>
                <a:ea typeface="Poppins Bold"/>
                <a:cs typeface="Poppins Bold"/>
                <a:sym typeface="Poppins Bold"/>
              </a:defRPr>
            </a:lvl1pPr>
          </a:lstStyle>
          <a:p>
            <a:pPr/>
            <a:r>
              <a:t> Future Funding</a:t>
            </a:r>
          </a:p>
        </p:txBody>
      </p:sp>
      <p:sp>
        <p:nvSpPr>
          <p:cNvPr id="2967" name="Freeform 70"/>
          <p:cNvSpPr/>
          <p:nvPr/>
        </p:nvSpPr>
        <p:spPr>
          <a:xfrm>
            <a:off x="12979004" y="4098694"/>
            <a:ext cx="9829801" cy="8810022"/>
          </a:xfrm>
          <a:prstGeom prst="roundRect">
            <a:avLst>
              <a:gd name="adj" fmla="val 7437"/>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68" name="Freeform 70"/>
          <p:cNvSpPr/>
          <p:nvPr/>
        </p:nvSpPr>
        <p:spPr>
          <a:xfrm>
            <a:off x="1932382" y="4063742"/>
            <a:ext cx="9832715" cy="8810021"/>
          </a:xfrm>
          <a:prstGeom prst="roundRect">
            <a:avLst>
              <a:gd name="adj" fmla="val 7437"/>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69" name="TextBox 5"/>
          <p:cNvSpPr txBox="1"/>
          <p:nvPr/>
        </p:nvSpPr>
        <p:spPr>
          <a:xfrm>
            <a:off x="3498538" y="5577192"/>
            <a:ext cx="6700402" cy="1643886"/>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41" sz="4700">
                <a:solidFill>
                  <a:srgbClr val="111340"/>
                </a:solidFill>
                <a:latin typeface="Poppins Bold"/>
                <a:ea typeface="Poppins Bold"/>
                <a:cs typeface="Poppins Bold"/>
                <a:sym typeface="Poppins Bold"/>
              </a:defRPr>
            </a:lvl1pPr>
          </a:lstStyle>
          <a:p>
            <a:pPr/>
            <a:r>
              <a:t>Attracting Further Investment</a:t>
            </a:r>
          </a:p>
        </p:txBody>
      </p:sp>
      <p:sp>
        <p:nvSpPr>
          <p:cNvPr id="2970" name="TextBox 6"/>
          <p:cNvSpPr txBox="1"/>
          <p:nvPr/>
        </p:nvSpPr>
        <p:spPr>
          <a:xfrm>
            <a:off x="2570642" y="7655748"/>
            <a:ext cx="8556194" cy="47586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Assess the potential for attracting additional funding rounds, especially as the venture grows and proves its market viability. This includes identifying interested investor groups, such as venture capitalists, educational funds, or impact investors.</a:t>
            </a:r>
          </a:p>
        </p:txBody>
      </p:sp>
      <p:sp>
        <p:nvSpPr>
          <p:cNvPr id="2971" name="TextBox 5"/>
          <p:cNvSpPr txBox="1"/>
          <p:nvPr/>
        </p:nvSpPr>
        <p:spPr>
          <a:xfrm>
            <a:off x="15272233" y="5577192"/>
            <a:ext cx="5243343" cy="1643886"/>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41" sz="4700">
                <a:solidFill>
                  <a:srgbClr val="111340"/>
                </a:solidFill>
                <a:latin typeface="Poppins Bold"/>
                <a:ea typeface="Poppins Bold"/>
                <a:cs typeface="Poppins Bold"/>
                <a:sym typeface="Poppins Bold"/>
              </a:defRPr>
            </a:lvl1pPr>
          </a:lstStyle>
          <a:p>
            <a:pPr/>
            <a:r>
              <a:t>Valuation Increases</a:t>
            </a:r>
          </a:p>
        </p:txBody>
      </p:sp>
      <p:sp>
        <p:nvSpPr>
          <p:cNvPr id="2972" name="TextBox 6"/>
          <p:cNvSpPr txBox="1"/>
          <p:nvPr/>
        </p:nvSpPr>
        <p:spPr>
          <a:xfrm>
            <a:off x="13427274" y="7559852"/>
            <a:ext cx="8933259" cy="5022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6" sz="3700">
                <a:latin typeface="Poppins Regular"/>
                <a:ea typeface="Poppins Regular"/>
                <a:cs typeface="Poppins Regular"/>
                <a:sym typeface="Poppins Regular"/>
              </a:defRPr>
            </a:lvl1pPr>
          </a:lstStyle>
          <a:p>
            <a:pPr/>
            <a:r>
              <a:t>Consider how the venture can increase its valuation over time, making it a more attractive investment opportunity. This involves scaling the business, diversifying revenue streams, and strengthening its market position.</a:t>
            </a:r>
          </a:p>
        </p:txBody>
      </p:sp>
      <p:grpSp>
        <p:nvGrpSpPr>
          <p:cNvPr id="3004" name="Group"/>
          <p:cNvGrpSpPr/>
          <p:nvPr/>
        </p:nvGrpSpPr>
        <p:grpSpPr>
          <a:xfrm>
            <a:off x="5773759" y="3115577"/>
            <a:ext cx="2149960" cy="2122840"/>
            <a:chOff x="0" y="0"/>
            <a:chExt cx="2149959" cy="2122839"/>
          </a:xfrm>
        </p:grpSpPr>
        <p:sp>
          <p:nvSpPr>
            <p:cNvPr id="2973"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3003" name="Group"/>
            <p:cNvGrpSpPr/>
            <p:nvPr/>
          </p:nvGrpSpPr>
          <p:grpSpPr>
            <a:xfrm>
              <a:off x="504849" y="208837"/>
              <a:ext cx="1445061" cy="1480761"/>
              <a:chOff x="0" y="0"/>
              <a:chExt cx="1445059" cy="1480760"/>
            </a:xfrm>
          </p:grpSpPr>
          <p:sp>
            <p:nvSpPr>
              <p:cNvPr id="2974"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3002" name="Group"/>
              <p:cNvGrpSpPr/>
              <p:nvPr/>
            </p:nvGrpSpPr>
            <p:grpSpPr>
              <a:xfrm>
                <a:off x="40381" y="0"/>
                <a:ext cx="1404679" cy="1480761"/>
                <a:chOff x="0" y="0"/>
                <a:chExt cx="1404678" cy="1480760"/>
              </a:xfrm>
            </p:grpSpPr>
            <p:sp>
              <p:nvSpPr>
                <p:cNvPr id="2975"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76"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77"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78"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79"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0"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1"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2"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3"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4"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5"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6"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7"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8"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9"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0"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1"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2"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3"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4"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5"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6"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7"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8"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9"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00"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01"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3027" name="Group"/>
          <p:cNvGrpSpPr/>
          <p:nvPr/>
        </p:nvGrpSpPr>
        <p:grpSpPr>
          <a:xfrm>
            <a:off x="16649634" y="3035801"/>
            <a:ext cx="2488540" cy="2202616"/>
            <a:chOff x="0" y="0"/>
            <a:chExt cx="2488538" cy="2202615"/>
          </a:xfrm>
        </p:grpSpPr>
        <p:sp>
          <p:nvSpPr>
            <p:cNvPr id="3005" name="Freeform 241"/>
            <p:cNvSpPr/>
            <p:nvPr/>
          </p:nvSpPr>
          <p:spPr>
            <a:xfrm>
              <a:off x="0" y="0"/>
              <a:ext cx="2488539" cy="2202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06" name="Freeform 104"/>
            <p:cNvSpPr/>
            <p:nvPr/>
          </p:nvSpPr>
          <p:spPr>
            <a:xfrm>
              <a:off x="326459" y="603386"/>
              <a:ext cx="1831660" cy="1216180"/>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2437" y="0"/>
                  </a:moveTo>
                  <a:lnTo>
                    <a:pt x="18765" y="0"/>
                  </a:lnTo>
                  <a:cubicBezTo>
                    <a:pt x="19146" y="0"/>
                    <a:pt x="19458" y="422"/>
                    <a:pt x="19458" y="927"/>
                  </a:cubicBezTo>
                  <a:lnTo>
                    <a:pt x="19458" y="15195"/>
                  </a:lnTo>
                  <a:cubicBezTo>
                    <a:pt x="19458" y="15713"/>
                    <a:pt x="19146" y="16121"/>
                    <a:pt x="18765" y="16121"/>
                  </a:cubicBezTo>
                  <a:lnTo>
                    <a:pt x="18040" y="16135"/>
                  </a:lnTo>
                  <a:lnTo>
                    <a:pt x="18040" y="17024"/>
                  </a:lnTo>
                  <a:lnTo>
                    <a:pt x="19097" y="17038"/>
                  </a:lnTo>
                  <a:cubicBezTo>
                    <a:pt x="19318" y="17038"/>
                    <a:pt x="19529" y="17188"/>
                    <a:pt x="19660" y="17433"/>
                  </a:cubicBezTo>
                  <a:lnTo>
                    <a:pt x="21085" y="20157"/>
                  </a:lnTo>
                  <a:cubicBezTo>
                    <a:pt x="21406" y="20769"/>
                    <a:pt x="21075" y="21600"/>
                    <a:pt x="20523" y="21600"/>
                  </a:cubicBezTo>
                  <a:lnTo>
                    <a:pt x="689" y="21600"/>
                  </a:lnTo>
                  <a:cubicBezTo>
                    <a:pt x="127" y="21600"/>
                    <a:pt x="-194" y="20769"/>
                    <a:pt x="127" y="20157"/>
                  </a:cubicBezTo>
                  <a:lnTo>
                    <a:pt x="1552" y="17433"/>
                  </a:lnTo>
                  <a:cubicBezTo>
                    <a:pt x="1683" y="17188"/>
                    <a:pt x="1894" y="17038"/>
                    <a:pt x="2115" y="17038"/>
                  </a:cubicBezTo>
                  <a:lnTo>
                    <a:pt x="3216" y="17024"/>
                  </a:lnTo>
                  <a:lnTo>
                    <a:pt x="3216" y="16135"/>
                  </a:lnTo>
                  <a:lnTo>
                    <a:pt x="2437" y="16121"/>
                  </a:lnTo>
                  <a:cubicBezTo>
                    <a:pt x="2066" y="16121"/>
                    <a:pt x="1754" y="15713"/>
                    <a:pt x="1754" y="15195"/>
                  </a:cubicBezTo>
                  <a:lnTo>
                    <a:pt x="1754" y="927"/>
                  </a:lnTo>
                  <a:cubicBezTo>
                    <a:pt x="1754" y="422"/>
                    <a:pt x="2066" y="0"/>
                    <a:pt x="24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07" name="Freeform 244"/>
            <p:cNvSpPr/>
            <p:nvPr/>
          </p:nvSpPr>
          <p:spPr>
            <a:xfrm>
              <a:off x="554476" y="664404"/>
              <a:ext cx="1379590" cy="789060"/>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08" name="Freeform 106"/>
            <p:cNvSpPr/>
            <p:nvPr/>
          </p:nvSpPr>
          <p:spPr>
            <a:xfrm>
              <a:off x="550631" y="669860"/>
              <a:ext cx="1381663" cy="7828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81" y="194"/>
                  </a:lnTo>
                  <a:lnTo>
                    <a:pt x="21600" y="161"/>
                  </a:lnTo>
                  <a:cubicBezTo>
                    <a:pt x="21600" y="3708"/>
                    <a:pt x="21575" y="18024"/>
                    <a:pt x="21568" y="21575"/>
                  </a:cubicBezTo>
                  <a:lnTo>
                    <a:pt x="41" y="21600"/>
                  </a:lnTo>
                  <a:lnTo>
                    <a:pt x="0" y="17610"/>
                  </a:lnTo>
                  <a:lnTo>
                    <a:pt x="6092" y="10230"/>
                  </a:lnTo>
                  <a:lnTo>
                    <a:pt x="8749" y="13304"/>
                  </a:lnTo>
                  <a:lnTo>
                    <a:pt x="11405" y="10230"/>
                  </a:lnTo>
                  <a:lnTo>
                    <a:pt x="13532" y="13326"/>
                  </a:lnTo>
                  <a:lnTo>
                    <a:pt x="21581" y="0"/>
                  </a:lnTo>
                  <a:close/>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09" name="Freeform 107"/>
            <p:cNvSpPr/>
            <p:nvPr/>
          </p:nvSpPr>
          <p:spPr>
            <a:xfrm>
              <a:off x="550085" y="663058"/>
              <a:ext cx="1384847" cy="791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48" y="18427"/>
                  </a:moveTo>
                  <a:lnTo>
                    <a:pt x="19748" y="21453"/>
                  </a:lnTo>
                  <a:lnTo>
                    <a:pt x="21491" y="21453"/>
                  </a:lnTo>
                  <a:lnTo>
                    <a:pt x="21491" y="18427"/>
                  </a:lnTo>
                  <a:lnTo>
                    <a:pt x="19748" y="18427"/>
                  </a:lnTo>
                  <a:close/>
                  <a:moveTo>
                    <a:pt x="17578" y="18427"/>
                  </a:moveTo>
                  <a:lnTo>
                    <a:pt x="17578" y="21453"/>
                  </a:lnTo>
                  <a:lnTo>
                    <a:pt x="19517" y="21453"/>
                  </a:lnTo>
                  <a:lnTo>
                    <a:pt x="19517" y="18427"/>
                  </a:lnTo>
                  <a:lnTo>
                    <a:pt x="17578" y="18427"/>
                  </a:lnTo>
                  <a:close/>
                  <a:moveTo>
                    <a:pt x="15424" y="18427"/>
                  </a:moveTo>
                  <a:lnTo>
                    <a:pt x="15424" y="21453"/>
                  </a:lnTo>
                  <a:lnTo>
                    <a:pt x="17363" y="21453"/>
                  </a:lnTo>
                  <a:lnTo>
                    <a:pt x="17363" y="18427"/>
                  </a:lnTo>
                  <a:lnTo>
                    <a:pt x="15424" y="18427"/>
                  </a:lnTo>
                  <a:close/>
                  <a:moveTo>
                    <a:pt x="13225" y="18427"/>
                  </a:moveTo>
                  <a:lnTo>
                    <a:pt x="13225" y="21453"/>
                  </a:lnTo>
                  <a:lnTo>
                    <a:pt x="15206" y="21453"/>
                  </a:lnTo>
                  <a:lnTo>
                    <a:pt x="15206" y="18427"/>
                  </a:lnTo>
                  <a:lnTo>
                    <a:pt x="13225" y="18427"/>
                  </a:lnTo>
                  <a:close/>
                  <a:moveTo>
                    <a:pt x="11068" y="18427"/>
                  </a:moveTo>
                  <a:lnTo>
                    <a:pt x="11068" y="21453"/>
                  </a:lnTo>
                  <a:lnTo>
                    <a:pt x="13008" y="21453"/>
                  </a:lnTo>
                  <a:lnTo>
                    <a:pt x="13008" y="18427"/>
                  </a:lnTo>
                  <a:lnTo>
                    <a:pt x="11068" y="18427"/>
                  </a:lnTo>
                  <a:close/>
                  <a:moveTo>
                    <a:pt x="8914" y="18427"/>
                  </a:moveTo>
                  <a:lnTo>
                    <a:pt x="8914" y="21453"/>
                  </a:lnTo>
                  <a:lnTo>
                    <a:pt x="10840" y="21453"/>
                  </a:lnTo>
                  <a:lnTo>
                    <a:pt x="10840" y="18427"/>
                  </a:lnTo>
                  <a:lnTo>
                    <a:pt x="8914" y="18427"/>
                  </a:lnTo>
                  <a:close/>
                  <a:moveTo>
                    <a:pt x="6759" y="18427"/>
                  </a:moveTo>
                  <a:lnTo>
                    <a:pt x="6759" y="21453"/>
                  </a:lnTo>
                  <a:lnTo>
                    <a:pt x="8685" y="21453"/>
                  </a:lnTo>
                  <a:lnTo>
                    <a:pt x="8685" y="18427"/>
                  </a:lnTo>
                  <a:lnTo>
                    <a:pt x="6759" y="18427"/>
                  </a:lnTo>
                  <a:close/>
                  <a:moveTo>
                    <a:pt x="4591" y="18427"/>
                  </a:moveTo>
                  <a:lnTo>
                    <a:pt x="4591" y="21453"/>
                  </a:lnTo>
                  <a:lnTo>
                    <a:pt x="6531" y="21453"/>
                  </a:lnTo>
                  <a:lnTo>
                    <a:pt x="6531" y="18427"/>
                  </a:lnTo>
                  <a:lnTo>
                    <a:pt x="4591" y="18427"/>
                  </a:lnTo>
                  <a:close/>
                  <a:moveTo>
                    <a:pt x="2437" y="18427"/>
                  </a:moveTo>
                  <a:lnTo>
                    <a:pt x="2437" y="21453"/>
                  </a:lnTo>
                  <a:lnTo>
                    <a:pt x="4376" y="21453"/>
                  </a:lnTo>
                  <a:lnTo>
                    <a:pt x="4376" y="18427"/>
                  </a:lnTo>
                  <a:lnTo>
                    <a:pt x="2437" y="18427"/>
                  </a:lnTo>
                  <a:close/>
                  <a:moveTo>
                    <a:pt x="117" y="18427"/>
                  </a:moveTo>
                  <a:lnTo>
                    <a:pt x="117" y="21453"/>
                  </a:lnTo>
                  <a:lnTo>
                    <a:pt x="2280" y="21453"/>
                  </a:lnTo>
                  <a:lnTo>
                    <a:pt x="2280" y="18427"/>
                  </a:lnTo>
                  <a:lnTo>
                    <a:pt x="117" y="18427"/>
                  </a:lnTo>
                  <a:close/>
                  <a:moveTo>
                    <a:pt x="2280" y="15082"/>
                  </a:moveTo>
                  <a:lnTo>
                    <a:pt x="117" y="17726"/>
                  </a:lnTo>
                  <a:lnTo>
                    <a:pt x="117" y="18089"/>
                  </a:lnTo>
                  <a:lnTo>
                    <a:pt x="2280" y="18089"/>
                  </a:lnTo>
                  <a:lnTo>
                    <a:pt x="2280" y="15082"/>
                  </a:lnTo>
                  <a:close/>
                  <a:moveTo>
                    <a:pt x="19748" y="15039"/>
                  </a:moveTo>
                  <a:lnTo>
                    <a:pt x="19748" y="18089"/>
                  </a:lnTo>
                  <a:lnTo>
                    <a:pt x="21491" y="18089"/>
                  </a:lnTo>
                  <a:lnTo>
                    <a:pt x="21491" y="15039"/>
                  </a:lnTo>
                  <a:lnTo>
                    <a:pt x="19748" y="15039"/>
                  </a:lnTo>
                  <a:close/>
                  <a:moveTo>
                    <a:pt x="17578" y="15039"/>
                  </a:moveTo>
                  <a:lnTo>
                    <a:pt x="17578" y="18089"/>
                  </a:lnTo>
                  <a:lnTo>
                    <a:pt x="19517" y="18089"/>
                  </a:lnTo>
                  <a:lnTo>
                    <a:pt x="19517" y="15039"/>
                  </a:lnTo>
                  <a:lnTo>
                    <a:pt x="17578" y="15039"/>
                  </a:lnTo>
                  <a:close/>
                  <a:moveTo>
                    <a:pt x="15424" y="15039"/>
                  </a:moveTo>
                  <a:lnTo>
                    <a:pt x="15424" y="18089"/>
                  </a:lnTo>
                  <a:lnTo>
                    <a:pt x="17363" y="18089"/>
                  </a:lnTo>
                  <a:lnTo>
                    <a:pt x="17363" y="15039"/>
                  </a:lnTo>
                  <a:lnTo>
                    <a:pt x="15424" y="15039"/>
                  </a:lnTo>
                  <a:close/>
                  <a:moveTo>
                    <a:pt x="13225" y="15039"/>
                  </a:moveTo>
                  <a:lnTo>
                    <a:pt x="13225" y="18089"/>
                  </a:lnTo>
                  <a:lnTo>
                    <a:pt x="15206" y="18089"/>
                  </a:lnTo>
                  <a:lnTo>
                    <a:pt x="15206" y="15039"/>
                  </a:lnTo>
                  <a:lnTo>
                    <a:pt x="13225" y="15039"/>
                  </a:lnTo>
                  <a:close/>
                  <a:moveTo>
                    <a:pt x="11068" y="15039"/>
                  </a:moveTo>
                  <a:lnTo>
                    <a:pt x="11068" y="18089"/>
                  </a:lnTo>
                  <a:lnTo>
                    <a:pt x="13008" y="18089"/>
                  </a:lnTo>
                  <a:lnTo>
                    <a:pt x="13008" y="15039"/>
                  </a:lnTo>
                  <a:lnTo>
                    <a:pt x="11068" y="15039"/>
                  </a:lnTo>
                  <a:close/>
                  <a:moveTo>
                    <a:pt x="8914" y="15039"/>
                  </a:moveTo>
                  <a:lnTo>
                    <a:pt x="8914" y="18089"/>
                  </a:lnTo>
                  <a:lnTo>
                    <a:pt x="10840" y="18089"/>
                  </a:lnTo>
                  <a:lnTo>
                    <a:pt x="10840" y="15039"/>
                  </a:lnTo>
                  <a:lnTo>
                    <a:pt x="8914" y="15039"/>
                  </a:lnTo>
                  <a:close/>
                  <a:moveTo>
                    <a:pt x="6759" y="15039"/>
                  </a:moveTo>
                  <a:lnTo>
                    <a:pt x="6759" y="18089"/>
                  </a:lnTo>
                  <a:lnTo>
                    <a:pt x="8685" y="18089"/>
                  </a:lnTo>
                  <a:lnTo>
                    <a:pt x="8685" y="15039"/>
                  </a:lnTo>
                  <a:lnTo>
                    <a:pt x="6759" y="15039"/>
                  </a:lnTo>
                  <a:close/>
                  <a:moveTo>
                    <a:pt x="4591" y="15039"/>
                  </a:moveTo>
                  <a:lnTo>
                    <a:pt x="4591" y="18089"/>
                  </a:lnTo>
                  <a:lnTo>
                    <a:pt x="6531" y="18089"/>
                  </a:lnTo>
                  <a:lnTo>
                    <a:pt x="6531" y="15039"/>
                  </a:lnTo>
                  <a:lnTo>
                    <a:pt x="4591" y="15039"/>
                  </a:lnTo>
                  <a:close/>
                  <a:moveTo>
                    <a:pt x="2437" y="15039"/>
                  </a:moveTo>
                  <a:lnTo>
                    <a:pt x="2437" y="18089"/>
                  </a:lnTo>
                  <a:lnTo>
                    <a:pt x="4376" y="18089"/>
                  </a:lnTo>
                  <a:lnTo>
                    <a:pt x="4376" y="15039"/>
                  </a:lnTo>
                  <a:lnTo>
                    <a:pt x="2437" y="15039"/>
                  </a:lnTo>
                  <a:close/>
                  <a:moveTo>
                    <a:pt x="4376" y="12466"/>
                  </a:moveTo>
                  <a:lnTo>
                    <a:pt x="2531" y="14681"/>
                  </a:lnTo>
                  <a:lnTo>
                    <a:pt x="4376" y="14681"/>
                  </a:lnTo>
                  <a:lnTo>
                    <a:pt x="4376" y="12466"/>
                  </a:lnTo>
                  <a:close/>
                  <a:moveTo>
                    <a:pt x="19748" y="11675"/>
                  </a:moveTo>
                  <a:lnTo>
                    <a:pt x="19748" y="14679"/>
                  </a:lnTo>
                  <a:lnTo>
                    <a:pt x="21491" y="14679"/>
                  </a:lnTo>
                  <a:lnTo>
                    <a:pt x="21491" y="11675"/>
                  </a:lnTo>
                  <a:lnTo>
                    <a:pt x="19748" y="11675"/>
                  </a:lnTo>
                  <a:close/>
                  <a:moveTo>
                    <a:pt x="17578" y="11675"/>
                  </a:moveTo>
                  <a:lnTo>
                    <a:pt x="17578" y="14679"/>
                  </a:lnTo>
                  <a:lnTo>
                    <a:pt x="19517" y="14679"/>
                  </a:lnTo>
                  <a:lnTo>
                    <a:pt x="19517" y="11675"/>
                  </a:lnTo>
                  <a:lnTo>
                    <a:pt x="17578" y="11675"/>
                  </a:lnTo>
                  <a:close/>
                  <a:moveTo>
                    <a:pt x="15424" y="11675"/>
                  </a:moveTo>
                  <a:lnTo>
                    <a:pt x="15424" y="14679"/>
                  </a:lnTo>
                  <a:lnTo>
                    <a:pt x="17363" y="14679"/>
                  </a:lnTo>
                  <a:lnTo>
                    <a:pt x="17363" y="11675"/>
                  </a:lnTo>
                  <a:lnTo>
                    <a:pt x="15424" y="11675"/>
                  </a:lnTo>
                  <a:close/>
                  <a:moveTo>
                    <a:pt x="14601" y="11675"/>
                  </a:moveTo>
                  <a:lnTo>
                    <a:pt x="13583" y="13313"/>
                  </a:lnTo>
                  <a:lnTo>
                    <a:pt x="13514" y="13418"/>
                  </a:lnTo>
                  <a:lnTo>
                    <a:pt x="13432" y="13334"/>
                  </a:lnTo>
                  <a:lnTo>
                    <a:pt x="13225" y="13019"/>
                  </a:lnTo>
                  <a:lnTo>
                    <a:pt x="13225" y="14679"/>
                  </a:lnTo>
                  <a:lnTo>
                    <a:pt x="15206" y="14679"/>
                  </a:lnTo>
                  <a:lnTo>
                    <a:pt x="15206" y="11675"/>
                  </a:lnTo>
                  <a:lnTo>
                    <a:pt x="14601" y="11675"/>
                  </a:lnTo>
                  <a:close/>
                  <a:moveTo>
                    <a:pt x="11068" y="11675"/>
                  </a:moveTo>
                  <a:lnTo>
                    <a:pt x="11068" y="14679"/>
                  </a:lnTo>
                  <a:lnTo>
                    <a:pt x="13008" y="14679"/>
                  </a:lnTo>
                  <a:lnTo>
                    <a:pt x="13008" y="12725"/>
                  </a:lnTo>
                  <a:lnTo>
                    <a:pt x="12267" y="11675"/>
                  </a:lnTo>
                  <a:lnTo>
                    <a:pt x="11068" y="11675"/>
                  </a:lnTo>
                  <a:close/>
                  <a:moveTo>
                    <a:pt x="10234" y="11675"/>
                  </a:moveTo>
                  <a:lnTo>
                    <a:pt x="8914" y="13166"/>
                  </a:lnTo>
                  <a:lnTo>
                    <a:pt x="8914" y="14679"/>
                  </a:lnTo>
                  <a:lnTo>
                    <a:pt x="10840" y="14679"/>
                  </a:lnTo>
                  <a:lnTo>
                    <a:pt x="10840" y="11675"/>
                  </a:lnTo>
                  <a:lnTo>
                    <a:pt x="10234" y="11675"/>
                  </a:lnTo>
                  <a:close/>
                  <a:moveTo>
                    <a:pt x="6759" y="11675"/>
                  </a:moveTo>
                  <a:lnTo>
                    <a:pt x="6759" y="14679"/>
                  </a:lnTo>
                  <a:lnTo>
                    <a:pt x="8685" y="14679"/>
                  </a:lnTo>
                  <a:lnTo>
                    <a:pt x="8685" y="13397"/>
                  </a:lnTo>
                  <a:lnTo>
                    <a:pt x="8631" y="13334"/>
                  </a:lnTo>
                  <a:lnTo>
                    <a:pt x="7204" y="11675"/>
                  </a:lnTo>
                  <a:lnTo>
                    <a:pt x="6759" y="11675"/>
                  </a:lnTo>
                  <a:close/>
                  <a:moveTo>
                    <a:pt x="5022" y="11675"/>
                  </a:moveTo>
                  <a:lnTo>
                    <a:pt x="4591" y="12200"/>
                  </a:lnTo>
                  <a:lnTo>
                    <a:pt x="4591" y="14679"/>
                  </a:lnTo>
                  <a:lnTo>
                    <a:pt x="6531" y="14679"/>
                  </a:lnTo>
                  <a:lnTo>
                    <a:pt x="6531" y="11675"/>
                  </a:lnTo>
                  <a:lnTo>
                    <a:pt x="5022" y="11675"/>
                  </a:lnTo>
                  <a:close/>
                  <a:moveTo>
                    <a:pt x="6758" y="11184"/>
                  </a:moveTo>
                  <a:lnTo>
                    <a:pt x="6758" y="11403"/>
                  </a:lnTo>
                  <a:lnTo>
                    <a:pt x="6931" y="11403"/>
                  </a:lnTo>
                  <a:lnTo>
                    <a:pt x="6758" y="11184"/>
                  </a:lnTo>
                  <a:close/>
                  <a:moveTo>
                    <a:pt x="10896" y="11003"/>
                  </a:moveTo>
                  <a:lnTo>
                    <a:pt x="10562" y="11400"/>
                  </a:lnTo>
                  <a:lnTo>
                    <a:pt x="10896" y="11400"/>
                  </a:lnTo>
                  <a:lnTo>
                    <a:pt x="10896" y="11003"/>
                  </a:lnTo>
                  <a:close/>
                  <a:moveTo>
                    <a:pt x="15205" y="10689"/>
                  </a:moveTo>
                  <a:lnTo>
                    <a:pt x="14802" y="11322"/>
                  </a:lnTo>
                  <a:lnTo>
                    <a:pt x="15205" y="11322"/>
                  </a:lnTo>
                  <a:lnTo>
                    <a:pt x="15205" y="10689"/>
                  </a:lnTo>
                  <a:close/>
                  <a:moveTo>
                    <a:pt x="11379" y="10421"/>
                  </a:moveTo>
                  <a:lnTo>
                    <a:pt x="11069" y="10786"/>
                  </a:lnTo>
                  <a:lnTo>
                    <a:pt x="11069" y="11407"/>
                  </a:lnTo>
                  <a:lnTo>
                    <a:pt x="12054" y="11407"/>
                  </a:lnTo>
                  <a:lnTo>
                    <a:pt x="11379" y="10421"/>
                  </a:lnTo>
                  <a:close/>
                  <a:moveTo>
                    <a:pt x="6139" y="10421"/>
                  </a:moveTo>
                  <a:lnTo>
                    <a:pt x="5336" y="11407"/>
                  </a:lnTo>
                  <a:lnTo>
                    <a:pt x="6589" y="11407"/>
                  </a:lnTo>
                  <a:lnTo>
                    <a:pt x="6589" y="10935"/>
                  </a:lnTo>
                  <a:lnTo>
                    <a:pt x="6139" y="10421"/>
                  </a:lnTo>
                  <a:close/>
                  <a:moveTo>
                    <a:pt x="17578" y="8312"/>
                  </a:moveTo>
                  <a:lnTo>
                    <a:pt x="17578" y="11319"/>
                  </a:lnTo>
                  <a:lnTo>
                    <a:pt x="19517" y="11319"/>
                  </a:lnTo>
                  <a:lnTo>
                    <a:pt x="19517" y="8312"/>
                  </a:lnTo>
                  <a:lnTo>
                    <a:pt x="17578" y="8312"/>
                  </a:lnTo>
                  <a:close/>
                  <a:moveTo>
                    <a:pt x="19748" y="8312"/>
                  </a:moveTo>
                  <a:lnTo>
                    <a:pt x="19748" y="11319"/>
                  </a:lnTo>
                  <a:lnTo>
                    <a:pt x="21491" y="11319"/>
                  </a:lnTo>
                  <a:lnTo>
                    <a:pt x="21491" y="8312"/>
                  </a:lnTo>
                  <a:lnTo>
                    <a:pt x="19748" y="8312"/>
                  </a:lnTo>
                  <a:close/>
                  <a:moveTo>
                    <a:pt x="16649" y="8312"/>
                  </a:moveTo>
                  <a:lnTo>
                    <a:pt x="15424" y="10337"/>
                  </a:lnTo>
                  <a:lnTo>
                    <a:pt x="15424" y="11319"/>
                  </a:lnTo>
                  <a:lnTo>
                    <a:pt x="17363" y="11319"/>
                  </a:lnTo>
                  <a:lnTo>
                    <a:pt x="17363" y="8312"/>
                  </a:lnTo>
                  <a:lnTo>
                    <a:pt x="16649" y="8312"/>
                  </a:lnTo>
                  <a:close/>
                  <a:moveTo>
                    <a:pt x="17360" y="7177"/>
                  </a:moveTo>
                  <a:lnTo>
                    <a:pt x="16821" y="8068"/>
                  </a:lnTo>
                  <a:lnTo>
                    <a:pt x="17360" y="8068"/>
                  </a:lnTo>
                  <a:lnTo>
                    <a:pt x="17360" y="7177"/>
                  </a:lnTo>
                  <a:close/>
                  <a:moveTo>
                    <a:pt x="19748" y="4996"/>
                  </a:moveTo>
                  <a:lnTo>
                    <a:pt x="19748" y="8067"/>
                  </a:lnTo>
                  <a:lnTo>
                    <a:pt x="21491" y="8067"/>
                  </a:lnTo>
                  <a:lnTo>
                    <a:pt x="21491" y="4996"/>
                  </a:lnTo>
                  <a:lnTo>
                    <a:pt x="19748" y="4996"/>
                  </a:lnTo>
                  <a:close/>
                  <a:moveTo>
                    <a:pt x="18669" y="4996"/>
                  </a:moveTo>
                  <a:lnTo>
                    <a:pt x="17578" y="6830"/>
                  </a:lnTo>
                  <a:lnTo>
                    <a:pt x="17578" y="8067"/>
                  </a:lnTo>
                  <a:lnTo>
                    <a:pt x="19517" y="8067"/>
                  </a:lnTo>
                  <a:lnTo>
                    <a:pt x="19517" y="4996"/>
                  </a:lnTo>
                  <a:lnTo>
                    <a:pt x="18669" y="4996"/>
                  </a:lnTo>
                  <a:close/>
                  <a:moveTo>
                    <a:pt x="19517" y="3557"/>
                  </a:moveTo>
                  <a:lnTo>
                    <a:pt x="18865" y="4656"/>
                  </a:lnTo>
                  <a:lnTo>
                    <a:pt x="19517" y="4656"/>
                  </a:lnTo>
                  <a:lnTo>
                    <a:pt x="19517" y="3557"/>
                  </a:lnTo>
                  <a:close/>
                  <a:moveTo>
                    <a:pt x="20715" y="1652"/>
                  </a:moveTo>
                  <a:lnTo>
                    <a:pt x="19748" y="3218"/>
                  </a:lnTo>
                  <a:lnTo>
                    <a:pt x="19748" y="4658"/>
                  </a:lnTo>
                  <a:lnTo>
                    <a:pt x="21491" y="4658"/>
                  </a:lnTo>
                  <a:lnTo>
                    <a:pt x="21491" y="1652"/>
                  </a:lnTo>
                  <a:lnTo>
                    <a:pt x="20715" y="1652"/>
                  </a:lnTo>
                  <a:close/>
                  <a:moveTo>
                    <a:pt x="21489" y="411"/>
                  </a:moveTo>
                  <a:lnTo>
                    <a:pt x="20906" y="1405"/>
                  </a:lnTo>
                  <a:lnTo>
                    <a:pt x="21489" y="1405"/>
                  </a:lnTo>
                  <a:lnTo>
                    <a:pt x="21489" y="411"/>
                  </a:lnTo>
                  <a:close/>
                  <a:moveTo>
                    <a:pt x="21600" y="0"/>
                  </a:moveTo>
                  <a:lnTo>
                    <a:pt x="21600" y="21600"/>
                  </a:lnTo>
                  <a:lnTo>
                    <a:pt x="9" y="21600"/>
                  </a:lnTo>
                  <a:cubicBezTo>
                    <a:pt x="6" y="20258"/>
                    <a:pt x="3" y="18916"/>
                    <a:pt x="0" y="17574"/>
                  </a:cubicBezTo>
                  <a:lnTo>
                    <a:pt x="6139" y="10128"/>
                  </a:lnTo>
                  <a:lnTo>
                    <a:pt x="8685" y="13187"/>
                  </a:lnTo>
                  <a:lnTo>
                    <a:pt x="11379" y="10207"/>
                  </a:lnTo>
                  <a:lnTo>
                    <a:pt x="13514" y="13187"/>
                  </a:lnTo>
                  <a:lnTo>
                    <a:pt x="21600" y="0"/>
                  </a:lnTo>
                  <a:close/>
                </a:path>
              </a:pathLst>
            </a:cu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0" name="Freeform 246"/>
            <p:cNvSpPr/>
            <p:nvPr/>
          </p:nvSpPr>
          <p:spPr>
            <a:xfrm>
              <a:off x="554476" y="366100"/>
              <a:ext cx="1589907" cy="883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48" y="1523"/>
                  </a:moveTo>
                  <a:lnTo>
                    <a:pt x="19267" y="2651"/>
                  </a:lnTo>
                  <a:lnTo>
                    <a:pt x="16615" y="7275"/>
                  </a:lnTo>
                  <a:lnTo>
                    <a:pt x="11690" y="15622"/>
                  </a:lnTo>
                  <a:lnTo>
                    <a:pt x="10983" y="14588"/>
                  </a:lnTo>
                  <a:lnTo>
                    <a:pt x="10558" y="13949"/>
                  </a:lnTo>
                  <a:lnTo>
                    <a:pt x="10052" y="13197"/>
                  </a:lnTo>
                  <a:lnTo>
                    <a:pt x="9486" y="13855"/>
                  </a:lnTo>
                  <a:lnTo>
                    <a:pt x="9015" y="14400"/>
                  </a:lnTo>
                  <a:lnTo>
                    <a:pt x="7612" y="16036"/>
                  </a:lnTo>
                  <a:lnTo>
                    <a:pt x="6269" y="14419"/>
                  </a:lnTo>
                  <a:lnTo>
                    <a:pt x="5821" y="13892"/>
                  </a:lnTo>
                  <a:lnTo>
                    <a:pt x="5315" y="13272"/>
                  </a:lnTo>
                  <a:lnTo>
                    <a:pt x="4796" y="13911"/>
                  </a:lnTo>
                  <a:lnTo>
                    <a:pt x="4360" y="14456"/>
                  </a:lnTo>
                  <a:lnTo>
                    <a:pt x="0" y="19889"/>
                  </a:lnTo>
                  <a:lnTo>
                    <a:pt x="0" y="21600"/>
                  </a:lnTo>
                  <a:lnTo>
                    <a:pt x="4879" y="15509"/>
                  </a:lnTo>
                  <a:lnTo>
                    <a:pt x="5315" y="14964"/>
                  </a:lnTo>
                  <a:lnTo>
                    <a:pt x="5762" y="15490"/>
                  </a:lnTo>
                  <a:lnTo>
                    <a:pt x="7601" y="17690"/>
                  </a:lnTo>
                  <a:lnTo>
                    <a:pt x="9498" y="15472"/>
                  </a:lnTo>
                  <a:lnTo>
                    <a:pt x="9981" y="14926"/>
                  </a:lnTo>
                  <a:lnTo>
                    <a:pt x="10417" y="15566"/>
                  </a:lnTo>
                  <a:lnTo>
                    <a:pt x="11737" y="17521"/>
                  </a:lnTo>
                  <a:lnTo>
                    <a:pt x="17770" y="7275"/>
                  </a:lnTo>
                  <a:lnTo>
                    <a:pt x="19903" y="3685"/>
                  </a:lnTo>
                  <a:lnTo>
                    <a:pt x="20551" y="4700"/>
                  </a:lnTo>
                  <a:lnTo>
                    <a:pt x="21600" y="0"/>
                  </a:lnTo>
                  <a:lnTo>
                    <a:pt x="18548" y="1523"/>
                  </a:ln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1" name="Freeform 109"/>
            <p:cNvSpPr/>
            <p:nvPr/>
          </p:nvSpPr>
          <p:spPr>
            <a:xfrm>
              <a:off x="837449" y="1203384"/>
              <a:ext cx="324169" cy="151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32"/>
                  </a:moveTo>
                  <a:lnTo>
                    <a:pt x="21600" y="18332"/>
                  </a:lnTo>
                  <a:lnTo>
                    <a:pt x="21600" y="21600"/>
                  </a:lnTo>
                  <a:lnTo>
                    <a:pt x="0" y="21600"/>
                  </a:lnTo>
                  <a:close/>
                  <a:moveTo>
                    <a:pt x="0" y="12060"/>
                  </a:moveTo>
                  <a:lnTo>
                    <a:pt x="21600" y="12060"/>
                  </a:lnTo>
                  <a:lnTo>
                    <a:pt x="21600" y="15328"/>
                  </a:lnTo>
                  <a:lnTo>
                    <a:pt x="0" y="15328"/>
                  </a:lnTo>
                  <a:close/>
                  <a:moveTo>
                    <a:pt x="0" y="0"/>
                  </a:moveTo>
                  <a:lnTo>
                    <a:pt x="21600" y="0"/>
                  </a:lnTo>
                  <a:lnTo>
                    <a:pt x="21600" y="3268"/>
                  </a:lnTo>
                  <a:lnTo>
                    <a:pt x="0" y="3268"/>
                  </a:ln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2" name="Freeform 352"/>
            <p:cNvSpPr/>
            <p:nvPr/>
          </p:nvSpPr>
          <p:spPr>
            <a:xfrm>
              <a:off x="837449" y="1247453"/>
              <a:ext cx="324169" cy="2298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3" name="Freeform 111"/>
            <p:cNvSpPr/>
            <p:nvPr/>
          </p:nvSpPr>
          <p:spPr>
            <a:xfrm>
              <a:off x="875690" y="708470"/>
              <a:ext cx="675977" cy="70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13515"/>
                  </a:moveTo>
                  <a:lnTo>
                    <a:pt x="21600" y="13515"/>
                  </a:lnTo>
                  <a:lnTo>
                    <a:pt x="21600" y="21600"/>
                  </a:lnTo>
                  <a:lnTo>
                    <a:pt x="11364" y="21600"/>
                  </a:lnTo>
                  <a:close/>
                  <a:moveTo>
                    <a:pt x="0" y="13515"/>
                  </a:moveTo>
                  <a:lnTo>
                    <a:pt x="10236" y="13515"/>
                  </a:lnTo>
                  <a:lnTo>
                    <a:pt x="10236" y="21600"/>
                  </a:lnTo>
                  <a:lnTo>
                    <a:pt x="0" y="21600"/>
                  </a:lnTo>
                  <a:close/>
                  <a:moveTo>
                    <a:pt x="11364" y="0"/>
                  </a:moveTo>
                  <a:lnTo>
                    <a:pt x="21600" y="0"/>
                  </a:lnTo>
                  <a:lnTo>
                    <a:pt x="21600" y="8079"/>
                  </a:lnTo>
                  <a:lnTo>
                    <a:pt x="11364" y="8079"/>
                  </a:lnTo>
                  <a:close/>
                  <a:moveTo>
                    <a:pt x="0" y="0"/>
                  </a:moveTo>
                  <a:lnTo>
                    <a:pt x="10236" y="0"/>
                  </a:lnTo>
                  <a:lnTo>
                    <a:pt x="10236" y="8079"/>
                  </a:lnTo>
                  <a:lnTo>
                    <a:pt x="0" y="8079"/>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4" name="Freeform 359"/>
            <p:cNvSpPr/>
            <p:nvPr/>
          </p:nvSpPr>
          <p:spPr>
            <a:xfrm>
              <a:off x="646250" y="711861"/>
              <a:ext cx="140626" cy="243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2" y="8681"/>
                  </a:moveTo>
                  <a:cubicBezTo>
                    <a:pt x="9144" y="7792"/>
                    <a:pt x="8746" y="7451"/>
                    <a:pt x="8746" y="6972"/>
                  </a:cubicBezTo>
                  <a:cubicBezTo>
                    <a:pt x="8746" y="6699"/>
                    <a:pt x="9144" y="6015"/>
                    <a:pt x="11661" y="6015"/>
                  </a:cubicBezTo>
                  <a:cubicBezTo>
                    <a:pt x="14179" y="6015"/>
                    <a:pt x="15637" y="6494"/>
                    <a:pt x="16432" y="6630"/>
                  </a:cubicBezTo>
                  <a:lnTo>
                    <a:pt x="18552" y="7314"/>
                  </a:lnTo>
                  <a:lnTo>
                    <a:pt x="21070" y="3759"/>
                  </a:lnTo>
                  <a:lnTo>
                    <a:pt x="19612" y="3349"/>
                  </a:lnTo>
                  <a:cubicBezTo>
                    <a:pt x="18155" y="2871"/>
                    <a:pt x="16564" y="2597"/>
                    <a:pt x="14709" y="2392"/>
                  </a:cubicBezTo>
                  <a:lnTo>
                    <a:pt x="14709" y="0"/>
                  </a:lnTo>
                  <a:lnTo>
                    <a:pt x="7818" y="0"/>
                  </a:lnTo>
                  <a:lnTo>
                    <a:pt x="7818" y="2666"/>
                  </a:lnTo>
                  <a:cubicBezTo>
                    <a:pt x="3578" y="3349"/>
                    <a:pt x="795" y="5127"/>
                    <a:pt x="795" y="7314"/>
                  </a:cubicBezTo>
                  <a:cubicBezTo>
                    <a:pt x="795" y="10185"/>
                    <a:pt x="5301" y="11484"/>
                    <a:pt x="9674" y="12372"/>
                  </a:cubicBezTo>
                  <a:cubicBezTo>
                    <a:pt x="13252" y="13124"/>
                    <a:pt x="13517" y="13671"/>
                    <a:pt x="13517" y="14218"/>
                  </a:cubicBezTo>
                  <a:cubicBezTo>
                    <a:pt x="13517" y="15175"/>
                    <a:pt x="11794" y="15516"/>
                    <a:pt x="10204" y="15516"/>
                  </a:cubicBezTo>
                  <a:cubicBezTo>
                    <a:pt x="8216" y="15516"/>
                    <a:pt x="6228" y="15175"/>
                    <a:pt x="4638" y="14628"/>
                  </a:cubicBezTo>
                  <a:lnTo>
                    <a:pt x="2518" y="13876"/>
                  </a:lnTo>
                  <a:lnTo>
                    <a:pt x="0" y="17499"/>
                  </a:lnTo>
                  <a:lnTo>
                    <a:pt x="1325" y="17977"/>
                  </a:lnTo>
                  <a:cubicBezTo>
                    <a:pt x="2783" y="18456"/>
                    <a:pt x="5036" y="18934"/>
                    <a:pt x="7421" y="19071"/>
                  </a:cubicBezTo>
                  <a:lnTo>
                    <a:pt x="7421" y="21600"/>
                  </a:lnTo>
                  <a:lnTo>
                    <a:pt x="14444" y="21600"/>
                  </a:lnTo>
                  <a:lnTo>
                    <a:pt x="14444" y="18866"/>
                  </a:lnTo>
                  <a:cubicBezTo>
                    <a:pt x="18817" y="18182"/>
                    <a:pt x="21600" y="16337"/>
                    <a:pt x="21600" y="14013"/>
                  </a:cubicBezTo>
                  <a:cubicBezTo>
                    <a:pt x="21600" y="10868"/>
                    <a:pt x="17094" y="9570"/>
                    <a:pt x="13252" y="8681"/>
                  </a:cubicBez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5" name="Freeform 113"/>
            <p:cNvSpPr/>
            <p:nvPr/>
          </p:nvSpPr>
          <p:spPr>
            <a:xfrm>
              <a:off x="455054" y="1586436"/>
              <a:ext cx="1574615" cy="138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14304"/>
                  </a:moveTo>
                  <a:lnTo>
                    <a:pt x="21126" y="14304"/>
                  </a:lnTo>
                  <a:lnTo>
                    <a:pt x="21600" y="21600"/>
                  </a:lnTo>
                  <a:lnTo>
                    <a:pt x="17807" y="21600"/>
                  </a:lnTo>
                  <a:close/>
                  <a:moveTo>
                    <a:pt x="13691" y="14304"/>
                  </a:moveTo>
                  <a:lnTo>
                    <a:pt x="17486" y="14304"/>
                  </a:lnTo>
                  <a:lnTo>
                    <a:pt x="17771" y="21600"/>
                  </a:lnTo>
                  <a:lnTo>
                    <a:pt x="13810" y="21600"/>
                  </a:lnTo>
                  <a:close/>
                  <a:moveTo>
                    <a:pt x="11750" y="14304"/>
                  </a:moveTo>
                  <a:lnTo>
                    <a:pt x="13665" y="14304"/>
                  </a:lnTo>
                  <a:lnTo>
                    <a:pt x="13784" y="21600"/>
                  </a:lnTo>
                  <a:lnTo>
                    <a:pt x="11798" y="21600"/>
                  </a:lnTo>
                  <a:close/>
                  <a:moveTo>
                    <a:pt x="6027" y="14304"/>
                  </a:moveTo>
                  <a:lnTo>
                    <a:pt x="11744" y="14304"/>
                  </a:lnTo>
                  <a:lnTo>
                    <a:pt x="11791" y="21600"/>
                  </a:lnTo>
                  <a:lnTo>
                    <a:pt x="5823" y="21600"/>
                  </a:lnTo>
                  <a:close/>
                  <a:moveTo>
                    <a:pt x="2219" y="14304"/>
                  </a:moveTo>
                  <a:lnTo>
                    <a:pt x="6021" y="14304"/>
                  </a:lnTo>
                  <a:lnTo>
                    <a:pt x="5819" y="21600"/>
                  </a:lnTo>
                  <a:lnTo>
                    <a:pt x="1836" y="21600"/>
                  </a:lnTo>
                  <a:close/>
                  <a:moveTo>
                    <a:pt x="474" y="14304"/>
                  </a:moveTo>
                  <a:lnTo>
                    <a:pt x="2191" y="14304"/>
                  </a:lnTo>
                  <a:lnTo>
                    <a:pt x="1812" y="21600"/>
                  </a:lnTo>
                  <a:lnTo>
                    <a:pt x="0" y="21600"/>
                  </a:lnTo>
                  <a:close/>
                  <a:moveTo>
                    <a:pt x="18937" y="5298"/>
                  </a:moveTo>
                  <a:lnTo>
                    <a:pt x="20548" y="5298"/>
                  </a:lnTo>
                  <a:lnTo>
                    <a:pt x="21128" y="14186"/>
                  </a:lnTo>
                  <a:lnTo>
                    <a:pt x="19410" y="14186"/>
                  </a:lnTo>
                  <a:close/>
                  <a:moveTo>
                    <a:pt x="13534" y="5298"/>
                  </a:moveTo>
                  <a:lnTo>
                    <a:pt x="18918" y="5298"/>
                  </a:lnTo>
                  <a:lnTo>
                    <a:pt x="19397" y="14186"/>
                  </a:lnTo>
                  <a:lnTo>
                    <a:pt x="13701" y="14186"/>
                  </a:lnTo>
                  <a:close/>
                  <a:moveTo>
                    <a:pt x="9922" y="5298"/>
                  </a:moveTo>
                  <a:lnTo>
                    <a:pt x="13511" y="5298"/>
                  </a:lnTo>
                  <a:lnTo>
                    <a:pt x="13679" y="14186"/>
                  </a:lnTo>
                  <a:lnTo>
                    <a:pt x="9862" y="14186"/>
                  </a:lnTo>
                  <a:close/>
                  <a:moveTo>
                    <a:pt x="6296" y="5298"/>
                  </a:moveTo>
                  <a:lnTo>
                    <a:pt x="9902" y="5298"/>
                  </a:lnTo>
                  <a:lnTo>
                    <a:pt x="9842" y="14186"/>
                  </a:lnTo>
                  <a:lnTo>
                    <a:pt x="6032" y="14186"/>
                  </a:lnTo>
                  <a:close/>
                  <a:moveTo>
                    <a:pt x="2684" y="5298"/>
                  </a:moveTo>
                  <a:lnTo>
                    <a:pt x="6283" y="5298"/>
                  </a:lnTo>
                  <a:lnTo>
                    <a:pt x="6019" y="14186"/>
                  </a:lnTo>
                  <a:lnTo>
                    <a:pt x="2203" y="14186"/>
                  </a:lnTo>
                  <a:close/>
                  <a:moveTo>
                    <a:pt x="1053" y="5298"/>
                  </a:moveTo>
                  <a:lnTo>
                    <a:pt x="2663" y="5298"/>
                  </a:lnTo>
                  <a:lnTo>
                    <a:pt x="2190" y="14186"/>
                  </a:lnTo>
                  <a:lnTo>
                    <a:pt x="472" y="14186"/>
                  </a:lnTo>
                  <a:close/>
                  <a:moveTo>
                    <a:pt x="16943" y="0"/>
                  </a:moveTo>
                  <a:lnTo>
                    <a:pt x="20218" y="0"/>
                  </a:lnTo>
                  <a:lnTo>
                    <a:pt x="20551" y="5172"/>
                  </a:lnTo>
                  <a:lnTo>
                    <a:pt x="17148" y="5172"/>
                  </a:lnTo>
                  <a:close/>
                  <a:moveTo>
                    <a:pt x="9950" y="0"/>
                  </a:moveTo>
                  <a:lnTo>
                    <a:pt x="16889" y="0"/>
                  </a:lnTo>
                  <a:lnTo>
                    <a:pt x="17089" y="5172"/>
                  </a:lnTo>
                  <a:lnTo>
                    <a:pt x="9914" y="5172"/>
                  </a:lnTo>
                  <a:close/>
                  <a:moveTo>
                    <a:pt x="6439" y="0"/>
                  </a:moveTo>
                  <a:lnTo>
                    <a:pt x="9902" y="0"/>
                  </a:lnTo>
                  <a:lnTo>
                    <a:pt x="9867" y="5172"/>
                  </a:lnTo>
                  <a:lnTo>
                    <a:pt x="6295" y="5172"/>
                  </a:lnTo>
                  <a:close/>
                  <a:moveTo>
                    <a:pt x="2940" y="0"/>
                  </a:moveTo>
                  <a:lnTo>
                    <a:pt x="6388" y="0"/>
                  </a:lnTo>
                  <a:lnTo>
                    <a:pt x="6247" y="5172"/>
                  </a:lnTo>
                  <a:lnTo>
                    <a:pt x="2675" y="5172"/>
                  </a:lnTo>
                  <a:close/>
                  <a:moveTo>
                    <a:pt x="1382" y="0"/>
                  </a:moveTo>
                  <a:lnTo>
                    <a:pt x="2926" y="0"/>
                  </a:lnTo>
                  <a:lnTo>
                    <a:pt x="2664" y="5172"/>
                  </a:lnTo>
                  <a:lnTo>
                    <a:pt x="1049" y="5172"/>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6" name="Freeform 114"/>
            <p:cNvSpPr/>
            <p:nvPr/>
          </p:nvSpPr>
          <p:spPr>
            <a:xfrm>
              <a:off x="447406" y="1583044"/>
              <a:ext cx="1589907" cy="1416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1" y="14875"/>
                  </a:moveTo>
                  <a:lnTo>
                    <a:pt x="19769" y="20435"/>
                  </a:lnTo>
                  <a:lnTo>
                    <a:pt x="21376" y="20435"/>
                  </a:lnTo>
                  <a:lnTo>
                    <a:pt x="21006" y="14875"/>
                  </a:lnTo>
                  <a:lnTo>
                    <a:pt x="19461" y="14875"/>
                  </a:lnTo>
                  <a:close/>
                  <a:moveTo>
                    <a:pt x="17575" y="14875"/>
                  </a:moveTo>
                  <a:lnTo>
                    <a:pt x="17810" y="20435"/>
                  </a:lnTo>
                  <a:lnTo>
                    <a:pt x="19595" y="20435"/>
                  </a:lnTo>
                  <a:lnTo>
                    <a:pt x="19298" y="14875"/>
                  </a:lnTo>
                  <a:lnTo>
                    <a:pt x="17575" y="14875"/>
                  </a:lnTo>
                  <a:close/>
                  <a:moveTo>
                    <a:pt x="15644" y="14875"/>
                  </a:moveTo>
                  <a:lnTo>
                    <a:pt x="15814" y="20435"/>
                  </a:lnTo>
                  <a:lnTo>
                    <a:pt x="17647" y="20435"/>
                  </a:lnTo>
                  <a:lnTo>
                    <a:pt x="17412" y="14875"/>
                  </a:lnTo>
                  <a:lnTo>
                    <a:pt x="15644" y="14875"/>
                  </a:lnTo>
                  <a:close/>
                  <a:moveTo>
                    <a:pt x="13732" y="14875"/>
                  </a:moveTo>
                  <a:lnTo>
                    <a:pt x="13837" y="20435"/>
                  </a:lnTo>
                  <a:lnTo>
                    <a:pt x="15679" y="20435"/>
                  </a:lnTo>
                  <a:lnTo>
                    <a:pt x="15508" y="14875"/>
                  </a:lnTo>
                  <a:lnTo>
                    <a:pt x="13732" y="14875"/>
                  </a:lnTo>
                  <a:close/>
                  <a:moveTo>
                    <a:pt x="11846" y="14875"/>
                  </a:moveTo>
                  <a:lnTo>
                    <a:pt x="11878" y="20435"/>
                  </a:lnTo>
                  <a:lnTo>
                    <a:pt x="13682" y="20435"/>
                  </a:lnTo>
                  <a:lnTo>
                    <a:pt x="13584" y="14875"/>
                  </a:lnTo>
                  <a:lnTo>
                    <a:pt x="11846" y="14875"/>
                  </a:lnTo>
                  <a:close/>
                  <a:moveTo>
                    <a:pt x="9954" y="14875"/>
                  </a:moveTo>
                  <a:lnTo>
                    <a:pt x="9922" y="20435"/>
                  </a:lnTo>
                  <a:lnTo>
                    <a:pt x="11730" y="20435"/>
                  </a:lnTo>
                  <a:lnTo>
                    <a:pt x="11697" y="14875"/>
                  </a:lnTo>
                  <a:lnTo>
                    <a:pt x="9954" y="14875"/>
                  </a:lnTo>
                  <a:close/>
                  <a:moveTo>
                    <a:pt x="8037" y="14875"/>
                  </a:moveTo>
                  <a:lnTo>
                    <a:pt x="7935" y="20435"/>
                  </a:lnTo>
                  <a:lnTo>
                    <a:pt x="9774" y="20435"/>
                  </a:lnTo>
                  <a:lnTo>
                    <a:pt x="9806" y="14875"/>
                  </a:lnTo>
                  <a:lnTo>
                    <a:pt x="8037" y="14875"/>
                  </a:lnTo>
                  <a:close/>
                  <a:moveTo>
                    <a:pt x="6127" y="14875"/>
                  </a:moveTo>
                  <a:lnTo>
                    <a:pt x="5956" y="20435"/>
                  </a:lnTo>
                  <a:lnTo>
                    <a:pt x="7791" y="20435"/>
                  </a:lnTo>
                  <a:lnTo>
                    <a:pt x="7893" y="14875"/>
                  </a:lnTo>
                  <a:lnTo>
                    <a:pt x="6127" y="14875"/>
                  </a:lnTo>
                  <a:close/>
                  <a:moveTo>
                    <a:pt x="4240" y="14875"/>
                  </a:moveTo>
                  <a:lnTo>
                    <a:pt x="4005" y="20435"/>
                  </a:lnTo>
                  <a:lnTo>
                    <a:pt x="5801" y="20435"/>
                  </a:lnTo>
                  <a:lnTo>
                    <a:pt x="5963" y="14875"/>
                  </a:lnTo>
                  <a:lnTo>
                    <a:pt x="4240" y="14875"/>
                  </a:lnTo>
                  <a:close/>
                  <a:moveTo>
                    <a:pt x="2315" y="14875"/>
                  </a:moveTo>
                  <a:lnTo>
                    <a:pt x="2020" y="20435"/>
                  </a:lnTo>
                  <a:lnTo>
                    <a:pt x="3842" y="20435"/>
                  </a:lnTo>
                  <a:lnTo>
                    <a:pt x="4077" y="14875"/>
                  </a:lnTo>
                  <a:lnTo>
                    <a:pt x="2315" y="14875"/>
                  </a:lnTo>
                  <a:close/>
                  <a:moveTo>
                    <a:pt x="594" y="14875"/>
                  </a:moveTo>
                  <a:lnTo>
                    <a:pt x="212" y="20435"/>
                  </a:lnTo>
                  <a:lnTo>
                    <a:pt x="1872" y="20435"/>
                  </a:lnTo>
                  <a:lnTo>
                    <a:pt x="2164" y="14875"/>
                  </a:lnTo>
                  <a:lnTo>
                    <a:pt x="594" y="14875"/>
                  </a:lnTo>
                  <a:close/>
                  <a:moveTo>
                    <a:pt x="18976" y="6086"/>
                  </a:moveTo>
                  <a:lnTo>
                    <a:pt x="19349" y="13444"/>
                  </a:lnTo>
                  <a:lnTo>
                    <a:pt x="20896" y="13444"/>
                  </a:lnTo>
                  <a:lnTo>
                    <a:pt x="20425" y="6086"/>
                  </a:lnTo>
                  <a:lnTo>
                    <a:pt x="18976" y="6086"/>
                  </a:lnTo>
                  <a:close/>
                  <a:moveTo>
                    <a:pt x="17184" y="6086"/>
                  </a:moveTo>
                  <a:lnTo>
                    <a:pt x="17251" y="7738"/>
                  </a:lnTo>
                  <a:lnTo>
                    <a:pt x="17488" y="13444"/>
                  </a:lnTo>
                  <a:lnTo>
                    <a:pt x="19216" y="13444"/>
                  </a:lnTo>
                  <a:lnTo>
                    <a:pt x="18830" y="6086"/>
                  </a:lnTo>
                  <a:lnTo>
                    <a:pt x="17184" y="6086"/>
                  </a:lnTo>
                  <a:close/>
                  <a:moveTo>
                    <a:pt x="15382" y="6086"/>
                  </a:moveTo>
                  <a:lnTo>
                    <a:pt x="15593" y="13444"/>
                  </a:lnTo>
                  <a:lnTo>
                    <a:pt x="17350" y="13444"/>
                  </a:lnTo>
                  <a:lnTo>
                    <a:pt x="17047" y="6086"/>
                  </a:lnTo>
                  <a:lnTo>
                    <a:pt x="15382" y="6086"/>
                  </a:lnTo>
                  <a:close/>
                  <a:moveTo>
                    <a:pt x="13562" y="6086"/>
                  </a:moveTo>
                  <a:lnTo>
                    <a:pt x="13685" y="13444"/>
                  </a:lnTo>
                  <a:lnTo>
                    <a:pt x="15464" y="13444"/>
                  </a:lnTo>
                  <a:lnTo>
                    <a:pt x="15240" y="6086"/>
                  </a:lnTo>
                  <a:lnTo>
                    <a:pt x="13562" y="6086"/>
                  </a:lnTo>
                  <a:close/>
                  <a:moveTo>
                    <a:pt x="11783" y="6086"/>
                  </a:moveTo>
                  <a:lnTo>
                    <a:pt x="11825" y="13444"/>
                  </a:lnTo>
                  <a:lnTo>
                    <a:pt x="13559" y="13444"/>
                  </a:lnTo>
                  <a:lnTo>
                    <a:pt x="13427" y="6086"/>
                  </a:lnTo>
                  <a:lnTo>
                    <a:pt x="11783" y="6086"/>
                  </a:lnTo>
                  <a:close/>
                  <a:moveTo>
                    <a:pt x="9993" y="6086"/>
                  </a:moveTo>
                  <a:lnTo>
                    <a:pt x="9949" y="13444"/>
                  </a:lnTo>
                  <a:lnTo>
                    <a:pt x="11687" y="13444"/>
                  </a:lnTo>
                  <a:lnTo>
                    <a:pt x="11645" y="6086"/>
                  </a:lnTo>
                  <a:lnTo>
                    <a:pt x="9993" y="6086"/>
                  </a:lnTo>
                  <a:close/>
                  <a:moveTo>
                    <a:pt x="8173" y="6086"/>
                  </a:moveTo>
                  <a:lnTo>
                    <a:pt x="8161" y="6754"/>
                  </a:lnTo>
                  <a:lnTo>
                    <a:pt x="8046" y="13444"/>
                  </a:lnTo>
                  <a:lnTo>
                    <a:pt x="9789" y="13444"/>
                  </a:lnTo>
                  <a:lnTo>
                    <a:pt x="9833" y="6086"/>
                  </a:lnTo>
                  <a:lnTo>
                    <a:pt x="8173" y="6086"/>
                  </a:lnTo>
                  <a:close/>
                  <a:moveTo>
                    <a:pt x="6393" y="6086"/>
                  </a:moveTo>
                  <a:lnTo>
                    <a:pt x="6185" y="13444"/>
                  </a:lnTo>
                  <a:lnTo>
                    <a:pt x="7921" y="13444"/>
                  </a:lnTo>
                  <a:lnTo>
                    <a:pt x="8047" y="6086"/>
                  </a:lnTo>
                  <a:lnTo>
                    <a:pt x="6393" y="6086"/>
                  </a:lnTo>
                  <a:close/>
                  <a:moveTo>
                    <a:pt x="4604" y="6086"/>
                  </a:moveTo>
                  <a:lnTo>
                    <a:pt x="4296" y="13444"/>
                  </a:lnTo>
                  <a:lnTo>
                    <a:pt x="6047" y="13444"/>
                  </a:lnTo>
                  <a:lnTo>
                    <a:pt x="6258" y="6086"/>
                  </a:lnTo>
                  <a:lnTo>
                    <a:pt x="4604" y="6086"/>
                  </a:lnTo>
                  <a:close/>
                  <a:moveTo>
                    <a:pt x="2787" y="6086"/>
                  </a:moveTo>
                  <a:lnTo>
                    <a:pt x="2396" y="13444"/>
                  </a:lnTo>
                  <a:lnTo>
                    <a:pt x="4162" y="13444"/>
                  </a:lnTo>
                  <a:lnTo>
                    <a:pt x="4460" y="6086"/>
                  </a:lnTo>
                  <a:lnTo>
                    <a:pt x="2787" y="6086"/>
                  </a:lnTo>
                  <a:close/>
                  <a:moveTo>
                    <a:pt x="1179" y="6086"/>
                  </a:moveTo>
                  <a:lnTo>
                    <a:pt x="705" y="13444"/>
                  </a:lnTo>
                  <a:lnTo>
                    <a:pt x="2248" y="13444"/>
                  </a:lnTo>
                  <a:lnTo>
                    <a:pt x="2634" y="6086"/>
                  </a:lnTo>
                  <a:lnTo>
                    <a:pt x="1179" y="6086"/>
                  </a:lnTo>
                  <a:close/>
                  <a:moveTo>
                    <a:pt x="18695" y="1193"/>
                  </a:moveTo>
                  <a:lnTo>
                    <a:pt x="18841" y="4035"/>
                  </a:lnTo>
                  <a:lnTo>
                    <a:pt x="18874" y="4654"/>
                  </a:lnTo>
                  <a:lnTo>
                    <a:pt x="20321" y="4654"/>
                  </a:lnTo>
                  <a:lnTo>
                    <a:pt x="20100" y="1193"/>
                  </a:lnTo>
                  <a:lnTo>
                    <a:pt x="18695" y="1193"/>
                  </a:lnTo>
                  <a:close/>
                  <a:moveTo>
                    <a:pt x="16975" y="1193"/>
                  </a:moveTo>
                  <a:lnTo>
                    <a:pt x="17123" y="4654"/>
                  </a:lnTo>
                  <a:lnTo>
                    <a:pt x="18729" y="4654"/>
                  </a:lnTo>
                  <a:lnTo>
                    <a:pt x="18554" y="1193"/>
                  </a:lnTo>
                  <a:lnTo>
                    <a:pt x="16975" y="1193"/>
                  </a:lnTo>
                  <a:close/>
                  <a:moveTo>
                    <a:pt x="15232" y="1193"/>
                  </a:moveTo>
                  <a:lnTo>
                    <a:pt x="15342" y="4654"/>
                  </a:lnTo>
                  <a:lnTo>
                    <a:pt x="16977" y="4654"/>
                  </a:lnTo>
                  <a:lnTo>
                    <a:pt x="16831" y="1193"/>
                  </a:lnTo>
                  <a:lnTo>
                    <a:pt x="15232" y="1193"/>
                  </a:lnTo>
                  <a:close/>
                  <a:moveTo>
                    <a:pt x="13492" y="1193"/>
                  </a:moveTo>
                  <a:lnTo>
                    <a:pt x="13558" y="4654"/>
                  </a:lnTo>
                  <a:lnTo>
                    <a:pt x="15202" y="4654"/>
                  </a:lnTo>
                  <a:lnTo>
                    <a:pt x="15150" y="2874"/>
                  </a:lnTo>
                  <a:lnTo>
                    <a:pt x="15097" y="1193"/>
                  </a:lnTo>
                  <a:lnTo>
                    <a:pt x="13492" y="1193"/>
                  </a:lnTo>
                  <a:close/>
                  <a:moveTo>
                    <a:pt x="11753" y="1193"/>
                  </a:moveTo>
                  <a:lnTo>
                    <a:pt x="11773" y="4654"/>
                  </a:lnTo>
                  <a:lnTo>
                    <a:pt x="13390" y="4654"/>
                  </a:lnTo>
                  <a:lnTo>
                    <a:pt x="13335" y="1193"/>
                  </a:lnTo>
                  <a:lnTo>
                    <a:pt x="11753" y="1193"/>
                  </a:lnTo>
                  <a:close/>
                  <a:moveTo>
                    <a:pt x="10024" y="1193"/>
                  </a:moveTo>
                  <a:lnTo>
                    <a:pt x="10002" y="4654"/>
                  </a:lnTo>
                  <a:lnTo>
                    <a:pt x="11612" y="4654"/>
                  </a:lnTo>
                  <a:lnTo>
                    <a:pt x="11592" y="1193"/>
                  </a:lnTo>
                  <a:lnTo>
                    <a:pt x="10024" y="1193"/>
                  </a:lnTo>
                  <a:close/>
                  <a:moveTo>
                    <a:pt x="8265" y="1193"/>
                  </a:moveTo>
                  <a:lnTo>
                    <a:pt x="8199" y="4654"/>
                  </a:lnTo>
                  <a:lnTo>
                    <a:pt x="9863" y="4654"/>
                  </a:lnTo>
                  <a:lnTo>
                    <a:pt x="9885" y="1193"/>
                  </a:lnTo>
                  <a:lnTo>
                    <a:pt x="8265" y="1193"/>
                  </a:lnTo>
                  <a:close/>
                  <a:moveTo>
                    <a:pt x="6551" y="1193"/>
                  </a:moveTo>
                  <a:lnTo>
                    <a:pt x="6449" y="4654"/>
                  </a:lnTo>
                  <a:lnTo>
                    <a:pt x="8054" y="4654"/>
                  </a:lnTo>
                  <a:lnTo>
                    <a:pt x="8120" y="1193"/>
                  </a:lnTo>
                  <a:lnTo>
                    <a:pt x="6551" y="1193"/>
                  </a:lnTo>
                  <a:close/>
                  <a:moveTo>
                    <a:pt x="4801" y="1193"/>
                  </a:moveTo>
                  <a:lnTo>
                    <a:pt x="4667" y="4654"/>
                  </a:lnTo>
                  <a:lnTo>
                    <a:pt x="6278" y="4654"/>
                  </a:lnTo>
                  <a:lnTo>
                    <a:pt x="6385" y="1193"/>
                  </a:lnTo>
                  <a:lnTo>
                    <a:pt x="4801" y="1193"/>
                  </a:lnTo>
                  <a:close/>
                  <a:moveTo>
                    <a:pt x="3046" y="1193"/>
                  </a:moveTo>
                  <a:lnTo>
                    <a:pt x="2895" y="4020"/>
                  </a:lnTo>
                  <a:lnTo>
                    <a:pt x="2861" y="4654"/>
                  </a:lnTo>
                  <a:lnTo>
                    <a:pt x="4491" y="4654"/>
                  </a:lnTo>
                  <a:lnTo>
                    <a:pt x="4633" y="1193"/>
                  </a:lnTo>
                  <a:lnTo>
                    <a:pt x="3046" y="1193"/>
                  </a:lnTo>
                  <a:close/>
                  <a:moveTo>
                    <a:pt x="1499" y="1193"/>
                  </a:moveTo>
                  <a:lnTo>
                    <a:pt x="1279" y="4654"/>
                  </a:lnTo>
                  <a:lnTo>
                    <a:pt x="2726" y="4654"/>
                  </a:lnTo>
                  <a:lnTo>
                    <a:pt x="2755" y="4117"/>
                  </a:lnTo>
                  <a:lnTo>
                    <a:pt x="2905" y="1193"/>
                  </a:lnTo>
                  <a:lnTo>
                    <a:pt x="1499" y="1193"/>
                  </a:lnTo>
                  <a:close/>
                  <a:moveTo>
                    <a:pt x="1440" y="0"/>
                  </a:moveTo>
                  <a:lnTo>
                    <a:pt x="20159" y="0"/>
                  </a:lnTo>
                  <a:lnTo>
                    <a:pt x="21600" y="21600"/>
                  </a:lnTo>
                  <a:lnTo>
                    <a:pt x="0" y="21600"/>
                  </a:lnTo>
                  <a:lnTo>
                    <a:pt x="1440"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7" name="Freeform 426"/>
            <p:cNvSpPr/>
            <p:nvPr/>
          </p:nvSpPr>
          <p:spPr>
            <a:xfrm>
              <a:off x="1491351" y="1240673"/>
              <a:ext cx="37351" cy="39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92"/>
                  </a:moveTo>
                  <a:lnTo>
                    <a:pt x="7200" y="21600"/>
                  </a:lnTo>
                  <a:lnTo>
                    <a:pt x="16457" y="15552"/>
                  </a:lnTo>
                  <a:lnTo>
                    <a:pt x="21600" y="3888"/>
                  </a:lnTo>
                  <a:lnTo>
                    <a:pt x="7714" y="0"/>
                  </a:lnTo>
                  <a:lnTo>
                    <a:pt x="0" y="13392"/>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8" name="Freeform 427"/>
            <p:cNvSpPr/>
            <p:nvPr/>
          </p:nvSpPr>
          <p:spPr>
            <a:xfrm>
              <a:off x="1518919" y="900664"/>
              <a:ext cx="121420" cy="99746"/>
            </a:xfrm>
            <a:custGeom>
              <a:avLst/>
              <a:gdLst/>
              <a:ahLst/>
              <a:cxnLst>
                <a:cxn ang="0">
                  <a:pos x="wd2" y="hd2"/>
                </a:cxn>
                <a:cxn ang="5400000">
                  <a:pos x="wd2" y="hd2"/>
                </a:cxn>
                <a:cxn ang="10800000">
                  <a:pos x="wd2" y="hd2"/>
                </a:cxn>
                <a:cxn ang="16200000">
                  <a:pos x="wd2" y="hd2"/>
                </a:cxn>
              </a:cxnLst>
              <a:rect l="0" t="0" r="r" b="b"/>
              <a:pathLst>
                <a:path w="20307" h="18817" fill="norm" stroke="1" extrusionOk="0">
                  <a:moveTo>
                    <a:pt x="18442" y="13152"/>
                  </a:moveTo>
                  <a:cubicBezTo>
                    <a:pt x="14122" y="19446"/>
                    <a:pt x="3322" y="19875"/>
                    <a:pt x="1450" y="17443"/>
                  </a:cubicBezTo>
                  <a:cubicBezTo>
                    <a:pt x="154" y="15584"/>
                    <a:pt x="730" y="14868"/>
                    <a:pt x="1306" y="10434"/>
                  </a:cubicBezTo>
                  <a:cubicBezTo>
                    <a:pt x="1306" y="10434"/>
                    <a:pt x="-134" y="10291"/>
                    <a:pt x="10" y="9576"/>
                  </a:cubicBezTo>
                  <a:cubicBezTo>
                    <a:pt x="442" y="8431"/>
                    <a:pt x="2746" y="7859"/>
                    <a:pt x="3610" y="6000"/>
                  </a:cubicBezTo>
                  <a:cubicBezTo>
                    <a:pt x="6346" y="850"/>
                    <a:pt x="11530" y="-1725"/>
                    <a:pt x="16138" y="1279"/>
                  </a:cubicBezTo>
                  <a:cubicBezTo>
                    <a:pt x="20890" y="4140"/>
                    <a:pt x="21466" y="8717"/>
                    <a:pt x="18442" y="13152"/>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9" name="Freeform 428"/>
            <p:cNvSpPr/>
            <p:nvPr/>
          </p:nvSpPr>
          <p:spPr>
            <a:xfrm>
              <a:off x="1548709" y="983047"/>
              <a:ext cx="60298" cy="53463"/>
            </a:xfrm>
            <a:prstGeom prst="rect">
              <a:avLst/>
            </a:pr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20" name="Freeform 118"/>
            <p:cNvSpPr/>
            <p:nvPr/>
          </p:nvSpPr>
          <p:spPr>
            <a:xfrm>
              <a:off x="1363057" y="1023726"/>
              <a:ext cx="310972" cy="246691"/>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8440" y="7793"/>
                  </a:moveTo>
                  <a:lnTo>
                    <a:pt x="4690" y="12368"/>
                  </a:lnTo>
                  <a:lnTo>
                    <a:pt x="9769" y="18614"/>
                  </a:lnTo>
                  <a:lnTo>
                    <a:pt x="8440" y="7793"/>
                  </a:lnTo>
                  <a:close/>
                  <a:moveTo>
                    <a:pt x="21481" y="0"/>
                  </a:moveTo>
                  <a:lnTo>
                    <a:pt x="20093" y="21599"/>
                  </a:lnTo>
                  <a:lnTo>
                    <a:pt x="10136" y="21599"/>
                  </a:lnTo>
                  <a:lnTo>
                    <a:pt x="9799" y="18858"/>
                  </a:lnTo>
                  <a:lnTo>
                    <a:pt x="8596" y="21600"/>
                  </a:lnTo>
                  <a:cubicBezTo>
                    <a:pt x="8596" y="21600"/>
                    <a:pt x="182" y="15512"/>
                    <a:pt x="1" y="11966"/>
                  </a:cubicBezTo>
                  <a:cubicBezTo>
                    <a:pt x="-119" y="8086"/>
                    <a:pt x="7454" y="593"/>
                    <a:pt x="7454" y="593"/>
                  </a:cubicBezTo>
                  <a:lnTo>
                    <a:pt x="7541" y="474"/>
                  </a:lnTo>
                  <a:lnTo>
                    <a:pt x="21481" y="0"/>
                  </a:lnTo>
                  <a:close/>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21" name="Freeform 431"/>
            <p:cNvSpPr/>
            <p:nvPr/>
          </p:nvSpPr>
          <p:spPr>
            <a:xfrm>
              <a:off x="1372806" y="1630503"/>
              <a:ext cx="90893" cy="331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15360"/>
                    <a:pt x="2517" y="9600"/>
                    <a:pt x="5243" y="9600"/>
                  </a:cubicBezTo>
                  <a:lnTo>
                    <a:pt x="8388" y="9600"/>
                  </a:lnTo>
                  <a:lnTo>
                    <a:pt x="12792"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22" name="Freeform 432"/>
            <p:cNvSpPr/>
            <p:nvPr/>
          </p:nvSpPr>
          <p:spPr>
            <a:xfrm>
              <a:off x="1414871" y="1271181"/>
              <a:ext cx="331819" cy="361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31" y="10869"/>
                  </a:moveTo>
                  <a:lnTo>
                    <a:pt x="15509" y="0"/>
                  </a:lnTo>
                  <a:lnTo>
                    <a:pt x="6147" y="0"/>
                  </a:lnTo>
                  <a:lnTo>
                    <a:pt x="1354" y="10869"/>
                  </a:lnTo>
                  <a:lnTo>
                    <a:pt x="0" y="21600"/>
                  </a:lnTo>
                  <a:lnTo>
                    <a:pt x="3835" y="21600"/>
                  </a:lnTo>
                  <a:lnTo>
                    <a:pt x="6260" y="12015"/>
                  </a:lnTo>
                  <a:lnTo>
                    <a:pt x="10828" y="5549"/>
                  </a:lnTo>
                  <a:lnTo>
                    <a:pt x="14268" y="12015"/>
                  </a:lnTo>
                  <a:lnTo>
                    <a:pt x="17765" y="21600"/>
                  </a:lnTo>
                  <a:lnTo>
                    <a:pt x="21600" y="21600"/>
                  </a:lnTo>
                  <a:lnTo>
                    <a:pt x="19231" y="10869"/>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23" name="Freeform 433"/>
            <p:cNvSpPr/>
            <p:nvPr/>
          </p:nvSpPr>
          <p:spPr>
            <a:xfrm>
              <a:off x="1697845" y="1630503"/>
              <a:ext cx="90894" cy="331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15360"/>
                    <a:pt x="19293" y="9600"/>
                    <a:pt x="16357" y="9600"/>
                  </a:cubicBezTo>
                  <a:lnTo>
                    <a:pt x="13212" y="9600"/>
                  </a:lnTo>
                  <a:lnTo>
                    <a:pt x="9017" y="0"/>
                  </a:lnTo>
                  <a:lnTo>
                    <a:pt x="0" y="0"/>
                  </a:lnTo>
                  <a:lnTo>
                    <a:pt x="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24" name="Freeform 434"/>
            <p:cNvSpPr/>
            <p:nvPr/>
          </p:nvSpPr>
          <p:spPr>
            <a:xfrm>
              <a:off x="1663429" y="766099"/>
              <a:ext cx="171221" cy="375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 y="14872"/>
                  </a:moveTo>
                  <a:lnTo>
                    <a:pt x="12482" y="8808"/>
                  </a:lnTo>
                  <a:lnTo>
                    <a:pt x="8466" y="487"/>
                  </a:lnTo>
                  <a:lnTo>
                    <a:pt x="14002" y="0"/>
                  </a:lnTo>
                  <a:lnTo>
                    <a:pt x="21600" y="9561"/>
                  </a:lnTo>
                  <a:lnTo>
                    <a:pt x="0" y="21600"/>
                  </a:lnTo>
                  <a:lnTo>
                    <a:pt x="1194" y="14872"/>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25" name="Freeform 435"/>
            <p:cNvSpPr/>
            <p:nvPr/>
          </p:nvSpPr>
          <p:spPr>
            <a:xfrm>
              <a:off x="1699441" y="677964"/>
              <a:ext cx="70199" cy="97531"/>
            </a:xfrm>
            <a:custGeom>
              <a:avLst/>
              <a:gdLst/>
              <a:ahLst/>
              <a:cxnLst>
                <a:cxn ang="0">
                  <a:pos x="wd2" y="hd2"/>
                </a:cxn>
                <a:cxn ang="5400000">
                  <a:pos x="wd2" y="hd2"/>
                </a:cxn>
                <a:cxn ang="10800000">
                  <a:pos x="wd2" y="hd2"/>
                </a:cxn>
                <a:cxn ang="16200000">
                  <a:pos x="wd2" y="hd2"/>
                </a:cxn>
              </a:cxnLst>
              <a:rect l="0" t="0" r="r" b="b"/>
              <a:pathLst>
                <a:path w="20051" h="21600" fill="norm" stroke="1" extrusionOk="0">
                  <a:moveTo>
                    <a:pt x="10478" y="21600"/>
                  </a:moveTo>
                  <a:lnTo>
                    <a:pt x="9251" y="18514"/>
                  </a:lnTo>
                  <a:cubicBezTo>
                    <a:pt x="7287" y="18686"/>
                    <a:pt x="5324" y="18514"/>
                    <a:pt x="3851" y="17829"/>
                  </a:cubicBezTo>
                  <a:lnTo>
                    <a:pt x="1396" y="16800"/>
                  </a:lnTo>
                  <a:lnTo>
                    <a:pt x="1887" y="9943"/>
                  </a:lnTo>
                  <a:lnTo>
                    <a:pt x="4096" y="9257"/>
                  </a:lnTo>
                  <a:cubicBezTo>
                    <a:pt x="4096" y="9257"/>
                    <a:pt x="-1549" y="1886"/>
                    <a:pt x="415" y="0"/>
                  </a:cubicBezTo>
                  <a:lnTo>
                    <a:pt x="8269" y="7371"/>
                  </a:lnTo>
                  <a:lnTo>
                    <a:pt x="13915" y="6857"/>
                  </a:lnTo>
                  <a:lnTo>
                    <a:pt x="18824" y="15600"/>
                  </a:lnTo>
                  <a:lnTo>
                    <a:pt x="20051" y="20229"/>
                  </a:lnTo>
                  <a:lnTo>
                    <a:pt x="10478"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26" name="Freeform 436"/>
            <p:cNvSpPr/>
            <p:nvPr/>
          </p:nvSpPr>
          <p:spPr>
            <a:xfrm>
              <a:off x="1545784" y="865884"/>
              <a:ext cx="130381" cy="143925"/>
            </a:xfrm>
            <a:custGeom>
              <a:avLst/>
              <a:gdLst/>
              <a:ahLst/>
              <a:cxnLst>
                <a:cxn ang="0">
                  <a:pos x="wd2" y="hd2"/>
                </a:cxn>
                <a:cxn ang="5400000">
                  <a:pos x="wd2" y="hd2"/>
                </a:cxn>
                <a:cxn ang="10800000">
                  <a:pos x="wd2" y="hd2"/>
                </a:cxn>
                <a:cxn ang="16200000">
                  <a:pos x="wd2" y="hd2"/>
                </a:cxn>
              </a:cxnLst>
              <a:rect l="0" t="0" r="r" b="b"/>
              <a:pathLst>
                <a:path w="15415" h="19608" fill="norm" stroke="1" extrusionOk="0">
                  <a:moveTo>
                    <a:pt x="12280" y="8674"/>
                  </a:moveTo>
                  <a:cubicBezTo>
                    <a:pt x="12280" y="8674"/>
                    <a:pt x="14521" y="5408"/>
                    <a:pt x="11261" y="3827"/>
                  </a:cubicBezTo>
                  <a:cubicBezTo>
                    <a:pt x="7899" y="2457"/>
                    <a:pt x="1785" y="-1125"/>
                    <a:pt x="665" y="350"/>
                  </a:cubicBezTo>
                  <a:cubicBezTo>
                    <a:pt x="-558" y="1931"/>
                    <a:pt x="-456" y="7831"/>
                    <a:pt x="4129" y="9517"/>
                  </a:cubicBezTo>
                  <a:cubicBezTo>
                    <a:pt x="7287" y="10887"/>
                    <a:pt x="3110" y="13205"/>
                    <a:pt x="3925" y="13837"/>
                  </a:cubicBezTo>
                  <a:cubicBezTo>
                    <a:pt x="4638" y="14469"/>
                    <a:pt x="6778" y="11203"/>
                    <a:pt x="7593" y="12046"/>
                  </a:cubicBezTo>
                  <a:cubicBezTo>
                    <a:pt x="8204" y="12678"/>
                    <a:pt x="8102" y="14364"/>
                    <a:pt x="6472" y="14153"/>
                  </a:cubicBezTo>
                  <a:cubicBezTo>
                    <a:pt x="6167" y="14153"/>
                    <a:pt x="6880" y="14891"/>
                    <a:pt x="6574" y="15312"/>
                  </a:cubicBezTo>
                  <a:cubicBezTo>
                    <a:pt x="5453" y="16787"/>
                    <a:pt x="3925" y="20475"/>
                    <a:pt x="6472" y="19421"/>
                  </a:cubicBezTo>
                  <a:cubicBezTo>
                    <a:pt x="8917" y="18262"/>
                    <a:pt x="21042" y="12362"/>
                    <a:pt x="12280" y="8674"/>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1" name="TextBox 134"/>
          <p:cNvSpPr txBox="1"/>
          <p:nvPr/>
        </p:nvSpPr>
        <p:spPr>
          <a:xfrm>
            <a:off x="790454" y="678805"/>
            <a:ext cx="14173415" cy="218947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3E6F43"/>
                </a:solidFill>
                <a:latin typeface="Poppins Bold"/>
                <a:ea typeface="Poppins Bold"/>
                <a:cs typeface="Poppins Bold"/>
                <a:sym typeface="Poppins Bold"/>
              </a:defRPr>
            </a:lvl1pPr>
          </a:lstStyle>
          <a:p>
            <a:pPr/>
            <a:r>
              <a:t> Sale or Merger</a:t>
            </a:r>
          </a:p>
        </p:txBody>
      </p:sp>
      <p:sp>
        <p:nvSpPr>
          <p:cNvPr id="3032" name="Freeform 70"/>
          <p:cNvSpPr/>
          <p:nvPr/>
        </p:nvSpPr>
        <p:spPr>
          <a:xfrm>
            <a:off x="747189" y="3798698"/>
            <a:ext cx="7319431" cy="8810022"/>
          </a:xfrm>
          <a:prstGeom prst="roundRect">
            <a:avLst>
              <a:gd name="adj" fmla="val 8952"/>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33" name="TextBox 5"/>
          <p:cNvSpPr txBox="1"/>
          <p:nvPr/>
        </p:nvSpPr>
        <p:spPr>
          <a:xfrm>
            <a:off x="1785233" y="5180173"/>
            <a:ext cx="5243343" cy="142239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5" sz="4000">
                <a:solidFill>
                  <a:srgbClr val="111340"/>
                </a:solidFill>
                <a:latin typeface="Poppins Bold"/>
                <a:ea typeface="Poppins Bold"/>
                <a:cs typeface="Poppins Bold"/>
                <a:sym typeface="Poppins Bold"/>
              </a:defRPr>
            </a:pPr>
            <a:r>
              <a:t>Potential Buyers </a:t>
            </a:r>
          </a:p>
          <a:p>
            <a:pPr algn="ctr" defTabSz="1828433">
              <a:lnSpc>
                <a:spcPct val="80000"/>
              </a:lnSpc>
              <a:spcBef>
                <a:spcPts val="0"/>
              </a:spcBef>
              <a:defRPr spc="-35" sz="4000">
                <a:solidFill>
                  <a:srgbClr val="111340"/>
                </a:solidFill>
                <a:latin typeface="Poppins Bold"/>
                <a:ea typeface="Poppins Bold"/>
                <a:cs typeface="Poppins Bold"/>
                <a:sym typeface="Poppins Bold"/>
              </a:defRPr>
            </a:pPr>
            <a:r>
              <a:t>or Partners</a:t>
            </a:r>
          </a:p>
        </p:txBody>
      </p:sp>
      <p:sp>
        <p:nvSpPr>
          <p:cNvPr id="3034" name="TextBox 6"/>
          <p:cNvSpPr txBox="1"/>
          <p:nvPr/>
        </p:nvSpPr>
        <p:spPr>
          <a:xfrm>
            <a:off x="1225663" y="6907121"/>
            <a:ext cx="6362484" cy="52298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Identify entities interested in buying or merging with your venture. These could be larger educational companies, technology firms, or other organizations looking to expand their footprint in the education sector.</a:t>
            </a:r>
          </a:p>
        </p:txBody>
      </p:sp>
      <p:sp>
        <p:nvSpPr>
          <p:cNvPr id="3035" name="Freeform 70"/>
          <p:cNvSpPr/>
          <p:nvPr/>
        </p:nvSpPr>
        <p:spPr>
          <a:xfrm>
            <a:off x="8676840" y="3898089"/>
            <a:ext cx="7315201" cy="8810022"/>
          </a:xfrm>
          <a:prstGeom prst="roundRect">
            <a:avLst>
              <a:gd name="adj" fmla="val 895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36" name="TextBox 5"/>
          <p:cNvSpPr txBox="1"/>
          <p:nvPr/>
        </p:nvSpPr>
        <p:spPr>
          <a:xfrm>
            <a:off x="9712769" y="5507047"/>
            <a:ext cx="5243343" cy="920748"/>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41" sz="4700">
                <a:solidFill>
                  <a:srgbClr val="111340"/>
                </a:solidFill>
                <a:latin typeface="Poppins Bold"/>
                <a:ea typeface="Poppins Bold"/>
                <a:cs typeface="Poppins Bold"/>
                <a:sym typeface="Poppins Bold"/>
              </a:defRPr>
            </a:lvl1pPr>
          </a:lstStyle>
          <a:p>
            <a:pPr/>
            <a:r>
              <a:t>Strategic Fit</a:t>
            </a:r>
          </a:p>
        </p:txBody>
      </p:sp>
      <p:sp>
        <p:nvSpPr>
          <p:cNvPr id="3037" name="TextBox 6"/>
          <p:cNvSpPr txBox="1"/>
          <p:nvPr/>
        </p:nvSpPr>
        <p:spPr>
          <a:xfrm>
            <a:off x="9078173" y="6889631"/>
            <a:ext cx="6512536" cy="54317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Understand how your venture fits into the broader market and who might benefit from acquiring it. This includes considering your unique selling points, customer base, technology, or market position.</a:t>
            </a:r>
          </a:p>
        </p:txBody>
      </p:sp>
      <p:sp>
        <p:nvSpPr>
          <p:cNvPr id="3038" name="Freeform 70"/>
          <p:cNvSpPr/>
          <p:nvPr/>
        </p:nvSpPr>
        <p:spPr>
          <a:xfrm>
            <a:off x="16606491" y="3898089"/>
            <a:ext cx="7315201" cy="8810022"/>
          </a:xfrm>
          <a:prstGeom prst="roundRect">
            <a:avLst>
              <a:gd name="adj" fmla="val 8957"/>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39" name="TextBox 5"/>
          <p:cNvSpPr txBox="1"/>
          <p:nvPr/>
        </p:nvSpPr>
        <p:spPr>
          <a:xfrm>
            <a:off x="17509898" y="5315709"/>
            <a:ext cx="5907972" cy="920747"/>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41" sz="4700">
                <a:solidFill>
                  <a:srgbClr val="111340"/>
                </a:solidFill>
                <a:latin typeface="Poppins Bold"/>
                <a:ea typeface="Poppins Bold"/>
                <a:cs typeface="Poppins Bold"/>
                <a:sym typeface="Poppins Bold"/>
              </a:defRPr>
            </a:lvl1pPr>
          </a:lstStyle>
          <a:p>
            <a:pPr/>
            <a:r>
              <a:t>Negotiating Terms</a:t>
            </a:r>
          </a:p>
        </p:txBody>
      </p:sp>
      <p:sp>
        <p:nvSpPr>
          <p:cNvPr id="3040" name="TextBox 6"/>
          <p:cNvSpPr txBox="1"/>
          <p:nvPr/>
        </p:nvSpPr>
        <p:spPr>
          <a:xfrm>
            <a:off x="17080735" y="6839383"/>
            <a:ext cx="6362484" cy="54317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Be prepared to negotiate terms that benefit both parties in the event of a sale or merger. This includes the valuation of your venture, the role of the founding team post-merger, and other key terms.</a:t>
            </a:r>
          </a:p>
        </p:txBody>
      </p:sp>
      <p:grpSp>
        <p:nvGrpSpPr>
          <p:cNvPr id="3072" name="Group"/>
          <p:cNvGrpSpPr/>
          <p:nvPr/>
        </p:nvGrpSpPr>
        <p:grpSpPr>
          <a:xfrm>
            <a:off x="3389881" y="2835007"/>
            <a:ext cx="2034047" cy="2040617"/>
            <a:chOff x="0" y="0"/>
            <a:chExt cx="2034045" cy="2040615"/>
          </a:xfrm>
        </p:grpSpPr>
        <p:sp>
          <p:nvSpPr>
            <p:cNvPr id="3041" name="Freeform 149"/>
            <p:cNvSpPr/>
            <p:nvPr/>
          </p:nvSpPr>
          <p:spPr>
            <a:xfrm>
              <a:off x="0" y="0"/>
              <a:ext cx="2034046" cy="2040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42" name="Freeform 150"/>
            <p:cNvSpPr/>
            <p:nvPr/>
          </p:nvSpPr>
          <p:spPr>
            <a:xfrm>
              <a:off x="172171" y="389423"/>
              <a:ext cx="1523792" cy="93201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43" name="Freeform 151"/>
            <p:cNvSpPr/>
            <p:nvPr/>
          </p:nvSpPr>
          <p:spPr>
            <a:xfrm>
              <a:off x="241038" y="455372"/>
              <a:ext cx="1386056" cy="80011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44" name="Freeform 152"/>
            <p:cNvSpPr/>
            <p:nvPr/>
          </p:nvSpPr>
          <p:spPr>
            <a:xfrm>
              <a:off x="334951" y="727964"/>
              <a:ext cx="894583" cy="477277"/>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45" name="Freeform 75"/>
            <p:cNvSpPr/>
            <p:nvPr/>
          </p:nvSpPr>
          <p:spPr>
            <a:xfrm>
              <a:off x="460167" y="1322151"/>
              <a:ext cx="932143" cy="225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46" name="Freeform 76"/>
            <p:cNvSpPr/>
            <p:nvPr/>
          </p:nvSpPr>
          <p:spPr>
            <a:xfrm>
              <a:off x="516513" y="508760"/>
              <a:ext cx="331115" cy="13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47" name="Freeform 157"/>
            <p:cNvSpPr/>
            <p:nvPr/>
          </p:nvSpPr>
          <p:spPr>
            <a:xfrm>
              <a:off x="403819" y="518182"/>
              <a:ext cx="43131" cy="12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48" name="Freeform 158"/>
            <p:cNvSpPr/>
            <p:nvPr/>
          </p:nvSpPr>
          <p:spPr>
            <a:xfrm>
              <a:off x="300516" y="511901"/>
              <a:ext cx="71300"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49" name="Freeform 159"/>
            <p:cNvSpPr/>
            <p:nvPr/>
          </p:nvSpPr>
          <p:spPr>
            <a:xfrm>
              <a:off x="388167" y="816531"/>
              <a:ext cx="838237" cy="39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0" name="Freeform 160"/>
            <p:cNvSpPr/>
            <p:nvPr/>
          </p:nvSpPr>
          <p:spPr>
            <a:xfrm>
              <a:off x="306778" y="662644"/>
              <a:ext cx="922754" cy="54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1" name="Freeform 81"/>
            <p:cNvSpPr/>
            <p:nvPr/>
          </p:nvSpPr>
          <p:spPr>
            <a:xfrm>
              <a:off x="1286590" y="684628"/>
              <a:ext cx="252855" cy="41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2" name="Freeform 82"/>
            <p:cNvSpPr/>
            <p:nvPr/>
          </p:nvSpPr>
          <p:spPr>
            <a:xfrm>
              <a:off x="1286590" y="624958"/>
              <a:ext cx="252855" cy="53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3" name="Freeform 83"/>
            <p:cNvSpPr/>
            <p:nvPr/>
          </p:nvSpPr>
          <p:spPr>
            <a:xfrm>
              <a:off x="1286590" y="803968"/>
              <a:ext cx="252855" cy="40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4" name="Freeform 84"/>
            <p:cNvSpPr/>
            <p:nvPr/>
          </p:nvSpPr>
          <p:spPr>
            <a:xfrm>
              <a:off x="1286590" y="577851"/>
              <a:ext cx="252855" cy="40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5" name="Freeform 172"/>
            <p:cNvSpPr/>
            <p:nvPr/>
          </p:nvSpPr>
          <p:spPr>
            <a:xfrm>
              <a:off x="309908" y="574710"/>
              <a:ext cx="919627" cy="63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6" name="Freeform 173"/>
            <p:cNvSpPr/>
            <p:nvPr/>
          </p:nvSpPr>
          <p:spPr>
            <a:xfrm>
              <a:off x="1652846" y="1576532"/>
              <a:ext cx="133890" cy="5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7" name="Freeform 174"/>
            <p:cNvSpPr/>
            <p:nvPr/>
          </p:nvSpPr>
          <p:spPr>
            <a:xfrm>
              <a:off x="1496327" y="1563970"/>
              <a:ext cx="133890" cy="5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8" name="Freeform 175"/>
            <p:cNvSpPr/>
            <p:nvPr/>
          </p:nvSpPr>
          <p:spPr>
            <a:xfrm>
              <a:off x="1258810" y="797688"/>
              <a:ext cx="177325" cy="115480"/>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9" name="Freeform 176"/>
            <p:cNvSpPr/>
            <p:nvPr/>
          </p:nvSpPr>
          <p:spPr>
            <a:xfrm>
              <a:off x="1405544" y="797688"/>
              <a:ext cx="202771" cy="188126"/>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0" name="Freeform 177"/>
            <p:cNvSpPr/>
            <p:nvPr/>
          </p:nvSpPr>
          <p:spPr>
            <a:xfrm>
              <a:off x="1570029" y="797686"/>
              <a:ext cx="179153" cy="25052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1" name="Freeform 178"/>
            <p:cNvSpPr/>
            <p:nvPr/>
          </p:nvSpPr>
          <p:spPr>
            <a:xfrm>
              <a:off x="1709193" y="797686"/>
              <a:ext cx="43108" cy="25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2" name="Freeform 179"/>
            <p:cNvSpPr/>
            <p:nvPr/>
          </p:nvSpPr>
          <p:spPr>
            <a:xfrm>
              <a:off x="1599628" y="697191"/>
              <a:ext cx="71296" cy="85684"/>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3" name="Freeform 180"/>
            <p:cNvSpPr/>
            <p:nvPr/>
          </p:nvSpPr>
          <p:spPr>
            <a:xfrm>
              <a:off x="1638673" y="738017"/>
              <a:ext cx="51039" cy="80944"/>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4" name="Freeform 181"/>
            <p:cNvSpPr/>
            <p:nvPr/>
          </p:nvSpPr>
          <p:spPr>
            <a:xfrm>
              <a:off x="1649713" y="738018"/>
              <a:ext cx="39984" cy="3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5" name="Freeform 182"/>
            <p:cNvSpPr/>
            <p:nvPr/>
          </p:nvSpPr>
          <p:spPr>
            <a:xfrm>
              <a:off x="1615281" y="650082"/>
              <a:ext cx="90078" cy="1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6" name="Freeform 183"/>
            <p:cNvSpPr/>
            <p:nvPr/>
          </p:nvSpPr>
          <p:spPr>
            <a:xfrm>
              <a:off x="1599275" y="618678"/>
              <a:ext cx="155345" cy="167291"/>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7" name="Freeform 184"/>
            <p:cNvSpPr/>
            <p:nvPr/>
          </p:nvSpPr>
          <p:spPr>
            <a:xfrm>
              <a:off x="1571456" y="1048927"/>
              <a:ext cx="162070" cy="517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8" name="Freeform 185"/>
            <p:cNvSpPr/>
            <p:nvPr/>
          </p:nvSpPr>
          <p:spPr>
            <a:xfrm>
              <a:off x="1638531" y="1199672"/>
              <a:ext cx="63702" cy="294495"/>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9" name="Freeform 186"/>
            <p:cNvSpPr/>
            <p:nvPr/>
          </p:nvSpPr>
          <p:spPr>
            <a:xfrm>
              <a:off x="1634063" y="1048927"/>
              <a:ext cx="152168" cy="53003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70" name="Freeform 187"/>
            <p:cNvSpPr/>
            <p:nvPr/>
          </p:nvSpPr>
          <p:spPr>
            <a:xfrm>
              <a:off x="1689417" y="1001819"/>
              <a:ext cx="119249" cy="136829"/>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3"/>
                    <a:pt x="119" y="20363"/>
                  </a:cubicBezTo>
                  <a:cubicBezTo>
                    <a:pt x="1118" y="20588"/>
                    <a:pt x="2117" y="19687"/>
                    <a:pt x="2117" y="19687"/>
                  </a:cubicBezTo>
                  <a:cubicBezTo>
                    <a:pt x="1243" y="20700"/>
                    <a:pt x="993" y="21375"/>
                    <a:pt x="1867" y="21375"/>
                  </a:cubicBezTo>
                  <a:cubicBezTo>
                    <a:pt x="2741" y="21375"/>
                    <a:pt x="3865" y="20363"/>
                    <a:pt x="3865" y="20363"/>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71" name="Freeform 188"/>
            <p:cNvSpPr/>
            <p:nvPr/>
          </p:nvSpPr>
          <p:spPr>
            <a:xfrm>
              <a:off x="1721715" y="797688"/>
              <a:ext cx="137102" cy="228546"/>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3095" name="Group"/>
          <p:cNvGrpSpPr/>
          <p:nvPr/>
        </p:nvGrpSpPr>
        <p:grpSpPr>
          <a:xfrm>
            <a:off x="11045490" y="2716189"/>
            <a:ext cx="2293020" cy="2122841"/>
            <a:chOff x="0" y="0"/>
            <a:chExt cx="2293019" cy="2122839"/>
          </a:xfrm>
        </p:grpSpPr>
        <p:sp>
          <p:nvSpPr>
            <p:cNvPr id="3073" name="Freeform 241"/>
            <p:cNvSpPr/>
            <p:nvPr/>
          </p:nvSpPr>
          <p:spPr>
            <a:xfrm>
              <a:off x="0" y="0"/>
              <a:ext cx="2293020" cy="2122840"/>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74" name="Freeform 104"/>
            <p:cNvSpPr/>
            <p:nvPr/>
          </p:nvSpPr>
          <p:spPr>
            <a:xfrm>
              <a:off x="300810" y="581532"/>
              <a:ext cx="1687750" cy="1172132"/>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2437" y="0"/>
                  </a:moveTo>
                  <a:lnTo>
                    <a:pt x="18765" y="0"/>
                  </a:lnTo>
                  <a:cubicBezTo>
                    <a:pt x="19146" y="0"/>
                    <a:pt x="19458" y="422"/>
                    <a:pt x="19458" y="927"/>
                  </a:cubicBezTo>
                  <a:lnTo>
                    <a:pt x="19458" y="15195"/>
                  </a:lnTo>
                  <a:cubicBezTo>
                    <a:pt x="19458" y="15713"/>
                    <a:pt x="19146" y="16121"/>
                    <a:pt x="18765" y="16121"/>
                  </a:cubicBezTo>
                  <a:lnTo>
                    <a:pt x="18040" y="16135"/>
                  </a:lnTo>
                  <a:lnTo>
                    <a:pt x="18040" y="17024"/>
                  </a:lnTo>
                  <a:lnTo>
                    <a:pt x="19097" y="17038"/>
                  </a:lnTo>
                  <a:cubicBezTo>
                    <a:pt x="19318" y="17038"/>
                    <a:pt x="19529" y="17188"/>
                    <a:pt x="19660" y="17433"/>
                  </a:cubicBezTo>
                  <a:lnTo>
                    <a:pt x="21085" y="20157"/>
                  </a:lnTo>
                  <a:cubicBezTo>
                    <a:pt x="21406" y="20769"/>
                    <a:pt x="21075" y="21600"/>
                    <a:pt x="20523" y="21600"/>
                  </a:cubicBezTo>
                  <a:lnTo>
                    <a:pt x="689" y="21600"/>
                  </a:lnTo>
                  <a:cubicBezTo>
                    <a:pt x="127" y="21600"/>
                    <a:pt x="-194" y="20769"/>
                    <a:pt x="127" y="20157"/>
                  </a:cubicBezTo>
                  <a:lnTo>
                    <a:pt x="1552" y="17433"/>
                  </a:lnTo>
                  <a:cubicBezTo>
                    <a:pt x="1683" y="17188"/>
                    <a:pt x="1894" y="17038"/>
                    <a:pt x="2115" y="17038"/>
                  </a:cubicBezTo>
                  <a:lnTo>
                    <a:pt x="3216" y="17024"/>
                  </a:lnTo>
                  <a:lnTo>
                    <a:pt x="3216" y="16135"/>
                  </a:lnTo>
                  <a:lnTo>
                    <a:pt x="2437" y="16121"/>
                  </a:lnTo>
                  <a:cubicBezTo>
                    <a:pt x="2066" y="16121"/>
                    <a:pt x="1754" y="15713"/>
                    <a:pt x="1754" y="15195"/>
                  </a:cubicBezTo>
                  <a:lnTo>
                    <a:pt x="1754" y="927"/>
                  </a:lnTo>
                  <a:cubicBezTo>
                    <a:pt x="1754" y="422"/>
                    <a:pt x="2066" y="0"/>
                    <a:pt x="24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75" name="Freeform 244"/>
            <p:cNvSpPr/>
            <p:nvPr/>
          </p:nvSpPr>
          <p:spPr>
            <a:xfrm>
              <a:off x="510912" y="640340"/>
              <a:ext cx="1271198" cy="760481"/>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76" name="Freeform 106"/>
            <p:cNvSpPr/>
            <p:nvPr/>
          </p:nvSpPr>
          <p:spPr>
            <a:xfrm>
              <a:off x="507369" y="645599"/>
              <a:ext cx="1273109" cy="75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81" y="194"/>
                  </a:lnTo>
                  <a:lnTo>
                    <a:pt x="21600" y="161"/>
                  </a:lnTo>
                  <a:cubicBezTo>
                    <a:pt x="21600" y="3708"/>
                    <a:pt x="21575" y="18024"/>
                    <a:pt x="21568" y="21575"/>
                  </a:cubicBezTo>
                  <a:lnTo>
                    <a:pt x="41" y="21600"/>
                  </a:lnTo>
                  <a:lnTo>
                    <a:pt x="0" y="17610"/>
                  </a:lnTo>
                  <a:lnTo>
                    <a:pt x="6092" y="10230"/>
                  </a:lnTo>
                  <a:lnTo>
                    <a:pt x="8749" y="13304"/>
                  </a:lnTo>
                  <a:lnTo>
                    <a:pt x="11405" y="10230"/>
                  </a:lnTo>
                  <a:lnTo>
                    <a:pt x="13532" y="13326"/>
                  </a:lnTo>
                  <a:lnTo>
                    <a:pt x="21581" y="0"/>
                  </a:lnTo>
                  <a:close/>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77" name="Freeform 107"/>
            <p:cNvSpPr/>
            <p:nvPr/>
          </p:nvSpPr>
          <p:spPr>
            <a:xfrm>
              <a:off x="506866" y="639043"/>
              <a:ext cx="1276043" cy="763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48" y="18427"/>
                  </a:moveTo>
                  <a:lnTo>
                    <a:pt x="19748" y="21453"/>
                  </a:lnTo>
                  <a:lnTo>
                    <a:pt x="21491" y="21453"/>
                  </a:lnTo>
                  <a:lnTo>
                    <a:pt x="21491" y="18427"/>
                  </a:lnTo>
                  <a:lnTo>
                    <a:pt x="19748" y="18427"/>
                  </a:lnTo>
                  <a:close/>
                  <a:moveTo>
                    <a:pt x="17578" y="18427"/>
                  </a:moveTo>
                  <a:lnTo>
                    <a:pt x="17578" y="21453"/>
                  </a:lnTo>
                  <a:lnTo>
                    <a:pt x="19517" y="21453"/>
                  </a:lnTo>
                  <a:lnTo>
                    <a:pt x="19517" y="18427"/>
                  </a:lnTo>
                  <a:lnTo>
                    <a:pt x="17578" y="18427"/>
                  </a:lnTo>
                  <a:close/>
                  <a:moveTo>
                    <a:pt x="15424" y="18427"/>
                  </a:moveTo>
                  <a:lnTo>
                    <a:pt x="15424" y="21453"/>
                  </a:lnTo>
                  <a:lnTo>
                    <a:pt x="17363" y="21453"/>
                  </a:lnTo>
                  <a:lnTo>
                    <a:pt x="17363" y="18427"/>
                  </a:lnTo>
                  <a:lnTo>
                    <a:pt x="15424" y="18427"/>
                  </a:lnTo>
                  <a:close/>
                  <a:moveTo>
                    <a:pt x="13225" y="18427"/>
                  </a:moveTo>
                  <a:lnTo>
                    <a:pt x="13225" y="21453"/>
                  </a:lnTo>
                  <a:lnTo>
                    <a:pt x="15206" y="21453"/>
                  </a:lnTo>
                  <a:lnTo>
                    <a:pt x="15206" y="18427"/>
                  </a:lnTo>
                  <a:lnTo>
                    <a:pt x="13225" y="18427"/>
                  </a:lnTo>
                  <a:close/>
                  <a:moveTo>
                    <a:pt x="11068" y="18427"/>
                  </a:moveTo>
                  <a:lnTo>
                    <a:pt x="11068" y="21453"/>
                  </a:lnTo>
                  <a:lnTo>
                    <a:pt x="13008" y="21453"/>
                  </a:lnTo>
                  <a:lnTo>
                    <a:pt x="13008" y="18427"/>
                  </a:lnTo>
                  <a:lnTo>
                    <a:pt x="11068" y="18427"/>
                  </a:lnTo>
                  <a:close/>
                  <a:moveTo>
                    <a:pt x="8914" y="18427"/>
                  </a:moveTo>
                  <a:lnTo>
                    <a:pt x="8914" y="21453"/>
                  </a:lnTo>
                  <a:lnTo>
                    <a:pt x="10840" y="21453"/>
                  </a:lnTo>
                  <a:lnTo>
                    <a:pt x="10840" y="18427"/>
                  </a:lnTo>
                  <a:lnTo>
                    <a:pt x="8914" y="18427"/>
                  </a:lnTo>
                  <a:close/>
                  <a:moveTo>
                    <a:pt x="6759" y="18427"/>
                  </a:moveTo>
                  <a:lnTo>
                    <a:pt x="6759" y="21453"/>
                  </a:lnTo>
                  <a:lnTo>
                    <a:pt x="8685" y="21453"/>
                  </a:lnTo>
                  <a:lnTo>
                    <a:pt x="8685" y="18427"/>
                  </a:lnTo>
                  <a:lnTo>
                    <a:pt x="6759" y="18427"/>
                  </a:lnTo>
                  <a:close/>
                  <a:moveTo>
                    <a:pt x="4591" y="18427"/>
                  </a:moveTo>
                  <a:lnTo>
                    <a:pt x="4591" y="21453"/>
                  </a:lnTo>
                  <a:lnTo>
                    <a:pt x="6531" y="21453"/>
                  </a:lnTo>
                  <a:lnTo>
                    <a:pt x="6531" y="18427"/>
                  </a:lnTo>
                  <a:lnTo>
                    <a:pt x="4591" y="18427"/>
                  </a:lnTo>
                  <a:close/>
                  <a:moveTo>
                    <a:pt x="2437" y="18427"/>
                  </a:moveTo>
                  <a:lnTo>
                    <a:pt x="2437" y="21453"/>
                  </a:lnTo>
                  <a:lnTo>
                    <a:pt x="4376" y="21453"/>
                  </a:lnTo>
                  <a:lnTo>
                    <a:pt x="4376" y="18427"/>
                  </a:lnTo>
                  <a:lnTo>
                    <a:pt x="2437" y="18427"/>
                  </a:lnTo>
                  <a:close/>
                  <a:moveTo>
                    <a:pt x="117" y="18427"/>
                  </a:moveTo>
                  <a:lnTo>
                    <a:pt x="117" y="21453"/>
                  </a:lnTo>
                  <a:lnTo>
                    <a:pt x="2280" y="21453"/>
                  </a:lnTo>
                  <a:lnTo>
                    <a:pt x="2280" y="18427"/>
                  </a:lnTo>
                  <a:lnTo>
                    <a:pt x="117" y="18427"/>
                  </a:lnTo>
                  <a:close/>
                  <a:moveTo>
                    <a:pt x="2280" y="15082"/>
                  </a:moveTo>
                  <a:lnTo>
                    <a:pt x="117" y="17726"/>
                  </a:lnTo>
                  <a:lnTo>
                    <a:pt x="117" y="18089"/>
                  </a:lnTo>
                  <a:lnTo>
                    <a:pt x="2280" y="18089"/>
                  </a:lnTo>
                  <a:lnTo>
                    <a:pt x="2280" y="15082"/>
                  </a:lnTo>
                  <a:close/>
                  <a:moveTo>
                    <a:pt x="19748" y="15039"/>
                  </a:moveTo>
                  <a:lnTo>
                    <a:pt x="19748" y="18089"/>
                  </a:lnTo>
                  <a:lnTo>
                    <a:pt x="21491" y="18089"/>
                  </a:lnTo>
                  <a:lnTo>
                    <a:pt x="21491" y="15039"/>
                  </a:lnTo>
                  <a:lnTo>
                    <a:pt x="19748" y="15039"/>
                  </a:lnTo>
                  <a:close/>
                  <a:moveTo>
                    <a:pt x="17578" y="15039"/>
                  </a:moveTo>
                  <a:lnTo>
                    <a:pt x="17578" y="18089"/>
                  </a:lnTo>
                  <a:lnTo>
                    <a:pt x="19517" y="18089"/>
                  </a:lnTo>
                  <a:lnTo>
                    <a:pt x="19517" y="15039"/>
                  </a:lnTo>
                  <a:lnTo>
                    <a:pt x="17578" y="15039"/>
                  </a:lnTo>
                  <a:close/>
                  <a:moveTo>
                    <a:pt x="15424" y="15039"/>
                  </a:moveTo>
                  <a:lnTo>
                    <a:pt x="15424" y="18089"/>
                  </a:lnTo>
                  <a:lnTo>
                    <a:pt x="17363" y="18089"/>
                  </a:lnTo>
                  <a:lnTo>
                    <a:pt x="17363" y="15039"/>
                  </a:lnTo>
                  <a:lnTo>
                    <a:pt x="15424" y="15039"/>
                  </a:lnTo>
                  <a:close/>
                  <a:moveTo>
                    <a:pt x="13225" y="15039"/>
                  </a:moveTo>
                  <a:lnTo>
                    <a:pt x="13225" y="18089"/>
                  </a:lnTo>
                  <a:lnTo>
                    <a:pt x="15206" y="18089"/>
                  </a:lnTo>
                  <a:lnTo>
                    <a:pt x="15206" y="15039"/>
                  </a:lnTo>
                  <a:lnTo>
                    <a:pt x="13225" y="15039"/>
                  </a:lnTo>
                  <a:close/>
                  <a:moveTo>
                    <a:pt x="11068" y="15039"/>
                  </a:moveTo>
                  <a:lnTo>
                    <a:pt x="11068" y="18089"/>
                  </a:lnTo>
                  <a:lnTo>
                    <a:pt x="13008" y="18089"/>
                  </a:lnTo>
                  <a:lnTo>
                    <a:pt x="13008" y="15039"/>
                  </a:lnTo>
                  <a:lnTo>
                    <a:pt x="11068" y="15039"/>
                  </a:lnTo>
                  <a:close/>
                  <a:moveTo>
                    <a:pt x="8914" y="15039"/>
                  </a:moveTo>
                  <a:lnTo>
                    <a:pt x="8914" y="18089"/>
                  </a:lnTo>
                  <a:lnTo>
                    <a:pt x="10840" y="18089"/>
                  </a:lnTo>
                  <a:lnTo>
                    <a:pt x="10840" y="15039"/>
                  </a:lnTo>
                  <a:lnTo>
                    <a:pt x="8914" y="15039"/>
                  </a:lnTo>
                  <a:close/>
                  <a:moveTo>
                    <a:pt x="6759" y="15039"/>
                  </a:moveTo>
                  <a:lnTo>
                    <a:pt x="6759" y="18089"/>
                  </a:lnTo>
                  <a:lnTo>
                    <a:pt x="8685" y="18089"/>
                  </a:lnTo>
                  <a:lnTo>
                    <a:pt x="8685" y="15039"/>
                  </a:lnTo>
                  <a:lnTo>
                    <a:pt x="6759" y="15039"/>
                  </a:lnTo>
                  <a:close/>
                  <a:moveTo>
                    <a:pt x="4591" y="15039"/>
                  </a:moveTo>
                  <a:lnTo>
                    <a:pt x="4591" y="18089"/>
                  </a:lnTo>
                  <a:lnTo>
                    <a:pt x="6531" y="18089"/>
                  </a:lnTo>
                  <a:lnTo>
                    <a:pt x="6531" y="15039"/>
                  </a:lnTo>
                  <a:lnTo>
                    <a:pt x="4591" y="15039"/>
                  </a:lnTo>
                  <a:close/>
                  <a:moveTo>
                    <a:pt x="2437" y="15039"/>
                  </a:moveTo>
                  <a:lnTo>
                    <a:pt x="2437" y="18089"/>
                  </a:lnTo>
                  <a:lnTo>
                    <a:pt x="4376" y="18089"/>
                  </a:lnTo>
                  <a:lnTo>
                    <a:pt x="4376" y="15039"/>
                  </a:lnTo>
                  <a:lnTo>
                    <a:pt x="2437" y="15039"/>
                  </a:lnTo>
                  <a:close/>
                  <a:moveTo>
                    <a:pt x="4376" y="12466"/>
                  </a:moveTo>
                  <a:lnTo>
                    <a:pt x="2531" y="14681"/>
                  </a:lnTo>
                  <a:lnTo>
                    <a:pt x="4376" y="14681"/>
                  </a:lnTo>
                  <a:lnTo>
                    <a:pt x="4376" y="12466"/>
                  </a:lnTo>
                  <a:close/>
                  <a:moveTo>
                    <a:pt x="19748" y="11675"/>
                  </a:moveTo>
                  <a:lnTo>
                    <a:pt x="19748" y="14679"/>
                  </a:lnTo>
                  <a:lnTo>
                    <a:pt x="21491" y="14679"/>
                  </a:lnTo>
                  <a:lnTo>
                    <a:pt x="21491" y="11675"/>
                  </a:lnTo>
                  <a:lnTo>
                    <a:pt x="19748" y="11675"/>
                  </a:lnTo>
                  <a:close/>
                  <a:moveTo>
                    <a:pt x="17578" y="11675"/>
                  </a:moveTo>
                  <a:lnTo>
                    <a:pt x="17578" y="14679"/>
                  </a:lnTo>
                  <a:lnTo>
                    <a:pt x="19517" y="14679"/>
                  </a:lnTo>
                  <a:lnTo>
                    <a:pt x="19517" y="11675"/>
                  </a:lnTo>
                  <a:lnTo>
                    <a:pt x="17578" y="11675"/>
                  </a:lnTo>
                  <a:close/>
                  <a:moveTo>
                    <a:pt x="15424" y="11675"/>
                  </a:moveTo>
                  <a:lnTo>
                    <a:pt x="15424" y="14679"/>
                  </a:lnTo>
                  <a:lnTo>
                    <a:pt x="17363" y="14679"/>
                  </a:lnTo>
                  <a:lnTo>
                    <a:pt x="17363" y="11675"/>
                  </a:lnTo>
                  <a:lnTo>
                    <a:pt x="15424" y="11675"/>
                  </a:lnTo>
                  <a:close/>
                  <a:moveTo>
                    <a:pt x="14601" y="11675"/>
                  </a:moveTo>
                  <a:lnTo>
                    <a:pt x="13583" y="13313"/>
                  </a:lnTo>
                  <a:lnTo>
                    <a:pt x="13514" y="13418"/>
                  </a:lnTo>
                  <a:lnTo>
                    <a:pt x="13432" y="13334"/>
                  </a:lnTo>
                  <a:lnTo>
                    <a:pt x="13225" y="13019"/>
                  </a:lnTo>
                  <a:lnTo>
                    <a:pt x="13225" y="14679"/>
                  </a:lnTo>
                  <a:lnTo>
                    <a:pt x="15206" y="14679"/>
                  </a:lnTo>
                  <a:lnTo>
                    <a:pt x="15206" y="11675"/>
                  </a:lnTo>
                  <a:lnTo>
                    <a:pt x="14601" y="11675"/>
                  </a:lnTo>
                  <a:close/>
                  <a:moveTo>
                    <a:pt x="11068" y="11675"/>
                  </a:moveTo>
                  <a:lnTo>
                    <a:pt x="11068" y="14679"/>
                  </a:lnTo>
                  <a:lnTo>
                    <a:pt x="13008" y="14679"/>
                  </a:lnTo>
                  <a:lnTo>
                    <a:pt x="13008" y="12725"/>
                  </a:lnTo>
                  <a:lnTo>
                    <a:pt x="12267" y="11675"/>
                  </a:lnTo>
                  <a:lnTo>
                    <a:pt x="11068" y="11675"/>
                  </a:lnTo>
                  <a:close/>
                  <a:moveTo>
                    <a:pt x="10234" y="11675"/>
                  </a:moveTo>
                  <a:lnTo>
                    <a:pt x="8914" y="13166"/>
                  </a:lnTo>
                  <a:lnTo>
                    <a:pt x="8914" y="14679"/>
                  </a:lnTo>
                  <a:lnTo>
                    <a:pt x="10840" y="14679"/>
                  </a:lnTo>
                  <a:lnTo>
                    <a:pt x="10840" y="11675"/>
                  </a:lnTo>
                  <a:lnTo>
                    <a:pt x="10234" y="11675"/>
                  </a:lnTo>
                  <a:close/>
                  <a:moveTo>
                    <a:pt x="6759" y="11675"/>
                  </a:moveTo>
                  <a:lnTo>
                    <a:pt x="6759" y="14679"/>
                  </a:lnTo>
                  <a:lnTo>
                    <a:pt x="8685" y="14679"/>
                  </a:lnTo>
                  <a:lnTo>
                    <a:pt x="8685" y="13397"/>
                  </a:lnTo>
                  <a:lnTo>
                    <a:pt x="8631" y="13334"/>
                  </a:lnTo>
                  <a:lnTo>
                    <a:pt x="7204" y="11675"/>
                  </a:lnTo>
                  <a:lnTo>
                    <a:pt x="6759" y="11675"/>
                  </a:lnTo>
                  <a:close/>
                  <a:moveTo>
                    <a:pt x="5022" y="11675"/>
                  </a:moveTo>
                  <a:lnTo>
                    <a:pt x="4591" y="12200"/>
                  </a:lnTo>
                  <a:lnTo>
                    <a:pt x="4591" y="14679"/>
                  </a:lnTo>
                  <a:lnTo>
                    <a:pt x="6531" y="14679"/>
                  </a:lnTo>
                  <a:lnTo>
                    <a:pt x="6531" y="11675"/>
                  </a:lnTo>
                  <a:lnTo>
                    <a:pt x="5022" y="11675"/>
                  </a:lnTo>
                  <a:close/>
                  <a:moveTo>
                    <a:pt x="6758" y="11184"/>
                  </a:moveTo>
                  <a:lnTo>
                    <a:pt x="6758" y="11403"/>
                  </a:lnTo>
                  <a:lnTo>
                    <a:pt x="6931" y="11403"/>
                  </a:lnTo>
                  <a:lnTo>
                    <a:pt x="6758" y="11184"/>
                  </a:lnTo>
                  <a:close/>
                  <a:moveTo>
                    <a:pt x="10896" y="11003"/>
                  </a:moveTo>
                  <a:lnTo>
                    <a:pt x="10562" y="11400"/>
                  </a:lnTo>
                  <a:lnTo>
                    <a:pt x="10896" y="11400"/>
                  </a:lnTo>
                  <a:lnTo>
                    <a:pt x="10896" y="11003"/>
                  </a:lnTo>
                  <a:close/>
                  <a:moveTo>
                    <a:pt x="15205" y="10689"/>
                  </a:moveTo>
                  <a:lnTo>
                    <a:pt x="14802" y="11322"/>
                  </a:lnTo>
                  <a:lnTo>
                    <a:pt x="15205" y="11322"/>
                  </a:lnTo>
                  <a:lnTo>
                    <a:pt x="15205" y="10689"/>
                  </a:lnTo>
                  <a:close/>
                  <a:moveTo>
                    <a:pt x="11379" y="10421"/>
                  </a:moveTo>
                  <a:lnTo>
                    <a:pt x="11069" y="10786"/>
                  </a:lnTo>
                  <a:lnTo>
                    <a:pt x="11069" y="11407"/>
                  </a:lnTo>
                  <a:lnTo>
                    <a:pt x="12054" y="11407"/>
                  </a:lnTo>
                  <a:lnTo>
                    <a:pt x="11379" y="10421"/>
                  </a:lnTo>
                  <a:close/>
                  <a:moveTo>
                    <a:pt x="6139" y="10421"/>
                  </a:moveTo>
                  <a:lnTo>
                    <a:pt x="5336" y="11407"/>
                  </a:lnTo>
                  <a:lnTo>
                    <a:pt x="6589" y="11407"/>
                  </a:lnTo>
                  <a:lnTo>
                    <a:pt x="6589" y="10935"/>
                  </a:lnTo>
                  <a:lnTo>
                    <a:pt x="6139" y="10421"/>
                  </a:lnTo>
                  <a:close/>
                  <a:moveTo>
                    <a:pt x="17578" y="8312"/>
                  </a:moveTo>
                  <a:lnTo>
                    <a:pt x="17578" y="11319"/>
                  </a:lnTo>
                  <a:lnTo>
                    <a:pt x="19517" y="11319"/>
                  </a:lnTo>
                  <a:lnTo>
                    <a:pt x="19517" y="8312"/>
                  </a:lnTo>
                  <a:lnTo>
                    <a:pt x="17578" y="8312"/>
                  </a:lnTo>
                  <a:close/>
                  <a:moveTo>
                    <a:pt x="19748" y="8312"/>
                  </a:moveTo>
                  <a:lnTo>
                    <a:pt x="19748" y="11319"/>
                  </a:lnTo>
                  <a:lnTo>
                    <a:pt x="21491" y="11319"/>
                  </a:lnTo>
                  <a:lnTo>
                    <a:pt x="21491" y="8312"/>
                  </a:lnTo>
                  <a:lnTo>
                    <a:pt x="19748" y="8312"/>
                  </a:lnTo>
                  <a:close/>
                  <a:moveTo>
                    <a:pt x="16649" y="8312"/>
                  </a:moveTo>
                  <a:lnTo>
                    <a:pt x="15424" y="10337"/>
                  </a:lnTo>
                  <a:lnTo>
                    <a:pt x="15424" y="11319"/>
                  </a:lnTo>
                  <a:lnTo>
                    <a:pt x="17363" y="11319"/>
                  </a:lnTo>
                  <a:lnTo>
                    <a:pt x="17363" y="8312"/>
                  </a:lnTo>
                  <a:lnTo>
                    <a:pt x="16649" y="8312"/>
                  </a:lnTo>
                  <a:close/>
                  <a:moveTo>
                    <a:pt x="17360" y="7177"/>
                  </a:moveTo>
                  <a:lnTo>
                    <a:pt x="16821" y="8068"/>
                  </a:lnTo>
                  <a:lnTo>
                    <a:pt x="17360" y="8068"/>
                  </a:lnTo>
                  <a:lnTo>
                    <a:pt x="17360" y="7177"/>
                  </a:lnTo>
                  <a:close/>
                  <a:moveTo>
                    <a:pt x="19748" y="4996"/>
                  </a:moveTo>
                  <a:lnTo>
                    <a:pt x="19748" y="8067"/>
                  </a:lnTo>
                  <a:lnTo>
                    <a:pt x="21491" y="8067"/>
                  </a:lnTo>
                  <a:lnTo>
                    <a:pt x="21491" y="4996"/>
                  </a:lnTo>
                  <a:lnTo>
                    <a:pt x="19748" y="4996"/>
                  </a:lnTo>
                  <a:close/>
                  <a:moveTo>
                    <a:pt x="18669" y="4996"/>
                  </a:moveTo>
                  <a:lnTo>
                    <a:pt x="17578" y="6830"/>
                  </a:lnTo>
                  <a:lnTo>
                    <a:pt x="17578" y="8067"/>
                  </a:lnTo>
                  <a:lnTo>
                    <a:pt x="19517" y="8067"/>
                  </a:lnTo>
                  <a:lnTo>
                    <a:pt x="19517" y="4996"/>
                  </a:lnTo>
                  <a:lnTo>
                    <a:pt x="18669" y="4996"/>
                  </a:lnTo>
                  <a:close/>
                  <a:moveTo>
                    <a:pt x="19517" y="3557"/>
                  </a:moveTo>
                  <a:lnTo>
                    <a:pt x="18865" y="4656"/>
                  </a:lnTo>
                  <a:lnTo>
                    <a:pt x="19517" y="4656"/>
                  </a:lnTo>
                  <a:lnTo>
                    <a:pt x="19517" y="3557"/>
                  </a:lnTo>
                  <a:close/>
                  <a:moveTo>
                    <a:pt x="20715" y="1652"/>
                  </a:moveTo>
                  <a:lnTo>
                    <a:pt x="19748" y="3218"/>
                  </a:lnTo>
                  <a:lnTo>
                    <a:pt x="19748" y="4658"/>
                  </a:lnTo>
                  <a:lnTo>
                    <a:pt x="21491" y="4658"/>
                  </a:lnTo>
                  <a:lnTo>
                    <a:pt x="21491" y="1652"/>
                  </a:lnTo>
                  <a:lnTo>
                    <a:pt x="20715" y="1652"/>
                  </a:lnTo>
                  <a:close/>
                  <a:moveTo>
                    <a:pt x="21489" y="411"/>
                  </a:moveTo>
                  <a:lnTo>
                    <a:pt x="20906" y="1405"/>
                  </a:lnTo>
                  <a:lnTo>
                    <a:pt x="21489" y="1405"/>
                  </a:lnTo>
                  <a:lnTo>
                    <a:pt x="21489" y="411"/>
                  </a:lnTo>
                  <a:close/>
                  <a:moveTo>
                    <a:pt x="21600" y="0"/>
                  </a:moveTo>
                  <a:lnTo>
                    <a:pt x="21600" y="21600"/>
                  </a:lnTo>
                  <a:lnTo>
                    <a:pt x="9" y="21600"/>
                  </a:lnTo>
                  <a:cubicBezTo>
                    <a:pt x="6" y="20258"/>
                    <a:pt x="3" y="18916"/>
                    <a:pt x="0" y="17574"/>
                  </a:cubicBezTo>
                  <a:lnTo>
                    <a:pt x="6139" y="10128"/>
                  </a:lnTo>
                  <a:lnTo>
                    <a:pt x="8685" y="13187"/>
                  </a:lnTo>
                  <a:lnTo>
                    <a:pt x="11379" y="10207"/>
                  </a:lnTo>
                  <a:lnTo>
                    <a:pt x="13514" y="13187"/>
                  </a:lnTo>
                  <a:lnTo>
                    <a:pt x="21600" y="0"/>
                  </a:lnTo>
                  <a:close/>
                </a:path>
              </a:pathLst>
            </a:cu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78" name="Freeform 246"/>
            <p:cNvSpPr/>
            <p:nvPr/>
          </p:nvSpPr>
          <p:spPr>
            <a:xfrm>
              <a:off x="510912" y="352840"/>
              <a:ext cx="1464992" cy="851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48" y="1523"/>
                  </a:moveTo>
                  <a:lnTo>
                    <a:pt x="19267" y="2651"/>
                  </a:lnTo>
                  <a:lnTo>
                    <a:pt x="16615" y="7275"/>
                  </a:lnTo>
                  <a:lnTo>
                    <a:pt x="11690" y="15622"/>
                  </a:lnTo>
                  <a:lnTo>
                    <a:pt x="10983" y="14588"/>
                  </a:lnTo>
                  <a:lnTo>
                    <a:pt x="10558" y="13949"/>
                  </a:lnTo>
                  <a:lnTo>
                    <a:pt x="10052" y="13197"/>
                  </a:lnTo>
                  <a:lnTo>
                    <a:pt x="9486" y="13855"/>
                  </a:lnTo>
                  <a:lnTo>
                    <a:pt x="9015" y="14400"/>
                  </a:lnTo>
                  <a:lnTo>
                    <a:pt x="7612" y="16036"/>
                  </a:lnTo>
                  <a:lnTo>
                    <a:pt x="6269" y="14419"/>
                  </a:lnTo>
                  <a:lnTo>
                    <a:pt x="5821" y="13892"/>
                  </a:lnTo>
                  <a:lnTo>
                    <a:pt x="5315" y="13272"/>
                  </a:lnTo>
                  <a:lnTo>
                    <a:pt x="4796" y="13911"/>
                  </a:lnTo>
                  <a:lnTo>
                    <a:pt x="4360" y="14456"/>
                  </a:lnTo>
                  <a:lnTo>
                    <a:pt x="0" y="19889"/>
                  </a:lnTo>
                  <a:lnTo>
                    <a:pt x="0" y="21600"/>
                  </a:lnTo>
                  <a:lnTo>
                    <a:pt x="4879" y="15509"/>
                  </a:lnTo>
                  <a:lnTo>
                    <a:pt x="5315" y="14964"/>
                  </a:lnTo>
                  <a:lnTo>
                    <a:pt x="5762" y="15490"/>
                  </a:lnTo>
                  <a:lnTo>
                    <a:pt x="7601" y="17690"/>
                  </a:lnTo>
                  <a:lnTo>
                    <a:pt x="9498" y="15472"/>
                  </a:lnTo>
                  <a:lnTo>
                    <a:pt x="9981" y="14926"/>
                  </a:lnTo>
                  <a:lnTo>
                    <a:pt x="10417" y="15566"/>
                  </a:lnTo>
                  <a:lnTo>
                    <a:pt x="11737" y="17521"/>
                  </a:lnTo>
                  <a:lnTo>
                    <a:pt x="17770" y="7275"/>
                  </a:lnTo>
                  <a:lnTo>
                    <a:pt x="19903" y="3685"/>
                  </a:lnTo>
                  <a:lnTo>
                    <a:pt x="20551" y="4700"/>
                  </a:lnTo>
                  <a:lnTo>
                    <a:pt x="21600" y="0"/>
                  </a:lnTo>
                  <a:lnTo>
                    <a:pt x="18548" y="1523"/>
                  </a:ln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79" name="Freeform 109"/>
            <p:cNvSpPr/>
            <p:nvPr/>
          </p:nvSpPr>
          <p:spPr>
            <a:xfrm>
              <a:off x="771652" y="1159799"/>
              <a:ext cx="298700" cy="146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32"/>
                  </a:moveTo>
                  <a:lnTo>
                    <a:pt x="21600" y="18332"/>
                  </a:lnTo>
                  <a:lnTo>
                    <a:pt x="21600" y="21600"/>
                  </a:lnTo>
                  <a:lnTo>
                    <a:pt x="0" y="21600"/>
                  </a:lnTo>
                  <a:close/>
                  <a:moveTo>
                    <a:pt x="0" y="12060"/>
                  </a:moveTo>
                  <a:lnTo>
                    <a:pt x="21600" y="12060"/>
                  </a:lnTo>
                  <a:lnTo>
                    <a:pt x="21600" y="15328"/>
                  </a:lnTo>
                  <a:lnTo>
                    <a:pt x="0" y="15328"/>
                  </a:lnTo>
                  <a:close/>
                  <a:moveTo>
                    <a:pt x="0" y="0"/>
                  </a:moveTo>
                  <a:lnTo>
                    <a:pt x="21600" y="0"/>
                  </a:lnTo>
                  <a:lnTo>
                    <a:pt x="21600" y="3268"/>
                  </a:lnTo>
                  <a:lnTo>
                    <a:pt x="0" y="3268"/>
                  </a:ln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0" name="Freeform 352"/>
            <p:cNvSpPr/>
            <p:nvPr/>
          </p:nvSpPr>
          <p:spPr>
            <a:xfrm>
              <a:off x="771652" y="1202272"/>
              <a:ext cx="298700" cy="22154"/>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1" name="Freeform 111"/>
            <p:cNvSpPr/>
            <p:nvPr/>
          </p:nvSpPr>
          <p:spPr>
            <a:xfrm>
              <a:off x="806889" y="682810"/>
              <a:ext cx="622867" cy="67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13515"/>
                  </a:moveTo>
                  <a:lnTo>
                    <a:pt x="21600" y="13515"/>
                  </a:lnTo>
                  <a:lnTo>
                    <a:pt x="21600" y="21600"/>
                  </a:lnTo>
                  <a:lnTo>
                    <a:pt x="11364" y="21600"/>
                  </a:lnTo>
                  <a:close/>
                  <a:moveTo>
                    <a:pt x="0" y="13515"/>
                  </a:moveTo>
                  <a:lnTo>
                    <a:pt x="10236" y="13515"/>
                  </a:lnTo>
                  <a:lnTo>
                    <a:pt x="10236" y="21600"/>
                  </a:lnTo>
                  <a:lnTo>
                    <a:pt x="0" y="21600"/>
                  </a:lnTo>
                  <a:close/>
                  <a:moveTo>
                    <a:pt x="11364" y="0"/>
                  </a:moveTo>
                  <a:lnTo>
                    <a:pt x="21600" y="0"/>
                  </a:lnTo>
                  <a:lnTo>
                    <a:pt x="21600" y="8079"/>
                  </a:lnTo>
                  <a:lnTo>
                    <a:pt x="11364" y="8079"/>
                  </a:lnTo>
                  <a:close/>
                  <a:moveTo>
                    <a:pt x="0" y="0"/>
                  </a:moveTo>
                  <a:lnTo>
                    <a:pt x="10236" y="0"/>
                  </a:lnTo>
                  <a:lnTo>
                    <a:pt x="10236" y="8079"/>
                  </a:lnTo>
                  <a:lnTo>
                    <a:pt x="0" y="8079"/>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2" name="Freeform 359"/>
            <p:cNvSpPr/>
            <p:nvPr/>
          </p:nvSpPr>
          <p:spPr>
            <a:xfrm>
              <a:off x="595476" y="686079"/>
              <a:ext cx="129577" cy="234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2" y="8681"/>
                  </a:moveTo>
                  <a:cubicBezTo>
                    <a:pt x="9144" y="7792"/>
                    <a:pt x="8746" y="7451"/>
                    <a:pt x="8746" y="6972"/>
                  </a:cubicBezTo>
                  <a:cubicBezTo>
                    <a:pt x="8746" y="6699"/>
                    <a:pt x="9144" y="6015"/>
                    <a:pt x="11661" y="6015"/>
                  </a:cubicBezTo>
                  <a:cubicBezTo>
                    <a:pt x="14179" y="6015"/>
                    <a:pt x="15637" y="6494"/>
                    <a:pt x="16432" y="6630"/>
                  </a:cubicBezTo>
                  <a:lnTo>
                    <a:pt x="18552" y="7314"/>
                  </a:lnTo>
                  <a:lnTo>
                    <a:pt x="21070" y="3759"/>
                  </a:lnTo>
                  <a:lnTo>
                    <a:pt x="19612" y="3349"/>
                  </a:lnTo>
                  <a:cubicBezTo>
                    <a:pt x="18155" y="2871"/>
                    <a:pt x="16564" y="2597"/>
                    <a:pt x="14709" y="2392"/>
                  </a:cubicBezTo>
                  <a:lnTo>
                    <a:pt x="14709" y="0"/>
                  </a:lnTo>
                  <a:lnTo>
                    <a:pt x="7818" y="0"/>
                  </a:lnTo>
                  <a:lnTo>
                    <a:pt x="7818" y="2666"/>
                  </a:lnTo>
                  <a:cubicBezTo>
                    <a:pt x="3578" y="3349"/>
                    <a:pt x="795" y="5127"/>
                    <a:pt x="795" y="7314"/>
                  </a:cubicBezTo>
                  <a:cubicBezTo>
                    <a:pt x="795" y="10185"/>
                    <a:pt x="5301" y="11484"/>
                    <a:pt x="9674" y="12372"/>
                  </a:cubicBezTo>
                  <a:cubicBezTo>
                    <a:pt x="13252" y="13124"/>
                    <a:pt x="13517" y="13671"/>
                    <a:pt x="13517" y="14218"/>
                  </a:cubicBezTo>
                  <a:cubicBezTo>
                    <a:pt x="13517" y="15175"/>
                    <a:pt x="11794" y="15516"/>
                    <a:pt x="10204" y="15516"/>
                  </a:cubicBezTo>
                  <a:cubicBezTo>
                    <a:pt x="8216" y="15516"/>
                    <a:pt x="6228" y="15175"/>
                    <a:pt x="4638" y="14628"/>
                  </a:cubicBezTo>
                  <a:lnTo>
                    <a:pt x="2518" y="13876"/>
                  </a:lnTo>
                  <a:lnTo>
                    <a:pt x="0" y="17499"/>
                  </a:lnTo>
                  <a:lnTo>
                    <a:pt x="1325" y="17977"/>
                  </a:lnTo>
                  <a:cubicBezTo>
                    <a:pt x="2783" y="18456"/>
                    <a:pt x="5036" y="18934"/>
                    <a:pt x="7421" y="19071"/>
                  </a:cubicBezTo>
                  <a:lnTo>
                    <a:pt x="7421" y="21600"/>
                  </a:lnTo>
                  <a:lnTo>
                    <a:pt x="14444" y="21600"/>
                  </a:lnTo>
                  <a:lnTo>
                    <a:pt x="14444" y="18866"/>
                  </a:lnTo>
                  <a:cubicBezTo>
                    <a:pt x="18817" y="18182"/>
                    <a:pt x="21600" y="16337"/>
                    <a:pt x="21600" y="14013"/>
                  </a:cubicBezTo>
                  <a:cubicBezTo>
                    <a:pt x="21600" y="10868"/>
                    <a:pt x="17094" y="9570"/>
                    <a:pt x="13252" y="8681"/>
                  </a:cubicBez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3" name="Freeform 113"/>
            <p:cNvSpPr/>
            <p:nvPr/>
          </p:nvSpPr>
          <p:spPr>
            <a:xfrm>
              <a:off x="419301" y="1528977"/>
              <a:ext cx="1450901" cy="133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14304"/>
                  </a:moveTo>
                  <a:lnTo>
                    <a:pt x="21126" y="14304"/>
                  </a:lnTo>
                  <a:lnTo>
                    <a:pt x="21600" y="21600"/>
                  </a:lnTo>
                  <a:lnTo>
                    <a:pt x="17807" y="21600"/>
                  </a:lnTo>
                  <a:close/>
                  <a:moveTo>
                    <a:pt x="13691" y="14304"/>
                  </a:moveTo>
                  <a:lnTo>
                    <a:pt x="17486" y="14304"/>
                  </a:lnTo>
                  <a:lnTo>
                    <a:pt x="17771" y="21600"/>
                  </a:lnTo>
                  <a:lnTo>
                    <a:pt x="13810" y="21600"/>
                  </a:lnTo>
                  <a:close/>
                  <a:moveTo>
                    <a:pt x="11750" y="14304"/>
                  </a:moveTo>
                  <a:lnTo>
                    <a:pt x="13665" y="14304"/>
                  </a:lnTo>
                  <a:lnTo>
                    <a:pt x="13784" y="21600"/>
                  </a:lnTo>
                  <a:lnTo>
                    <a:pt x="11798" y="21600"/>
                  </a:lnTo>
                  <a:close/>
                  <a:moveTo>
                    <a:pt x="6027" y="14304"/>
                  </a:moveTo>
                  <a:lnTo>
                    <a:pt x="11744" y="14304"/>
                  </a:lnTo>
                  <a:lnTo>
                    <a:pt x="11791" y="21600"/>
                  </a:lnTo>
                  <a:lnTo>
                    <a:pt x="5823" y="21600"/>
                  </a:lnTo>
                  <a:close/>
                  <a:moveTo>
                    <a:pt x="2219" y="14304"/>
                  </a:moveTo>
                  <a:lnTo>
                    <a:pt x="6021" y="14304"/>
                  </a:lnTo>
                  <a:lnTo>
                    <a:pt x="5819" y="21600"/>
                  </a:lnTo>
                  <a:lnTo>
                    <a:pt x="1836" y="21600"/>
                  </a:lnTo>
                  <a:close/>
                  <a:moveTo>
                    <a:pt x="474" y="14304"/>
                  </a:moveTo>
                  <a:lnTo>
                    <a:pt x="2191" y="14304"/>
                  </a:lnTo>
                  <a:lnTo>
                    <a:pt x="1812" y="21600"/>
                  </a:lnTo>
                  <a:lnTo>
                    <a:pt x="0" y="21600"/>
                  </a:lnTo>
                  <a:close/>
                  <a:moveTo>
                    <a:pt x="18937" y="5298"/>
                  </a:moveTo>
                  <a:lnTo>
                    <a:pt x="20548" y="5298"/>
                  </a:lnTo>
                  <a:lnTo>
                    <a:pt x="21128" y="14186"/>
                  </a:lnTo>
                  <a:lnTo>
                    <a:pt x="19410" y="14186"/>
                  </a:lnTo>
                  <a:close/>
                  <a:moveTo>
                    <a:pt x="13534" y="5298"/>
                  </a:moveTo>
                  <a:lnTo>
                    <a:pt x="18918" y="5298"/>
                  </a:lnTo>
                  <a:lnTo>
                    <a:pt x="19397" y="14186"/>
                  </a:lnTo>
                  <a:lnTo>
                    <a:pt x="13701" y="14186"/>
                  </a:lnTo>
                  <a:close/>
                  <a:moveTo>
                    <a:pt x="9922" y="5298"/>
                  </a:moveTo>
                  <a:lnTo>
                    <a:pt x="13511" y="5298"/>
                  </a:lnTo>
                  <a:lnTo>
                    <a:pt x="13679" y="14186"/>
                  </a:lnTo>
                  <a:lnTo>
                    <a:pt x="9862" y="14186"/>
                  </a:lnTo>
                  <a:close/>
                  <a:moveTo>
                    <a:pt x="6296" y="5298"/>
                  </a:moveTo>
                  <a:lnTo>
                    <a:pt x="9902" y="5298"/>
                  </a:lnTo>
                  <a:lnTo>
                    <a:pt x="9842" y="14186"/>
                  </a:lnTo>
                  <a:lnTo>
                    <a:pt x="6032" y="14186"/>
                  </a:lnTo>
                  <a:close/>
                  <a:moveTo>
                    <a:pt x="2684" y="5298"/>
                  </a:moveTo>
                  <a:lnTo>
                    <a:pt x="6283" y="5298"/>
                  </a:lnTo>
                  <a:lnTo>
                    <a:pt x="6019" y="14186"/>
                  </a:lnTo>
                  <a:lnTo>
                    <a:pt x="2203" y="14186"/>
                  </a:lnTo>
                  <a:close/>
                  <a:moveTo>
                    <a:pt x="1053" y="5298"/>
                  </a:moveTo>
                  <a:lnTo>
                    <a:pt x="2663" y="5298"/>
                  </a:lnTo>
                  <a:lnTo>
                    <a:pt x="2190" y="14186"/>
                  </a:lnTo>
                  <a:lnTo>
                    <a:pt x="472" y="14186"/>
                  </a:lnTo>
                  <a:close/>
                  <a:moveTo>
                    <a:pt x="16943" y="0"/>
                  </a:moveTo>
                  <a:lnTo>
                    <a:pt x="20218" y="0"/>
                  </a:lnTo>
                  <a:lnTo>
                    <a:pt x="20551" y="5172"/>
                  </a:lnTo>
                  <a:lnTo>
                    <a:pt x="17148" y="5172"/>
                  </a:lnTo>
                  <a:close/>
                  <a:moveTo>
                    <a:pt x="9950" y="0"/>
                  </a:moveTo>
                  <a:lnTo>
                    <a:pt x="16889" y="0"/>
                  </a:lnTo>
                  <a:lnTo>
                    <a:pt x="17089" y="5172"/>
                  </a:lnTo>
                  <a:lnTo>
                    <a:pt x="9914" y="5172"/>
                  </a:lnTo>
                  <a:close/>
                  <a:moveTo>
                    <a:pt x="6439" y="0"/>
                  </a:moveTo>
                  <a:lnTo>
                    <a:pt x="9902" y="0"/>
                  </a:lnTo>
                  <a:lnTo>
                    <a:pt x="9867" y="5172"/>
                  </a:lnTo>
                  <a:lnTo>
                    <a:pt x="6295" y="5172"/>
                  </a:lnTo>
                  <a:close/>
                  <a:moveTo>
                    <a:pt x="2940" y="0"/>
                  </a:moveTo>
                  <a:lnTo>
                    <a:pt x="6388" y="0"/>
                  </a:lnTo>
                  <a:lnTo>
                    <a:pt x="6247" y="5172"/>
                  </a:lnTo>
                  <a:lnTo>
                    <a:pt x="2675" y="5172"/>
                  </a:lnTo>
                  <a:close/>
                  <a:moveTo>
                    <a:pt x="1382" y="0"/>
                  </a:moveTo>
                  <a:lnTo>
                    <a:pt x="2926" y="0"/>
                  </a:lnTo>
                  <a:lnTo>
                    <a:pt x="2664" y="5172"/>
                  </a:lnTo>
                  <a:lnTo>
                    <a:pt x="1049" y="5172"/>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4" name="Freeform 114"/>
            <p:cNvSpPr/>
            <p:nvPr/>
          </p:nvSpPr>
          <p:spPr>
            <a:xfrm>
              <a:off x="412254" y="1525708"/>
              <a:ext cx="1464992" cy="136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1" y="14875"/>
                  </a:moveTo>
                  <a:lnTo>
                    <a:pt x="19769" y="20435"/>
                  </a:lnTo>
                  <a:lnTo>
                    <a:pt x="21376" y="20435"/>
                  </a:lnTo>
                  <a:lnTo>
                    <a:pt x="21006" y="14875"/>
                  </a:lnTo>
                  <a:lnTo>
                    <a:pt x="19461" y="14875"/>
                  </a:lnTo>
                  <a:close/>
                  <a:moveTo>
                    <a:pt x="17575" y="14875"/>
                  </a:moveTo>
                  <a:lnTo>
                    <a:pt x="17810" y="20435"/>
                  </a:lnTo>
                  <a:lnTo>
                    <a:pt x="19595" y="20435"/>
                  </a:lnTo>
                  <a:lnTo>
                    <a:pt x="19298" y="14875"/>
                  </a:lnTo>
                  <a:lnTo>
                    <a:pt x="17575" y="14875"/>
                  </a:lnTo>
                  <a:close/>
                  <a:moveTo>
                    <a:pt x="15644" y="14875"/>
                  </a:moveTo>
                  <a:lnTo>
                    <a:pt x="15814" y="20435"/>
                  </a:lnTo>
                  <a:lnTo>
                    <a:pt x="17647" y="20435"/>
                  </a:lnTo>
                  <a:lnTo>
                    <a:pt x="17412" y="14875"/>
                  </a:lnTo>
                  <a:lnTo>
                    <a:pt x="15644" y="14875"/>
                  </a:lnTo>
                  <a:close/>
                  <a:moveTo>
                    <a:pt x="13732" y="14875"/>
                  </a:moveTo>
                  <a:lnTo>
                    <a:pt x="13837" y="20435"/>
                  </a:lnTo>
                  <a:lnTo>
                    <a:pt x="15679" y="20435"/>
                  </a:lnTo>
                  <a:lnTo>
                    <a:pt x="15508" y="14875"/>
                  </a:lnTo>
                  <a:lnTo>
                    <a:pt x="13732" y="14875"/>
                  </a:lnTo>
                  <a:close/>
                  <a:moveTo>
                    <a:pt x="11846" y="14875"/>
                  </a:moveTo>
                  <a:lnTo>
                    <a:pt x="11878" y="20435"/>
                  </a:lnTo>
                  <a:lnTo>
                    <a:pt x="13682" y="20435"/>
                  </a:lnTo>
                  <a:lnTo>
                    <a:pt x="13584" y="14875"/>
                  </a:lnTo>
                  <a:lnTo>
                    <a:pt x="11846" y="14875"/>
                  </a:lnTo>
                  <a:close/>
                  <a:moveTo>
                    <a:pt x="9954" y="14875"/>
                  </a:moveTo>
                  <a:lnTo>
                    <a:pt x="9922" y="20435"/>
                  </a:lnTo>
                  <a:lnTo>
                    <a:pt x="11730" y="20435"/>
                  </a:lnTo>
                  <a:lnTo>
                    <a:pt x="11697" y="14875"/>
                  </a:lnTo>
                  <a:lnTo>
                    <a:pt x="9954" y="14875"/>
                  </a:lnTo>
                  <a:close/>
                  <a:moveTo>
                    <a:pt x="8037" y="14875"/>
                  </a:moveTo>
                  <a:lnTo>
                    <a:pt x="7935" y="20435"/>
                  </a:lnTo>
                  <a:lnTo>
                    <a:pt x="9774" y="20435"/>
                  </a:lnTo>
                  <a:lnTo>
                    <a:pt x="9806" y="14875"/>
                  </a:lnTo>
                  <a:lnTo>
                    <a:pt x="8037" y="14875"/>
                  </a:lnTo>
                  <a:close/>
                  <a:moveTo>
                    <a:pt x="6127" y="14875"/>
                  </a:moveTo>
                  <a:lnTo>
                    <a:pt x="5956" y="20435"/>
                  </a:lnTo>
                  <a:lnTo>
                    <a:pt x="7791" y="20435"/>
                  </a:lnTo>
                  <a:lnTo>
                    <a:pt x="7893" y="14875"/>
                  </a:lnTo>
                  <a:lnTo>
                    <a:pt x="6127" y="14875"/>
                  </a:lnTo>
                  <a:close/>
                  <a:moveTo>
                    <a:pt x="4240" y="14875"/>
                  </a:moveTo>
                  <a:lnTo>
                    <a:pt x="4005" y="20435"/>
                  </a:lnTo>
                  <a:lnTo>
                    <a:pt x="5801" y="20435"/>
                  </a:lnTo>
                  <a:lnTo>
                    <a:pt x="5963" y="14875"/>
                  </a:lnTo>
                  <a:lnTo>
                    <a:pt x="4240" y="14875"/>
                  </a:lnTo>
                  <a:close/>
                  <a:moveTo>
                    <a:pt x="2315" y="14875"/>
                  </a:moveTo>
                  <a:lnTo>
                    <a:pt x="2020" y="20435"/>
                  </a:lnTo>
                  <a:lnTo>
                    <a:pt x="3842" y="20435"/>
                  </a:lnTo>
                  <a:lnTo>
                    <a:pt x="4077" y="14875"/>
                  </a:lnTo>
                  <a:lnTo>
                    <a:pt x="2315" y="14875"/>
                  </a:lnTo>
                  <a:close/>
                  <a:moveTo>
                    <a:pt x="594" y="14875"/>
                  </a:moveTo>
                  <a:lnTo>
                    <a:pt x="212" y="20435"/>
                  </a:lnTo>
                  <a:lnTo>
                    <a:pt x="1872" y="20435"/>
                  </a:lnTo>
                  <a:lnTo>
                    <a:pt x="2164" y="14875"/>
                  </a:lnTo>
                  <a:lnTo>
                    <a:pt x="594" y="14875"/>
                  </a:lnTo>
                  <a:close/>
                  <a:moveTo>
                    <a:pt x="18976" y="6086"/>
                  </a:moveTo>
                  <a:lnTo>
                    <a:pt x="19349" y="13444"/>
                  </a:lnTo>
                  <a:lnTo>
                    <a:pt x="20896" y="13444"/>
                  </a:lnTo>
                  <a:lnTo>
                    <a:pt x="20425" y="6086"/>
                  </a:lnTo>
                  <a:lnTo>
                    <a:pt x="18976" y="6086"/>
                  </a:lnTo>
                  <a:close/>
                  <a:moveTo>
                    <a:pt x="17184" y="6086"/>
                  </a:moveTo>
                  <a:lnTo>
                    <a:pt x="17251" y="7738"/>
                  </a:lnTo>
                  <a:lnTo>
                    <a:pt x="17488" y="13444"/>
                  </a:lnTo>
                  <a:lnTo>
                    <a:pt x="19216" y="13444"/>
                  </a:lnTo>
                  <a:lnTo>
                    <a:pt x="18830" y="6086"/>
                  </a:lnTo>
                  <a:lnTo>
                    <a:pt x="17184" y="6086"/>
                  </a:lnTo>
                  <a:close/>
                  <a:moveTo>
                    <a:pt x="15382" y="6086"/>
                  </a:moveTo>
                  <a:lnTo>
                    <a:pt x="15593" y="13444"/>
                  </a:lnTo>
                  <a:lnTo>
                    <a:pt x="17350" y="13444"/>
                  </a:lnTo>
                  <a:lnTo>
                    <a:pt x="17047" y="6086"/>
                  </a:lnTo>
                  <a:lnTo>
                    <a:pt x="15382" y="6086"/>
                  </a:lnTo>
                  <a:close/>
                  <a:moveTo>
                    <a:pt x="13562" y="6086"/>
                  </a:moveTo>
                  <a:lnTo>
                    <a:pt x="13685" y="13444"/>
                  </a:lnTo>
                  <a:lnTo>
                    <a:pt x="15464" y="13444"/>
                  </a:lnTo>
                  <a:lnTo>
                    <a:pt x="15240" y="6086"/>
                  </a:lnTo>
                  <a:lnTo>
                    <a:pt x="13562" y="6086"/>
                  </a:lnTo>
                  <a:close/>
                  <a:moveTo>
                    <a:pt x="11783" y="6086"/>
                  </a:moveTo>
                  <a:lnTo>
                    <a:pt x="11825" y="13444"/>
                  </a:lnTo>
                  <a:lnTo>
                    <a:pt x="13559" y="13444"/>
                  </a:lnTo>
                  <a:lnTo>
                    <a:pt x="13427" y="6086"/>
                  </a:lnTo>
                  <a:lnTo>
                    <a:pt x="11783" y="6086"/>
                  </a:lnTo>
                  <a:close/>
                  <a:moveTo>
                    <a:pt x="9993" y="6086"/>
                  </a:moveTo>
                  <a:lnTo>
                    <a:pt x="9949" y="13444"/>
                  </a:lnTo>
                  <a:lnTo>
                    <a:pt x="11687" y="13444"/>
                  </a:lnTo>
                  <a:lnTo>
                    <a:pt x="11645" y="6086"/>
                  </a:lnTo>
                  <a:lnTo>
                    <a:pt x="9993" y="6086"/>
                  </a:lnTo>
                  <a:close/>
                  <a:moveTo>
                    <a:pt x="8173" y="6086"/>
                  </a:moveTo>
                  <a:lnTo>
                    <a:pt x="8161" y="6754"/>
                  </a:lnTo>
                  <a:lnTo>
                    <a:pt x="8046" y="13444"/>
                  </a:lnTo>
                  <a:lnTo>
                    <a:pt x="9789" y="13444"/>
                  </a:lnTo>
                  <a:lnTo>
                    <a:pt x="9833" y="6086"/>
                  </a:lnTo>
                  <a:lnTo>
                    <a:pt x="8173" y="6086"/>
                  </a:lnTo>
                  <a:close/>
                  <a:moveTo>
                    <a:pt x="6393" y="6086"/>
                  </a:moveTo>
                  <a:lnTo>
                    <a:pt x="6185" y="13444"/>
                  </a:lnTo>
                  <a:lnTo>
                    <a:pt x="7921" y="13444"/>
                  </a:lnTo>
                  <a:lnTo>
                    <a:pt x="8047" y="6086"/>
                  </a:lnTo>
                  <a:lnTo>
                    <a:pt x="6393" y="6086"/>
                  </a:lnTo>
                  <a:close/>
                  <a:moveTo>
                    <a:pt x="4604" y="6086"/>
                  </a:moveTo>
                  <a:lnTo>
                    <a:pt x="4296" y="13444"/>
                  </a:lnTo>
                  <a:lnTo>
                    <a:pt x="6047" y="13444"/>
                  </a:lnTo>
                  <a:lnTo>
                    <a:pt x="6258" y="6086"/>
                  </a:lnTo>
                  <a:lnTo>
                    <a:pt x="4604" y="6086"/>
                  </a:lnTo>
                  <a:close/>
                  <a:moveTo>
                    <a:pt x="2787" y="6086"/>
                  </a:moveTo>
                  <a:lnTo>
                    <a:pt x="2396" y="13444"/>
                  </a:lnTo>
                  <a:lnTo>
                    <a:pt x="4162" y="13444"/>
                  </a:lnTo>
                  <a:lnTo>
                    <a:pt x="4460" y="6086"/>
                  </a:lnTo>
                  <a:lnTo>
                    <a:pt x="2787" y="6086"/>
                  </a:lnTo>
                  <a:close/>
                  <a:moveTo>
                    <a:pt x="1179" y="6086"/>
                  </a:moveTo>
                  <a:lnTo>
                    <a:pt x="705" y="13444"/>
                  </a:lnTo>
                  <a:lnTo>
                    <a:pt x="2248" y="13444"/>
                  </a:lnTo>
                  <a:lnTo>
                    <a:pt x="2634" y="6086"/>
                  </a:lnTo>
                  <a:lnTo>
                    <a:pt x="1179" y="6086"/>
                  </a:lnTo>
                  <a:close/>
                  <a:moveTo>
                    <a:pt x="18695" y="1193"/>
                  </a:moveTo>
                  <a:lnTo>
                    <a:pt x="18841" y="4035"/>
                  </a:lnTo>
                  <a:lnTo>
                    <a:pt x="18874" y="4654"/>
                  </a:lnTo>
                  <a:lnTo>
                    <a:pt x="20321" y="4654"/>
                  </a:lnTo>
                  <a:lnTo>
                    <a:pt x="20100" y="1193"/>
                  </a:lnTo>
                  <a:lnTo>
                    <a:pt x="18695" y="1193"/>
                  </a:lnTo>
                  <a:close/>
                  <a:moveTo>
                    <a:pt x="16975" y="1193"/>
                  </a:moveTo>
                  <a:lnTo>
                    <a:pt x="17123" y="4654"/>
                  </a:lnTo>
                  <a:lnTo>
                    <a:pt x="18729" y="4654"/>
                  </a:lnTo>
                  <a:lnTo>
                    <a:pt x="18554" y="1193"/>
                  </a:lnTo>
                  <a:lnTo>
                    <a:pt x="16975" y="1193"/>
                  </a:lnTo>
                  <a:close/>
                  <a:moveTo>
                    <a:pt x="15232" y="1193"/>
                  </a:moveTo>
                  <a:lnTo>
                    <a:pt x="15342" y="4654"/>
                  </a:lnTo>
                  <a:lnTo>
                    <a:pt x="16977" y="4654"/>
                  </a:lnTo>
                  <a:lnTo>
                    <a:pt x="16831" y="1193"/>
                  </a:lnTo>
                  <a:lnTo>
                    <a:pt x="15232" y="1193"/>
                  </a:lnTo>
                  <a:close/>
                  <a:moveTo>
                    <a:pt x="13492" y="1193"/>
                  </a:moveTo>
                  <a:lnTo>
                    <a:pt x="13558" y="4654"/>
                  </a:lnTo>
                  <a:lnTo>
                    <a:pt x="15202" y="4654"/>
                  </a:lnTo>
                  <a:lnTo>
                    <a:pt x="15150" y="2874"/>
                  </a:lnTo>
                  <a:lnTo>
                    <a:pt x="15097" y="1193"/>
                  </a:lnTo>
                  <a:lnTo>
                    <a:pt x="13492" y="1193"/>
                  </a:lnTo>
                  <a:close/>
                  <a:moveTo>
                    <a:pt x="11753" y="1193"/>
                  </a:moveTo>
                  <a:lnTo>
                    <a:pt x="11773" y="4654"/>
                  </a:lnTo>
                  <a:lnTo>
                    <a:pt x="13390" y="4654"/>
                  </a:lnTo>
                  <a:lnTo>
                    <a:pt x="13335" y="1193"/>
                  </a:lnTo>
                  <a:lnTo>
                    <a:pt x="11753" y="1193"/>
                  </a:lnTo>
                  <a:close/>
                  <a:moveTo>
                    <a:pt x="10024" y="1193"/>
                  </a:moveTo>
                  <a:lnTo>
                    <a:pt x="10002" y="4654"/>
                  </a:lnTo>
                  <a:lnTo>
                    <a:pt x="11612" y="4654"/>
                  </a:lnTo>
                  <a:lnTo>
                    <a:pt x="11592" y="1193"/>
                  </a:lnTo>
                  <a:lnTo>
                    <a:pt x="10024" y="1193"/>
                  </a:lnTo>
                  <a:close/>
                  <a:moveTo>
                    <a:pt x="8265" y="1193"/>
                  </a:moveTo>
                  <a:lnTo>
                    <a:pt x="8199" y="4654"/>
                  </a:lnTo>
                  <a:lnTo>
                    <a:pt x="9863" y="4654"/>
                  </a:lnTo>
                  <a:lnTo>
                    <a:pt x="9885" y="1193"/>
                  </a:lnTo>
                  <a:lnTo>
                    <a:pt x="8265" y="1193"/>
                  </a:lnTo>
                  <a:close/>
                  <a:moveTo>
                    <a:pt x="6551" y="1193"/>
                  </a:moveTo>
                  <a:lnTo>
                    <a:pt x="6449" y="4654"/>
                  </a:lnTo>
                  <a:lnTo>
                    <a:pt x="8054" y="4654"/>
                  </a:lnTo>
                  <a:lnTo>
                    <a:pt x="8120" y="1193"/>
                  </a:lnTo>
                  <a:lnTo>
                    <a:pt x="6551" y="1193"/>
                  </a:lnTo>
                  <a:close/>
                  <a:moveTo>
                    <a:pt x="4801" y="1193"/>
                  </a:moveTo>
                  <a:lnTo>
                    <a:pt x="4667" y="4654"/>
                  </a:lnTo>
                  <a:lnTo>
                    <a:pt x="6278" y="4654"/>
                  </a:lnTo>
                  <a:lnTo>
                    <a:pt x="6385" y="1193"/>
                  </a:lnTo>
                  <a:lnTo>
                    <a:pt x="4801" y="1193"/>
                  </a:lnTo>
                  <a:close/>
                  <a:moveTo>
                    <a:pt x="3046" y="1193"/>
                  </a:moveTo>
                  <a:lnTo>
                    <a:pt x="2895" y="4020"/>
                  </a:lnTo>
                  <a:lnTo>
                    <a:pt x="2861" y="4654"/>
                  </a:lnTo>
                  <a:lnTo>
                    <a:pt x="4491" y="4654"/>
                  </a:lnTo>
                  <a:lnTo>
                    <a:pt x="4633" y="1193"/>
                  </a:lnTo>
                  <a:lnTo>
                    <a:pt x="3046" y="1193"/>
                  </a:lnTo>
                  <a:close/>
                  <a:moveTo>
                    <a:pt x="1499" y="1193"/>
                  </a:moveTo>
                  <a:lnTo>
                    <a:pt x="1279" y="4654"/>
                  </a:lnTo>
                  <a:lnTo>
                    <a:pt x="2726" y="4654"/>
                  </a:lnTo>
                  <a:lnTo>
                    <a:pt x="2755" y="4117"/>
                  </a:lnTo>
                  <a:lnTo>
                    <a:pt x="2905" y="1193"/>
                  </a:lnTo>
                  <a:lnTo>
                    <a:pt x="1499" y="1193"/>
                  </a:lnTo>
                  <a:close/>
                  <a:moveTo>
                    <a:pt x="1440" y="0"/>
                  </a:moveTo>
                  <a:lnTo>
                    <a:pt x="20159" y="0"/>
                  </a:lnTo>
                  <a:lnTo>
                    <a:pt x="21600" y="21600"/>
                  </a:lnTo>
                  <a:lnTo>
                    <a:pt x="0" y="21600"/>
                  </a:lnTo>
                  <a:lnTo>
                    <a:pt x="1440"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5" name="Freeform 426"/>
            <p:cNvSpPr/>
            <p:nvPr/>
          </p:nvSpPr>
          <p:spPr>
            <a:xfrm>
              <a:off x="1374179" y="1195737"/>
              <a:ext cx="34417" cy="3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92"/>
                  </a:moveTo>
                  <a:lnTo>
                    <a:pt x="7200" y="21600"/>
                  </a:lnTo>
                  <a:lnTo>
                    <a:pt x="16457" y="15552"/>
                  </a:lnTo>
                  <a:lnTo>
                    <a:pt x="21600" y="3888"/>
                  </a:lnTo>
                  <a:lnTo>
                    <a:pt x="7714" y="0"/>
                  </a:lnTo>
                  <a:lnTo>
                    <a:pt x="0" y="13392"/>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6" name="Freeform 427"/>
            <p:cNvSpPr/>
            <p:nvPr/>
          </p:nvSpPr>
          <p:spPr>
            <a:xfrm>
              <a:off x="1399581" y="868043"/>
              <a:ext cx="111881" cy="96134"/>
            </a:xfrm>
            <a:custGeom>
              <a:avLst/>
              <a:gdLst/>
              <a:ahLst/>
              <a:cxnLst>
                <a:cxn ang="0">
                  <a:pos x="wd2" y="hd2"/>
                </a:cxn>
                <a:cxn ang="5400000">
                  <a:pos x="wd2" y="hd2"/>
                </a:cxn>
                <a:cxn ang="10800000">
                  <a:pos x="wd2" y="hd2"/>
                </a:cxn>
                <a:cxn ang="16200000">
                  <a:pos x="wd2" y="hd2"/>
                </a:cxn>
              </a:cxnLst>
              <a:rect l="0" t="0" r="r" b="b"/>
              <a:pathLst>
                <a:path w="20307" h="18817" fill="norm" stroke="1" extrusionOk="0">
                  <a:moveTo>
                    <a:pt x="18442" y="13152"/>
                  </a:moveTo>
                  <a:cubicBezTo>
                    <a:pt x="14122" y="19446"/>
                    <a:pt x="3322" y="19875"/>
                    <a:pt x="1450" y="17443"/>
                  </a:cubicBezTo>
                  <a:cubicBezTo>
                    <a:pt x="154" y="15584"/>
                    <a:pt x="730" y="14868"/>
                    <a:pt x="1306" y="10434"/>
                  </a:cubicBezTo>
                  <a:cubicBezTo>
                    <a:pt x="1306" y="10434"/>
                    <a:pt x="-134" y="10291"/>
                    <a:pt x="10" y="9576"/>
                  </a:cubicBezTo>
                  <a:cubicBezTo>
                    <a:pt x="442" y="8431"/>
                    <a:pt x="2746" y="7859"/>
                    <a:pt x="3610" y="6000"/>
                  </a:cubicBezTo>
                  <a:cubicBezTo>
                    <a:pt x="6346" y="850"/>
                    <a:pt x="11530" y="-1725"/>
                    <a:pt x="16138" y="1279"/>
                  </a:cubicBezTo>
                  <a:cubicBezTo>
                    <a:pt x="20890" y="4140"/>
                    <a:pt x="21466" y="8717"/>
                    <a:pt x="18442" y="13152"/>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7" name="Freeform 428"/>
            <p:cNvSpPr/>
            <p:nvPr/>
          </p:nvSpPr>
          <p:spPr>
            <a:xfrm>
              <a:off x="1427031" y="947442"/>
              <a:ext cx="55560" cy="51527"/>
            </a:xfrm>
            <a:prstGeom prst="rect">
              <a:avLst/>
            </a:pr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8" name="Freeform 118"/>
            <p:cNvSpPr/>
            <p:nvPr/>
          </p:nvSpPr>
          <p:spPr>
            <a:xfrm>
              <a:off x="1255965" y="986648"/>
              <a:ext cx="286539" cy="237756"/>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8440" y="7793"/>
                  </a:moveTo>
                  <a:lnTo>
                    <a:pt x="4690" y="12368"/>
                  </a:lnTo>
                  <a:lnTo>
                    <a:pt x="9769" y="18614"/>
                  </a:lnTo>
                  <a:lnTo>
                    <a:pt x="8440" y="7793"/>
                  </a:lnTo>
                  <a:close/>
                  <a:moveTo>
                    <a:pt x="21481" y="0"/>
                  </a:moveTo>
                  <a:lnTo>
                    <a:pt x="20093" y="21599"/>
                  </a:lnTo>
                  <a:lnTo>
                    <a:pt x="10136" y="21599"/>
                  </a:lnTo>
                  <a:lnTo>
                    <a:pt x="9799" y="18858"/>
                  </a:lnTo>
                  <a:lnTo>
                    <a:pt x="8596" y="21600"/>
                  </a:lnTo>
                  <a:cubicBezTo>
                    <a:pt x="8596" y="21600"/>
                    <a:pt x="182" y="15512"/>
                    <a:pt x="1" y="11966"/>
                  </a:cubicBezTo>
                  <a:cubicBezTo>
                    <a:pt x="-119" y="8086"/>
                    <a:pt x="7454" y="593"/>
                    <a:pt x="7454" y="593"/>
                  </a:cubicBezTo>
                  <a:lnTo>
                    <a:pt x="7541" y="474"/>
                  </a:lnTo>
                  <a:lnTo>
                    <a:pt x="21481" y="0"/>
                  </a:lnTo>
                  <a:close/>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9" name="Freeform 431"/>
            <p:cNvSpPr/>
            <p:nvPr/>
          </p:nvSpPr>
          <p:spPr>
            <a:xfrm>
              <a:off x="1264947"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15360"/>
                    <a:pt x="2517" y="9600"/>
                    <a:pt x="5243" y="9600"/>
                  </a:cubicBezTo>
                  <a:lnTo>
                    <a:pt x="8388" y="9600"/>
                  </a:lnTo>
                  <a:lnTo>
                    <a:pt x="12792"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90" name="Freeform 432"/>
            <p:cNvSpPr/>
            <p:nvPr/>
          </p:nvSpPr>
          <p:spPr>
            <a:xfrm>
              <a:off x="1303708" y="1225141"/>
              <a:ext cx="305748" cy="348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31" y="10869"/>
                  </a:moveTo>
                  <a:lnTo>
                    <a:pt x="15509" y="0"/>
                  </a:lnTo>
                  <a:lnTo>
                    <a:pt x="6147" y="0"/>
                  </a:lnTo>
                  <a:lnTo>
                    <a:pt x="1354" y="10869"/>
                  </a:lnTo>
                  <a:lnTo>
                    <a:pt x="0" y="21600"/>
                  </a:lnTo>
                  <a:lnTo>
                    <a:pt x="3835" y="21600"/>
                  </a:lnTo>
                  <a:lnTo>
                    <a:pt x="6260" y="12015"/>
                  </a:lnTo>
                  <a:lnTo>
                    <a:pt x="10828" y="5549"/>
                  </a:lnTo>
                  <a:lnTo>
                    <a:pt x="14268" y="12015"/>
                  </a:lnTo>
                  <a:lnTo>
                    <a:pt x="17765" y="21600"/>
                  </a:lnTo>
                  <a:lnTo>
                    <a:pt x="21600" y="21600"/>
                  </a:lnTo>
                  <a:lnTo>
                    <a:pt x="19231" y="10869"/>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91" name="Freeform 433"/>
            <p:cNvSpPr/>
            <p:nvPr/>
          </p:nvSpPr>
          <p:spPr>
            <a:xfrm>
              <a:off x="1564449"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15360"/>
                    <a:pt x="19293" y="9600"/>
                    <a:pt x="16357" y="9600"/>
                  </a:cubicBezTo>
                  <a:lnTo>
                    <a:pt x="13212" y="9600"/>
                  </a:lnTo>
                  <a:lnTo>
                    <a:pt x="9017" y="0"/>
                  </a:lnTo>
                  <a:lnTo>
                    <a:pt x="0" y="0"/>
                  </a:lnTo>
                  <a:lnTo>
                    <a:pt x="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92" name="Freeform 434"/>
            <p:cNvSpPr/>
            <p:nvPr/>
          </p:nvSpPr>
          <p:spPr>
            <a:xfrm>
              <a:off x="1532737" y="738352"/>
              <a:ext cx="157769" cy="36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 y="14872"/>
                  </a:moveTo>
                  <a:lnTo>
                    <a:pt x="12482" y="8808"/>
                  </a:lnTo>
                  <a:lnTo>
                    <a:pt x="8466" y="487"/>
                  </a:lnTo>
                  <a:lnTo>
                    <a:pt x="14002" y="0"/>
                  </a:lnTo>
                  <a:lnTo>
                    <a:pt x="21600" y="9561"/>
                  </a:lnTo>
                  <a:lnTo>
                    <a:pt x="0" y="21600"/>
                  </a:lnTo>
                  <a:lnTo>
                    <a:pt x="1194" y="14872"/>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93" name="Freeform 435"/>
            <p:cNvSpPr/>
            <p:nvPr/>
          </p:nvSpPr>
          <p:spPr>
            <a:xfrm>
              <a:off x="1565920" y="653409"/>
              <a:ext cx="64684" cy="93999"/>
            </a:xfrm>
            <a:custGeom>
              <a:avLst/>
              <a:gdLst/>
              <a:ahLst/>
              <a:cxnLst>
                <a:cxn ang="0">
                  <a:pos x="wd2" y="hd2"/>
                </a:cxn>
                <a:cxn ang="5400000">
                  <a:pos x="wd2" y="hd2"/>
                </a:cxn>
                <a:cxn ang="10800000">
                  <a:pos x="wd2" y="hd2"/>
                </a:cxn>
                <a:cxn ang="16200000">
                  <a:pos x="wd2" y="hd2"/>
                </a:cxn>
              </a:cxnLst>
              <a:rect l="0" t="0" r="r" b="b"/>
              <a:pathLst>
                <a:path w="20051" h="21600" fill="norm" stroke="1" extrusionOk="0">
                  <a:moveTo>
                    <a:pt x="10478" y="21600"/>
                  </a:moveTo>
                  <a:lnTo>
                    <a:pt x="9251" y="18514"/>
                  </a:lnTo>
                  <a:cubicBezTo>
                    <a:pt x="7287" y="18686"/>
                    <a:pt x="5324" y="18514"/>
                    <a:pt x="3851" y="17829"/>
                  </a:cubicBezTo>
                  <a:lnTo>
                    <a:pt x="1396" y="16800"/>
                  </a:lnTo>
                  <a:lnTo>
                    <a:pt x="1887" y="9943"/>
                  </a:lnTo>
                  <a:lnTo>
                    <a:pt x="4096" y="9257"/>
                  </a:lnTo>
                  <a:cubicBezTo>
                    <a:pt x="4096" y="9257"/>
                    <a:pt x="-1549" y="1886"/>
                    <a:pt x="415" y="0"/>
                  </a:cubicBezTo>
                  <a:lnTo>
                    <a:pt x="8269" y="7371"/>
                  </a:lnTo>
                  <a:lnTo>
                    <a:pt x="13915" y="6857"/>
                  </a:lnTo>
                  <a:lnTo>
                    <a:pt x="18824" y="15600"/>
                  </a:lnTo>
                  <a:lnTo>
                    <a:pt x="20051" y="20229"/>
                  </a:lnTo>
                  <a:lnTo>
                    <a:pt x="10478"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94" name="Freeform 436"/>
            <p:cNvSpPr/>
            <p:nvPr/>
          </p:nvSpPr>
          <p:spPr>
            <a:xfrm>
              <a:off x="1424335" y="834523"/>
              <a:ext cx="120138" cy="138712"/>
            </a:xfrm>
            <a:custGeom>
              <a:avLst/>
              <a:gdLst/>
              <a:ahLst/>
              <a:cxnLst>
                <a:cxn ang="0">
                  <a:pos x="wd2" y="hd2"/>
                </a:cxn>
                <a:cxn ang="5400000">
                  <a:pos x="wd2" y="hd2"/>
                </a:cxn>
                <a:cxn ang="10800000">
                  <a:pos x="wd2" y="hd2"/>
                </a:cxn>
                <a:cxn ang="16200000">
                  <a:pos x="wd2" y="hd2"/>
                </a:cxn>
              </a:cxnLst>
              <a:rect l="0" t="0" r="r" b="b"/>
              <a:pathLst>
                <a:path w="15415" h="19608" fill="norm" stroke="1" extrusionOk="0">
                  <a:moveTo>
                    <a:pt x="12280" y="8674"/>
                  </a:moveTo>
                  <a:cubicBezTo>
                    <a:pt x="12280" y="8674"/>
                    <a:pt x="14521" y="5408"/>
                    <a:pt x="11261" y="3827"/>
                  </a:cubicBezTo>
                  <a:cubicBezTo>
                    <a:pt x="7899" y="2457"/>
                    <a:pt x="1785" y="-1125"/>
                    <a:pt x="665" y="350"/>
                  </a:cubicBezTo>
                  <a:cubicBezTo>
                    <a:pt x="-558" y="1931"/>
                    <a:pt x="-456" y="7831"/>
                    <a:pt x="4129" y="9517"/>
                  </a:cubicBezTo>
                  <a:cubicBezTo>
                    <a:pt x="7287" y="10887"/>
                    <a:pt x="3110" y="13205"/>
                    <a:pt x="3925" y="13837"/>
                  </a:cubicBezTo>
                  <a:cubicBezTo>
                    <a:pt x="4638" y="14469"/>
                    <a:pt x="6778" y="11203"/>
                    <a:pt x="7593" y="12046"/>
                  </a:cubicBezTo>
                  <a:cubicBezTo>
                    <a:pt x="8204" y="12678"/>
                    <a:pt x="8102" y="14364"/>
                    <a:pt x="6472" y="14153"/>
                  </a:cubicBezTo>
                  <a:cubicBezTo>
                    <a:pt x="6167" y="14153"/>
                    <a:pt x="6880" y="14891"/>
                    <a:pt x="6574" y="15312"/>
                  </a:cubicBezTo>
                  <a:cubicBezTo>
                    <a:pt x="5453" y="16787"/>
                    <a:pt x="3925" y="20475"/>
                    <a:pt x="6472" y="19421"/>
                  </a:cubicBezTo>
                  <a:cubicBezTo>
                    <a:pt x="8917" y="18262"/>
                    <a:pt x="21042" y="12362"/>
                    <a:pt x="12280" y="8674"/>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3117" name="Group"/>
          <p:cNvGrpSpPr/>
          <p:nvPr/>
        </p:nvGrpSpPr>
        <p:grpSpPr>
          <a:xfrm>
            <a:off x="19140704" y="3113589"/>
            <a:ext cx="2246775" cy="1931050"/>
            <a:chOff x="0" y="0"/>
            <a:chExt cx="2246773" cy="1931048"/>
          </a:xfrm>
        </p:grpSpPr>
        <p:sp>
          <p:nvSpPr>
            <p:cNvPr id="3096"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97"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98"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99"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0"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1"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2"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3"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4"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5"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6"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7"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8"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9"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10"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11"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12"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13"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14"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15"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16"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1" name="Freeform 70"/>
          <p:cNvSpPr/>
          <p:nvPr/>
        </p:nvSpPr>
        <p:spPr>
          <a:xfrm>
            <a:off x="16330576" y="4231602"/>
            <a:ext cx="6198446" cy="8810022"/>
          </a:xfrm>
          <a:prstGeom prst="roundRect">
            <a:avLst>
              <a:gd name="adj" fmla="val 105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3122" name="Freeform 70"/>
          <p:cNvSpPr/>
          <p:nvPr/>
        </p:nvSpPr>
        <p:spPr>
          <a:xfrm>
            <a:off x="9003877" y="4155402"/>
            <a:ext cx="6198446" cy="8810022"/>
          </a:xfrm>
          <a:prstGeom prst="roundRect">
            <a:avLst>
              <a:gd name="adj" fmla="val 105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3123" name="Freeform 70"/>
          <p:cNvSpPr/>
          <p:nvPr/>
        </p:nvSpPr>
        <p:spPr>
          <a:xfrm>
            <a:off x="1854977" y="4155402"/>
            <a:ext cx="6198446" cy="8810022"/>
          </a:xfrm>
          <a:prstGeom prst="roundRect">
            <a:avLst>
              <a:gd name="adj" fmla="val 105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3124" name="TextBox 5"/>
          <p:cNvSpPr txBox="1"/>
          <p:nvPr/>
        </p:nvSpPr>
        <p:spPr>
          <a:xfrm>
            <a:off x="2332528" y="5578282"/>
            <a:ext cx="5243343" cy="1400554"/>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4" sz="3900">
                <a:solidFill>
                  <a:srgbClr val="111340"/>
                </a:solidFill>
                <a:latin typeface="Poppins Bold"/>
                <a:ea typeface="Poppins Bold"/>
                <a:cs typeface="Poppins Bold"/>
                <a:sym typeface="Poppins Bold"/>
              </a:defRPr>
            </a:pPr>
            <a:r>
              <a:t>Feasibility </a:t>
            </a:r>
          </a:p>
          <a:p>
            <a:pPr algn="ctr" defTabSz="1828433">
              <a:lnSpc>
                <a:spcPct val="80000"/>
              </a:lnSpc>
              <a:spcBef>
                <a:spcPts val="0"/>
              </a:spcBef>
              <a:defRPr spc="-34" sz="3900">
                <a:solidFill>
                  <a:srgbClr val="111340"/>
                </a:solidFill>
                <a:latin typeface="Poppins Bold"/>
                <a:ea typeface="Poppins Bold"/>
                <a:cs typeface="Poppins Bold"/>
                <a:sym typeface="Poppins Bold"/>
              </a:defRPr>
            </a:pPr>
            <a:r>
              <a:t>of an IPO</a:t>
            </a:r>
          </a:p>
        </p:txBody>
      </p:sp>
      <p:sp>
        <p:nvSpPr>
          <p:cNvPr id="3125" name="TextBox 6"/>
          <p:cNvSpPr txBox="1"/>
          <p:nvPr/>
        </p:nvSpPr>
        <p:spPr>
          <a:xfrm>
            <a:off x="2140745" y="7285184"/>
            <a:ext cx="5626912" cy="51371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33" sz="2700">
                <a:latin typeface="Poppins Regular"/>
                <a:ea typeface="Poppins Regular"/>
                <a:cs typeface="Poppins Regular"/>
                <a:sym typeface="Poppins Regular"/>
              </a:defRPr>
            </a:pPr>
            <a:r>
              <a:t>An initial public offering (IPO) might be a viable exit strategy for ventures that reach a substantial scale. Assess this feasibility based on your venture's financial performance, market conditions, and readiness to meet the regulatory requirements of being </a:t>
            </a:r>
          </a:p>
          <a:p>
            <a:pPr algn="ctr" defTabSz="1828433">
              <a:lnSpc>
                <a:spcPct val="100000"/>
              </a:lnSpc>
              <a:spcBef>
                <a:spcPts val="0"/>
              </a:spcBef>
              <a:defRPr spc="-33" sz="2700">
                <a:latin typeface="Poppins Regular"/>
                <a:ea typeface="Poppins Regular"/>
                <a:cs typeface="Poppins Regular"/>
                <a:sym typeface="Poppins Regular"/>
              </a:defRPr>
            </a:pPr>
            <a:r>
              <a:t>a public company.</a:t>
            </a:r>
          </a:p>
        </p:txBody>
      </p:sp>
      <p:sp>
        <p:nvSpPr>
          <p:cNvPr id="3126" name="TextBox 5"/>
          <p:cNvSpPr txBox="1"/>
          <p:nvPr/>
        </p:nvSpPr>
        <p:spPr>
          <a:xfrm>
            <a:off x="9619229" y="5578282"/>
            <a:ext cx="5243343" cy="1400554"/>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4" sz="3900">
                <a:solidFill>
                  <a:srgbClr val="111340"/>
                </a:solidFill>
                <a:latin typeface="Poppins Bold"/>
                <a:ea typeface="Poppins Bold"/>
                <a:cs typeface="Poppins Bold"/>
                <a:sym typeface="Poppins Bold"/>
              </a:defRPr>
            </a:pPr>
            <a:r>
              <a:t>Preparing for </a:t>
            </a:r>
          </a:p>
          <a:p>
            <a:pPr algn="ctr" defTabSz="1828433">
              <a:lnSpc>
                <a:spcPct val="80000"/>
              </a:lnSpc>
              <a:spcBef>
                <a:spcPts val="0"/>
              </a:spcBef>
              <a:defRPr spc="-34" sz="3900">
                <a:solidFill>
                  <a:srgbClr val="111340"/>
                </a:solidFill>
                <a:latin typeface="Poppins Bold"/>
                <a:ea typeface="Poppins Bold"/>
                <a:cs typeface="Poppins Bold"/>
                <a:sym typeface="Poppins Bold"/>
              </a:defRPr>
            </a:pPr>
            <a:r>
              <a:t>Public Markets</a:t>
            </a:r>
          </a:p>
        </p:txBody>
      </p:sp>
      <p:sp>
        <p:nvSpPr>
          <p:cNvPr id="3127" name="TextBox 5"/>
          <p:cNvSpPr txBox="1"/>
          <p:nvPr/>
        </p:nvSpPr>
        <p:spPr>
          <a:xfrm>
            <a:off x="16889665" y="5694879"/>
            <a:ext cx="5243343" cy="1400554"/>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4" sz="3900">
                <a:solidFill>
                  <a:srgbClr val="111340"/>
                </a:solidFill>
                <a:latin typeface="Poppins Bold"/>
                <a:ea typeface="Poppins Bold"/>
                <a:cs typeface="Poppins Bold"/>
                <a:sym typeface="Poppins Bold"/>
              </a:defRPr>
            </a:lvl1pPr>
          </a:lstStyle>
          <a:p>
            <a:pPr/>
            <a:r>
              <a:t>Long-term Considerations</a:t>
            </a:r>
          </a:p>
        </p:txBody>
      </p:sp>
      <p:grpSp>
        <p:nvGrpSpPr>
          <p:cNvPr id="3159" name="Group"/>
          <p:cNvGrpSpPr/>
          <p:nvPr/>
        </p:nvGrpSpPr>
        <p:grpSpPr>
          <a:xfrm>
            <a:off x="11028120" y="3149094"/>
            <a:ext cx="2149960" cy="2122840"/>
            <a:chOff x="0" y="0"/>
            <a:chExt cx="2149959" cy="2122839"/>
          </a:xfrm>
        </p:grpSpPr>
        <p:sp>
          <p:nvSpPr>
            <p:cNvPr id="3128"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3158" name="Group"/>
            <p:cNvGrpSpPr/>
            <p:nvPr/>
          </p:nvGrpSpPr>
          <p:grpSpPr>
            <a:xfrm>
              <a:off x="504849" y="208837"/>
              <a:ext cx="1445061" cy="1480761"/>
              <a:chOff x="0" y="0"/>
              <a:chExt cx="1445059" cy="1480760"/>
            </a:xfrm>
          </p:grpSpPr>
          <p:sp>
            <p:nvSpPr>
              <p:cNvPr id="3129"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3157" name="Group"/>
              <p:cNvGrpSpPr/>
              <p:nvPr/>
            </p:nvGrpSpPr>
            <p:grpSpPr>
              <a:xfrm>
                <a:off x="40381" y="0"/>
                <a:ext cx="1404679" cy="1480761"/>
                <a:chOff x="0" y="0"/>
                <a:chExt cx="1404678" cy="1480760"/>
              </a:xfrm>
            </p:grpSpPr>
            <p:sp>
              <p:nvSpPr>
                <p:cNvPr id="3130"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1"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2"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3"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4"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5"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6"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7"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8"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9"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0"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1"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2"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3"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4"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5"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6"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7"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8"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9"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50"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51"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52"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53"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54"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55"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56"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3181" name="Group"/>
          <p:cNvGrpSpPr/>
          <p:nvPr/>
        </p:nvGrpSpPr>
        <p:grpSpPr>
          <a:xfrm>
            <a:off x="18354820" y="3476520"/>
            <a:ext cx="2246775" cy="1931050"/>
            <a:chOff x="0" y="0"/>
            <a:chExt cx="2246773" cy="1931048"/>
          </a:xfrm>
        </p:grpSpPr>
        <p:sp>
          <p:nvSpPr>
            <p:cNvPr id="3160"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61"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62"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63"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64"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65"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66"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67"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68"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69"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0"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1"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2"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3"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4"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5"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6"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7"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8"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79"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80"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3182" name="Freeform 71"/>
          <p:cNvSpPr/>
          <p:nvPr/>
        </p:nvSpPr>
        <p:spPr>
          <a:xfrm>
            <a:off x="3879220" y="3149094"/>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3208" name="Group"/>
          <p:cNvGrpSpPr/>
          <p:nvPr/>
        </p:nvGrpSpPr>
        <p:grpSpPr>
          <a:xfrm>
            <a:off x="4314668" y="3599136"/>
            <a:ext cx="1279064" cy="1222755"/>
            <a:chOff x="0" y="0"/>
            <a:chExt cx="1279063" cy="1222753"/>
          </a:xfrm>
        </p:grpSpPr>
        <p:sp>
          <p:nvSpPr>
            <p:cNvPr id="3183"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84"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85"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86"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87"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88"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89"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0"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1"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2"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3"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4"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5"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6"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7"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8"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99"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00"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01"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02"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03"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04"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05"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06"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07"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3209" name="TextBox 6"/>
          <p:cNvSpPr txBox="1"/>
          <p:nvPr/>
        </p:nvSpPr>
        <p:spPr>
          <a:xfrm>
            <a:off x="9235661" y="7373577"/>
            <a:ext cx="5626911" cy="57645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1" sz="3300">
                <a:latin typeface="Poppins Regular"/>
                <a:ea typeface="Poppins Regular"/>
                <a:cs typeface="Poppins Regular"/>
                <a:sym typeface="Poppins Regular"/>
              </a:defRPr>
            </a:lvl1pPr>
          </a:lstStyle>
          <a:p>
            <a:pPr/>
            <a:r>
              <a:t>This involves rigorous financial audits, strengthening the management team, ensuring compliance with regulatory requirements, and developing a strong investor relations strategy.</a:t>
            </a:r>
          </a:p>
        </p:txBody>
      </p:sp>
      <p:sp>
        <p:nvSpPr>
          <p:cNvPr id="3210" name="TextBox 6"/>
          <p:cNvSpPr txBox="1"/>
          <p:nvPr/>
        </p:nvSpPr>
        <p:spPr>
          <a:xfrm>
            <a:off x="16616343" y="7373577"/>
            <a:ext cx="5626912" cy="54317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Understand the long-term implications of going public, such as the need for transparency, accountability to shareholders, and the pressure of quarterly earnings.</a:t>
            </a:r>
          </a:p>
        </p:txBody>
      </p:sp>
      <p:sp>
        <p:nvSpPr>
          <p:cNvPr id="3211" name="TextBox 134"/>
          <p:cNvSpPr txBox="1"/>
          <p:nvPr/>
        </p:nvSpPr>
        <p:spPr>
          <a:xfrm>
            <a:off x="790454" y="678805"/>
            <a:ext cx="17366652"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D96B5"/>
                </a:solidFill>
                <a:latin typeface="Poppins Bold"/>
                <a:ea typeface="Poppins Bold"/>
                <a:cs typeface="Poppins Bold"/>
                <a:sym typeface="Poppins Bold"/>
              </a:defRPr>
            </a:lvl1pPr>
          </a:lstStyle>
          <a:p>
            <a:pPr/>
            <a:r>
              <a:t> Public Listing (IPO)</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Freeform 70"/>
          <p:cNvSpPr/>
          <p:nvPr/>
        </p:nvSpPr>
        <p:spPr>
          <a:xfrm>
            <a:off x="6445624" y="4130002"/>
            <a:ext cx="5415688" cy="8810022"/>
          </a:xfrm>
          <a:prstGeom prst="roundRect">
            <a:avLst>
              <a:gd name="adj" fmla="val 1209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6" name="Freeform 70"/>
          <p:cNvSpPr/>
          <p:nvPr/>
        </p:nvSpPr>
        <p:spPr>
          <a:xfrm>
            <a:off x="540903" y="4130002"/>
            <a:ext cx="5415689" cy="8810022"/>
          </a:xfrm>
          <a:prstGeom prst="roundRect">
            <a:avLst>
              <a:gd name="adj" fmla="val 1209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77" name="TextBox 5"/>
          <p:cNvSpPr txBox="1"/>
          <p:nvPr/>
        </p:nvSpPr>
        <p:spPr>
          <a:xfrm>
            <a:off x="627076" y="5432963"/>
            <a:ext cx="5243343" cy="122275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0" sz="3400">
                <a:solidFill>
                  <a:srgbClr val="111340"/>
                </a:solidFill>
                <a:latin typeface="Poppins Bold"/>
                <a:ea typeface="Poppins Bold"/>
                <a:cs typeface="Poppins Bold"/>
                <a:sym typeface="Poppins Bold"/>
              </a:defRPr>
            </a:pPr>
            <a:r>
              <a:t>Understanding </a:t>
            </a:r>
          </a:p>
          <a:p>
            <a:pPr algn="ctr" defTabSz="1828433">
              <a:lnSpc>
                <a:spcPct val="80000"/>
              </a:lnSpc>
              <a:spcBef>
                <a:spcPts val="0"/>
              </a:spcBef>
              <a:defRPr spc="-30" sz="3400">
                <a:solidFill>
                  <a:srgbClr val="111340"/>
                </a:solidFill>
                <a:latin typeface="Poppins Bold"/>
                <a:ea typeface="Poppins Bold"/>
                <a:cs typeface="Poppins Bold"/>
                <a:sym typeface="Poppins Bold"/>
              </a:defRPr>
            </a:pPr>
            <a:r>
              <a:t>Need </a:t>
            </a:r>
          </a:p>
        </p:txBody>
      </p:sp>
      <p:sp>
        <p:nvSpPr>
          <p:cNvPr id="278" name="TextBox 6"/>
          <p:cNvSpPr txBox="1"/>
          <p:nvPr/>
        </p:nvSpPr>
        <p:spPr>
          <a:xfrm>
            <a:off x="627076" y="7160708"/>
            <a:ext cx="4927939" cy="53898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5" sz="2800">
                <a:latin typeface="Poppins Regular"/>
                <a:ea typeface="Poppins Regular"/>
                <a:cs typeface="Poppins Regular"/>
                <a:sym typeface="Poppins Regular"/>
              </a:defRPr>
            </a:lvl1pPr>
          </a:lstStyle>
          <a:p>
            <a:pPr/>
            <a:r>
              <a:t>The core of demand assessment is identifying the necessity for your service or product in the education sector. This involves studying the current educational needs, gaps, and how your offering could meet these requirements.</a:t>
            </a:r>
          </a:p>
        </p:txBody>
      </p:sp>
      <p:sp>
        <p:nvSpPr>
          <p:cNvPr id="279" name="TextBox 134"/>
          <p:cNvSpPr txBox="1"/>
          <p:nvPr/>
        </p:nvSpPr>
        <p:spPr>
          <a:xfrm>
            <a:off x="790454" y="678805"/>
            <a:ext cx="19756505"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24E8D"/>
                </a:solidFill>
                <a:latin typeface="Poppins Bold"/>
                <a:ea typeface="Poppins Bold"/>
                <a:cs typeface="Poppins Bold"/>
                <a:sym typeface="Poppins Bold"/>
              </a:defRPr>
            </a:lvl1pPr>
          </a:lstStyle>
          <a:p>
            <a:pPr/>
            <a:r>
              <a:t> Demand Assessment</a:t>
            </a:r>
          </a:p>
        </p:txBody>
      </p:sp>
      <p:sp>
        <p:nvSpPr>
          <p:cNvPr id="280" name="TextBox 5"/>
          <p:cNvSpPr txBox="1"/>
          <p:nvPr/>
        </p:nvSpPr>
        <p:spPr>
          <a:xfrm>
            <a:off x="6445624" y="5462965"/>
            <a:ext cx="5243342" cy="122275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0" sz="3400">
                <a:solidFill>
                  <a:srgbClr val="111340"/>
                </a:solidFill>
                <a:latin typeface="Poppins Bold"/>
                <a:ea typeface="Poppins Bold"/>
                <a:cs typeface="Poppins Bold"/>
                <a:sym typeface="Poppins Bold"/>
              </a:defRPr>
            </a:pPr>
            <a:r>
              <a:t>Demographic </a:t>
            </a:r>
          </a:p>
          <a:p>
            <a:pPr algn="ctr" defTabSz="1828433">
              <a:lnSpc>
                <a:spcPct val="80000"/>
              </a:lnSpc>
              <a:spcBef>
                <a:spcPts val="0"/>
              </a:spcBef>
              <a:defRPr spc="-30" sz="3400">
                <a:solidFill>
                  <a:srgbClr val="111340"/>
                </a:solidFill>
                <a:latin typeface="Poppins Bold"/>
                <a:ea typeface="Poppins Bold"/>
                <a:cs typeface="Poppins Bold"/>
                <a:sym typeface="Poppins Bold"/>
              </a:defRPr>
            </a:pPr>
            <a:r>
              <a:t>Trends </a:t>
            </a:r>
          </a:p>
        </p:txBody>
      </p:sp>
      <p:sp>
        <p:nvSpPr>
          <p:cNvPr id="281" name="TextBox 6"/>
          <p:cNvSpPr txBox="1"/>
          <p:nvPr/>
        </p:nvSpPr>
        <p:spPr>
          <a:xfrm>
            <a:off x="6653733" y="7160708"/>
            <a:ext cx="4927939" cy="53898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5" sz="2800">
                <a:latin typeface="Poppins Regular"/>
                <a:ea typeface="Poppins Regular"/>
                <a:cs typeface="Poppins Regular"/>
                <a:sym typeface="Poppins Regular"/>
              </a:defRPr>
            </a:lvl1pPr>
          </a:lstStyle>
          <a:p>
            <a:pPr/>
            <a:r>
              <a:t>Analyze the population trends such as age distribution, income levels, educational background, and geographical locations. This helps understand who might need your product or service the most and in which areas.</a:t>
            </a:r>
          </a:p>
        </p:txBody>
      </p:sp>
      <p:sp>
        <p:nvSpPr>
          <p:cNvPr id="282" name="Freeform 70"/>
          <p:cNvSpPr/>
          <p:nvPr/>
        </p:nvSpPr>
        <p:spPr>
          <a:xfrm>
            <a:off x="12436516" y="4130002"/>
            <a:ext cx="5415688" cy="8810022"/>
          </a:xfrm>
          <a:prstGeom prst="roundRect">
            <a:avLst>
              <a:gd name="adj" fmla="val 1209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3" name="TextBox 5"/>
          <p:cNvSpPr txBox="1"/>
          <p:nvPr/>
        </p:nvSpPr>
        <p:spPr>
          <a:xfrm>
            <a:off x="12436516" y="5462965"/>
            <a:ext cx="5243343" cy="122275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0" sz="3400">
                <a:solidFill>
                  <a:srgbClr val="111340"/>
                </a:solidFill>
                <a:latin typeface="Poppins Bold"/>
                <a:ea typeface="Poppins Bold"/>
                <a:cs typeface="Poppins Bold"/>
                <a:sym typeface="Poppins Bold"/>
              </a:defRPr>
            </a:pPr>
            <a:r>
              <a:t>Gaps in </a:t>
            </a:r>
          </a:p>
          <a:p>
            <a:pPr algn="ctr" defTabSz="1828433">
              <a:lnSpc>
                <a:spcPct val="80000"/>
              </a:lnSpc>
              <a:spcBef>
                <a:spcPts val="0"/>
              </a:spcBef>
              <a:defRPr spc="-30" sz="3400">
                <a:solidFill>
                  <a:srgbClr val="111340"/>
                </a:solidFill>
                <a:latin typeface="Poppins Bold"/>
                <a:ea typeface="Poppins Bold"/>
                <a:cs typeface="Poppins Bold"/>
                <a:sym typeface="Poppins Bold"/>
              </a:defRPr>
            </a:pPr>
            <a:r>
              <a:t>Current Market</a:t>
            </a:r>
          </a:p>
        </p:txBody>
      </p:sp>
      <p:sp>
        <p:nvSpPr>
          <p:cNvPr id="284" name="TextBox 6"/>
          <p:cNvSpPr txBox="1"/>
          <p:nvPr/>
        </p:nvSpPr>
        <p:spPr>
          <a:xfrm>
            <a:off x="12680391" y="7122116"/>
            <a:ext cx="4927939" cy="61048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43" sz="3500">
                <a:latin typeface="Poppins Regular"/>
                <a:ea typeface="Poppins Regular"/>
                <a:cs typeface="Poppins Regular"/>
                <a:sym typeface="Poppins Regular"/>
              </a:defRPr>
            </a:pPr>
            <a:r>
              <a:t>Look for areas lacking current educational offerings. This could be in content, delivery methods, technology integration, accessibility, or </a:t>
            </a:r>
          </a:p>
          <a:p>
            <a:pPr algn="ctr" defTabSz="1828433">
              <a:lnSpc>
                <a:spcPct val="100000"/>
              </a:lnSpc>
              <a:spcBef>
                <a:spcPts val="0"/>
              </a:spcBef>
              <a:defRPr spc="-43" sz="3500">
                <a:latin typeface="Poppins Regular"/>
                <a:ea typeface="Poppins Regular"/>
                <a:cs typeface="Poppins Regular"/>
                <a:sym typeface="Poppins Regular"/>
              </a:defRPr>
            </a:pPr>
            <a:r>
              <a:t>other aspects.</a:t>
            </a:r>
          </a:p>
        </p:txBody>
      </p:sp>
      <p:sp>
        <p:nvSpPr>
          <p:cNvPr id="285" name="Freeform 70"/>
          <p:cNvSpPr/>
          <p:nvPr/>
        </p:nvSpPr>
        <p:spPr>
          <a:xfrm>
            <a:off x="18427408" y="4130002"/>
            <a:ext cx="5415688" cy="8810022"/>
          </a:xfrm>
          <a:prstGeom prst="roundRect">
            <a:avLst>
              <a:gd name="adj" fmla="val 12099"/>
            </a:avLst>
          </a:pr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6" name="TextBox 5"/>
          <p:cNvSpPr txBox="1"/>
          <p:nvPr/>
        </p:nvSpPr>
        <p:spPr>
          <a:xfrm>
            <a:off x="18599754" y="5462965"/>
            <a:ext cx="5243343" cy="122275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0" sz="3400">
                <a:solidFill>
                  <a:srgbClr val="111340"/>
                </a:solidFill>
                <a:latin typeface="Poppins Bold"/>
                <a:ea typeface="Poppins Bold"/>
                <a:cs typeface="Poppins Bold"/>
                <a:sym typeface="Poppins Bold"/>
              </a:defRPr>
            </a:pPr>
            <a:r>
              <a:t>Emerging </a:t>
            </a:r>
          </a:p>
          <a:p>
            <a:pPr algn="ctr" defTabSz="1828433">
              <a:lnSpc>
                <a:spcPct val="80000"/>
              </a:lnSpc>
              <a:spcBef>
                <a:spcPts val="0"/>
              </a:spcBef>
              <a:defRPr spc="-30" sz="3400">
                <a:solidFill>
                  <a:srgbClr val="111340"/>
                </a:solidFill>
                <a:latin typeface="Poppins Bold"/>
                <a:ea typeface="Poppins Bold"/>
                <a:cs typeface="Poppins Bold"/>
                <a:sym typeface="Poppins Bold"/>
              </a:defRPr>
            </a:pPr>
            <a:r>
              <a:t>Educational Needs</a:t>
            </a:r>
          </a:p>
        </p:txBody>
      </p:sp>
      <p:sp>
        <p:nvSpPr>
          <p:cNvPr id="287" name="TextBox 6"/>
          <p:cNvSpPr txBox="1"/>
          <p:nvPr/>
        </p:nvSpPr>
        <p:spPr>
          <a:xfrm>
            <a:off x="18903767" y="7122116"/>
            <a:ext cx="4462971" cy="54241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8" sz="3100">
                <a:latin typeface="Poppins Regular"/>
                <a:ea typeface="Poppins Regular"/>
                <a:cs typeface="Poppins Regular"/>
                <a:sym typeface="Poppins Regular"/>
              </a:defRPr>
            </a:lvl1pPr>
          </a:lstStyle>
          <a:p>
            <a:pPr/>
            <a:r>
              <a:t> Stay attuned to the evolving educational landscape. This includes technological advancements, changes in educational policies, and new learning methodologies.</a:t>
            </a:r>
          </a:p>
        </p:txBody>
      </p:sp>
      <p:sp>
        <p:nvSpPr>
          <p:cNvPr id="288" name="Freeform 71"/>
          <p:cNvSpPr/>
          <p:nvPr/>
        </p:nvSpPr>
        <p:spPr>
          <a:xfrm>
            <a:off x="2149846" y="3047494"/>
            <a:ext cx="2149961"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89" name="Freeform 71"/>
          <p:cNvSpPr/>
          <p:nvPr/>
        </p:nvSpPr>
        <p:spPr>
          <a:xfrm>
            <a:off x="14069379" y="3047494"/>
            <a:ext cx="2149961"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0" name="Freeform 71"/>
          <p:cNvSpPr/>
          <p:nvPr/>
        </p:nvSpPr>
        <p:spPr>
          <a:xfrm>
            <a:off x="20060273" y="3047494"/>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316" name="Group"/>
          <p:cNvGrpSpPr/>
          <p:nvPr/>
        </p:nvGrpSpPr>
        <p:grpSpPr>
          <a:xfrm>
            <a:off x="2585294" y="3539606"/>
            <a:ext cx="1279065" cy="1222755"/>
            <a:chOff x="0" y="0"/>
            <a:chExt cx="1279063" cy="1222753"/>
          </a:xfrm>
        </p:grpSpPr>
        <p:sp>
          <p:nvSpPr>
            <p:cNvPr id="291"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2"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3"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4"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5"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6"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7"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8"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299"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0"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1"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2"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3"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4"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5"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6"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7"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8"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09"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0"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1"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2"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3"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4"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15"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348" name="Group"/>
          <p:cNvGrpSpPr/>
          <p:nvPr/>
        </p:nvGrpSpPr>
        <p:grpSpPr>
          <a:xfrm>
            <a:off x="8121574" y="3047494"/>
            <a:ext cx="2149960" cy="2122840"/>
            <a:chOff x="0" y="0"/>
            <a:chExt cx="2149959" cy="2122839"/>
          </a:xfrm>
        </p:grpSpPr>
        <p:sp>
          <p:nvSpPr>
            <p:cNvPr id="317"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347" name="Group"/>
            <p:cNvGrpSpPr/>
            <p:nvPr/>
          </p:nvGrpSpPr>
          <p:grpSpPr>
            <a:xfrm>
              <a:off x="504849" y="208837"/>
              <a:ext cx="1445061" cy="1480761"/>
              <a:chOff x="0" y="0"/>
              <a:chExt cx="1445059" cy="1480760"/>
            </a:xfrm>
          </p:grpSpPr>
          <p:sp>
            <p:nvSpPr>
              <p:cNvPr id="318"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346" name="Group"/>
              <p:cNvGrpSpPr/>
              <p:nvPr/>
            </p:nvGrpSpPr>
            <p:grpSpPr>
              <a:xfrm>
                <a:off x="40381" y="0"/>
                <a:ext cx="1404679" cy="1480761"/>
                <a:chOff x="0" y="0"/>
                <a:chExt cx="1404678" cy="1480760"/>
              </a:xfrm>
            </p:grpSpPr>
            <p:sp>
              <p:nvSpPr>
                <p:cNvPr id="319"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0"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1"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4"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5"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6"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7"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8"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9"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0"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1"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2"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3"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4"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5"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6"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7"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8"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39"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40"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41"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42"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43"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44"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45"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379" name="Group"/>
          <p:cNvGrpSpPr/>
          <p:nvPr/>
        </p:nvGrpSpPr>
        <p:grpSpPr>
          <a:xfrm>
            <a:off x="14305911" y="3329961"/>
            <a:ext cx="1770784" cy="1642045"/>
            <a:chOff x="0" y="0"/>
            <a:chExt cx="1770783" cy="1642043"/>
          </a:xfrm>
        </p:grpSpPr>
        <p:sp>
          <p:nvSpPr>
            <p:cNvPr id="349" name="GAP"/>
            <p:cNvSpPr txBox="1"/>
            <p:nvPr/>
          </p:nvSpPr>
          <p:spPr>
            <a:xfrm>
              <a:off x="0" y="308543"/>
              <a:ext cx="1770784" cy="1333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236" sz="7900">
                  <a:solidFill>
                    <a:srgbClr val="D0D1DD"/>
                  </a:solidFill>
                  <a:latin typeface="Impact"/>
                  <a:ea typeface="Impact"/>
                  <a:cs typeface="Impact"/>
                  <a:sym typeface="Impact"/>
                </a:defRPr>
              </a:lvl1pPr>
            </a:lstStyle>
            <a:p>
              <a:pPr/>
              <a:r>
                <a:t>GAP</a:t>
              </a:r>
            </a:p>
          </p:txBody>
        </p:sp>
        <p:grpSp>
          <p:nvGrpSpPr>
            <p:cNvPr id="378" name="Group"/>
            <p:cNvGrpSpPr/>
            <p:nvPr/>
          </p:nvGrpSpPr>
          <p:grpSpPr>
            <a:xfrm>
              <a:off x="0" y="0"/>
              <a:ext cx="1770784" cy="1333500"/>
              <a:chOff x="0" y="0"/>
              <a:chExt cx="1770783" cy="1333499"/>
            </a:xfrm>
          </p:grpSpPr>
          <p:sp>
            <p:nvSpPr>
              <p:cNvPr id="350" name="Freeform 327"/>
              <p:cNvSpPr/>
              <p:nvPr/>
            </p:nvSpPr>
            <p:spPr>
              <a:xfrm>
                <a:off x="548029" y="393700"/>
                <a:ext cx="187591" cy="113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975"/>
                    </a:moveTo>
                    <a:cubicBezTo>
                      <a:pt x="21600" y="8006"/>
                      <a:pt x="16720" y="0"/>
                      <a:pt x="10764" y="0"/>
                    </a:cubicBezTo>
                    <a:cubicBezTo>
                      <a:pt x="4808" y="0"/>
                      <a:pt x="0" y="8006"/>
                      <a:pt x="0" y="17975"/>
                    </a:cubicBezTo>
                    <a:cubicBezTo>
                      <a:pt x="0" y="19183"/>
                      <a:pt x="144" y="20392"/>
                      <a:pt x="215" y="21600"/>
                    </a:cubicBezTo>
                    <a:lnTo>
                      <a:pt x="21313" y="21600"/>
                    </a:lnTo>
                    <a:cubicBezTo>
                      <a:pt x="21456" y="20392"/>
                      <a:pt x="21600" y="19183"/>
                      <a:pt x="21600" y="17975"/>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51" name="Freeform 331"/>
              <p:cNvSpPr/>
              <p:nvPr/>
            </p:nvSpPr>
            <p:spPr>
              <a:xfrm>
                <a:off x="246337" y="324540"/>
                <a:ext cx="226337" cy="282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30" y="16753"/>
                    </a:moveTo>
                    <a:cubicBezTo>
                      <a:pt x="7479" y="16753"/>
                      <a:pt x="4847" y="14061"/>
                      <a:pt x="4847" y="10770"/>
                    </a:cubicBezTo>
                    <a:cubicBezTo>
                      <a:pt x="4847" y="7479"/>
                      <a:pt x="7479" y="4847"/>
                      <a:pt x="10830" y="4847"/>
                    </a:cubicBezTo>
                    <a:cubicBezTo>
                      <a:pt x="14061" y="4847"/>
                      <a:pt x="16753" y="7479"/>
                      <a:pt x="16753" y="10770"/>
                    </a:cubicBezTo>
                    <a:cubicBezTo>
                      <a:pt x="16753" y="14061"/>
                      <a:pt x="14061" y="16753"/>
                      <a:pt x="10830" y="16753"/>
                    </a:cubicBezTo>
                    <a:close/>
                    <a:moveTo>
                      <a:pt x="18429" y="11608"/>
                    </a:moveTo>
                    <a:lnTo>
                      <a:pt x="21600" y="11428"/>
                    </a:lnTo>
                    <a:lnTo>
                      <a:pt x="21480" y="8975"/>
                    </a:lnTo>
                    <a:lnTo>
                      <a:pt x="18249" y="9155"/>
                    </a:lnTo>
                    <a:cubicBezTo>
                      <a:pt x="18189" y="8676"/>
                      <a:pt x="18070" y="8257"/>
                      <a:pt x="17830" y="7838"/>
                    </a:cubicBezTo>
                    <a:lnTo>
                      <a:pt x="20583" y="6103"/>
                    </a:lnTo>
                    <a:lnTo>
                      <a:pt x="19266" y="4009"/>
                    </a:lnTo>
                    <a:lnTo>
                      <a:pt x="16514" y="5744"/>
                    </a:lnTo>
                    <a:cubicBezTo>
                      <a:pt x="16275" y="5385"/>
                      <a:pt x="15916" y="5086"/>
                      <a:pt x="15557" y="4787"/>
                    </a:cubicBezTo>
                    <a:lnTo>
                      <a:pt x="17112" y="1915"/>
                    </a:lnTo>
                    <a:lnTo>
                      <a:pt x="14958" y="778"/>
                    </a:lnTo>
                    <a:lnTo>
                      <a:pt x="13343" y="3590"/>
                    </a:lnTo>
                    <a:cubicBezTo>
                      <a:pt x="12864" y="3411"/>
                      <a:pt x="12326" y="3231"/>
                      <a:pt x="11727" y="3171"/>
                    </a:cubicBezTo>
                    <a:lnTo>
                      <a:pt x="11727" y="0"/>
                    </a:lnTo>
                    <a:lnTo>
                      <a:pt x="9274" y="0"/>
                    </a:lnTo>
                    <a:lnTo>
                      <a:pt x="9274" y="3291"/>
                    </a:lnTo>
                    <a:cubicBezTo>
                      <a:pt x="8616" y="3411"/>
                      <a:pt x="8078" y="3590"/>
                      <a:pt x="7479" y="3889"/>
                    </a:cubicBezTo>
                    <a:lnTo>
                      <a:pt x="5265" y="1376"/>
                    </a:lnTo>
                    <a:lnTo>
                      <a:pt x="3351" y="2932"/>
                    </a:lnTo>
                    <a:lnTo>
                      <a:pt x="5445" y="5325"/>
                    </a:lnTo>
                    <a:cubicBezTo>
                      <a:pt x="5026" y="5744"/>
                      <a:pt x="4667" y="6223"/>
                      <a:pt x="4368" y="6701"/>
                    </a:cubicBezTo>
                    <a:lnTo>
                      <a:pt x="1137" y="5565"/>
                    </a:lnTo>
                    <a:lnTo>
                      <a:pt x="239" y="7898"/>
                    </a:lnTo>
                    <a:lnTo>
                      <a:pt x="3351" y="9035"/>
                    </a:lnTo>
                    <a:cubicBezTo>
                      <a:pt x="3291" y="9573"/>
                      <a:pt x="3171" y="10112"/>
                      <a:pt x="3171" y="10710"/>
                    </a:cubicBezTo>
                    <a:lnTo>
                      <a:pt x="0" y="11249"/>
                    </a:lnTo>
                    <a:lnTo>
                      <a:pt x="359" y="13702"/>
                    </a:lnTo>
                    <a:lnTo>
                      <a:pt x="3530" y="13163"/>
                    </a:lnTo>
                    <a:cubicBezTo>
                      <a:pt x="3710" y="13582"/>
                      <a:pt x="3889" y="14001"/>
                      <a:pt x="4129" y="14420"/>
                    </a:cubicBezTo>
                    <a:lnTo>
                      <a:pt x="1556" y="16394"/>
                    </a:lnTo>
                    <a:lnTo>
                      <a:pt x="3052" y="18369"/>
                    </a:lnTo>
                    <a:lnTo>
                      <a:pt x="5624" y="16335"/>
                    </a:lnTo>
                    <a:cubicBezTo>
                      <a:pt x="5983" y="16694"/>
                      <a:pt x="6342" y="16993"/>
                      <a:pt x="6761" y="17172"/>
                    </a:cubicBezTo>
                    <a:lnTo>
                      <a:pt x="5445" y="20164"/>
                    </a:lnTo>
                    <a:lnTo>
                      <a:pt x="7719" y="21121"/>
                    </a:lnTo>
                    <a:lnTo>
                      <a:pt x="8975" y="18189"/>
                    </a:lnTo>
                    <a:cubicBezTo>
                      <a:pt x="9454" y="18309"/>
                      <a:pt x="9873" y="18369"/>
                      <a:pt x="10351" y="18369"/>
                    </a:cubicBezTo>
                    <a:lnTo>
                      <a:pt x="10710" y="21600"/>
                    </a:lnTo>
                    <a:lnTo>
                      <a:pt x="13163" y="21361"/>
                    </a:lnTo>
                    <a:lnTo>
                      <a:pt x="12864" y="18070"/>
                    </a:lnTo>
                    <a:cubicBezTo>
                      <a:pt x="13283" y="18010"/>
                      <a:pt x="13702" y="17830"/>
                      <a:pt x="14121" y="17651"/>
                    </a:cubicBezTo>
                    <a:lnTo>
                      <a:pt x="15976" y="20284"/>
                    </a:lnTo>
                    <a:lnTo>
                      <a:pt x="18010" y="18848"/>
                    </a:lnTo>
                    <a:lnTo>
                      <a:pt x="16155" y="16215"/>
                    </a:lnTo>
                    <a:cubicBezTo>
                      <a:pt x="16454" y="15916"/>
                      <a:pt x="16753" y="15557"/>
                      <a:pt x="17053" y="15198"/>
                    </a:cubicBezTo>
                    <a:lnTo>
                      <a:pt x="19925" y="16634"/>
                    </a:lnTo>
                    <a:lnTo>
                      <a:pt x="21061" y="14360"/>
                    </a:lnTo>
                    <a:lnTo>
                      <a:pt x="18130" y="12924"/>
                    </a:lnTo>
                    <a:cubicBezTo>
                      <a:pt x="18249" y="12505"/>
                      <a:pt x="18369" y="12086"/>
                      <a:pt x="18429" y="11608"/>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52" name="Freeform 332"/>
              <p:cNvSpPr/>
              <p:nvPr/>
            </p:nvSpPr>
            <p:spPr>
              <a:xfrm>
                <a:off x="296158" y="386784"/>
                <a:ext cx="123930" cy="1548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4" y="18778"/>
                    </a:moveTo>
                    <a:cubicBezTo>
                      <a:pt x="6404" y="18778"/>
                      <a:pt x="2822" y="15196"/>
                      <a:pt x="2822" y="10746"/>
                    </a:cubicBezTo>
                    <a:cubicBezTo>
                      <a:pt x="2822" y="6295"/>
                      <a:pt x="6404" y="2714"/>
                      <a:pt x="10854" y="2714"/>
                    </a:cubicBezTo>
                    <a:cubicBezTo>
                      <a:pt x="15305" y="2714"/>
                      <a:pt x="18886" y="6295"/>
                      <a:pt x="18886" y="10746"/>
                    </a:cubicBezTo>
                    <a:cubicBezTo>
                      <a:pt x="18886" y="15196"/>
                      <a:pt x="15305" y="18778"/>
                      <a:pt x="10854" y="18778"/>
                    </a:cubicBezTo>
                    <a:close/>
                    <a:moveTo>
                      <a:pt x="10854" y="0"/>
                    </a:moveTo>
                    <a:cubicBezTo>
                      <a:pt x="4776" y="0"/>
                      <a:pt x="0" y="4776"/>
                      <a:pt x="0" y="10746"/>
                    </a:cubicBezTo>
                    <a:cubicBezTo>
                      <a:pt x="0" y="16716"/>
                      <a:pt x="4776" y="21600"/>
                      <a:pt x="10854" y="21600"/>
                    </a:cubicBezTo>
                    <a:cubicBezTo>
                      <a:pt x="16716" y="21600"/>
                      <a:pt x="21600" y="16716"/>
                      <a:pt x="21600" y="10746"/>
                    </a:cubicBezTo>
                    <a:cubicBezTo>
                      <a:pt x="21600" y="4776"/>
                      <a:pt x="16716" y="0"/>
                      <a:pt x="10854"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53" name="Freeform 333"/>
              <p:cNvSpPr/>
              <p:nvPr/>
            </p:nvSpPr>
            <p:spPr>
              <a:xfrm>
                <a:off x="622762" y="1050726"/>
                <a:ext cx="226338" cy="282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60" y="16740"/>
                    </a:moveTo>
                    <a:cubicBezTo>
                      <a:pt x="7518" y="16740"/>
                      <a:pt x="4893" y="14040"/>
                      <a:pt x="4893" y="10740"/>
                    </a:cubicBezTo>
                    <a:cubicBezTo>
                      <a:pt x="4893" y="7500"/>
                      <a:pt x="7518" y="4800"/>
                      <a:pt x="10860" y="4800"/>
                    </a:cubicBezTo>
                    <a:cubicBezTo>
                      <a:pt x="14082" y="4800"/>
                      <a:pt x="16767" y="7500"/>
                      <a:pt x="16767" y="10740"/>
                    </a:cubicBezTo>
                    <a:cubicBezTo>
                      <a:pt x="16767" y="14040"/>
                      <a:pt x="14082" y="16740"/>
                      <a:pt x="10860" y="16740"/>
                    </a:cubicBezTo>
                    <a:close/>
                    <a:moveTo>
                      <a:pt x="18378" y="11580"/>
                    </a:moveTo>
                    <a:lnTo>
                      <a:pt x="21600" y="11400"/>
                    </a:lnTo>
                    <a:lnTo>
                      <a:pt x="21481" y="8940"/>
                    </a:lnTo>
                    <a:lnTo>
                      <a:pt x="18259" y="9120"/>
                    </a:lnTo>
                    <a:cubicBezTo>
                      <a:pt x="18139" y="8640"/>
                      <a:pt x="18020" y="8220"/>
                      <a:pt x="17841" y="7800"/>
                    </a:cubicBezTo>
                    <a:lnTo>
                      <a:pt x="20586" y="6060"/>
                    </a:lnTo>
                    <a:lnTo>
                      <a:pt x="19273" y="4020"/>
                    </a:lnTo>
                    <a:lnTo>
                      <a:pt x="16528" y="5700"/>
                    </a:lnTo>
                    <a:cubicBezTo>
                      <a:pt x="16230" y="5340"/>
                      <a:pt x="15931" y="5040"/>
                      <a:pt x="15514" y="4740"/>
                    </a:cubicBezTo>
                    <a:lnTo>
                      <a:pt x="17125" y="1980"/>
                    </a:lnTo>
                    <a:lnTo>
                      <a:pt x="14977" y="780"/>
                    </a:lnTo>
                    <a:lnTo>
                      <a:pt x="13366" y="3600"/>
                    </a:lnTo>
                    <a:cubicBezTo>
                      <a:pt x="12829" y="3420"/>
                      <a:pt x="12351" y="3240"/>
                      <a:pt x="11755" y="3180"/>
                    </a:cubicBezTo>
                    <a:lnTo>
                      <a:pt x="11755" y="0"/>
                    </a:lnTo>
                    <a:lnTo>
                      <a:pt x="9249" y="0"/>
                    </a:lnTo>
                    <a:lnTo>
                      <a:pt x="9249" y="3300"/>
                    </a:lnTo>
                    <a:cubicBezTo>
                      <a:pt x="8652" y="3420"/>
                      <a:pt x="8055" y="3660"/>
                      <a:pt x="7518" y="3900"/>
                    </a:cubicBezTo>
                    <a:lnTo>
                      <a:pt x="5310" y="1320"/>
                    </a:lnTo>
                    <a:lnTo>
                      <a:pt x="3401" y="2940"/>
                    </a:lnTo>
                    <a:lnTo>
                      <a:pt x="5490" y="5280"/>
                    </a:lnTo>
                    <a:cubicBezTo>
                      <a:pt x="5012" y="5700"/>
                      <a:pt x="4654" y="6180"/>
                      <a:pt x="4356" y="6660"/>
                    </a:cubicBezTo>
                    <a:lnTo>
                      <a:pt x="1134" y="5520"/>
                    </a:lnTo>
                    <a:lnTo>
                      <a:pt x="298" y="7860"/>
                    </a:lnTo>
                    <a:lnTo>
                      <a:pt x="3401" y="9000"/>
                    </a:lnTo>
                    <a:cubicBezTo>
                      <a:pt x="3282" y="9540"/>
                      <a:pt x="3222" y="10080"/>
                      <a:pt x="3222" y="10680"/>
                    </a:cubicBezTo>
                    <a:lnTo>
                      <a:pt x="0" y="11220"/>
                    </a:lnTo>
                    <a:lnTo>
                      <a:pt x="358" y="13620"/>
                    </a:lnTo>
                    <a:lnTo>
                      <a:pt x="3580" y="13140"/>
                    </a:lnTo>
                    <a:cubicBezTo>
                      <a:pt x="3759" y="13560"/>
                      <a:pt x="3938" y="14040"/>
                      <a:pt x="4117" y="14400"/>
                    </a:cubicBezTo>
                    <a:lnTo>
                      <a:pt x="1611" y="16380"/>
                    </a:lnTo>
                    <a:lnTo>
                      <a:pt x="3103" y="18360"/>
                    </a:lnTo>
                    <a:lnTo>
                      <a:pt x="5669" y="16380"/>
                    </a:lnTo>
                    <a:cubicBezTo>
                      <a:pt x="6027" y="16680"/>
                      <a:pt x="6325" y="16980"/>
                      <a:pt x="6743" y="17220"/>
                    </a:cubicBezTo>
                    <a:lnTo>
                      <a:pt x="5490" y="20160"/>
                    </a:lnTo>
                    <a:lnTo>
                      <a:pt x="7757" y="21180"/>
                    </a:lnTo>
                    <a:lnTo>
                      <a:pt x="9010" y="18180"/>
                    </a:lnTo>
                    <a:cubicBezTo>
                      <a:pt x="9428" y="18300"/>
                      <a:pt x="9905" y="18360"/>
                      <a:pt x="10323" y="18360"/>
                    </a:cubicBezTo>
                    <a:lnTo>
                      <a:pt x="10740" y="21600"/>
                    </a:lnTo>
                    <a:lnTo>
                      <a:pt x="13187" y="21360"/>
                    </a:lnTo>
                    <a:lnTo>
                      <a:pt x="12829" y="18120"/>
                    </a:lnTo>
                    <a:cubicBezTo>
                      <a:pt x="13306" y="18000"/>
                      <a:pt x="13724" y="17820"/>
                      <a:pt x="14082" y="17640"/>
                    </a:cubicBezTo>
                    <a:lnTo>
                      <a:pt x="15991" y="20280"/>
                    </a:lnTo>
                    <a:lnTo>
                      <a:pt x="17960" y="18840"/>
                    </a:lnTo>
                    <a:lnTo>
                      <a:pt x="16110" y="16200"/>
                    </a:lnTo>
                    <a:cubicBezTo>
                      <a:pt x="16469" y="15900"/>
                      <a:pt x="16767" y="15540"/>
                      <a:pt x="17065" y="15180"/>
                    </a:cubicBezTo>
                    <a:lnTo>
                      <a:pt x="19929" y="16620"/>
                    </a:lnTo>
                    <a:lnTo>
                      <a:pt x="21003" y="14340"/>
                    </a:lnTo>
                    <a:lnTo>
                      <a:pt x="18139" y="12900"/>
                    </a:lnTo>
                    <a:cubicBezTo>
                      <a:pt x="18259" y="12540"/>
                      <a:pt x="18378" y="12060"/>
                      <a:pt x="18378" y="11580"/>
                    </a:cubicBezTo>
                    <a:close/>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54" name="Freeform 334"/>
              <p:cNvSpPr/>
              <p:nvPr/>
            </p:nvSpPr>
            <p:spPr>
              <a:xfrm>
                <a:off x="675350" y="1112972"/>
                <a:ext cx="123932" cy="1548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4" y="18778"/>
                    </a:moveTo>
                    <a:cubicBezTo>
                      <a:pt x="6404" y="18778"/>
                      <a:pt x="2822" y="15196"/>
                      <a:pt x="2822" y="10746"/>
                    </a:cubicBezTo>
                    <a:cubicBezTo>
                      <a:pt x="2822" y="6295"/>
                      <a:pt x="6404" y="2714"/>
                      <a:pt x="10854" y="2714"/>
                    </a:cubicBezTo>
                    <a:cubicBezTo>
                      <a:pt x="15305" y="2714"/>
                      <a:pt x="18886" y="6295"/>
                      <a:pt x="18886" y="10746"/>
                    </a:cubicBezTo>
                    <a:cubicBezTo>
                      <a:pt x="18886" y="15196"/>
                      <a:pt x="15305" y="18778"/>
                      <a:pt x="10854" y="18778"/>
                    </a:cubicBezTo>
                    <a:close/>
                    <a:moveTo>
                      <a:pt x="10854" y="0"/>
                    </a:moveTo>
                    <a:cubicBezTo>
                      <a:pt x="4776" y="0"/>
                      <a:pt x="0" y="4884"/>
                      <a:pt x="0" y="10746"/>
                    </a:cubicBezTo>
                    <a:cubicBezTo>
                      <a:pt x="0" y="16716"/>
                      <a:pt x="4776" y="21600"/>
                      <a:pt x="10854" y="21600"/>
                    </a:cubicBezTo>
                    <a:cubicBezTo>
                      <a:pt x="16716" y="21600"/>
                      <a:pt x="21600" y="16716"/>
                      <a:pt x="21600" y="10746"/>
                    </a:cubicBezTo>
                    <a:cubicBezTo>
                      <a:pt x="21600" y="4884"/>
                      <a:pt x="16716" y="0"/>
                      <a:pt x="10854" y="0"/>
                    </a:cubicBezTo>
                    <a:close/>
                  </a:path>
                </a:pathLst>
              </a:custGeom>
              <a:solidFill>
                <a:srgbClr val="1807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55" name="Freeform 335"/>
              <p:cNvSpPr/>
              <p:nvPr/>
            </p:nvSpPr>
            <p:spPr>
              <a:xfrm>
                <a:off x="1417129" y="559686"/>
                <a:ext cx="226338" cy="282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6753"/>
                    </a:moveTo>
                    <a:cubicBezTo>
                      <a:pt x="7518" y="16753"/>
                      <a:pt x="4833" y="14061"/>
                      <a:pt x="4833" y="10770"/>
                    </a:cubicBezTo>
                    <a:cubicBezTo>
                      <a:pt x="4833" y="7479"/>
                      <a:pt x="7518" y="4787"/>
                      <a:pt x="10800" y="4787"/>
                    </a:cubicBezTo>
                    <a:cubicBezTo>
                      <a:pt x="14082" y="4787"/>
                      <a:pt x="16767" y="7479"/>
                      <a:pt x="16767" y="10770"/>
                    </a:cubicBezTo>
                    <a:cubicBezTo>
                      <a:pt x="16767" y="14061"/>
                      <a:pt x="14082" y="16753"/>
                      <a:pt x="10800" y="16753"/>
                    </a:cubicBezTo>
                    <a:close/>
                    <a:moveTo>
                      <a:pt x="18378" y="11608"/>
                    </a:moveTo>
                    <a:lnTo>
                      <a:pt x="21600" y="11428"/>
                    </a:lnTo>
                    <a:lnTo>
                      <a:pt x="21481" y="8975"/>
                    </a:lnTo>
                    <a:lnTo>
                      <a:pt x="18259" y="9155"/>
                    </a:lnTo>
                    <a:cubicBezTo>
                      <a:pt x="18139" y="8676"/>
                      <a:pt x="18020" y="8197"/>
                      <a:pt x="17841" y="7838"/>
                    </a:cubicBezTo>
                    <a:lnTo>
                      <a:pt x="20526" y="6103"/>
                    </a:lnTo>
                    <a:lnTo>
                      <a:pt x="19213" y="4009"/>
                    </a:lnTo>
                    <a:lnTo>
                      <a:pt x="16469" y="5744"/>
                    </a:lnTo>
                    <a:cubicBezTo>
                      <a:pt x="16230" y="5385"/>
                      <a:pt x="15872" y="5086"/>
                      <a:pt x="15514" y="4787"/>
                    </a:cubicBezTo>
                    <a:lnTo>
                      <a:pt x="17065" y="1915"/>
                    </a:lnTo>
                    <a:lnTo>
                      <a:pt x="14917" y="718"/>
                    </a:lnTo>
                    <a:lnTo>
                      <a:pt x="13366" y="3590"/>
                    </a:lnTo>
                    <a:cubicBezTo>
                      <a:pt x="12829" y="3411"/>
                      <a:pt x="12292" y="3231"/>
                      <a:pt x="11695" y="3171"/>
                    </a:cubicBezTo>
                    <a:lnTo>
                      <a:pt x="11695" y="0"/>
                    </a:lnTo>
                    <a:lnTo>
                      <a:pt x="9249" y="0"/>
                    </a:lnTo>
                    <a:lnTo>
                      <a:pt x="9249" y="3291"/>
                    </a:lnTo>
                    <a:cubicBezTo>
                      <a:pt x="8592" y="3411"/>
                      <a:pt x="8055" y="3590"/>
                      <a:pt x="7459" y="3889"/>
                    </a:cubicBezTo>
                    <a:lnTo>
                      <a:pt x="5251" y="1316"/>
                    </a:lnTo>
                    <a:lnTo>
                      <a:pt x="3401" y="2932"/>
                    </a:lnTo>
                    <a:lnTo>
                      <a:pt x="5430" y="5325"/>
                    </a:lnTo>
                    <a:cubicBezTo>
                      <a:pt x="5012" y="5744"/>
                      <a:pt x="4654" y="6223"/>
                      <a:pt x="4356" y="6701"/>
                    </a:cubicBezTo>
                    <a:lnTo>
                      <a:pt x="1134" y="5565"/>
                    </a:lnTo>
                    <a:lnTo>
                      <a:pt x="298" y="7898"/>
                    </a:lnTo>
                    <a:lnTo>
                      <a:pt x="3401" y="9035"/>
                    </a:lnTo>
                    <a:cubicBezTo>
                      <a:pt x="3282" y="9573"/>
                      <a:pt x="3162" y="10112"/>
                      <a:pt x="3162" y="10710"/>
                    </a:cubicBezTo>
                    <a:lnTo>
                      <a:pt x="0" y="11249"/>
                    </a:lnTo>
                    <a:lnTo>
                      <a:pt x="418" y="13702"/>
                    </a:lnTo>
                    <a:lnTo>
                      <a:pt x="3580" y="13163"/>
                    </a:lnTo>
                    <a:cubicBezTo>
                      <a:pt x="3699" y="13582"/>
                      <a:pt x="3938" y="14001"/>
                      <a:pt x="4117" y="14420"/>
                    </a:cubicBezTo>
                    <a:lnTo>
                      <a:pt x="1551" y="16394"/>
                    </a:lnTo>
                    <a:lnTo>
                      <a:pt x="3103" y="18369"/>
                    </a:lnTo>
                    <a:lnTo>
                      <a:pt x="5669" y="16335"/>
                    </a:lnTo>
                    <a:cubicBezTo>
                      <a:pt x="5967" y="16694"/>
                      <a:pt x="6385" y="16933"/>
                      <a:pt x="6743" y="17172"/>
                    </a:cubicBezTo>
                    <a:lnTo>
                      <a:pt x="5490" y="20164"/>
                    </a:lnTo>
                    <a:lnTo>
                      <a:pt x="7757" y="21121"/>
                    </a:lnTo>
                    <a:lnTo>
                      <a:pt x="9010" y="18189"/>
                    </a:lnTo>
                    <a:cubicBezTo>
                      <a:pt x="9428" y="18249"/>
                      <a:pt x="9905" y="18369"/>
                      <a:pt x="10382" y="18369"/>
                    </a:cubicBezTo>
                    <a:lnTo>
                      <a:pt x="10681" y="21600"/>
                    </a:lnTo>
                    <a:lnTo>
                      <a:pt x="13127" y="21301"/>
                    </a:lnTo>
                    <a:lnTo>
                      <a:pt x="12829" y="18130"/>
                    </a:lnTo>
                    <a:cubicBezTo>
                      <a:pt x="13246" y="18010"/>
                      <a:pt x="13664" y="17830"/>
                      <a:pt x="14082" y="17591"/>
                    </a:cubicBezTo>
                    <a:lnTo>
                      <a:pt x="15931" y="20284"/>
                    </a:lnTo>
                    <a:lnTo>
                      <a:pt x="17960" y="18848"/>
                    </a:lnTo>
                    <a:lnTo>
                      <a:pt x="16110" y="16215"/>
                    </a:lnTo>
                    <a:cubicBezTo>
                      <a:pt x="16469" y="15916"/>
                      <a:pt x="16767" y="15557"/>
                      <a:pt x="17006" y="15138"/>
                    </a:cubicBezTo>
                    <a:lnTo>
                      <a:pt x="19870" y="16574"/>
                    </a:lnTo>
                    <a:lnTo>
                      <a:pt x="21003" y="14360"/>
                    </a:lnTo>
                    <a:lnTo>
                      <a:pt x="18080" y="12924"/>
                    </a:lnTo>
                    <a:cubicBezTo>
                      <a:pt x="18199" y="12505"/>
                      <a:pt x="18318" y="12027"/>
                      <a:pt x="18378" y="11608"/>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56" name="Freeform 336"/>
              <p:cNvSpPr/>
              <p:nvPr/>
            </p:nvSpPr>
            <p:spPr>
              <a:xfrm>
                <a:off x="1466949" y="621930"/>
                <a:ext cx="126687" cy="1582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8684"/>
                    </a:moveTo>
                    <a:cubicBezTo>
                      <a:pt x="6372" y="18684"/>
                      <a:pt x="2808" y="15120"/>
                      <a:pt x="2808" y="10692"/>
                    </a:cubicBezTo>
                    <a:cubicBezTo>
                      <a:pt x="2808" y="6264"/>
                      <a:pt x="6372" y="2808"/>
                      <a:pt x="10800" y="2808"/>
                    </a:cubicBezTo>
                    <a:cubicBezTo>
                      <a:pt x="15228" y="2808"/>
                      <a:pt x="18792" y="6264"/>
                      <a:pt x="18792" y="10692"/>
                    </a:cubicBezTo>
                    <a:cubicBezTo>
                      <a:pt x="18792" y="15120"/>
                      <a:pt x="15228" y="18684"/>
                      <a:pt x="10800" y="18684"/>
                    </a:cubicBezTo>
                    <a:close/>
                    <a:moveTo>
                      <a:pt x="10800" y="0"/>
                    </a:moveTo>
                    <a:cubicBezTo>
                      <a:pt x="4860" y="0"/>
                      <a:pt x="0" y="4860"/>
                      <a:pt x="0" y="10800"/>
                    </a:cubicBezTo>
                    <a:cubicBezTo>
                      <a:pt x="0" y="16740"/>
                      <a:pt x="4860" y="21600"/>
                      <a:pt x="10800" y="21600"/>
                    </a:cubicBezTo>
                    <a:cubicBezTo>
                      <a:pt x="16740" y="21600"/>
                      <a:pt x="21600" y="16740"/>
                      <a:pt x="21600" y="10800"/>
                    </a:cubicBezTo>
                    <a:cubicBezTo>
                      <a:pt x="21600" y="4860"/>
                      <a:pt x="16740" y="0"/>
                      <a:pt x="10800"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57" name="Freeform 104"/>
              <p:cNvSpPr/>
              <p:nvPr/>
            </p:nvSpPr>
            <p:spPr>
              <a:xfrm>
                <a:off x="113479" y="438654"/>
                <a:ext cx="1419396" cy="759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09" y="21330"/>
                    </a:moveTo>
                    <a:lnTo>
                      <a:pt x="12290" y="21330"/>
                    </a:lnTo>
                    <a:lnTo>
                      <a:pt x="12290" y="21600"/>
                    </a:lnTo>
                    <a:lnTo>
                      <a:pt x="11709" y="21600"/>
                    </a:lnTo>
                    <a:close/>
                    <a:moveTo>
                      <a:pt x="13038" y="20052"/>
                    </a:moveTo>
                    <a:lnTo>
                      <a:pt x="13132" y="20052"/>
                    </a:lnTo>
                    <a:lnTo>
                      <a:pt x="13132" y="21505"/>
                    </a:lnTo>
                    <a:lnTo>
                      <a:pt x="12510" y="21505"/>
                    </a:lnTo>
                    <a:lnTo>
                      <a:pt x="12510" y="21266"/>
                    </a:lnTo>
                    <a:lnTo>
                      <a:pt x="13038" y="21266"/>
                    </a:lnTo>
                    <a:close/>
                    <a:moveTo>
                      <a:pt x="6192" y="20052"/>
                    </a:moveTo>
                    <a:lnTo>
                      <a:pt x="6288" y="20052"/>
                    </a:lnTo>
                    <a:lnTo>
                      <a:pt x="6288" y="21284"/>
                    </a:lnTo>
                    <a:lnTo>
                      <a:pt x="7361" y="21284"/>
                    </a:lnTo>
                    <a:lnTo>
                      <a:pt x="7361" y="21504"/>
                    </a:lnTo>
                    <a:lnTo>
                      <a:pt x="6192" y="21504"/>
                    </a:lnTo>
                    <a:close/>
                    <a:moveTo>
                      <a:pt x="18828" y="19069"/>
                    </a:moveTo>
                    <a:lnTo>
                      <a:pt x="19913" y="19069"/>
                    </a:lnTo>
                    <a:lnTo>
                      <a:pt x="19913" y="19248"/>
                    </a:lnTo>
                    <a:lnTo>
                      <a:pt x="18828" y="19248"/>
                    </a:lnTo>
                    <a:close/>
                    <a:moveTo>
                      <a:pt x="21504" y="17889"/>
                    </a:moveTo>
                    <a:lnTo>
                      <a:pt x="21598" y="17889"/>
                    </a:lnTo>
                    <a:lnTo>
                      <a:pt x="21598" y="19342"/>
                    </a:lnTo>
                    <a:lnTo>
                      <a:pt x="20976" y="19342"/>
                    </a:lnTo>
                    <a:lnTo>
                      <a:pt x="20976" y="19118"/>
                    </a:lnTo>
                    <a:lnTo>
                      <a:pt x="21504" y="19118"/>
                    </a:lnTo>
                    <a:close/>
                    <a:moveTo>
                      <a:pt x="17143" y="17889"/>
                    </a:moveTo>
                    <a:lnTo>
                      <a:pt x="17245" y="17889"/>
                    </a:lnTo>
                    <a:lnTo>
                      <a:pt x="17245" y="19118"/>
                    </a:lnTo>
                    <a:lnTo>
                      <a:pt x="17765" y="19118"/>
                    </a:lnTo>
                    <a:lnTo>
                      <a:pt x="17765" y="19342"/>
                    </a:lnTo>
                    <a:lnTo>
                      <a:pt x="17143" y="19342"/>
                    </a:lnTo>
                    <a:close/>
                    <a:moveTo>
                      <a:pt x="6192" y="16808"/>
                    </a:moveTo>
                    <a:lnTo>
                      <a:pt x="6268" y="16808"/>
                    </a:lnTo>
                    <a:lnTo>
                      <a:pt x="6268" y="18457"/>
                    </a:lnTo>
                    <a:lnTo>
                      <a:pt x="6192" y="18457"/>
                    </a:lnTo>
                    <a:close/>
                    <a:moveTo>
                      <a:pt x="13057" y="14056"/>
                    </a:moveTo>
                    <a:lnTo>
                      <a:pt x="13134" y="14056"/>
                    </a:lnTo>
                    <a:lnTo>
                      <a:pt x="13134" y="17081"/>
                    </a:lnTo>
                    <a:lnTo>
                      <a:pt x="13057" y="17081"/>
                    </a:lnTo>
                    <a:close/>
                    <a:moveTo>
                      <a:pt x="5644" y="13663"/>
                    </a:moveTo>
                    <a:lnTo>
                      <a:pt x="6267" y="13663"/>
                    </a:lnTo>
                    <a:lnTo>
                      <a:pt x="6267" y="15115"/>
                    </a:lnTo>
                    <a:lnTo>
                      <a:pt x="6174" y="15115"/>
                    </a:lnTo>
                    <a:lnTo>
                      <a:pt x="6174" y="13883"/>
                    </a:lnTo>
                    <a:lnTo>
                      <a:pt x="5644" y="13883"/>
                    </a:lnTo>
                    <a:close/>
                    <a:moveTo>
                      <a:pt x="17143" y="13270"/>
                    </a:moveTo>
                    <a:lnTo>
                      <a:pt x="17259" y="13270"/>
                    </a:lnTo>
                    <a:lnTo>
                      <a:pt x="17259" y="15508"/>
                    </a:lnTo>
                    <a:lnTo>
                      <a:pt x="17143" y="15508"/>
                    </a:lnTo>
                    <a:close/>
                    <a:moveTo>
                      <a:pt x="21523" y="12582"/>
                    </a:moveTo>
                    <a:lnTo>
                      <a:pt x="21600" y="12582"/>
                    </a:lnTo>
                    <a:lnTo>
                      <a:pt x="21600" y="13935"/>
                    </a:lnTo>
                    <a:lnTo>
                      <a:pt x="21523" y="13935"/>
                    </a:lnTo>
                    <a:close/>
                    <a:moveTo>
                      <a:pt x="3328" y="12385"/>
                    </a:moveTo>
                    <a:lnTo>
                      <a:pt x="3422" y="12385"/>
                    </a:lnTo>
                    <a:lnTo>
                      <a:pt x="3422" y="13621"/>
                    </a:lnTo>
                    <a:lnTo>
                      <a:pt x="3950" y="13621"/>
                    </a:lnTo>
                    <a:lnTo>
                      <a:pt x="3950" y="13838"/>
                    </a:lnTo>
                    <a:lnTo>
                      <a:pt x="3328" y="13838"/>
                    </a:lnTo>
                    <a:close/>
                    <a:moveTo>
                      <a:pt x="14658" y="9535"/>
                    </a:moveTo>
                    <a:lnTo>
                      <a:pt x="15659" y="9535"/>
                    </a:lnTo>
                    <a:lnTo>
                      <a:pt x="15659" y="9713"/>
                    </a:lnTo>
                    <a:lnTo>
                      <a:pt x="14658" y="9713"/>
                    </a:lnTo>
                    <a:close/>
                    <a:moveTo>
                      <a:pt x="1348" y="9535"/>
                    </a:moveTo>
                    <a:lnTo>
                      <a:pt x="2055" y="9535"/>
                    </a:lnTo>
                    <a:lnTo>
                      <a:pt x="2055" y="9713"/>
                    </a:lnTo>
                    <a:lnTo>
                      <a:pt x="1348" y="9713"/>
                    </a:lnTo>
                    <a:close/>
                    <a:moveTo>
                      <a:pt x="16637" y="9534"/>
                    </a:moveTo>
                    <a:lnTo>
                      <a:pt x="17260" y="9534"/>
                    </a:lnTo>
                    <a:lnTo>
                      <a:pt x="17260" y="10987"/>
                    </a:lnTo>
                    <a:lnTo>
                      <a:pt x="17156" y="10987"/>
                    </a:lnTo>
                    <a:lnTo>
                      <a:pt x="17156" y="9755"/>
                    </a:lnTo>
                    <a:lnTo>
                      <a:pt x="16637" y="9755"/>
                    </a:lnTo>
                    <a:close/>
                    <a:moveTo>
                      <a:pt x="13057" y="9534"/>
                    </a:moveTo>
                    <a:lnTo>
                      <a:pt x="13680" y="9534"/>
                    </a:lnTo>
                    <a:lnTo>
                      <a:pt x="13680" y="9755"/>
                    </a:lnTo>
                    <a:lnTo>
                      <a:pt x="13152" y="9755"/>
                    </a:lnTo>
                    <a:lnTo>
                      <a:pt x="13152" y="10987"/>
                    </a:lnTo>
                    <a:lnTo>
                      <a:pt x="13057" y="10987"/>
                    </a:lnTo>
                    <a:close/>
                    <a:moveTo>
                      <a:pt x="2822" y="9534"/>
                    </a:moveTo>
                    <a:lnTo>
                      <a:pt x="3444" y="9534"/>
                    </a:lnTo>
                    <a:lnTo>
                      <a:pt x="3444" y="10987"/>
                    </a:lnTo>
                    <a:lnTo>
                      <a:pt x="3350" y="10987"/>
                    </a:lnTo>
                    <a:lnTo>
                      <a:pt x="3350" y="9755"/>
                    </a:lnTo>
                    <a:lnTo>
                      <a:pt x="2822" y="9755"/>
                    </a:lnTo>
                    <a:close/>
                    <a:moveTo>
                      <a:pt x="0" y="8257"/>
                    </a:moveTo>
                    <a:lnTo>
                      <a:pt x="102" y="8257"/>
                    </a:lnTo>
                    <a:lnTo>
                      <a:pt x="102" y="9489"/>
                    </a:lnTo>
                    <a:lnTo>
                      <a:pt x="623" y="9489"/>
                    </a:lnTo>
                    <a:lnTo>
                      <a:pt x="623" y="9709"/>
                    </a:lnTo>
                    <a:lnTo>
                      <a:pt x="0" y="9709"/>
                    </a:lnTo>
                    <a:close/>
                    <a:moveTo>
                      <a:pt x="0" y="3735"/>
                    </a:moveTo>
                    <a:lnTo>
                      <a:pt x="116" y="3735"/>
                    </a:lnTo>
                    <a:lnTo>
                      <a:pt x="116" y="5974"/>
                    </a:lnTo>
                    <a:lnTo>
                      <a:pt x="0" y="5974"/>
                    </a:lnTo>
                    <a:close/>
                    <a:moveTo>
                      <a:pt x="1011" y="0"/>
                    </a:moveTo>
                    <a:lnTo>
                      <a:pt x="1591" y="0"/>
                    </a:lnTo>
                    <a:lnTo>
                      <a:pt x="1591" y="270"/>
                    </a:lnTo>
                    <a:lnTo>
                      <a:pt x="1011" y="270"/>
                    </a:lnTo>
                    <a:close/>
                    <a:moveTo>
                      <a:pt x="0" y="0"/>
                    </a:moveTo>
                    <a:lnTo>
                      <a:pt x="623" y="0"/>
                    </a:lnTo>
                    <a:lnTo>
                      <a:pt x="623" y="239"/>
                    </a:lnTo>
                    <a:lnTo>
                      <a:pt x="102" y="239"/>
                    </a:lnTo>
                    <a:lnTo>
                      <a:pt x="102" y="1453"/>
                    </a:lnTo>
                    <a:lnTo>
                      <a:pt x="0" y="1453"/>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5100">
                    <a:solidFill>
                      <a:srgbClr val="747993"/>
                    </a:solidFill>
                    <a:latin typeface="Poppins Regular"/>
                    <a:ea typeface="Poppins Regular"/>
                    <a:cs typeface="Poppins Regular"/>
                    <a:sym typeface="Poppins Regular"/>
                  </a:defRPr>
                </a:pPr>
              </a:p>
            </p:txBody>
          </p:sp>
          <p:sp>
            <p:nvSpPr>
              <p:cNvPr id="358" name="Freeform 358"/>
              <p:cNvSpPr/>
              <p:nvPr/>
            </p:nvSpPr>
            <p:spPr>
              <a:xfrm>
                <a:off x="0" y="857076"/>
                <a:ext cx="417318" cy="1375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51" y="7486"/>
                    </a:moveTo>
                    <a:cubicBezTo>
                      <a:pt x="14432" y="7486"/>
                      <a:pt x="12908" y="9695"/>
                      <a:pt x="11903" y="13132"/>
                    </a:cubicBezTo>
                    <a:cubicBezTo>
                      <a:pt x="11546" y="5768"/>
                      <a:pt x="9600" y="0"/>
                      <a:pt x="7232" y="0"/>
                    </a:cubicBezTo>
                    <a:cubicBezTo>
                      <a:pt x="4897" y="0"/>
                      <a:pt x="2951" y="5645"/>
                      <a:pt x="2562" y="13009"/>
                    </a:cubicBezTo>
                    <a:cubicBezTo>
                      <a:pt x="1135" y="13377"/>
                      <a:pt x="0" y="17059"/>
                      <a:pt x="0" y="21600"/>
                    </a:cubicBezTo>
                    <a:lnTo>
                      <a:pt x="21600" y="21600"/>
                    </a:lnTo>
                    <a:cubicBezTo>
                      <a:pt x="21341" y="13745"/>
                      <a:pt x="19005" y="7486"/>
                      <a:pt x="16151" y="748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59" name="Freeform 359"/>
              <p:cNvSpPr/>
              <p:nvPr/>
            </p:nvSpPr>
            <p:spPr>
              <a:xfrm>
                <a:off x="1491861" y="867449"/>
                <a:ext cx="278923" cy="1271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337"/>
                    </a:moveTo>
                    <a:cubicBezTo>
                      <a:pt x="21600" y="12644"/>
                      <a:pt x="18973" y="5663"/>
                      <a:pt x="15811" y="5663"/>
                    </a:cubicBezTo>
                    <a:cubicBezTo>
                      <a:pt x="14011" y="5663"/>
                      <a:pt x="12454" y="7902"/>
                      <a:pt x="11384" y="11327"/>
                    </a:cubicBezTo>
                    <a:cubicBezTo>
                      <a:pt x="10654" y="4873"/>
                      <a:pt x="8416" y="0"/>
                      <a:pt x="5789" y="0"/>
                    </a:cubicBezTo>
                    <a:cubicBezTo>
                      <a:pt x="2627" y="0"/>
                      <a:pt x="0" y="6980"/>
                      <a:pt x="0" y="15673"/>
                    </a:cubicBezTo>
                    <a:cubicBezTo>
                      <a:pt x="0" y="17780"/>
                      <a:pt x="195" y="19888"/>
                      <a:pt x="438" y="21600"/>
                    </a:cubicBezTo>
                    <a:lnTo>
                      <a:pt x="21551" y="21600"/>
                    </a:lnTo>
                    <a:cubicBezTo>
                      <a:pt x="21551" y="21600"/>
                      <a:pt x="21600" y="21468"/>
                      <a:pt x="21600" y="2133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0" name="Freeform 360"/>
              <p:cNvSpPr/>
              <p:nvPr/>
            </p:nvSpPr>
            <p:spPr>
              <a:xfrm>
                <a:off x="902312" y="103225"/>
                <a:ext cx="40880" cy="51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13" y="21600"/>
                    </a:moveTo>
                    <a:lnTo>
                      <a:pt x="0" y="17829"/>
                    </a:lnTo>
                    <a:lnTo>
                      <a:pt x="5400" y="0"/>
                    </a:lnTo>
                    <a:lnTo>
                      <a:pt x="21600" y="5486"/>
                    </a:lnTo>
                    <a:lnTo>
                      <a:pt x="17213"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1" name="Freeform 361"/>
              <p:cNvSpPr/>
              <p:nvPr/>
            </p:nvSpPr>
            <p:spPr>
              <a:xfrm>
                <a:off x="907847" y="103225"/>
                <a:ext cx="32611" cy="37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0" y="21600"/>
                    </a:moveTo>
                    <a:lnTo>
                      <a:pt x="21600" y="7513"/>
                    </a:lnTo>
                    <a:lnTo>
                      <a:pt x="2400" y="0"/>
                    </a:lnTo>
                    <a:lnTo>
                      <a:pt x="0" y="7983"/>
                    </a:lnTo>
                    <a:cubicBezTo>
                      <a:pt x="4000" y="12678"/>
                      <a:pt x="9600" y="18783"/>
                      <a:pt x="1800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2" name="Freeform 362"/>
              <p:cNvSpPr/>
              <p:nvPr/>
            </p:nvSpPr>
            <p:spPr>
              <a:xfrm>
                <a:off x="938295" y="258836"/>
                <a:ext cx="65808" cy="85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09" y="0"/>
                    </a:moveTo>
                    <a:lnTo>
                      <a:pt x="21600" y="15600"/>
                    </a:lnTo>
                    <a:lnTo>
                      <a:pt x="18136" y="21600"/>
                    </a:lnTo>
                    <a:lnTo>
                      <a:pt x="0" y="9200"/>
                    </a:lnTo>
                    <a:lnTo>
                      <a:pt x="5909" y="0"/>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3" name="Freeform 363"/>
              <p:cNvSpPr/>
              <p:nvPr/>
            </p:nvSpPr>
            <p:spPr>
              <a:xfrm>
                <a:off x="873009" y="144723"/>
                <a:ext cx="97192" cy="196322"/>
              </a:xfrm>
              <a:custGeom>
                <a:avLst/>
                <a:gdLst/>
                <a:ahLst/>
                <a:cxnLst>
                  <a:cxn ang="0">
                    <a:pos x="wd2" y="hd2"/>
                  </a:cxn>
                  <a:cxn ang="5400000">
                    <a:pos x="wd2" y="hd2"/>
                  </a:cxn>
                  <a:cxn ang="10800000">
                    <a:pos x="wd2" y="hd2"/>
                  </a:cxn>
                  <a:cxn ang="16200000">
                    <a:pos x="wd2" y="hd2"/>
                  </a:cxn>
                </a:cxnLst>
                <a:rect l="0" t="0" r="r" b="b"/>
                <a:pathLst>
                  <a:path w="19561" h="21600" fill="norm" stroke="1" extrusionOk="0">
                    <a:moveTo>
                      <a:pt x="5923" y="0"/>
                    </a:moveTo>
                    <a:lnTo>
                      <a:pt x="12328" y="950"/>
                    </a:lnTo>
                    <a:cubicBezTo>
                      <a:pt x="12328" y="950"/>
                      <a:pt x="21370" y="10714"/>
                      <a:pt x="19235" y="13478"/>
                    </a:cubicBezTo>
                    <a:cubicBezTo>
                      <a:pt x="18733" y="14083"/>
                      <a:pt x="16096" y="14688"/>
                      <a:pt x="16096" y="14688"/>
                    </a:cubicBezTo>
                    <a:lnTo>
                      <a:pt x="14840" y="21600"/>
                    </a:lnTo>
                    <a:lnTo>
                      <a:pt x="21" y="21600"/>
                    </a:lnTo>
                    <a:lnTo>
                      <a:pt x="21" y="9590"/>
                    </a:lnTo>
                    <a:cubicBezTo>
                      <a:pt x="-230" y="6048"/>
                      <a:pt x="1779" y="2678"/>
                      <a:pt x="5547" y="173"/>
                    </a:cubicBezTo>
                    <a:lnTo>
                      <a:pt x="5923"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4" name="Freeform 364"/>
              <p:cNvSpPr/>
              <p:nvPr/>
            </p:nvSpPr>
            <p:spPr>
              <a:xfrm>
                <a:off x="872376" y="173628"/>
                <a:ext cx="76359" cy="163962"/>
              </a:xfrm>
              <a:custGeom>
                <a:avLst/>
                <a:gdLst/>
                <a:ahLst/>
                <a:cxnLst>
                  <a:cxn ang="0">
                    <a:pos x="wd2" y="hd2"/>
                  </a:cxn>
                  <a:cxn ang="5400000">
                    <a:pos x="wd2" y="hd2"/>
                  </a:cxn>
                  <a:cxn ang="10800000">
                    <a:pos x="wd2" y="hd2"/>
                  </a:cxn>
                  <a:cxn ang="16200000">
                    <a:pos x="wd2" y="hd2"/>
                  </a:cxn>
                </a:cxnLst>
                <a:rect l="0" t="0" r="r" b="b"/>
                <a:pathLst>
                  <a:path w="21457" h="20576" fill="norm" stroke="1" extrusionOk="0">
                    <a:moveTo>
                      <a:pt x="19155" y="5260"/>
                    </a:moveTo>
                    <a:cubicBezTo>
                      <a:pt x="17916" y="-926"/>
                      <a:pt x="6408" y="-1024"/>
                      <a:pt x="1450" y="1725"/>
                    </a:cubicBezTo>
                    <a:cubicBezTo>
                      <a:pt x="388" y="3394"/>
                      <a:pt x="-143" y="5161"/>
                      <a:pt x="34" y="6929"/>
                    </a:cubicBezTo>
                    <a:lnTo>
                      <a:pt x="34" y="20576"/>
                    </a:lnTo>
                    <a:lnTo>
                      <a:pt x="20926" y="20576"/>
                    </a:lnTo>
                    <a:lnTo>
                      <a:pt x="21457" y="18121"/>
                    </a:lnTo>
                    <a:cubicBezTo>
                      <a:pt x="13844" y="13900"/>
                      <a:pt x="19864" y="8991"/>
                      <a:pt x="19155" y="5260"/>
                    </a:cubicBezTo>
                  </a:path>
                </a:pathLst>
              </a:custGeom>
              <a:solidFill>
                <a:srgbClr val="E42244">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5" name="Freeform 365"/>
              <p:cNvSpPr/>
              <p:nvPr/>
            </p:nvSpPr>
            <p:spPr>
              <a:xfrm>
                <a:off x="905067" y="14806"/>
                <a:ext cx="76881" cy="121429"/>
              </a:xfrm>
              <a:custGeom>
                <a:avLst/>
                <a:gdLst/>
                <a:ahLst/>
                <a:cxnLst>
                  <a:cxn ang="0">
                    <a:pos x="wd2" y="hd2"/>
                  </a:cxn>
                  <a:cxn ang="5400000">
                    <a:pos x="wd2" y="hd2"/>
                  </a:cxn>
                  <a:cxn ang="10800000">
                    <a:pos x="wd2" y="hd2"/>
                  </a:cxn>
                  <a:cxn ang="16200000">
                    <a:pos x="wd2" y="hd2"/>
                  </a:cxn>
                </a:cxnLst>
                <a:rect l="0" t="0" r="r" b="b"/>
                <a:pathLst>
                  <a:path w="20852" h="21204" fill="norm" stroke="1" extrusionOk="0">
                    <a:moveTo>
                      <a:pt x="20852" y="7217"/>
                    </a:moveTo>
                    <a:cubicBezTo>
                      <a:pt x="20852" y="8878"/>
                      <a:pt x="19481" y="11925"/>
                      <a:pt x="19309" y="12202"/>
                    </a:cubicBezTo>
                    <a:cubicBezTo>
                      <a:pt x="18966" y="12894"/>
                      <a:pt x="19995" y="17186"/>
                      <a:pt x="18966" y="17186"/>
                    </a:cubicBezTo>
                    <a:cubicBezTo>
                      <a:pt x="18281" y="17186"/>
                      <a:pt x="17423" y="17048"/>
                      <a:pt x="17423" y="17048"/>
                    </a:cubicBezTo>
                    <a:cubicBezTo>
                      <a:pt x="16909" y="18155"/>
                      <a:pt x="15195" y="21202"/>
                      <a:pt x="13823" y="21202"/>
                    </a:cubicBezTo>
                    <a:cubicBezTo>
                      <a:pt x="9195" y="21340"/>
                      <a:pt x="623" y="15940"/>
                      <a:pt x="109" y="9709"/>
                    </a:cubicBezTo>
                    <a:cubicBezTo>
                      <a:pt x="-748" y="3340"/>
                      <a:pt x="3538" y="432"/>
                      <a:pt x="9023" y="17"/>
                    </a:cubicBezTo>
                    <a:cubicBezTo>
                      <a:pt x="14509" y="-260"/>
                      <a:pt x="20338" y="2925"/>
                      <a:pt x="20852" y="721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6" name="Freeform 366"/>
              <p:cNvSpPr/>
              <p:nvPr/>
            </p:nvSpPr>
            <p:spPr>
              <a:xfrm>
                <a:off x="1015794" y="656510"/>
                <a:ext cx="60278" cy="78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6"/>
                    </a:moveTo>
                    <a:lnTo>
                      <a:pt x="20718" y="21600"/>
                    </a:lnTo>
                    <a:cubicBezTo>
                      <a:pt x="20718" y="21600"/>
                      <a:pt x="21159" y="20965"/>
                      <a:pt x="21600" y="19906"/>
                    </a:cubicBezTo>
                    <a:lnTo>
                      <a:pt x="1322" y="0"/>
                    </a:lnTo>
                    <a:cubicBezTo>
                      <a:pt x="882" y="424"/>
                      <a:pt x="441" y="1059"/>
                      <a:pt x="0" y="1906"/>
                    </a:cubicBezTo>
                  </a:path>
                </a:pathLst>
              </a:custGeom>
              <a:solidFill>
                <a:srgbClr val="45396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7" name="Freeform 367"/>
              <p:cNvSpPr/>
              <p:nvPr/>
            </p:nvSpPr>
            <p:spPr>
              <a:xfrm>
                <a:off x="1037936" y="587350"/>
                <a:ext cx="40879" cy="99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2" y="21600"/>
                    </a:moveTo>
                    <a:cubicBezTo>
                      <a:pt x="15525" y="21094"/>
                      <a:pt x="15187" y="20587"/>
                      <a:pt x="15187" y="20081"/>
                    </a:cubicBezTo>
                    <a:lnTo>
                      <a:pt x="12825" y="13669"/>
                    </a:lnTo>
                    <a:cubicBezTo>
                      <a:pt x="12825" y="13669"/>
                      <a:pt x="16538" y="10294"/>
                      <a:pt x="21600" y="5063"/>
                    </a:cubicBezTo>
                    <a:lnTo>
                      <a:pt x="5063" y="0"/>
                    </a:lnTo>
                    <a:lnTo>
                      <a:pt x="0" y="10969"/>
                    </a:lnTo>
                    <a:lnTo>
                      <a:pt x="9112" y="13669"/>
                    </a:lnTo>
                    <a:cubicBezTo>
                      <a:pt x="9112" y="13669"/>
                      <a:pt x="9788" y="21262"/>
                      <a:pt x="15862" y="2160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8" name="Freeform 368"/>
              <p:cNvSpPr/>
              <p:nvPr/>
            </p:nvSpPr>
            <p:spPr>
              <a:xfrm>
                <a:off x="1021330" y="639220"/>
                <a:ext cx="58871" cy="92578"/>
              </a:xfrm>
              <a:custGeom>
                <a:avLst/>
                <a:gdLst/>
                <a:ahLst/>
                <a:cxnLst>
                  <a:cxn ang="0">
                    <a:pos x="wd2" y="hd2"/>
                  </a:cxn>
                  <a:cxn ang="5400000">
                    <a:pos x="wd2" y="hd2"/>
                  </a:cxn>
                  <a:cxn ang="10800000">
                    <a:pos x="wd2" y="hd2"/>
                  </a:cxn>
                  <a:cxn ang="16200000">
                    <a:pos x="wd2" y="hd2"/>
                  </a:cxn>
                </a:cxnLst>
                <a:rect l="0" t="0" r="r" b="b"/>
                <a:pathLst>
                  <a:path w="21100" h="21600" fill="norm" stroke="1" extrusionOk="0">
                    <a:moveTo>
                      <a:pt x="18000" y="13292"/>
                    </a:moveTo>
                    <a:cubicBezTo>
                      <a:pt x="17550" y="12738"/>
                      <a:pt x="17100" y="12185"/>
                      <a:pt x="16875" y="11631"/>
                    </a:cubicBezTo>
                    <a:cubicBezTo>
                      <a:pt x="12825" y="11262"/>
                      <a:pt x="12375" y="2954"/>
                      <a:pt x="12375" y="2954"/>
                    </a:cubicBezTo>
                    <a:lnTo>
                      <a:pt x="6300" y="0"/>
                    </a:lnTo>
                    <a:lnTo>
                      <a:pt x="6300" y="185"/>
                    </a:lnTo>
                    <a:cubicBezTo>
                      <a:pt x="6300" y="185"/>
                      <a:pt x="2700" y="923"/>
                      <a:pt x="0" y="4246"/>
                    </a:cubicBezTo>
                    <a:lnTo>
                      <a:pt x="20700" y="21600"/>
                    </a:lnTo>
                    <a:cubicBezTo>
                      <a:pt x="21375" y="19938"/>
                      <a:pt x="21600" y="17169"/>
                      <a:pt x="18000" y="13292"/>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69" name="Freeform 369"/>
              <p:cNvSpPr/>
              <p:nvPr/>
            </p:nvSpPr>
            <p:spPr>
              <a:xfrm>
                <a:off x="1165257" y="670341"/>
                <a:ext cx="85166" cy="12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 y="14400"/>
                    </a:moveTo>
                    <a:lnTo>
                      <a:pt x="21600" y="21600"/>
                    </a:lnTo>
                    <a:cubicBezTo>
                      <a:pt x="21600" y="21600"/>
                      <a:pt x="21600" y="15840"/>
                      <a:pt x="21116" y="8640"/>
                    </a:cubicBezTo>
                    <a:lnTo>
                      <a:pt x="0" y="0"/>
                    </a:lnTo>
                    <a:cubicBezTo>
                      <a:pt x="0" y="4320"/>
                      <a:pt x="161" y="10080"/>
                      <a:pt x="161" y="14400"/>
                    </a:cubicBezTo>
                  </a:path>
                </a:pathLst>
              </a:custGeom>
              <a:solidFill>
                <a:srgbClr val="45396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70" name="Freeform 370"/>
              <p:cNvSpPr/>
              <p:nvPr/>
            </p:nvSpPr>
            <p:spPr>
              <a:xfrm>
                <a:off x="1148649" y="587350"/>
                <a:ext cx="68573" cy="68393"/>
              </a:xfrm>
              <a:custGeom>
                <a:avLst/>
                <a:gdLst/>
                <a:ahLst/>
                <a:cxnLst>
                  <a:cxn ang="0">
                    <a:pos x="wd2" y="hd2"/>
                  </a:cxn>
                  <a:cxn ang="5400000">
                    <a:pos x="wd2" y="hd2"/>
                  </a:cxn>
                  <a:cxn ang="10800000">
                    <a:pos x="wd2" y="hd2"/>
                  </a:cxn>
                  <a:cxn ang="16200000">
                    <a:pos x="wd2" y="hd2"/>
                  </a:cxn>
                </a:cxnLst>
                <a:rect l="0" t="0" r="r" b="b"/>
                <a:pathLst>
                  <a:path w="21600" h="19622" fill="norm" stroke="1" extrusionOk="0">
                    <a:moveTo>
                      <a:pt x="21600" y="19099"/>
                    </a:moveTo>
                    <a:cubicBezTo>
                      <a:pt x="21011" y="18872"/>
                      <a:pt x="20618" y="18417"/>
                      <a:pt x="20029" y="17962"/>
                    </a:cubicBezTo>
                    <a:lnTo>
                      <a:pt x="14138" y="12733"/>
                    </a:lnTo>
                    <a:cubicBezTo>
                      <a:pt x="14138" y="12733"/>
                      <a:pt x="12764" y="7503"/>
                      <a:pt x="10996" y="0"/>
                    </a:cubicBezTo>
                    <a:lnTo>
                      <a:pt x="0" y="2956"/>
                    </a:lnTo>
                    <a:lnTo>
                      <a:pt x="6480" y="15916"/>
                    </a:lnTo>
                    <a:lnTo>
                      <a:pt x="12371" y="14324"/>
                    </a:lnTo>
                    <a:cubicBezTo>
                      <a:pt x="12371" y="14324"/>
                      <a:pt x="18851" y="21600"/>
                      <a:pt x="21600" y="19099"/>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71" name="Freeform 371"/>
              <p:cNvSpPr/>
              <p:nvPr/>
            </p:nvSpPr>
            <p:spPr>
              <a:xfrm>
                <a:off x="1164416" y="635763"/>
                <a:ext cx="83245" cy="37277"/>
              </a:xfrm>
              <a:custGeom>
                <a:avLst/>
                <a:gdLst/>
                <a:ahLst/>
                <a:cxnLst>
                  <a:cxn ang="0">
                    <a:pos x="wd2" y="hd2"/>
                  </a:cxn>
                  <a:cxn ang="5400000">
                    <a:pos x="wd2" y="hd2"/>
                  </a:cxn>
                  <a:cxn ang="10800000">
                    <a:pos x="wd2" y="hd2"/>
                  </a:cxn>
                  <a:cxn ang="16200000">
                    <a:pos x="wd2" y="hd2"/>
                  </a:cxn>
                </a:cxnLst>
                <a:rect l="0" t="0" r="r" b="b"/>
                <a:pathLst>
                  <a:path w="21111" h="21600" fill="norm" stroke="1" extrusionOk="0">
                    <a:moveTo>
                      <a:pt x="14711" y="10580"/>
                    </a:moveTo>
                    <a:cubicBezTo>
                      <a:pt x="14231" y="10580"/>
                      <a:pt x="13751" y="9698"/>
                      <a:pt x="13271" y="9257"/>
                    </a:cubicBezTo>
                    <a:cubicBezTo>
                      <a:pt x="11031" y="14106"/>
                      <a:pt x="5751" y="0"/>
                      <a:pt x="5751" y="0"/>
                    </a:cubicBezTo>
                    <a:lnTo>
                      <a:pt x="951" y="3086"/>
                    </a:lnTo>
                    <a:lnTo>
                      <a:pt x="1111" y="3527"/>
                    </a:lnTo>
                    <a:cubicBezTo>
                      <a:pt x="1111" y="3527"/>
                      <a:pt x="-489" y="9257"/>
                      <a:pt x="151" y="18955"/>
                    </a:cubicBezTo>
                    <a:lnTo>
                      <a:pt x="21111" y="21600"/>
                    </a:lnTo>
                    <a:cubicBezTo>
                      <a:pt x="20471" y="18073"/>
                      <a:pt x="19031" y="12784"/>
                      <a:pt x="14711" y="1058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72" name="Freeform 372"/>
              <p:cNvSpPr/>
              <p:nvPr/>
            </p:nvSpPr>
            <p:spPr>
              <a:xfrm>
                <a:off x="1087758" y="410990"/>
                <a:ext cx="93488" cy="185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89" y="21600"/>
                    </a:moveTo>
                    <a:lnTo>
                      <a:pt x="0" y="5949"/>
                    </a:lnTo>
                    <a:lnTo>
                      <a:pt x="12302" y="0"/>
                    </a:lnTo>
                    <a:lnTo>
                      <a:pt x="21600" y="20410"/>
                    </a:lnTo>
                    <a:lnTo>
                      <a:pt x="13589"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73" name="Freeform 373"/>
              <p:cNvSpPr/>
              <p:nvPr/>
            </p:nvSpPr>
            <p:spPr>
              <a:xfrm>
                <a:off x="886302" y="167887"/>
                <a:ext cx="126091" cy="180078"/>
              </a:xfrm>
              <a:custGeom>
                <a:avLst/>
                <a:gdLst/>
                <a:ahLst/>
                <a:cxnLst>
                  <a:cxn ang="0">
                    <a:pos x="wd2" y="hd2"/>
                  </a:cxn>
                  <a:cxn ang="5400000">
                    <a:pos x="wd2" y="hd2"/>
                  </a:cxn>
                  <a:cxn ang="10800000">
                    <a:pos x="wd2" y="hd2"/>
                  </a:cxn>
                  <a:cxn ang="16200000">
                    <a:pos x="wd2" y="hd2"/>
                  </a:cxn>
                </a:cxnLst>
                <a:rect l="0" t="0" r="r" b="b"/>
                <a:pathLst>
                  <a:path w="21498" h="20917" fill="norm" stroke="1" extrusionOk="0">
                    <a:moveTo>
                      <a:pt x="1302" y="2493"/>
                    </a:moveTo>
                    <a:lnTo>
                      <a:pt x="6" y="12567"/>
                    </a:lnTo>
                    <a:cubicBezTo>
                      <a:pt x="-102" y="14473"/>
                      <a:pt x="1194" y="16198"/>
                      <a:pt x="3354" y="16742"/>
                    </a:cubicBezTo>
                    <a:lnTo>
                      <a:pt x="20310" y="20917"/>
                    </a:lnTo>
                    <a:lnTo>
                      <a:pt x="21498" y="17650"/>
                    </a:lnTo>
                    <a:lnTo>
                      <a:pt x="7026" y="12567"/>
                    </a:lnTo>
                    <a:lnTo>
                      <a:pt x="8754" y="4127"/>
                    </a:lnTo>
                    <a:cubicBezTo>
                      <a:pt x="8754" y="4127"/>
                      <a:pt x="9726" y="951"/>
                      <a:pt x="6054" y="134"/>
                    </a:cubicBezTo>
                    <a:cubicBezTo>
                      <a:pt x="2382" y="-683"/>
                      <a:pt x="1302" y="2493"/>
                      <a:pt x="1302" y="2493"/>
                    </a:cubicBez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74" name="Freeform 374"/>
              <p:cNvSpPr/>
              <p:nvPr/>
            </p:nvSpPr>
            <p:spPr>
              <a:xfrm>
                <a:off x="1004721" y="317623"/>
                <a:ext cx="51963" cy="21272"/>
              </a:xfrm>
              <a:custGeom>
                <a:avLst/>
                <a:gdLst/>
                <a:ahLst/>
                <a:cxnLst>
                  <a:cxn ang="0">
                    <a:pos x="wd2" y="hd2"/>
                  </a:cxn>
                  <a:cxn ang="5400000">
                    <a:pos x="wd2" y="hd2"/>
                  </a:cxn>
                  <a:cxn ang="10800000">
                    <a:pos x="wd2" y="hd2"/>
                  </a:cxn>
                  <a:cxn ang="16200000">
                    <a:pos x="wd2" y="hd2"/>
                  </a:cxn>
                </a:cxnLst>
                <a:rect l="0" t="0" r="r" b="b"/>
                <a:pathLst>
                  <a:path w="21600" h="19575" fill="norm" stroke="1" extrusionOk="0">
                    <a:moveTo>
                      <a:pt x="0" y="18900"/>
                    </a:moveTo>
                    <a:cubicBezTo>
                      <a:pt x="0" y="18900"/>
                      <a:pt x="6246" y="21600"/>
                      <a:pt x="9108" y="16200"/>
                    </a:cubicBezTo>
                    <a:lnTo>
                      <a:pt x="10930" y="13500"/>
                    </a:lnTo>
                    <a:lnTo>
                      <a:pt x="17436" y="19575"/>
                    </a:lnTo>
                    <a:lnTo>
                      <a:pt x="21600" y="19575"/>
                    </a:lnTo>
                    <a:lnTo>
                      <a:pt x="16135" y="6075"/>
                    </a:lnTo>
                    <a:lnTo>
                      <a:pt x="11711" y="0"/>
                    </a:lnTo>
                    <a:lnTo>
                      <a:pt x="1822" y="5400"/>
                    </a:lnTo>
                    <a:lnTo>
                      <a:pt x="0" y="189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75" name="Freeform 375"/>
              <p:cNvSpPr/>
              <p:nvPr/>
            </p:nvSpPr>
            <p:spPr>
              <a:xfrm>
                <a:off x="988115" y="217339"/>
                <a:ext cx="132228" cy="137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45"/>
                    </a:moveTo>
                    <a:lnTo>
                      <a:pt x="20160" y="0"/>
                    </a:lnTo>
                    <a:lnTo>
                      <a:pt x="14091" y="19614"/>
                    </a:lnTo>
                    <a:lnTo>
                      <a:pt x="0" y="19614"/>
                    </a:lnTo>
                    <a:lnTo>
                      <a:pt x="0" y="21600"/>
                    </a:lnTo>
                    <a:lnTo>
                      <a:pt x="15326" y="21600"/>
                    </a:lnTo>
                    <a:lnTo>
                      <a:pt x="21600" y="745"/>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76" name="Freeform 376"/>
              <p:cNvSpPr/>
              <p:nvPr/>
            </p:nvSpPr>
            <p:spPr>
              <a:xfrm>
                <a:off x="810135" y="0"/>
                <a:ext cx="175158" cy="264880"/>
              </a:xfrm>
              <a:custGeom>
                <a:avLst/>
                <a:gdLst/>
                <a:ahLst/>
                <a:cxnLst>
                  <a:cxn ang="0">
                    <a:pos x="wd2" y="hd2"/>
                  </a:cxn>
                  <a:cxn ang="5400000">
                    <a:pos x="wd2" y="hd2"/>
                  </a:cxn>
                  <a:cxn ang="10800000">
                    <a:pos x="wd2" y="hd2"/>
                  </a:cxn>
                  <a:cxn ang="16200000">
                    <a:pos x="wd2" y="hd2"/>
                  </a:cxn>
                </a:cxnLst>
                <a:rect l="0" t="0" r="r" b="b"/>
                <a:pathLst>
                  <a:path w="20783" h="19517" fill="norm" stroke="1" extrusionOk="0">
                    <a:moveTo>
                      <a:pt x="10918" y="10606"/>
                    </a:moveTo>
                    <a:cubicBezTo>
                      <a:pt x="11968" y="9911"/>
                      <a:pt x="13393" y="9680"/>
                      <a:pt x="13918" y="8869"/>
                    </a:cubicBezTo>
                    <a:cubicBezTo>
                      <a:pt x="14368" y="8290"/>
                      <a:pt x="14518" y="6610"/>
                      <a:pt x="13918" y="6495"/>
                    </a:cubicBezTo>
                    <a:cubicBezTo>
                      <a:pt x="12718" y="6205"/>
                      <a:pt x="12793" y="4815"/>
                      <a:pt x="13918" y="4641"/>
                    </a:cubicBezTo>
                    <a:cubicBezTo>
                      <a:pt x="15118" y="4468"/>
                      <a:pt x="14143" y="5915"/>
                      <a:pt x="15193" y="6147"/>
                    </a:cubicBezTo>
                    <a:cubicBezTo>
                      <a:pt x="16468" y="6437"/>
                      <a:pt x="19918" y="6147"/>
                      <a:pt x="20593" y="4410"/>
                    </a:cubicBezTo>
                    <a:cubicBezTo>
                      <a:pt x="21043" y="3367"/>
                      <a:pt x="20968" y="935"/>
                      <a:pt x="17218" y="182"/>
                    </a:cubicBezTo>
                    <a:cubicBezTo>
                      <a:pt x="16243" y="-49"/>
                      <a:pt x="10243" y="-802"/>
                      <a:pt x="10543" y="4120"/>
                    </a:cubicBezTo>
                    <a:cubicBezTo>
                      <a:pt x="10618" y="5684"/>
                      <a:pt x="8593" y="4584"/>
                      <a:pt x="6118" y="6668"/>
                    </a:cubicBezTo>
                    <a:cubicBezTo>
                      <a:pt x="4093" y="8406"/>
                      <a:pt x="4618" y="10432"/>
                      <a:pt x="3868" y="11243"/>
                    </a:cubicBezTo>
                    <a:cubicBezTo>
                      <a:pt x="3118" y="11938"/>
                      <a:pt x="568" y="12227"/>
                      <a:pt x="43" y="15528"/>
                    </a:cubicBezTo>
                    <a:cubicBezTo>
                      <a:pt x="-557" y="19234"/>
                      <a:pt x="5293" y="20798"/>
                      <a:pt x="7543" y="18308"/>
                    </a:cubicBezTo>
                    <a:cubicBezTo>
                      <a:pt x="9643" y="16049"/>
                      <a:pt x="7393" y="12980"/>
                      <a:pt x="10918" y="1060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77" name="Freeform 377"/>
              <p:cNvSpPr/>
              <p:nvPr/>
            </p:nvSpPr>
            <p:spPr>
              <a:xfrm>
                <a:off x="870482" y="338370"/>
                <a:ext cx="274832" cy="272402"/>
              </a:xfrm>
              <a:custGeom>
                <a:avLst/>
                <a:gdLst/>
                <a:ahLst/>
                <a:cxnLst>
                  <a:cxn ang="0">
                    <a:pos x="wd2" y="hd2"/>
                  </a:cxn>
                  <a:cxn ang="5400000">
                    <a:pos x="wd2" y="hd2"/>
                  </a:cxn>
                  <a:cxn ang="10800000">
                    <a:pos x="wd2" y="hd2"/>
                  </a:cxn>
                  <a:cxn ang="16200000">
                    <a:pos x="wd2" y="hd2"/>
                  </a:cxn>
                </a:cxnLst>
                <a:rect l="0" t="0" r="r" b="b"/>
                <a:pathLst>
                  <a:path w="19538" h="21600" fill="norm" stroke="1" extrusionOk="0">
                    <a:moveTo>
                      <a:pt x="19457" y="4159"/>
                    </a:moveTo>
                    <a:cubicBezTo>
                      <a:pt x="18702" y="1241"/>
                      <a:pt x="15768" y="1055"/>
                      <a:pt x="15057" y="1055"/>
                    </a:cubicBezTo>
                    <a:cubicBezTo>
                      <a:pt x="9724" y="1055"/>
                      <a:pt x="5413" y="0"/>
                      <a:pt x="5413" y="0"/>
                    </a:cubicBezTo>
                    <a:lnTo>
                      <a:pt x="168" y="0"/>
                    </a:lnTo>
                    <a:cubicBezTo>
                      <a:pt x="168" y="0"/>
                      <a:pt x="-1476" y="9186"/>
                      <a:pt x="5502" y="9807"/>
                    </a:cubicBezTo>
                    <a:cubicBezTo>
                      <a:pt x="12035" y="10428"/>
                      <a:pt x="14524" y="9186"/>
                      <a:pt x="14791" y="9000"/>
                    </a:cubicBezTo>
                    <a:cubicBezTo>
                      <a:pt x="14657" y="9124"/>
                      <a:pt x="13946" y="9559"/>
                      <a:pt x="13457" y="11359"/>
                    </a:cubicBezTo>
                    <a:cubicBezTo>
                      <a:pt x="12880" y="13407"/>
                      <a:pt x="12568" y="19428"/>
                      <a:pt x="12568" y="19428"/>
                    </a:cubicBezTo>
                    <a:lnTo>
                      <a:pt x="12524" y="19738"/>
                    </a:lnTo>
                    <a:lnTo>
                      <a:pt x="14702" y="21600"/>
                    </a:lnTo>
                    <a:cubicBezTo>
                      <a:pt x="16480" y="16572"/>
                      <a:pt x="20124" y="6952"/>
                      <a:pt x="19457" y="4159"/>
                    </a:cubicBezTo>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nvGrpSpPr>
          <p:cNvPr id="402" name="Group"/>
          <p:cNvGrpSpPr/>
          <p:nvPr/>
        </p:nvGrpSpPr>
        <p:grpSpPr>
          <a:xfrm>
            <a:off x="20495721" y="3122187"/>
            <a:ext cx="1279064" cy="1642044"/>
            <a:chOff x="0" y="0"/>
            <a:chExt cx="1279063" cy="1642043"/>
          </a:xfrm>
        </p:grpSpPr>
        <p:sp>
          <p:nvSpPr>
            <p:cNvPr id="380" name="Freeform 72"/>
            <p:cNvSpPr/>
            <p:nvPr/>
          </p:nvSpPr>
          <p:spPr>
            <a:xfrm>
              <a:off x="86662" y="0"/>
              <a:ext cx="369109" cy="358400"/>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21600" y="15845"/>
                  </a:moveTo>
                  <a:lnTo>
                    <a:pt x="18115" y="16012"/>
                  </a:lnTo>
                  <a:cubicBezTo>
                    <a:pt x="13136" y="16304"/>
                    <a:pt x="8311" y="18055"/>
                    <a:pt x="4174" y="21099"/>
                  </a:cubicBezTo>
                  <a:lnTo>
                    <a:pt x="3600" y="21558"/>
                  </a:lnTo>
                  <a:lnTo>
                    <a:pt x="0" y="5712"/>
                  </a:lnTo>
                  <a:lnTo>
                    <a:pt x="689" y="5212"/>
                  </a:lnTo>
                  <a:cubicBezTo>
                    <a:pt x="4098" y="2126"/>
                    <a:pt x="7583" y="-42"/>
                    <a:pt x="13481" y="583"/>
                  </a:cubicBezTo>
                  <a:cubicBezTo>
                    <a:pt x="16698" y="959"/>
                    <a:pt x="19800" y="0"/>
                    <a:pt x="19800" y="0"/>
                  </a:cubicBezTo>
                  <a:lnTo>
                    <a:pt x="21600" y="15845"/>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81" name="Freeform 73"/>
            <p:cNvSpPr/>
            <p:nvPr/>
          </p:nvSpPr>
          <p:spPr>
            <a:xfrm>
              <a:off x="439093" y="121267"/>
              <a:ext cx="138005" cy="231579"/>
            </a:xfrm>
            <a:custGeom>
              <a:avLst/>
              <a:gdLst/>
              <a:ahLst/>
              <a:cxnLst>
                <a:cxn ang="0">
                  <a:pos x="wd2" y="hd2"/>
                </a:cxn>
                <a:cxn ang="5400000">
                  <a:pos x="wd2" y="hd2"/>
                </a:cxn>
                <a:cxn ang="10800000">
                  <a:pos x="wd2" y="hd2"/>
                </a:cxn>
                <a:cxn ang="16200000">
                  <a:pos x="wd2" y="hd2"/>
                </a:cxn>
              </a:cxnLst>
              <a:rect l="0" t="0" r="r" b="b"/>
              <a:pathLst>
                <a:path w="21600" h="20311" fill="norm" stroke="1" extrusionOk="0">
                  <a:moveTo>
                    <a:pt x="21600" y="18748"/>
                  </a:moveTo>
                  <a:cubicBezTo>
                    <a:pt x="21600" y="18748"/>
                    <a:pt x="16354" y="21600"/>
                    <a:pt x="8126" y="19598"/>
                  </a:cubicBezTo>
                  <a:cubicBezTo>
                    <a:pt x="4629" y="18748"/>
                    <a:pt x="3394" y="16503"/>
                    <a:pt x="3394" y="16503"/>
                  </a:cubicBezTo>
                  <a:lnTo>
                    <a:pt x="0" y="0"/>
                  </a:lnTo>
                  <a:cubicBezTo>
                    <a:pt x="0" y="0"/>
                    <a:pt x="1646" y="3398"/>
                    <a:pt x="6377" y="5279"/>
                  </a:cubicBezTo>
                  <a:cubicBezTo>
                    <a:pt x="13063" y="8009"/>
                    <a:pt x="19337" y="4490"/>
                    <a:pt x="19337" y="4490"/>
                  </a:cubicBezTo>
                  <a:lnTo>
                    <a:pt x="21600" y="18748"/>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82" name="Freeform 23"/>
            <p:cNvSpPr/>
            <p:nvPr/>
          </p:nvSpPr>
          <p:spPr>
            <a:xfrm>
              <a:off x="418872" y="121267"/>
              <a:ext cx="42667" cy="188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00" y="16086"/>
                  </a:moveTo>
                  <a:lnTo>
                    <a:pt x="21600" y="21600"/>
                  </a:lnTo>
                  <a:lnTo>
                    <a:pt x="0" y="16248"/>
                  </a:lnTo>
                  <a:close/>
                  <a:moveTo>
                    <a:pt x="10238" y="0"/>
                  </a:moveTo>
                  <a:lnTo>
                    <a:pt x="14053" y="2376"/>
                  </a:lnTo>
                  <a:lnTo>
                    <a:pt x="16278" y="11248"/>
                  </a:lnTo>
                  <a:lnTo>
                    <a:pt x="17232" y="14258"/>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83" name="Freeform 75"/>
            <p:cNvSpPr/>
            <p:nvPr/>
          </p:nvSpPr>
          <p:spPr>
            <a:xfrm>
              <a:off x="72219" y="75533"/>
              <a:ext cx="227557" cy="89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3"/>
                  </a:moveTo>
                  <a:lnTo>
                    <a:pt x="19914" y="21600"/>
                  </a:lnTo>
                  <a:lnTo>
                    <a:pt x="0" y="117"/>
                  </a:lnTo>
                  <a:lnTo>
                    <a:pt x="1748" y="0"/>
                  </a:lnTo>
                  <a:lnTo>
                    <a:pt x="21600" y="21483"/>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84" name="Freeform 25"/>
            <p:cNvSpPr/>
            <p:nvPr/>
          </p:nvSpPr>
          <p:spPr>
            <a:xfrm>
              <a:off x="644195" y="170052"/>
              <a:ext cx="634869"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0"/>
                  </a:moveTo>
                  <a:lnTo>
                    <a:pt x="20520" y="8361"/>
                  </a:lnTo>
                  <a:lnTo>
                    <a:pt x="21600" y="8361"/>
                  </a:lnTo>
                  <a:lnTo>
                    <a:pt x="20745" y="13587"/>
                  </a:lnTo>
                  <a:lnTo>
                    <a:pt x="21037" y="21600"/>
                  </a:lnTo>
                  <a:lnTo>
                    <a:pt x="20137" y="16897"/>
                  </a:lnTo>
                  <a:lnTo>
                    <a:pt x="19237" y="21600"/>
                  </a:lnTo>
                  <a:lnTo>
                    <a:pt x="19529" y="13587"/>
                  </a:lnTo>
                  <a:lnTo>
                    <a:pt x="18674" y="8361"/>
                  </a:lnTo>
                  <a:lnTo>
                    <a:pt x="19754" y="8361"/>
                  </a:lnTo>
                  <a:close/>
                  <a:moveTo>
                    <a:pt x="15431" y="0"/>
                  </a:moveTo>
                  <a:lnTo>
                    <a:pt x="15788" y="8361"/>
                  </a:lnTo>
                  <a:lnTo>
                    <a:pt x="16883" y="8361"/>
                  </a:lnTo>
                  <a:lnTo>
                    <a:pt x="16034" y="13587"/>
                  </a:lnTo>
                  <a:lnTo>
                    <a:pt x="16302" y="21600"/>
                  </a:lnTo>
                  <a:lnTo>
                    <a:pt x="15431" y="16897"/>
                  </a:lnTo>
                  <a:lnTo>
                    <a:pt x="14515" y="21600"/>
                  </a:lnTo>
                  <a:lnTo>
                    <a:pt x="14805" y="13587"/>
                  </a:lnTo>
                  <a:lnTo>
                    <a:pt x="13956" y="8361"/>
                  </a:lnTo>
                  <a:lnTo>
                    <a:pt x="15051" y="8361"/>
                  </a:lnTo>
                  <a:close/>
                  <a:moveTo>
                    <a:pt x="10800" y="0"/>
                  </a:moveTo>
                  <a:lnTo>
                    <a:pt x="11183" y="8361"/>
                  </a:lnTo>
                  <a:lnTo>
                    <a:pt x="12263" y="8361"/>
                  </a:lnTo>
                  <a:lnTo>
                    <a:pt x="11430" y="13587"/>
                  </a:lnTo>
                  <a:lnTo>
                    <a:pt x="11700" y="21600"/>
                  </a:lnTo>
                  <a:lnTo>
                    <a:pt x="10800" y="16897"/>
                  </a:lnTo>
                  <a:lnTo>
                    <a:pt x="9900" y="21600"/>
                  </a:lnTo>
                  <a:lnTo>
                    <a:pt x="10192" y="13587"/>
                  </a:lnTo>
                  <a:lnTo>
                    <a:pt x="9337" y="8361"/>
                  </a:lnTo>
                  <a:lnTo>
                    <a:pt x="10417" y="8361"/>
                  </a:lnTo>
                  <a:close/>
                  <a:moveTo>
                    <a:pt x="6094" y="0"/>
                  </a:moveTo>
                  <a:lnTo>
                    <a:pt x="6451" y="8361"/>
                  </a:lnTo>
                  <a:lnTo>
                    <a:pt x="7546" y="8361"/>
                  </a:lnTo>
                  <a:lnTo>
                    <a:pt x="6697" y="13587"/>
                  </a:lnTo>
                  <a:lnTo>
                    <a:pt x="6965" y="21600"/>
                  </a:lnTo>
                  <a:lnTo>
                    <a:pt x="6094" y="16897"/>
                  </a:lnTo>
                  <a:lnTo>
                    <a:pt x="5178" y="21600"/>
                  </a:lnTo>
                  <a:lnTo>
                    <a:pt x="5468" y="13587"/>
                  </a:lnTo>
                  <a:lnTo>
                    <a:pt x="4619" y="8361"/>
                  </a:lnTo>
                  <a:lnTo>
                    <a:pt x="5714" y="8361"/>
                  </a:lnTo>
                  <a:close/>
                  <a:moveTo>
                    <a:pt x="1463" y="0"/>
                  </a:moveTo>
                  <a:lnTo>
                    <a:pt x="1846" y="8361"/>
                  </a:lnTo>
                  <a:lnTo>
                    <a:pt x="2926" y="8361"/>
                  </a:lnTo>
                  <a:lnTo>
                    <a:pt x="2093" y="13587"/>
                  </a:lnTo>
                  <a:lnTo>
                    <a:pt x="2363" y="21600"/>
                  </a:lnTo>
                  <a:lnTo>
                    <a:pt x="1463" y="16897"/>
                  </a:lnTo>
                  <a:lnTo>
                    <a:pt x="563" y="21600"/>
                  </a:lnTo>
                  <a:lnTo>
                    <a:pt x="855" y="13587"/>
                  </a:lnTo>
                  <a:lnTo>
                    <a:pt x="0" y="8361"/>
                  </a:lnTo>
                  <a:lnTo>
                    <a:pt x="1103" y="836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85" name="Freeform 81"/>
            <p:cNvSpPr/>
            <p:nvPr/>
          </p:nvSpPr>
          <p:spPr>
            <a:xfrm>
              <a:off x="456426" y="667045"/>
              <a:ext cx="322890" cy="273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3" y="16556"/>
                  </a:moveTo>
                  <a:lnTo>
                    <a:pt x="17577" y="16556"/>
                  </a:lnTo>
                  <a:lnTo>
                    <a:pt x="17577" y="5044"/>
                  </a:lnTo>
                  <a:lnTo>
                    <a:pt x="4023" y="5044"/>
                  </a:lnTo>
                  <a:lnTo>
                    <a:pt x="4023" y="16556"/>
                  </a:lnTo>
                  <a:close/>
                  <a:moveTo>
                    <a:pt x="21600" y="21600"/>
                  </a:moveTo>
                  <a:lnTo>
                    <a:pt x="0" y="21600"/>
                  </a:lnTo>
                  <a:lnTo>
                    <a:pt x="0" y="0"/>
                  </a:lnTo>
                  <a:lnTo>
                    <a:pt x="21600" y="0"/>
                  </a:lnTo>
                  <a:lnTo>
                    <a:pt x="2160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86" name="Freeform 82"/>
            <p:cNvSpPr/>
            <p:nvPr/>
          </p:nvSpPr>
          <p:spPr>
            <a:xfrm>
              <a:off x="0" y="819496"/>
              <a:ext cx="1238627" cy="82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2" y="21600"/>
                  </a:moveTo>
                  <a:lnTo>
                    <a:pt x="1978" y="21600"/>
                  </a:lnTo>
                  <a:cubicBezTo>
                    <a:pt x="880" y="21600"/>
                    <a:pt x="0" y="20204"/>
                    <a:pt x="0" y="18462"/>
                  </a:cubicBezTo>
                  <a:lnTo>
                    <a:pt x="0" y="2974"/>
                  </a:lnTo>
                  <a:cubicBezTo>
                    <a:pt x="0" y="1342"/>
                    <a:pt x="835" y="0"/>
                    <a:pt x="1875" y="0"/>
                  </a:cubicBezTo>
                  <a:lnTo>
                    <a:pt x="19725" y="0"/>
                  </a:lnTo>
                  <a:cubicBezTo>
                    <a:pt x="20765" y="0"/>
                    <a:pt x="21600" y="1342"/>
                    <a:pt x="21600" y="2974"/>
                  </a:cubicBezTo>
                  <a:lnTo>
                    <a:pt x="21600" y="18462"/>
                  </a:lnTo>
                  <a:cubicBezTo>
                    <a:pt x="21600" y="20204"/>
                    <a:pt x="20720" y="21600"/>
                    <a:pt x="19622" y="21600"/>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87" name="Freeform 83"/>
            <p:cNvSpPr/>
            <p:nvPr/>
          </p:nvSpPr>
          <p:spPr>
            <a:xfrm>
              <a:off x="0" y="819495"/>
              <a:ext cx="1238627" cy="410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38" y="21600"/>
                  </a:moveTo>
                  <a:lnTo>
                    <a:pt x="4562" y="21600"/>
                  </a:lnTo>
                  <a:cubicBezTo>
                    <a:pt x="2035" y="21600"/>
                    <a:pt x="0" y="15113"/>
                    <a:pt x="0" y="7140"/>
                  </a:cubicBezTo>
                  <a:lnTo>
                    <a:pt x="0" y="5944"/>
                  </a:lnTo>
                  <a:cubicBezTo>
                    <a:pt x="0" y="2682"/>
                    <a:pt x="835" y="0"/>
                    <a:pt x="1875" y="0"/>
                  </a:cubicBezTo>
                  <a:lnTo>
                    <a:pt x="19725" y="0"/>
                  </a:lnTo>
                  <a:cubicBezTo>
                    <a:pt x="20765" y="0"/>
                    <a:pt x="21600" y="2682"/>
                    <a:pt x="21600" y="5944"/>
                  </a:cubicBezTo>
                  <a:lnTo>
                    <a:pt x="21600" y="7140"/>
                  </a:lnTo>
                  <a:cubicBezTo>
                    <a:pt x="21600" y="15113"/>
                    <a:pt x="19565" y="21600"/>
                    <a:pt x="17038" y="21600"/>
                  </a:cubicBezTo>
                </a:path>
              </a:pathLst>
            </a:custGeom>
            <a:solidFill>
              <a:srgbClr val="DCDFE1">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88" name="Freeform 29"/>
            <p:cNvSpPr/>
            <p:nvPr/>
          </p:nvSpPr>
          <p:spPr>
            <a:xfrm>
              <a:off x="222435" y="1179282"/>
              <a:ext cx="790874" cy="99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72" y="0"/>
                  </a:moveTo>
                  <a:lnTo>
                    <a:pt x="21600" y="0"/>
                  </a:lnTo>
                  <a:lnTo>
                    <a:pt x="21600" y="21600"/>
                  </a:lnTo>
                  <a:lnTo>
                    <a:pt x="19172" y="21600"/>
                  </a:lnTo>
                  <a:close/>
                  <a:moveTo>
                    <a:pt x="0" y="0"/>
                  </a:moveTo>
                  <a:lnTo>
                    <a:pt x="2428" y="0"/>
                  </a:lnTo>
                  <a:lnTo>
                    <a:pt x="2428" y="21600"/>
                  </a:lnTo>
                  <a:lnTo>
                    <a:pt x="0" y="2160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89" name="Freeform 30"/>
            <p:cNvSpPr/>
            <p:nvPr/>
          </p:nvSpPr>
          <p:spPr>
            <a:xfrm>
              <a:off x="248435" y="1209773"/>
              <a:ext cx="736000" cy="41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7" y="0"/>
                  </a:moveTo>
                  <a:lnTo>
                    <a:pt x="21600" y="0"/>
                  </a:lnTo>
                  <a:lnTo>
                    <a:pt x="21600" y="21600"/>
                  </a:lnTo>
                  <a:lnTo>
                    <a:pt x="20517" y="21600"/>
                  </a:lnTo>
                  <a:close/>
                  <a:moveTo>
                    <a:pt x="0" y="0"/>
                  </a:moveTo>
                  <a:lnTo>
                    <a:pt x="1083" y="0"/>
                  </a:lnTo>
                  <a:lnTo>
                    <a:pt x="1083"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0" name="Freeform 88"/>
            <p:cNvSpPr/>
            <p:nvPr/>
          </p:nvSpPr>
          <p:spPr>
            <a:xfrm>
              <a:off x="855971" y="721926"/>
              <a:ext cx="267212" cy="96888"/>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18460" y="0"/>
                  </a:moveTo>
                  <a:lnTo>
                    <a:pt x="2563" y="0"/>
                  </a:lnTo>
                  <a:lnTo>
                    <a:pt x="2512" y="152"/>
                  </a:lnTo>
                  <a:cubicBezTo>
                    <a:pt x="392" y="4563"/>
                    <a:pt x="-516" y="12777"/>
                    <a:pt x="291" y="20231"/>
                  </a:cubicBezTo>
                  <a:lnTo>
                    <a:pt x="443" y="21600"/>
                  </a:lnTo>
                  <a:lnTo>
                    <a:pt x="20125" y="21600"/>
                  </a:lnTo>
                  <a:lnTo>
                    <a:pt x="20377" y="19318"/>
                  </a:lnTo>
                  <a:cubicBezTo>
                    <a:pt x="21084" y="12321"/>
                    <a:pt x="20377" y="4563"/>
                    <a:pt x="18460" y="0"/>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1" name="Freeform 89"/>
            <p:cNvSpPr/>
            <p:nvPr/>
          </p:nvSpPr>
          <p:spPr>
            <a:xfrm>
              <a:off x="806181" y="484102"/>
              <a:ext cx="371574" cy="237130"/>
            </a:xfrm>
            <a:custGeom>
              <a:avLst/>
              <a:gdLst/>
              <a:ahLst/>
              <a:cxnLst>
                <a:cxn ang="0">
                  <a:pos x="wd2" y="hd2"/>
                </a:cxn>
                <a:cxn ang="5400000">
                  <a:pos x="wd2" y="hd2"/>
                </a:cxn>
                <a:cxn ang="10800000">
                  <a:pos x="wd2" y="hd2"/>
                </a:cxn>
                <a:cxn ang="16200000">
                  <a:pos x="wd2" y="hd2"/>
                </a:cxn>
              </a:cxnLst>
              <a:rect l="0" t="0" r="r" b="b"/>
              <a:pathLst>
                <a:path w="21245" h="21600" fill="norm" stroke="1" extrusionOk="0">
                  <a:moveTo>
                    <a:pt x="15171" y="1394"/>
                  </a:moveTo>
                  <a:lnTo>
                    <a:pt x="12214" y="0"/>
                  </a:lnTo>
                  <a:lnTo>
                    <a:pt x="8957" y="0"/>
                  </a:lnTo>
                  <a:lnTo>
                    <a:pt x="6075" y="1394"/>
                  </a:lnTo>
                  <a:cubicBezTo>
                    <a:pt x="5176" y="1837"/>
                    <a:pt x="4353" y="2660"/>
                    <a:pt x="3791" y="3864"/>
                  </a:cubicBezTo>
                  <a:cubicBezTo>
                    <a:pt x="2369" y="6714"/>
                    <a:pt x="-177" y="12225"/>
                    <a:pt x="10" y="15012"/>
                  </a:cubicBezTo>
                  <a:cubicBezTo>
                    <a:pt x="197" y="17546"/>
                    <a:pt x="4727" y="21600"/>
                    <a:pt x="4727" y="21600"/>
                  </a:cubicBezTo>
                  <a:lnTo>
                    <a:pt x="16519" y="21600"/>
                  </a:lnTo>
                  <a:cubicBezTo>
                    <a:pt x="16519" y="21600"/>
                    <a:pt x="21049" y="17546"/>
                    <a:pt x="21236" y="15012"/>
                  </a:cubicBezTo>
                  <a:cubicBezTo>
                    <a:pt x="21423" y="12225"/>
                    <a:pt x="18952" y="6841"/>
                    <a:pt x="17530" y="3927"/>
                  </a:cubicBezTo>
                  <a:cubicBezTo>
                    <a:pt x="16931" y="2724"/>
                    <a:pt x="16107" y="1837"/>
                    <a:pt x="15171" y="1394"/>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2" name="Freeform 90"/>
            <p:cNvSpPr/>
            <p:nvPr/>
          </p:nvSpPr>
          <p:spPr>
            <a:xfrm>
              <a:off x="887393" y="1051222"/>
              <a:ext cx="83739" cy="109024"/>
            </a:xfrm>
            <a:custGeom>
              <a:avLst/>
              <a:gdLst/>
              <a:ahLst/>
              <a:cxnLst>
                <a:cxn ang="0">
                  <a:pos x="wd2" y="hd2"/>
                </a:cxn>
                <a:cxn ang="5400000">
                  <a:pos x="wd2" y="hd2"/>
                </a:cxn>
                <a:cxn ang="10800000">
                  <a:pos x="wd2" y="hd2"/>
                </a:cxn>
                <a:cxn ang="16200000">
                  <a:pos x="wd2" y="hd2"/>
                </a:cxn>
              </a:cxnLst>
              <a:rect l="0" t="0" r="r" b="b"/>
              <a:pathLst>
                <a:path w="17027" h="21002" fill="norm" stroke="1" extrusionOk="0">
                  <a:moveTo>
                    <a:pt x="14310" y="0"/>
                  </a:moveTo>
                  <a:cubicBezTo>
                    <a:pt x="14310" y="0"/>
                    <a:pt x="19140" y="8166"/>
                    <a:pt x="15920" y="9483"/>
                  </a:cubicBezTo>
                  <a:cubicBezTo>
                    <a:pt x="12700" y="10932"/>
                    <a:pt x="11090" y="10800"/>
                    <a:pt x="10151" y="12776"/>
                  </a:cubicBezTo>
                  <a:cubicBezTo>
                    <a:pt x="8541" y="16727"/>
                    <a:pt x="3980" y="21600"/>
                    <a:pt x="760" y="20941"/>
                  </a:cubicBezTo>
                  <a:cubicBezTo>
                    <a:pt x="-2460" y="20415"/>
                    <a:pt x="5590" y="6059"/>
                    <a:pt x="5590" y="6059"/>
                  </a:cubicBezTo>
                  <a:lnTo>
                    <a:pt x="5053" y="527"/>
                  </a:lnTo>
                  <a:lnTo>
                    <a:pt x="1431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3" name="Freeform 91"/>
            <p:cNvSpPr/>
            <p:nvPr/>
          </p:nvSpPr>
          <p:spPr>
            <a:xfrm>
              <a:off x="1001447" y="1051222"/>
              <a:ext cx="83608" cy="109024"/>
            </a:xfrm>
            <a:custGeom>
              <a:avLst/>
              <a:gdLst/>
              <a:ahLst/>
              <a:cxnLst>
                <a:cxn ang="0">
                  <a:pos x="wd2" y="hd2"/>
                </a:cxn>
                <a:cxn ang="5400000">
                  <a:pos x="wd2" y="hd2"/>
                </a:cxn>
                <a:cxn ang="10800000">
                  <a:pos x="wd2" y="hd2"/>
                </a:cxn>
                <a:cxn ang="16200000">
                  <a:pos x="wd2" y="hd2"/>
                </a:cxn>
              </a:cxnLst>
              <a:rect l="0" t="0" r="r" b="b"/>
              <a:pathLst>
                <a:path w="17000" h="21002" fill="norm" stroke="1" extrusionOk="0">
                  <a:moveTo>
                    <a:pt x="2645" y="0"/>
                  </a:moveTo>
                  <a:cubicBezTo>
                    <a:pt x="2645" y="0"/>
                    <a:pt x="-2155" y="8166"/>
                    <a:pt x="1178" y="9483"/>
                  </a:cubicBezTo>
                  <a:cubicBezTo>
                    <a:pt x="4378" y="10932"/>
                    <a:pt x="5978" y="10800"/>
                    <a:pt x="6912" y="12776"/>
                  </a:cubicBezTo>
                  <a:cubicBezTo>
                    <a:pt x="8512" y="16727"/>
                    <a:pt x="12912" y="21600"/>
                    <a:pt x="16245" y="20941"/>
                  </a:cubicBezTo>
                  <a:cubicBezTo>
                    <a:pt x="19445" y="20415"/>
                    <a:pt x="11445" y="6059"/>
                    <a:pt x="11445" y="6059"/>
                  </a:cubicBezTo>
                  <a:lnTo>
                    <a:pt x="11978" y="527"/>
                  </a:lnTo>
                  <a:lnTo>
                    <a:pt x="2645"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4" name="Freeform 35"/>
            <p:cNvSpPr/>
            <p:nvPr/>
          </p:nvSpPr>
          <p:spPr>
            <a:xfrm>
              <a:off x="844584" y="743269"/>
              <a:ext cx="286527" cy="322507"/>
            </a:xfrm>
            <a:custGeom>
              <a:avLst/>
              <a:gdLst/>
              <a:ahLst/>
              <a:cxnLst>
                <a:cxn ang="0">
                  <a:pos x="wd2" y="hd2"/>
                </a:cxn>
                <a:cxn ang="5400000">
                  <a:pos x="wd2" y="hd2"/>
                </a:cxn>
                <a:cxn ang="10800000">
                  <a:pos x="wd2" y="hd2"/>
                </a:cxn>
                <a:cxn ang="16200000">
                  <a:pos x="wd2" y="hd2"/>
                </a:cxn>
              </a:cxnLst>
              <a:rect l="0" t="0" r="r" b="b"/>
              <a:pathLst>
                <a:path w="20645" h="21600" fill="norm" stroke="1" extrusionOk="0">
                  <a:moveTo>
                    <a:pt x="16901" y="0"/>
                  </a:moveTo>
                  <a:cubicBezTo>
                    <a:pt x="19311" y="0"/>
                    <a:pt x="21107" y="2266"/>
                    <a:pt x="20540" y="4533"/>
                  </a:cubicBezTo>
                  <a:lnTo>
                    <a:pt x="16050" y="21600"/>
                  </a:lnTo>
                  <a:lnTo>
                    <a:pt x="11371" y="21600"/>
                  </a:lnTo>
                  <a:lnTo>
                    <a:pt x="13167" y="3284"/>
                  </a:lnTo>
                  <a:cubicBezTo>
                    <a:pt x="13356" y="1434"/>
                    <a:pt x="14963" y="0"/>
                    <a:pt x="16901" y="0"/>
                  </a:cubicBezTo>
                  <a:close/>
                  <a:moveTo>
                    <a:pt x="3713" y="0"/>
                  </a:moveTo>
                  <a:cubicBezTo>
                    <a:pt x="5651" y="0"/>
                    <a:pt x="7305" y="1434"/>
                    <a:pt x="7447" y="3284"/>
                  </a:cubicBezTo>
                  <a:lnTo>
                    <a:pt x="9243" y="21600"/>
                  </a:lnTo>
                  <a:lnTo>
                    <a:pt x="4564" y="21600"/>
                  </a:lnTo>
                  <a:lnTo>
                    <a:pt x="121" y="4533"/>
                  </a:lnTo>
                  <a:cubicBezTo>
                    <a:pt x="-493" y="2266"/>
                    <a:pt x="1303" y="0"/>
                    <a:pt x="3713" y="0"/>
                  </a:cubicBez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5" name="Freeform 94"/>
            <p:cNvSpPr/>
            <p:nvPr/>
          </p:nvSpPr>
          <p:spPr>
            <a:xfrm>
              <a:off x="901296" y="532887"/>
              <a:ext cx="184224" cy="18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86" y="7811"/>
                  </a:moveTo>
                  <a:cubicBezTo>
                    <a:pt x="18283" y="11159"/>
                    <a:pt x="14966" y="13072"/>
                    <a:pt x="11726" y="12354"/>
                  </a:cubicBezTo>
                  <a:lnTo>
                    <a:pt x="10800" y="12115"/>
                  </a:lnTo>
                  <a:lnTo>
                    <a:pt x="9874" y="12354"/>
                  </a:lnTo>
                  <a:cubicBezTo>
                    <a:pt x="6557" y="13072"/>
                    <a:pt x="3240" y="11159"/>
                    <a:pt x="2314" y="7811"/>
                  </a:cubicBezTo>
                  <a:lnTo>
                    <a:pt x="0" y="0"/>
                  </a:lnTo>
                  <a:lnTo>
                    <a:pt x="1466" y="21600"/>
                  </a:lnTo>
                  <a:lnTo>
                    <a:pt x="20134" y="21600"/>
                  </a:lnTo>
                  <a:lnTo>
                    <a:pt x="21600" y="0"/>
                  </a:lnTo>
                  <a:lnTo>
                    <a:pt x="19286" y="7811"/>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6" name="Freeform 95"/>
            <p:cNvSpPr/>
            <p:nvPr/>
          </p:nvSpPr>
          <p:spPr>
            <a:xfrm>
              <a:off x="857964" y="578622"/>
              <a:ext cx="268004" cy="14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1" y="21600"/>
                  </a:moveTo>
                  <a:lnTo>
                    <a:pt x="2476" y="21600"/>
                  </a:lnTo>
                  <a:lnTo>
                    <a:pt x="0" y="0"/>
                  </a:lnTo>
                  <a:lnTo>
                    <a:pt x="21600" y="0"/>
                  </a:lnTo>
                  <a:lnTo>
                    <a:pt x="19071"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7" name="Freeform 96"/>
            <p:cNvSpPr/>
            <p:nvPr/>
          </p:nvSpPr>
          <p:spPr>
            <a:xfrm>
              <a:off x="967737" y="624358"/>
              <a:ext cx="36897" cy="602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14" y="10673"/>
                  </a:moveTo>
                  <a:cubicBezTo>
                    <a:pt x="10414" y="5845"/>
                    <a:pt x="15043" y="1779"/>
                    <a:pt x="21600" y="508"/>
                  </a:cubicBezTo>
                  <a:cubicBezTo>
                    <a:pt x="20057" y="0"/>
                    <a:pt x="18129" y="0"/>
                    <a:pt x="16586" y="0"/>
                  </a:cubicBezTo>
                  <a:cubicBezTo>
                    <a:pt x="7329" y="0"/>
                    <a:pt x="0" y="4574"/>
                    <a:pt x="0" y="10673"/>
                  </a:cubicBezTo>
                  <a:cubicBezTo>
                    <a:pt x="0" y="16518"/>
                    <a:pt x="7329" y="21600"/>
                    <a:pt x="16586" y="21600"/>
                  </a:cubicBezTo>
                  <a:cubicBezTo>
                    <a:pt x="18129" y="21600"/>
                    <a:pt x="20057" y="21346"/>
                    <a:pt x="21600" y="21092"/>
                  </a:cubicBezTo>
                  <a:cubicBezTo>
                    <a:pt x="15043" y="19313"/>
                    <a:pt x="10414" y="15501"/>
                    <a:pt x="10414" y="10673"/>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8" name="Freeform 97"/>
            <p:cNvSpPr/>
            <p:nvPr/>
          </p:nvSpPr>
          <p:spPr>
            <a:xfrm>
              <a:off x="964849" y="435318"/>
              <a:ext cx="57120" cy="93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60"/>
                  </a:moveTo>
                  <a:lnTo>
                    <a:pt x="10676" y="21600"/>
                  </a:lnTo>
                  <a:lnTo>
                    <a:pt x="0" y="11360"/>
                  </a:lnTo>
                  <a:lnTo>
                    <a:pt x="0" y="0"/>
                  </a:lnTo>
                  <a:lnTo>
                    <a:pt x="21600" y="0"/>
                  </a:lnTo>
                  <a:lnTo>
                    <a:pt x="21600" y="1136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99" name="Freeform 98"/>
            <p:cNvSpPr/>
            <p:nvPr/>
          </p:nvSpPr>
          <p:spPr>
            <a:xfrm>
              <a:off x="964849" y="435318"/>
              <a:ext cx="57120" cy="4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24" y="21600"/>
                  </a:moveTo>
                  <a:cubicBezTo>
                    <a:pt x="15890" y="21600"/>
                    <a:pt x="19117" y="18254"/>
                    <a:pt x="21600" y="15211"/>
                  </a:cubicBezTo>
                  <a:lnTo>
                    <a:pt x="21600" y="0"/>
                  </a:lnTo>
                  <a:lnTo>
                    <a:pt x="0" y="0"/>
                  </a:lnTo>
                  <a:lnTo>
                    <a:pt x="0" y="13690"/>
                  </a:lnTo>
                  <a:cubicBezTo>
                    <a:pt x="1986" y="17341"/>
                    <a:pt x="5710" y="21600"/>
                    <a:pt x="10924"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00" name="Freeform 41"/>
            <p:cNvSpPr/>
            <p:nvPr/>
          </p:nvSpPr>
          <p:spPr>
            <a:xfrm>
              <a:off x="937381" y="325553"/>
              <a:ext cx="111891" cy="145658"/>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10474" y="0"/>
                  </a:moveTo>
                  <a:cubicBezTo>
                    <a:pt x="15769" y="0"/>
                    <a:pt x="19709" y="2480"/>
                    <a:pt x="19709" y="8371"/>
                  </a:cubicBezTo>
                  <a:lnTo>
                    <a:pt x="19221" y="11051"/>
                  </a:lnTo>
                  <a:lnTo>
                    <a:pt x="19355" y="10945"/>
                  </a:lnTo>
                  <a:cubicBezTo>
                    <a:pt x="19886" y="10679"/>
                    <a:pt x="20368" y="10603"/>
                    <a:pt x="20690" y="10806"/>
                  </a:cubicBezTo>
                  <a:cubicBezTo>
                    <a:pt x="21333" y="11110"/>
                    <a:pt x="21076" y="12328"/>
                    <a:pt x="20046" y="13445"/>
                  </a:cubicBezTo>
                  <a:cubicBezTo>
                    <a:pt x="19596" y="14054"/>
                    <a:pt x="19049" y="14511"/>
                    <a:pt x="18535" y="14777"/>
                  </a:cubicBezTo>
                  <a:lnTo>
                    <a:pt x="17908" y="14867"/>
                  </a:lnTo>
                  <a:lnTo>
                    <a:pt x="16708" y="17233"/>
                  </a:lnTo>
                  <a:cubicBezTo>
                    <a:pt x="14938" y="19791"/>
                    <a:pt x="12629" y="21600"/>
                    <a:pt x="10474" y="21600"/>
                  </a:cubicBezTo>
                  <a:cubicBezTo>
                    <a:pt x="8443" y="21600"/>
                    <a:pt x="6165" y="19791"/>
                    <a:pt x="4395" y="17233"/>
                  </a:cubicBezTo>
                  <a:lnTo>
                    <a:pt x="3215" y="14923"/>
                  </a:lnTo>
                  <a:lnTo>
                    <a:pt x="2288" y="14777"/>
                  </a:lnTo>
                  <a:cubicBezTo>
                    <a:pt x="1818" y="14511"/>
                    <a:pt x="1319" y="14054"/>
                    <a:pt x="907" y="13445"/>
                  </a:cubicBezTo>
                  <a:cubicBezTo>
                    <a:pt x="-32" y="12328"/>
                    <a:pt x="-267" y="11110"/>
                    <a:pt x="320" y="10806"/>
                  </a:cubicBezTo>
                  <a:cubicBezTo>
                    <a:pt x="614" y="10603"/>
                    <a:pt x="1054" y="10679"/>
                    <a:pt x="1524" y="10945"/>
                  </a:cubicBezTo>
                  <a:lnTo>
                    <a:pt x="1906" y="11299"/>
                  </a:lnTo>
                  <a:lnTo>
                    <a:pt x="1363" y="8371"/>
                  </a:lnTo>
                  <a:cubicBezTo>
                    <a:pt x="1363" y="2480"/>
                    <a:pt x="5303" y="0"/>
                    <a:pt x="10474"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01" name="Freeform 42"/>
            <p:cNvSpPr/>
            <p:nvPr/>
          </p:nvSpPr>
          <p:spPr>
            <a:xfrm>
              <a:off x="936707" y="279816"/>
              <a:ext cx="108782" cy="136519"/>
            </a:xfrm>
            <a:custGeom>
              <a:avLst/>
              <a:gdLst/>
              <a:ahLst/>
              <a:cxnLst>
                <a:cxn ang="0">
                  <a:pos x="wd2" y="hd2"/>
                </a:cxn>
                <a:cxn ang="5400000">
                  <a:pos x="wd2" y="hd2"/>
                </a:cxn>
                <a:cxn ang="10800000">
                  <a:pos x="wd2" y="hd2"/>
                </a:cxn>
                <a:cxn ang="16200000">
                  <a:pos x="wd2" y="hd2"/>
                </a:cxn>
              </a:cxnLst>
              <a:rect l="0" t="0" r="r" b="b"/>
              <a:pathLst>
                <a:path w="16085" h="21600" fill="norm" stroke="1" extrusionOk="0">
                  <a:moveTo>
                    <a:pt x="8337" y="0"/>
                  </a:moveTo>
                  <a:cubicBezTo>
                    <a:pt x="11616" y="0"/>
                    <a:pt x="14317" y="1859"/>
                    <a:pt x="14317" y="4046"/>
                  </a:cubicBezTo>
                  <a:cubicBezTo>
                    <a:pt x="14317" y="5194"/>
                    <a:pt x="13641" y="6206"/>
                    <a:pt x="12556" y="6930"/>
                  </a:cubicBezTo>
                  <a:lnTo>
                    <a:pt x="12483" y="6963"/>
                  </a:lnTo>
                  <a:lnTo>
                    <a:pt x="14490" y="8381"/>
                  </a:lnTo>
                  <a:cubicBezTo>
                    <a:pt x="18032" y="12659"/>
                    <a:pt x="14571" y="21491"/>
                    <a:pt x="14571" y="21491"/>
                  </a:cubicBezTo>
                  <a:cubicBezTo>
                    <a:pt x="11782" y="21491"/>
                    <a:pt x="13417" y="15930"/>
                    <a:pt x="13032" y="15276"/>
                  </a:cubicBezTo>
                  <a:cubicBezTo>
                    <a:pt x="12744" y="14512"/>
                    <a:pt x="10244" y="17347"/>
                    <a:pt x="8033" y="17347"/>
                  </a:cubicBezTo>
                  <a:cubicBezTo>
                    <a:pt x="5917" y="17347"/>
                    <a:pt x="2168" y="13640"/>
                    <a:pt x="3418" y="17020"/>
                  </a:cubicBezTo>
                  <a:cubicBezTo>
                    <a:pt x="4764" y="20401"/>
                    <a:pt x="1879" y="21600"/>
                    <a:pt x="1879" y="21600"/>
                  </a:cubicBezTo>
                  <a:cubicBezTo>
                    <a:pt x="1879" y="21600"/>
                    <a:pt x="-3568" y="10079"/>
                    <a:pt x="4088" y="6907"/>
                  </a:cubicBezTo>
                  <a:lnTo>
                    <a:pt x="4134" y="6898"/>
                  </a:lnTo>
                  <a:lnTo>
                    <a:pt x="2911" y="5647"/>
                  </a:lnTo>
                  <a:cubicBezTo>
                    <a:pt x="2616" y="5160"/>
                    <a:pt x="2453" y="4620"/>
                    <a:pt x="2453" y="4046"/>
                  </a:cubicBezTo>
                  <a:cubicBezTo>
                    <a:pt x="2453" y="1859"/>
                    <a:pt x="5057" y="0"/>
                    <a:pt x="83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5"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16" name="Freeform 71"/>
          <p:cNvSpPr/>
          <p:nvPr/>
        </p:nvSpPr>
        <p:spPr>
          <a:xfrm>
            <a:off x="9911449" y="2134368"/>
            <a:ext cx="3574658" cy="3569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17" name="TextBox 6"/>
          <p:cNvSpPr txBox="1"/>
          <p:nvPr/>
        </p:nvSpPr>
        <p:spPr>
          <a:xfrm>
            <a:off x="3315903" y="6560777"/>
            <a:ext cx="17752195" cy="52158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1828433">
              <a:lnSpc>
                <a:spcPct val="100000"/>
              </a:lnSpc>
              <a:spcBef>
                <a:spcPts val="0"/>
              </a:spcBef>
              <a:defRPr spc="-56" sz="4500">
                <a:latin typeface="Poppins Regular"/>
                <a:ea typeface="Poppins Regular"/>
                <a:cs typeface="Poppins Regular"/>
                <a:sym typeface="Poppins Regular"/>
              </a:defRPr>
            </a:pPr>
            <a:r>
              <a:t>In summary, a well-thought-out exit strategy provides a roadmap for investors to realize their investment's value. Whether through future funding rounds, a sale or merger, or a public listing, having clear options can make your educational venture more attractive to investors and help secure </a:t>
            </a:r>
          </a:p>
          <a:p>
            <a:pPr algn="ctr" defTabSz="1828433">
              <a:lnSpc>
                <a:spcPct val="100000"/>
              </a:lnSpc>
              <a:spcBef>
                <a:spcPts val="0"/>
              </a:spcBef>
              <a:defRPr spc="-56" sz="4500">
                <a:latin typeface="Poppins Regular"/>
                <a:ea typeface="Poppins Regular"/>
                <a:cs typeface="Poppins Regular"/>
                <a:sym typeface="Poppins Regular"/>
              </a:defRPr>
            </a:pPr>
            <a:r>
              <a:t>the necessary funding for growth.</a:t>
            </a:r>
          </a:p>
        </p:txBody>
      </p:sp>
      <p:grpSp>
        <p:nvGrpSpPr>
          <p:cNvPr id="3239" name="Group"/>
          <p:cNvGrpSpPr/>
          <p:nvPr/>
        </p:nvGrpSpPr>
        <p:grpSpPr>
          <a:xfrm>
            <a:off x="10213290" y="2491534"/>
            <a:ext cx="2970975" cy="2854906"/>
            <a:chOff x="0" y="0"/>
            <a:chExt cx="2970974" cy="2854905"/>
          </a:xfrm>
        </p:grpSpPr>
        <p:sp>
          <p:nvSpPr>
            <p:cNvPr id="3218" name="Freeform 489"/>
            <p:cNvSpPr/>
            <p:nvPr/>
          </p:nvSpPr>
          <p:spPr>
            <a:xfrm>
              <a:off x="0" y="0"/>
              <a:ext cx="2970975" cy="285490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19" name="Freeform 490"/>
            <p:cNvSpPr/>
            <p:nvPr/>
          </p:nvSpPr>
          <p:spPr>
            <a:xfrm>
              <a:off x="1143079" y="544818"/>
              <a:ext cx="1311219" cy="1413775"/>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0" name="Freeform 491"/>
            <p:cNvSpPr/>
            <p:nvPr/>
          </p:nvSpPr>
          <p:spPr>
            <a:xfrm>
              <a:off x="1229953" y="641480"/>
              <a:ext cx="1128332" cy="1220453"/>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1" name="Freeform 129"/>
            <p:cNvSpPr/>
            <p:nvPr/>
          </p:nvSpPr>
          <p:spPr>
            <a:xfrm>
              <a:off x="1436354" y="812831"/>
              <a:ext cx="661088" cy="1053488"/>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2" name="Freeform 494"/>
            <p:cNvSpPr/>
            <p:nvPr/>
          </p:nvSpPr>
          <p:spPr>
            <a:xfrm>
              <a:off x="1710047" y="1098422"/>
              <a:ext cx="195580" cy="310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3" name="Freeform 495"/>
            <p:cNvSpPr/>
            <p:nvPr/>
          </p:nvSpPr>
          <p:spPr>
            <a:xfrm>
              <a:off x="530391" y="1652027"/>
              <a:ext cx="245877" cy="543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4" name="Freeform 496"/>
            <p:cNvSpPr/>
            <p:nvPr/>
          </p:nvSpPr>
          <p:spPr>
            <a:xfrm>
              <a:off x="571539" y="1773640"/>
              <a:ext cx="101816" cy="286002"/>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5" name="Freeform 497"/>
            <p:cNvSpPr/>
            <p:nvPr/>
          </p:nvSpPr>
          <p:spPr>
            <a:xfrm>
              <a:off x="699563" y="2192452"/>
              <a:ext cx="149856" cy="64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6" name="Freeform 498"/>
            <p:cNvSpPr/>
            <p:nvPr/>
          </p:nvSpPr>
          <p:spPr>
            <a:xfrm>
              <a:off x="640124" y="1401587"/>
              <a:ext cx="90409" cy="1000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7" name="Freeform 500"/>
            <p:cNvSpPr/>
            <p:nvPr/>
          </p:nvSpPr>
          <p:spPr>
            <a:xfrm>
              <a:off x="312766" y="1241977"/>
              <a:ext cx="259097" cy="515249"/>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8" name="Freeform 136"/>
            <p:cNvSpPr/>
            <p:nvPr/>
          </p:nvSpPr>
          <p:spPr>
            <a:xfrm>
              <a:off x="415786" y="1300531"/>
              <a:ext cx="278171" cy="350495"/>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29" name="Freeform 503"/>
            <p:cNvSpPr/>
            <p:nvPr/>
          </p:nvSpPr>
          <p:spPr>
            <a:xfrm>
              <a:off x="379502" y="1652029"/>
              <a:ext cx="232154" cy="552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0" name="Freeform 504"/>
            <p:cNvSpPr/>
            <p:nvPr/>
          </p:nvSpPr>
          <p:spPr>
            <a:xfrm>
              <a:off x="361212" y="2174876"/>
              <a:ext cx="143541" cy="113252"/>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1" name="Freeform 505"/>
            <p:cNvSpPr/>
            <p:nvPr/>
          </p:nvSpPr>
          <p:spPr>
            <a:xfrm>
              <a:off x="891601" y="1010549"/>
              <a:ext cx="547646" cy="530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2" name="Freeform 506"/>
            <p:cNvSpPr/>
            <p:nvPr/>
          </p:nvSpPr>
          <p:spPr>
            <a:xfrm>
              <a:off x="850453" y="971004"/>
              <a:ext cx="629948" cy="605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3" name="Freeform 507"/>
            <p:cNvSpPr/>
            <p:nvPr/>
          </p:nvSpPr>
          <p:spPr>
            <a:xfrm>
              <a:off x="421802" y="1353257"/>
              <a:ext cx="519059" cy="287498"/>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4" name="Freeform 508"/>
            <p:cNvSpPr/>
            <p:nvPr/>
          </p:nvSpPr>
          <p:spPr>
            <a:xfrm>
              <a:off x="444729" y="1466805"/>
              <a:ext cx="273305" cy="135646"/>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5" name="Freeform 509"/>
            <p:cNvSpPr/>
            <p:nvPr/>
          </p:nvSpPr>
          <p:spPr>
            <a:xfrm>
              <a:off x="507524" y="1239020"/>
              <a:ext cx="86246" cy="117649"/>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6" name="Freeform 510"/>
            <p:cNvSpPr/>
            <p:nvPr/>
          </p:nvSpPr>
          <p:spPr>
            <a:xfrm>
              <a:off x="507526" y="1239022"/>
              <a:ext cx="67532" cy="42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7" name="Freeform 511"/>
            <p:cNvSpPr/>
            <p:nvPr/>
          </p:nvSpPr>
          <p:spPr>
            <a:xfrm>
              <a:off x="476242" y="1117413"/>
              <a:ext cx="139004" cy="151248"/>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3238" name="Freeform 512"/>
            <p:cNvSpPr/>
            <p:nvPr/>
          </p:nvSpPr>
          <p:spPr>
            <a:xfrm>
              <a:off x="420721" y="1084233"/>
              <a:ext cx="182637" cy="182791"/>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45" name="Group"/>
          <p:cNvGrpSpPr/>
          <p:nvPr/>
        </p:nvGrpSpPr>
        <p:grpSpPr>
          <a:xfrm>
            <a:off x="1835382" y="2187367"/>
            <a:ext cx="21461238" cy="9574874"/>
            <a:chOff x="0" y="0"/>
            <a:chExt cx="21461237" cy="9574873"/>
          </a:xfrm>
        </p:grpSpPr>
        <p:sp>
          <p:nvSpPr>
            <p:cNvPr id="3243" name="Freeform 27"/>
            <p:cNvSpPr/>
            <p:nvPr/>
          </p:nvSpPr>
          <p:spPr>
            <a:xfrm>
              <a:off x="0" y="0"/>
              <a:ext cx="21035012" cy="9339428"/>
            </a:xfrm>
            <a:custGeom>
              <a:avLst/>
              <a:gdLst/>
              <a:ahLst/>
              <a:cxnLst>
                <a:cxn ang="0">
                  <a:pos x="wd2" y="hd2"/>
                </a:cxn>
                <a:cxn ang="5400000">
                  <a:pos x="wd2" y="hd2"/>
                </a:cxn>
                <a:cxn ang="10800000">
                  <a:pos x="wd2" y="hd2"/>
                </a:cxn>
                <a:cxn ang="16200000">
                  <a:pos x="wd2" y="hd2"/>
                </a:cxn>
              </a:cxnLst>
              <a:rect l="0" t="0" r="r" b="b"/>
              <a:pathLst>
                <a:path w="21495" h="21558" fill="norm" stroke="1" extrusionOk="0">
                  <a:moveTo>
                    <a:pt x="2626" y="740"/>
                  </a:moveTo>
                  <a:lnTo>
                    <a:pt x="7369" y="450"/>
                  </a:lnTo>
                  <a:cubicBezTo>
                    <a:pt x="8762" y="200"/>
                    <a:pt x="11985" y="61"/>
                    <a:pt x="14192" y="0"/>
                  </a:cubicBezTo>
                  <a:lnTo>
                    <a:pt x="20609" y="84"/>
                  </a:lnTo>
                  <a:cubicBezTo>
                    <a:pt x="21390" y="2503"/>
                    <a:pt x="21591" y="17759"/>
                    <a:pt x="21455" y="20904"/>
                  </a:cubicBezTo>
                  <a:cubicBezTo>
                    <a:pt x="20317" y="21513"/>
                    <a:pt x="17923" y="21426"/>
                    <a:pt x="15462" y="21513"/>
                  </a:cubicBezTo>
                  <a:cubicBezTo>
                    <a:pt x="13002" y="21600"/>
                    <a:pt x="8667" y="21554"/>
                    <a:pt x="6693" y="21426"/>
                  </a:cubicBezTo>
                  <a:cubicBezTo>
                    <a:pt x="4719" y="21297"/>
                    <a:pt x="2465" y="21525"/>
                    <a:pt x="454" y="21013"/>
                  </a:cubicBezTo>
                  <a:cubicBezTo>
                    <a:pt x="133" y="17695"/>
                    <a:pt x="9" y="4809"/>
                    <a:pt x="0" y="3599"/>
                  </a:cubicBezTo>
                  <a:cubicBezTo>
                    <a:pt x="-9" y="2390"/>
                    <a:pt x="106" y="1781"/>
                    <a:pt x="214" y="787"/>
                  </a:cubicBezTo>
                  <a:cubicBezTo>
                    <a:pt x="1142" y="743"/>
                    <a:pt x="1822" y="756"/>
                    <a:pt x="2626" y="740"/>
                  </a:cubicBezTo>
                  <a:close/>
                </a:path>
              </a:pathLst>
            </a:custGeom>
            <a:solidFill>
              <a:srgbClr val="DBF3EA"/>
            </a:solidFill>
            <a:ln w="12700" cap="flat">
              <a:noFill/>
              <a:miter lim="400000"/>
            </a:ln>
            <a:effectLst/>
          </p:spPr>
          <p:txBody>
            <a:bodyPr wrap="square" lIns="45719" tIns="45719" rIns="45719" bIns="45719" numCol="1" anchor="ctr">
              <a:noAutofit/>
            </a:bodyPr>
            <a:lstStyle/>
            <a:p>
              <a:pPr algn="ctr" defTabSz="1828433">
                <a:lnSpc>
                  <a:spcPct val="100000"/>
                </a:lnSpc>
                <a:spcBef>
                  <a:spcPts val="0"/>
                </a:spcBef>
                <a:defRPr b="1" sz="3600">
                  <a:solidFill>
                    <a:srgbClr val="FFFFFF"/>
                  </a:solidFill>
                  <a:latin typeface="Spartan MB Light"/>
                  <a:ea typeface="Spartan MB Light"/>
                  <a:cs typeface="Spartan MB Light"/>
                  <a:sym typeface="Spartan MB Light"/>
                </a:defRPr>
              </a:pPr>
            </a:p>
          </p:txBody>
        </p:sp>
        <p:sp>
          <p:nvSpPr>
            <p:cNvPr id="3244" name="Freeform 14"/>
            <p:cNvSpPr/>
            <p:nvPr/>
          </p:nvSpPr>
          <p:spPr>
            <a:xfrm>
              <a:off x="285021" y="304796"/>
              <a:ext cx="21176217" cy="9270078"/>
            </a:xfrm>
            <a:custGeom>
              <a:avLst/>
              <a:gdLst/>
              <a:ahLst/>
              <a:cxnLst>
                <a:cxn ang="0">
                  <a:pos x="wd2" y="hd2"/>
                </a:cxn>
                <a:cxn ang="5400000">
                  <a:pos x="wd2" y="hd2"/>
                </a:cxn>
                <a:cxn ang="10800000">
                  <a:pos x="wd2" y="hd2"/>
                </a:cxn>
                <a:cxn ang="16200000">
                  <a:pos x="wd2" y="hd2"/>
                </a:cxn>
              </a:cxnLst>
              <a:rect l="0" t="0" r="r" b="b"/>
              <a:pathLst>
                <a:path w="21495" h="21558" fill="norm" stroke="1" extrusionOk="0">
                  <a:moveTo>
                    <a:pt x="2626" y="740"/>
                  </a:moveTo>
                  <a:lnTo>
                    <a:pt x="7369" y="450"/>
                  </a:lnTo>
                  <a:cubicBezTo>
                    <a:pt x="8762" y="200"/>
                    <a:pt x="11985" y="61"/>
                    <a:pt x="14192" y="0"/>
                  </a:cubicBezTo>
                  <a:lnTo>
                    <a:pt x="20609" y="84"/>
                  </a:lnTo>
                  <a:cubicBezTo>
                    <a:pt x="21390" y="2503"/>
                    <a:pt x="21591" y="17759"/>
                    <a:pt x="21455" y="20904"/>
                  </a:cubicBezTo>
                  <a:cubicBezTo>
                    <a:pt x="20317" y="21513"/>
                    <a:pt x="17923" y="21426"/>
                    <a:pt x="15462" y="21513"/>
                  </a:cubicBezTo>
                  <a:cubicBezTo>
                    <a:pt x="13002" y="21600"/>
                    <a:pt x="8667" y="21554"/>
                    <a:pt x="6693" y="21426"/>
                  </a:cubicBezTo>
                  <a:cubicBezTo>
                    <a:pt x="4719" y="21297"/>
                    <a:pt x="2465" y="21525"/>
                    <a:pt x="454" y="21013"/>
                  </a:cubicBezTo>
                  <a:cubicBezTo>
                    <a:pt x="133" y="17695"/>
                    <a:pt x="9" y="4809"/>
                    <a:pt x="0" y="3599"/>
                  </a:cubicBezTo>
                  <a:cubicBezTo>
                    <a:pt x="-9" y="2390"/>
                    <a:pt x="106" y="1781"/>
                    <a:pt x="214" y="787"/>
                  </a:cubicBezTo>
                  <a:cubicBezTo>
                    <a:pt x="1142" y="743"/>
                    <a:pt x="1822" y="756"/>
                    <a:pt x="2626" y="740"/>
                  </a:cubicBezTo>
                  <a:close/>
                </a:path>
              </a:pathLst>
            </a:custGeom>
            <a:noFill/>
            <a:ln w="50800" cap="flat">
              <a:solidFill>
                <a:srgbClr val="66ADBD"/>
              </a:solidFill>
              <a:prstDash val="solid"/>
              <a:miter lim="800000"/>
            </a:ln>
            <a:effectLst/>
          </p:spPr>
          <p:txBody>
            <a:bodyPr wrap="square" lIns="45719" tIns="45719" rIns="45719" bIns="45719" numCol="1" anchor="ctr">
              <a:noAutofit/>
            </a:bodyPr>
            <a:lstStyle/>
            <a:p>
              <a:pPr algn="ctr" defTabSz="1828433">
                <a:lnSpc>
                  <a:spcPct val="100000"/>
                </a:lnSpc>
                <a:spcBef>
                  <a:spcPts val="0"/>
                </a:spcBef>
                <a:defRPr b="1" sz="3600">
                  <a:solidFill>
                    <a:srgbClr val="FFFFFF"/>
                  </a:solidFill>
                  <a:latin typeface="Spartan MB Light"/>
                  <a:ea typeface="Spartan MB Light"/>
                  <a:cs typeface="Spartan MB Light"/>
                  <a:sym typeface="Spartan MB Light"/>
                </a:defRPr>
              </a:pPr>
            </a:p>
          </p:txBody>
        </p:sp>
      </p:grpSp>
      <p:sp>
        <p:nvSpPr>
          <p:cNvPr id="3246" name="TextBox 17"/>
          <p:cNvSpPr txBox="1"/>
          <p:nvPr/>
        </p:nvSpPr>
        <p:spPr>
          <a:xfrm>
            <a:off x="2483719" y="3536642"/>
            <a:ext cx="19416562" cy="72237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5" sz="5400">
                <a:solidFill>
                  <a:srgbClr val="272727"/>
                </a:solidFill>
                <a:latin typeface="Poppins Regular"/>
                <a:ea typeface="Poppins Regular"/>
                <a:cs typeface="Poppins Regular"/>
                <a:sym typeface="Poppins Regular"/>
              </a:defRPr>
            </a:lvl1pPr>
          </a:lstStyle>
          <a:p>
            <a:pPr/>
            <a:r>
              <a:t>In conclusion, assessing educational business development opportunities requires a multi-dimensional approach. While lucrative, the education sector is also laden with unique challenges due to its direct impact on learners and society. As such, conducting a thorough assessment is essential to ensure both financial success and meaningful educational outcomes.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Freeform 70"/>
          <p:cNvSpPr/>
          <p:nvPr/>
        </p:nvSpPr>
        <p:spPr>
          <a:xfrm>
            <a:off x="6445624" y="4130002"/>
            <a:ext cx="5415688" cy="8810022"/>
          </a:xfrm>
          <a:prstGeom prst="roundRect">
            <a:avLst>
              <a:gd name="adj" fmla="val 12099"/>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07" name="Freeform 70"/>
          <p:cNvSpPr/>
          <p:nvPr/>
        </p:nvSpPr>
        <p:spPr>
          <a:xfrm>
            <a:off x="540903" y="4130002"/>
            <a:ext cx="5415689" cy="8810022"/>
          </a:xfrm>
          <a:prstGeom prst="roundRect">
            <a:avLst>
              <a:gd name="adj" fmla="val 12099"/>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08" name="TextBox 5"/>
          <p:cNvSpPr txBox="1"/>
          <p:nvPr/>
        </p:nvSpPr>
        <p:spPr>
          <a:xfrm>
            <a:off x="627076" y="5509440"/>
            <a:ext cx="5243343" cy="131216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1" sz="3600">
                <a:solidFill>
                  <a:srgbClr val="111340"/>
                </a:solidFill>
                <a:latin typeface="Poppins Bold"/>
                <a:ea typeface="Poppins Bold"/>
                <a:cs typeface="Poppins Bold"/>
                <a:sym typeface="Poppins Bold"/>
              </a:defRPr>
            </a:pPr>
            <a:r>
              <a:t>Identify </a:t>
            </a:r>
          </a:p>
          <a:p>
            <a:pPr algn="ctr" defTabSz="1828433">
              <a:lnSpc>
                <a:spcPct val="80000"/>
              </a:lnSpc>
              <a:spcBef>
                <a:spcPts val="0"/>
              </a:spcBef>
              <a:defRPr spc="-31" sz="3600">
                <a:solidFill>
                  <a:srgbClr val="111340"/>
                </a:solidFill>
                <a:latin typeface="Poppins Bold"/>
                <a:ea typeface="Poppins Bold"/>
                <a:cs typeface="Poppins Bold"/>
                <a:sym typeface="Poppins Bold"/>
              </a:defRPr>
            </a:pPr>
            <a:r>
              <a:t>Competitors </a:t>
            </a:r>
          </a:p>
        </p:txBody>
      </p:sp>
      <p:sp>
        <p:nvSpPr>
          <p:cNvPr id="409" name="TextBox 6"/>
          <p:cNvSpPr txBox="1"/>
          <p:nvPr/>
        </p:nvSpPr>
        <p:spPr>
          <a:xfrm>
            <a:off x="698606" y="7201820"/>
            <a:ext cx="4927939" cy="4085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List out who your competitors are. This could range from similar products or services to alternative educational methods.</a:t>
            </a:r>
          </a:p>
        </p:txBody>
      </p:sp>
      <p:sp>
        <p:nvSpPr>
          <p:cNvPr id="410" name="TextBox 134"/>
          <p:cNvSpPr txBox="1"/>
          <p:nvPr/>
        </p:nvSpPr>
        <p:spPr>
          <a:xfrm>
            <a:off x="790454" y="678805"/>
            <a:ext cx="21295605"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3E6F43"/>
                </a:solidFill>
                <a:latin typeface="Poppins Bold"/>
                <a:ea typeface="Poppins Bold"/>
                <a:cs typeface="Poppins Bold"/>
                <a:sym typeface="Poppins Bold"/>
              </a:defRPr>
            </a:lvl1pPr>
          </a:lstStyle>
          <a:p>
            <a:pPr/>
            <a:r>
              <a:t> Competitive Landscape</a:t>
            </a:r>
          </a:p>
        </p:txBody>
      </p:sp>
      <p:sp>
        <p:nvSpPr>
          <p:cNvPr id="411" name="TextBox 5"/>
          <p:cNvSpPr txBox="1"/>
          <p:nvPr/>
        </p:nvSpPr>
        <p:spPr>
          <a:xfrm>
            <a:off x="6445624" y="5509440"/>
            <a:ext cx="5243342" cy="131216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1" sz="3600">
                <a:solidFill>
                  <a:srgbClr val="111340"/>
                </a:solidFill>
                <a:latin typeface="Poppins Bold"/>
                <a:ea typeface="Poppins Bold"/>
                <a:cs typeface="Poppins Bold"/>
                <a:sym typeface="Poppins Bold"/>
              </a:defRPr>
            </a:lvl1pPr>
          </a:lstStyle>
          <a:p>
            <a:pPr/>
            <a:r>
              <a:t>Strengths and Weaknesses </a:t>
            </a:r>
          </a:p>
        </p:txBody>
      </p:sp>
      <p:sp>
        <p:nvSpPr>
          <p:cNvPr id="412" name="TextBox 6"/>
          <p:cNvSpPr txBox="1"/>
          <p:nvPr/>
        </p:nvSpPr>
        <p:spPr>
          <a:xfrm>
            <a:off x="6603326" y="7201820"/>
            <a:ext cx="4927939" cy="40855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3" sz="3500">
                <a:latin typeface="Poppins Regular"/>
                <a:ea typeface="Poppins Regular"/>
                <a:cs typeface="Poppins Regular"/>
                <a:sym typeface="Poppins Regular"/>
              </a:defRPr>
            </a:lvl1pPr>
          </a:lstStyle>
          <a:p>
            <a:pPr/>
            <a:r>
              <a:t>Assess the strengths and weaknesses of these competitors. Understand what they do well and where they fall short.</a:t>
            </a:r>
          </a:p>
        </p:txBody>
      </p:sp>
      <p:sp>
        <p:nvSpPr>
          <p:cNvPr id="413" name="Freeform 70"/>
          <p:cNvSpPr/>
          <p:nvPr/>
        </p:nvSpPr>
        <p:spPr>
          <a:xfrm>
            <a:off x="12436516" y="4130002"/>
            <a:ext cx="5415688" cy="8810022"/>
          </a:xfrm>
          <a:prstGeom prst="roundRect">
            <a:avLst>
              <a:gd name="adj" fmla="val 12099"/>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14" name="TextBox 5"/>
          <p:cNvSpPr txBox="1"/>
          <p:nvPr/>
        </p:nvSpPr>
        <p:spPr>
          <a:xfrm>
            <a:off x="12436516" y="5509440"/>
            <a:ext cx="5243343" cy="131216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1" sz="3600">
                <a:solidFill>
                  <a:srgbClr val="111340"/>
                </a:solidFill>
                <a:latin typeface="Poppins Bold"/>
                <a:ea typeface="Poppins Bold"/>
                <a:cs typeface="Poppins Bold"/>
                <a:sym typeface="Poppins Bold"/>
              </a:defRPr>
            </a:pPr>
            <a:r>
              <a:t>Market </a:t>
            </a:r>
          </a:p>
          <a:p>
            <a:pPr algn="ctr" defTabSz="1828433">
              <a:lnSpc>
                <a:spcPct val="80000"/>
              </a:lnSpc>
              <a:spcBef>
                <a:spcPts val="0"/>
              </a:spcBef>
              <a:defRPr spc="-31" sz="3600">
                <a:solidFill>
                  <a:srgbClr val="111340"/>
                </a:solidFill>
                <a:latin typeface="Poppins Bold"/>
                <a:ea typeface="Poppins Bold"/>
                <a:cs typeface="Poppins Bold"/>
                <a:sym typeface="Poppins Bold"/>
              </a:defRPr>
            </a:pPr>
            <a:r>
              <a:t>Share</a:t>
            </a:r>
          </a:p>
        </p:txBody>
      </p:sp>
      <p:sp>
        <p:nvSpPr>
          <p:cNvPr id="415" name="TextBox 6"/>
          <p:cNvSpPr txBox="1"/>
          <p:nvPr/>
        </p:nvSpPr>
        <p:spPr>
          <a:xfrm>
            <a:off x="12680391" y="7122116"/>
            <a:ext cx="4927939" cy="51295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1" sz="3300">
                <a:latin typeface="Poppins Regular"/>
                <a:ea typeface="Poppins Regular"/>
                <a:cs typeface="Poppins Regular"/>
                <a:sym typeface="Poppins Regular"/>
              </a:defRPr>
            </a:lvl1pPr>
          </a:lstStyle>
          <a:p>
            <a:pPr/>
            <a:r>
              <a:t>Determine the market share of each competitor. This gives an idea of who dominates the market and where there are opportunities for new entrants.</a:t>
            </a:r>
          </a:p>
        </p:txBody>
      </p:sp>
      <p:sp>
        <p:nvSpPr>
          <p:cNvPr id="416" name="Freeform 70"/>
          <p:cNvSpPr/>
          <p:nvPr/>
        </p:nvSpPr>
        <p:spPr>
          <a:xfrm>
            <a:off x="18427408" y="4130002"/>
            <a:ext cx="5415688" cy="8810022"/>
          </a:xfrm>
          <a:prstGeom prst="roundRect">
            <a:avLst>
              <a:gd name="adj" fmla="val 12099"/>
            </a:avLst>
          </a:prstGeom>
          <a:solidFill>
            <a:srgbClr val="DBF3EA"/>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17" name="TextBox 5"/>
          <p:cNvSpPr txBox="1"/>
          <p:nvPr/>
        </p:nvSpPr>
        <p:spPr>
          <a:xfrm>
            <a:off x="18619945" y="5509440"/>
            <a:ext cx="5243343" cy="131216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1828433">
              <a:lnSpc>
                <a:spcPct val="80000"/>
              </a:lnSpc>
              <a:spcBef>
                <a:spcPts val="0"/>
              </a:spcBef>
              <a:defRPr spc="-31" sz="3600">
                <a:solidFill>
                  <a:srgbClr val="111340"/>
                </a:solidFill>
                <a:latin typeface="Poppins Bold"/>
                <a:ea typeface="Poppins Bold"/>
                <a:cs typeface="Poppins Bold"/>
                <a:sym typeface="Poppins Bold"/>
              </a:defRPr>
            </a:lvl1pPr>
          </a:lstStyle>
          <a:p>
            <a:pPr/>
            <a:r>
              <a:t>Differentiation Opportunities</a:t>
            </a:r>
          </a:p>
        </p:txBody>
      </p:sp>
      <p:sp>
        <p:nvSpPr>
          <p:cNvPr id="418" name="TextBox 6"/>
          <p:cNvSpPr txBox="1"/>
          <p:nvPr/>
        </p:nvSpPr>
        <p:spPr>
          <a:xfrm>
            <a:off x="18903767" y="7122116"/>
            <a:ext cx="4841767" cy="55371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0" sz="3200">
                <a:latin typeface="Poppins Regular"/>
                <a:ea typeface="Poppins Regular"/>
                <a:cs typeface="Poppins Regular"/>
                <a:sym typeface="Poppins Regular"/>
              </a:defRPr>
            </a:lvl1pPr>
          </a:lstStyle>
          <a:p>
            <a:pPr/>
            <a:r>
              <a:t>Based on the above analysis, identify areas where you can differentiate your product or service. This could be through innovation, better quality, pricing, user experience, etc.</a:t>
            </a:r>
          </a:p>
        </p:txBody>
      </p:sp>
      <p:grpSp>
        <p:nvGrpSpPr>
          <p:cNvPr id="439" name="Group"/>
          <p:cNvGrpSpPr/>
          <p:nvPr/>
        </p:nvGrpSpPr>
        <p:grpSpPr>
          <a:xfrm>
            <a:off x="2016065" y="3047494"/>
            <a:ext cx="2149960" cy="2122840"/>
            <a:chOff x="0" y="0"/>
            <a:chExt cx="2149959" cy="2122839"/>
          </a:xfrm>
        </p:grpSpPr>
        <p:sp>
          <p:nvSpPr>
            <p:cNvPr id="419"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0" name="Freeform 72"/>
            <p:cNvSpPr/>
            <p:nvPr/>
          </p:nvSpPr>
          <p:spPr>
            <a:xfrm>
              <a:off x="343585" y="568466"/>
              <a:ext cx="930894" cy="920566"/>
            </a:xfrm>
            <a:prstGeom prst="ellipse">
              <a:avLst/>
            </a:pr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1" name="Freeform 73"/>
            <p:cNvSpPr/>
            <p:nvPr/>
          </p:nvSpPr>
          <p:spPr>
            <a:xfrm>
              <a:off x="412962" y="637072"/>
              <a:ext cx="788835" cy="780085"/>
            </a:xfrm>
            <a:prstGeom prst="ellipse">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2" name="Freeform 74"/>
            <p:cNvSpPr/>
            <p:nvPr/>
          </p:nvSpPr>
          <p:spPr>
            <a:xfrm>
              <a:off x="624400" y="699146"/>
              <a:ext cx="190870" cy="335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56" y="21600"/>
                  </a:moveTo>
                  <a:cubicBezTo>
                    <a:pt x="20503" y="21600"/>
                    <a:pt x="20334" y="21552"/>
                    <a:pt x="20166" y="21457"/>
                  </a:cubicBezTo>
                  <a:lnTo>
                    <a:pt x="0" y="10035"/>
                  </a:lnTo>
                  <a:lnTo>
                    <a:pt x="1181" y="9366"/>
                  </a:lnTo>
                  <a:lnTo>
                    <a:pt x="19913" y="19927"/>
                  </a:lnTo>
                  <a:lnTo>
                    <a:pt x="19913" y="0"/>
                  </a:lnTo>
                  <a:lnTo>
                    <a:pt x="21600" y="0"/>
                  </a:lnTo>
                  <a:lnTo>
                    <a:pt x="21600" y="21122"/>
                  </a:lnTo>
                  <a:cubicBezTo>
                    <a:pt x="21600" y="21313"/>
                    <a:pt x="21347" y="21504"/>
                    <a:pt x="21094" y="21552"/>
                  </a:cubicBezTo>
                  <a:cubicBezTo>
                    <a:pt x="20925" y="21600"/>
                    <a:pt x="20841" y="21600"/>
                    <a:pt x="20756" y="216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3" name="Freeform 75"/>
            <p:cNvSpPr/>
            <p:nvPr/>
          </p:nvSpPr>
          <p:spPr>
            <a:xfrm>
              <a:off x="954770" y="1051988"/>
              <a:ext cx="851605" cy="508921"/>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4" name="Freeform 76"/>
            <p:cNvSpPr/>
            <p:nvPr/>
          </p:nvSpPr>
          <p:spPr>
            <a:xfrm>
              <a:off x="954768" y="1133663"/>
              <a:ext cx="726065" cy="427247"/>
            </a:xfrm>
            <a:prstGeom prst="rect">
              <a:avLst/>
            </a:pr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5" name="Freeform 78"/>
            <p:cNvSpPr/>
            <p:nvPr/>
          </p:nvSpPr>
          <p:spPr>
            <a:xfrm>
              <a:off x="954770" y="1051989"/>
              <a:ext cx="851605" cy="276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89"/>
                  </a:moveTo>
                  <a:lnTo>
                    <a:pt x="21600" y="0"/>
                  </a:lnTo>
                  <a:lnTo>
                    <a:pt x="21257" y="0"/>
                  </a:lnTo>
                  <a:lnTo>
                    <a:pt x="10810" y="20221"/>
                  </a:lnTo>
                  <a:lnTo>
                    <a:pt x="362" y="0"/>
                  </a:lnTo>
                  <a:lnTo>
                    <a:pt x="0" y="0"/>
                  </a:lnTo>
                  <a:lnTo>
                    <a:pt x="0" y="689"/>
                  </a:lnTo>
                  <a:lnTo>
                    <a:pt x="10810" y="21600"/>
                  </a:lnTo>
                  <a:lnTo>
                    <a:pt x="21600" y="689"/>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6" name="Freeform 79"/>
            <p:cNvSpPr/>
            <p:nvPr/>
          </p:nvSpPr>
          <p:spPr>
            <a:xfrm>
              <a:off x="796192" y="1166333"/>
              <a:ext cx="851605" cy="508921"/>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7" name="Freeform 81"/>
            <p:cNvSpPr/>
            <p:nvPr/>
          </p:nvSpPr>
          <p:spPr>
            <a:xfrm>
              <a:off x="796192" y="1166333"/>
              <a:ext cx="851605" cy="276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91"/>
                  </a:moveTo>
                  <a:lnTo>
                    <a:pt x="21600" y="0"/>
                  </a:lnTo>
                  <a:lnTo>
                    <a:pt x="21238" y="0"/>
                  </a:lnTo>
                  <a:lnTo>
                    <a:pt x="10790" y="20218"/>
                  </a:lnTo>
                  <a:lnTo>
                    <a:pt x="343" y="0"/>
                  </a:lnTo>
                  <a:lnTo>
                    <a:pt x="0" y="0"/>
                  </a:lnTo>
                  <a:lnTo>
                    <a:pt x="0" y="691"/>
                  </a:lnTo>
                  <a:lnTo>
                    <a:pt x="10790" y="21600"/>
                  </a:lnTo>
                  <a:lnTo>
                    <a:pt x="21600" y="691"/>
                  </a:lnTo>
                </a:path>
              </a:pathLst>
            </a:custGeom>
            <a:solidFill>
              <a:srgbClr val="100239">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8" name="Freeform 82"/>
            <p:cNvSpPr/>
            <p:nvPr/>
          </p:nvSpPr>
          <p:spPr>
            <a:xfrm>
              <a:off x="1202718" y="735083"/>
              <a:ext cx="167575" cy="502388"/>
            </a:xfrm>
            <a:custGeom>
              <a:avLst/>
              <a:gdLst/>
              <a:ahLst/>
              <a:cxnLst>
                <a:cxn ang="0">
                  <a:pos x="wd2" y="hd2"/>
                </a:cxn>
                <a:cxn ang="5400000">
                  <a:pos x="wd2" y="hd2"/>
                </a:cxn>
                <a:cxn ang="10800000">
                  <a:pos x="wd2" y="hd2"/>
                </a:cxn>
                <a:cxn ang="16200000">
                  <a:pos x="wd2" y="hd2"/>
                </a:cxn>
              </a:cxnLst>
              <a:rect l="0" t="0" r="r" b="b"/>
              <a:pathLst>
                <a:path w="19644" h="21600" fill="norm" stroke="1" extrusionOk="0">
                  <a:moveTo>
                    <a:pt x="12676" y="0"/>
                  </a:moveTo>
                  <a:cubicBezTo>
                    <a:pt x="12676" y="0"/>
                    <a:pt x="-1956" y="8164"/>
                    <a:pt x="221" y="12293"/>
                  </a:cubicBezTo>
                  <a:lnTo>
                    <a:pt x="14331" y="21600"/>
                  </a:lnTo>
                  <a:lnTo>
                    <a:pt x="19644" y="20425"/>
                  </a:lnTo>
                  <a:lnTo>
                    <a:pt x="10150" y="11531"/>
                  </a:lnTo>
                  <a:lnTo>
                    <a:pt x="15115" y="6512"/>
                  </a:lnTo>
                  <a:lnTo>
                    <a:pt x="12676"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29" name="Freeform 83"/>
            <p:cNvSpPr/>
            <p:nvPr/>
          </p:nvSpPr>
          <p:spPr>
            <a:xfrm>
              <a:off x="1532915" y="735085"/>
              <a:ext cx="171095" cy="423973"/>
            </a:xfrm>
            <a:custGeom>
              <a:avLst/>
              <a:gdLst/>
              <a:ahLst/>
              <a:cxnLst>
                <a:cxn ang="0">
                  <a:pos x="wd2" y="hd2"/>
                </a:cxn>
                <a:cxn ang="5400000">
                  <a:pos x="wd2" y="hd2"/>
                </a:cxn>
                <a:cxn ang="10800000">
                  <a:pos x="wd2" y="hd2"/>
                </a:cxn>
                <a:cxn ang="16200000">
                  <a:pos x="wd2" y="hd2"/>
                </a:cxn>
              </a:cxnLst>
              <a:rect l="0" t="0" r="r" b="b"/>
              <a:pathLst>
                <a:path w="19362" h="21600" fill="norm" stroke="1" extrusionOk="0">
                  <a:moveTo>
                    <a:pt x="6919" y="0"/>
                  </a:moveTo>
                  <a:cubicBezTo>
                    <a:pt x="6919" y="0"/>
                    <a:pt x="21600" y="9684"/>
                    <a:pt x="19069" y="12181"/>
                  </a:cubicBezTo>
                  <a:cubicBezTo>
                    <a:pt x="16538" y="14640"/>
                    <a:pt x="4050" y="21600"/>
                    <a:pt x="4050" y="21600"/>
                  </a:cubicBezTo>
                  <a:lnTo>
                    <a:pt x="0" y="20238"/>
                  </a:lnTo>
                  <a:lnTo>
                    <a:pt x="10378" y="10781"/>
                  </a:lnTo>
                  <a:lnTo>
                    <a:pt x="5231" y="7301"/>
                  </a:lnTo>
                  <a:lnTo>
                    <a:pt x="6919"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30" name="Freeform 84"/>
            <p:cNvSpPr/>
            <p:nvPr/>
          </p:nvSpPr>
          <p:spPr>
            <a:xfrm>
              <a:off x="1331390" y="1212073"/>
              <a:ext cx="99495" cy="95930"/>
            </a:xfrm>
            <a:custGeom>
              <a:avLst/>
              <a:gdLst/>
              <a:ahLst/>
              <a:cxnLst>
                <a:cxn ang="0">
                  <a:pos x="wd2" y="hd2"/>
                </a:cxn>
                <a:cxn ang="5400000">
                  <a:pos x="wd2" y="hd2"/>
                </a:cxn>
                <a:cxn ang="10800000">
                  <a:pos x="wd2" y="hd2"/>
                </a:cxn>
                <a:cxn ang="16200000">
                  <a:pos x="wd2" y="hd2"/>
                </a:cxn>
              </a:cxnLst>
              <a:rect l="0" t="0" r="r" b="b"/>
              <a:pathLst>
                <a:path w="20472" h="21302" fill="norm" stroke="1" extrusionOk="0">
                  <a:moveTo>
                    <a:pt x="0" y="5111"/>
                  </a:moveTo>
                  <a:cubicBezTo>
                    <a:pt x="0" y="5111"/>
                    <a:pt x="7200" y="19786"/>
                    <a:pt x="8426" y="19456"/>
                  </a:cubicBezTo>
                  <a:lnTo>
                    <a:pt x="9804" y="19292"/>
                  </a:lnTo>
                  <a:cubicBezTo>
                    <a:pt x="9804" y="19292"/>
                    <a:pt x="12255" y="21600"/>
                    <a:pt x="13021" y="21270"/>
                  </a:cubicBezTo>
                  <a:cubicBezTo>
                    <a:pt x="13634" y="20940"/>
                    <a:pt x="13787" y="19951"/>
                    <a:pt x="13787" y="19951"/>
                  </a:cubicBezTo>
                  <a:cubicBezTo>
                    <a:pt x="13787" y="19951"/>
                    <a:pt x="15779" y="21270"/>
                    <a:pt x="16391" y="20940"/>
                  </a:cubicBezTo>
                  <a:cubicBezTo>
                    <a:pt x="16851" y="20776"/>
                    <a:pt x="16851" y="18632"/>
                    <a:pt x="16851" y="18632"/>
                  </a:cubicBezTo>
                  <a:cubicBezTo>
                    <a:pt x="16851" y="18632"/>
                    <a:pt x="17923" y="19292"/>
                    <a:pt x="18383" y="17643"/>
                  </a:cubicBezTo>
                  <a:cubicBezTo>
                    <a:pt x="18689" y="16159"/>
                    <a:pt x="14400" y="11707"/>
                    <a:pt x="14400" y="11707"/>
                  </a:cubicBezTo>
                  <a:lnTo>
                    <a:pt x="13021" y="7585"/>
                  </a:lnTo>
                  <a:lnTo>
                    <a:pt x="15932" y="7255"/>
                  </a:lnTo>
                  <a:cubicBezTo>
                    <a:pt x="15932" y="7255"/>
                    <a:pt x="18843" y="9398"/>
                    <a:pt x="20221" y="8739"/>
                  </a:cubicBezTo>
                  <a:cubicBezTo>
                    <a:pt x="21600" y="8409"/>
                    <a:pt x="16851" y="3133"/>
                    <a:pt x="16851" y="3133"/>
                  </a:cubicBezTo>
                  <a:lnTo>
                    <a:pt x="10111" y="2803"/>
                  </a:lnTo>
                  <a:lnTo>
                    <a:pt x="7966" y="0"/>
                  </a:lnTo>
                  <a:lnTo>
                    <a:pt x="0" y="511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31" name="Freeform 85"/>
            <p:cNvSpPr/>
            <p:nvPr/>
          </p:nvSpPr>
          <p:spPr>
            <a:xfrm>
              <a:off x="1465737" y="1133662"/>
              <a:ext cx="99477" cy="93291"/>
            </a:xfrm>
            <a:custGeom>
              <a:avLst/>
              <a:gdLst/>
              <a:ahLst/>
              <a:cxnLst>
                <a:cxn ang="0">
                  <a:pos x="wd2" y="hd2"/>
                </a:cxn>
                <a:cxn ang="5400000">
                  <a:pos x="wd2" y="hd2"/>
                </a:cxn>
                <a:cxn ang="10800000">
                  <a:pos x="wd2" y="hd2"/>
                </a:cxn>
                <a:cxn ang="16200000">
                  <a:pos x="wd2" y="hd2"/>
                </a:cxn>
              </a:cxnLst>
              <a:rect l="0" t="0" r="r" b="b"/>
              <a:pathLst>
                <a:path w="20468" h="21438" fill="norm" stroke="1" extrusionOk="0">
                  <a:moveTo>
                    <a:pt x="20468" y="5702"/>
                  </a:moveTo>
                  <a:cubicBezTo>
                    <a:pt x="20468" y="5702"/>
                    <a:pt x="12254" y="20390"/>
                    <a:pt x="10885" y="20045"/>
                  </a:cubicBezTo>
                  <a:lnTo>
                    <a:pt x="9668" y="19699"/>
                  </a:lnTo>
                  <a:cubicBezTo>
                    <a:pt x="9668" y="19699"/>
                    <a:pt x="7082" y="21600"/>
                    <a:pt x="6474" y="21427"/>
                  </a:cubicBezTo>
                  <a:cubicBezTo>
                    <a:pt x="5713" y="20909"/>
                    <a:pt x="5713" y="19872"/>
                    <a:pt x="5713" y="19872"/>
                  </a:cubicBezTo>
                  <a:cubicBezTo>
                    <a:pt x="5713" y="19872"/>
                    <a:pt x="3736" y="21082"/>
                    <a:pt x="3127" y="20736"/>
                  </a:cubicBezTo>
                  <a:cubicBezTo>
                    <a:pt x="2519" y="20563"/>
                    <a:pt x="2671" y="18317"/>
                    <a:pt x="2671" y="18317"/>
                  </a:cubicBezTo>
                  <a:cubicBezTo>
                    <a:pt x="2671" y="18317"/>
                    <a:pt x="1454" y="18835"/>
                    <a:pt x="1302" y="17107"/>
                  </a:cubicBezTo>
                  <a:cubicBezTo>
                    <a:pt x="998" y="15379"/>
                    <a:pt x="5713" y="11232"/>
                    <a:pt x="5713" y="11232"/>
                  </a:cubicBezTo>
                  <a:lnTo>
                    <a:pt x="7538" y="6912"/>
                  </a:lnTo>
                  <a:lnTo>
                    <a:pt x="4496" y="6394"/>
                  </a:lnTo>
                  <a:cubicBezTo>
                    <a:pt x="4496" y="6394"/>
                    <a:pt x="1606" y="8294"/>
                    <a:pt x="237" y="7776"/>
                  </a:cubicBezTo>
                  <a:cubicBezTo>
                    <a:pt x="-1132" y="6912"/>
                    <a:pt x="3888" y="2074"/>
                    <a:pt x="3888" y="2074"/>
                  </a:cubicBezTo>
                  <a:lnTo>
                    <a:pt x="10733" y="2419"/>
                  </a:lnTo>
                  <a:lnTo>
                    <a:pt x="13623" y="0"/>
                  </a:lnTo>
                  <a:lnTo>
                    <a:pt x="20468" y="570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32" name="Freeform 63"/>
            <p:cNvSpPr/>
            <p:nvPr/>
          </p:nvSpPr>
          <p:spPr>
            <a:xfrm>
              <a:off x="1299693" y="797158"/>
              <a:ext cx="306990" cy="169141"/>
            </a:xfrm>
            <a:custGeom>
              <a:avLst/>
              <a:gdLst/>
              <a:ahLst/>
              <a:cxnLst>
                <a:cxn ang="0">
                  <a:pos x="wd2" y="hd2"/>
                </a:cxn>
                <a:cxn ang="5400000">
                  <a:pos x="wd2" y="hd2"/>
                </a:cxn>
                <a:cxn ang="10800000">
                  <a:pos x="wd2" y="hd2"/>
                </a:cxn>
                <a:cxn ang="16200000">
                  <a:pos x="wd2" y="hd2"/>
                </a:cxn>
              </a:cxnLst>
              <a:rect l="0" t="0" r="r" b="b"/>
              <a:pathLst>
                <a:path w="21181" h="21600" fill="norm" stroke="1" extrusionOk="0">
                  <a:moveTo>
                    <a:pt x="1435" y="1669"/>
                  </a:moveTo>
                  <a:lnTo>
                    <a:pt x="2137" y="11491"/>
                  </a:lnTo>
                  <a:lnTo>
                    <a:pt x="232" y="21600"/>
                  </a:lnTo>
                  <a:cubicBezTo>
                    <a:pt x="-320" y="18739"/>
                    <a:pt x="282" y="12445"/>
                    <a:pt x="332" y="11396"/>
                  </a:cubicBezTo>
                  <a:cubicBezTo>
                    <a:pt x="382" y="10347"/>
                    <a:pt x="583" y="4148"/>
                    <a:pt x="1435" y="1669"/>
                  </a:cubicBezTo>
                  <a:close/>
                  <a:moveTo>
                    <a:pt x="19876" y="0"/>
                  </a:moveTo>
                  <a:cubicBezTo>
                    <a:pt x="20470" y="1799"/>
                    <a:pt x="20362" y="5872"/>
                    <a:pt x="20362" y="5872"/>
                  </a:cubicBezTo>
                  <a:cubicBezTo>
                    <a:pt x="20362" y="5872"/>
                    <a:pt x="21280" y="12975"/>
                    <a:pt x="21172" y="15342"/>
                  </a:cubicBezTo>
                  <a:lnTo>
                    <a:pt x="19282" y="10323"/>
                  </a:lnTo>
                  <a:close/>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33" name="Freeform 88"/>
            <p:cNvSpPr/>
            <p:nvPr/>
          </p:nvSpPr>
          <p:spPr>
            <a:xfrm>
              <a:off x="1311569" y="705682"/>
              <a:ext cx="281876" cy="345568"/>
            </a:xfrm>
            <a:custGeom>
              <a:avLst/>
              <a:gdLst/>
              <a:ahLst/>
              <a:cxnLst>
                <a:cxn ang="0">
                  <a:pos x="wd2" y="hd2"/>
                </a:cxn>
                <a:cxn ang="5400000">
                  <a:pos x="wd2" y="hd2"/>
                </a:cxn>
                <a:cxn ang="10800000">
                  <a:pos x="wd2" y="hd2"/>
                </a:cxn>
                <a:cxn ang="16200000">
                  <a:pos x="wd2" y="hd2"/>
                </a:cxn>
              </a:cxnLst>
              <a:rect l="0" t="0" r="r" b="b"/>
              <a:pathLst>
                <a:path w="21486" h="21600" fill="norm" stroke="1" extrusionOk="0">
                  <a:moveTo>
                    <a:pt x="19035" y="21600"/>
                  </a:moveTo>
                  <a:lnTo>
                    <a:pt x="2508" y="21600"/>
                  </a:lnTo>
                  <a:lnTo>
                    <a:pt x="1596" y="16512"/>
                  </a:lnTo>
                  <a:cubicBezTo>
                    <a:pt x="1596" y="16512"/>
                    <a:pt x="171" y="15633"/>
                    <a:pt x="171" y="14570"/>
                  </a:cubicBezTo>
                  <a:cubicBezTo>
                    <a:pt x="171" y="12164"/>
                    <a:pt x="513" y="8418"/>
                    <a:pt x="513" y="8418"/>
                  </a:cubicBezTo>
                  <a:lnTo>
                    <a:pt x="0" y="1896"/>
                  </a:lnTo>
                  <a:lnTo>
                    <a:pt x="7352" y="0"/>
                  </a:lnTo>
                  <a:lnTo>
                    <a:pt x="13393" y="0"/>
                  </a:lnTo>
                  <a:lnTo>
                    <a:pt x="21486" y="1896"/>
                  </a:lnTo>
                  <a:lnTo>
                    <a:pt x="21030" y="8418"/>
                  </a:lnTo>
                  <a:cubicBezTo>
                    <a:pt x="21030" y="8418"/>
                    <a:pt x="21600" y="12211"/>
                    <a:pt x="21372" y="14570"/>
                  </a:cubicBezTo>
                  <a:cubicBezTo>
                    <a:pt x="21258" y="15726"/>
                    <a:pt x="19890" y="16512"/>
                    <a:pt x="19890" y="16512"/>
                  </a:cubicBezTo>
                  <a:lnTo>
                    <a:pt x="19035"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34" name="Freeform 89"/>
            <p:cNvSpPr/>
            <p:nvPr/>
          </p:nvSpPr>
          <p:spPr>
            <a:xfrm>
              <a:off x="1331391" y="968278"/>
              <a:ext cx="240421" cy="82977"/>
            </a:xfrm>
            <a:custGeom>
              <a:avLst/>
              <a:gdLst/>
              <a:ahLst/>
              <a:cxnLst>
                <a:cxn ang="0">
                  <a:pos x="wd2" y="hd2"/>
                </a:cxn>
                <a:cxn ang="5400000">
                  <a:pos x="wd2" y="hd2"/>
                </a:cxn>
                <a:cxn ang="10800000">
                  <a:pos x="wd2" y="hd2"/>
                </a:cxn>
                <a:cxn ang="16200000">
                  <a:pos x="wd2" y="hd2"/>
                </a:cxn>
              </a:cxnLst>
              <a:rect l="0" t="0" r="r" b="b"/>
              <a:pathLst>
                <a:path w="21600" h="20489" fill="norm" stroke="1" extrusionOk="0">
                  <a:moveTo>
                    <a:pt x="15544" y="2882"/>
                  </a:moveTo>
                  <a:cubicBezTo>
                    <a:pt x="12583" y="-1111"/>
                    <a:pt x="10228" y="-748"/>
                    <a:pt x="7335" y="2701"/>
                  </a:cubicBezTo>
                  <a:cubicBezTo>
                    <a:pt x="2893" y="8146"/>
                    <a:pt x="0" y="523"/>
                    <a:pt x="0" y="523"/>
                  </a:cubicBezTo>
                  <a:lnTo>
                    <a:pt x="1077" y="20489"/>
                  </a:lnTo>
                  <a:lnTo>
                    <a:pt x="20591" y="20489"/>
                  </a:lnTo>
                  <a:lnTo>
                    <a:pt x="21600" y="523"/>
                  </a:lnTo>
                  <a:cubicBezTo>
                    <a:pt x="21600" y="523"/>
                    <a:pt x="19110" y="7602"/>
                    <a:pt x="15544" y="2882"/>
                  </a:cubicBez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35" name="Freeform 90"/>
            <p:cNvSpPr/>
            <p:nvPr/>
          </p:nvSpPr>
          <p:spPr>
            <a:xfrm>
              <a:off x="1407374" y="659943"/>
              <a:ext cx="78548" cy="84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145"/>
                  </a:moveTo>
                  <a:lnTo>
                    <a:pt x="10800" y="21600"/>
                  </a:lnTo>
                  <a:lnTo>
                    <a:pt x="0" y="14145"/>
                  </a:lnTo>
                  <a:lnTo>
                    <a:pt x="0" y="0"/>
                  </a:lnTo>
                  <a:lnTo>
                    <a:pt x="21600" y="0"/>
                  </a:lnTo>
                  <a:lnTo>
                    <a:pt x="21600" y="14145"/>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36" name="Freeform 91"/>
            <p:cNvSpPr/>
            <p:nvPr/>
          </p:nvSpPr>
          <p:spPr>
            <a:xfrm>
              <a:off x="1407374" y="659943"/>
              <a:ext cx="78548" cy="41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643"/>
                  </a:moveTo>
                  <a:lnTo>
                    <a:pt x="21600" y="0"/>
                  </a:lnTo>
                  <a:lnTo>
                    <a:pt x="0" y="0"/>
                  </a:lnTo>
                  <a:lnTo>
                    <a:pt x="0" y="11186"/>
                  </a:lnTo>
                  <a:cubicBezTo>
                    <a:pt x="2242" y="15043"/>
                    <a:pt x="6113" y="21600"/>
                    <a:pt x="10800" y="21600"/>
                  </a:cubicBezTo>
                  <a:cubicBezTo>
                    <a:pt x="15487" y="21600"/>
                    <a:pt x="19562" y="15043"/>
                    <a:pt x="21600" y="9643"/>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37" name="Freeform 68"/>
            <p:cNvSpPr/>
            <p:nvPr/>
          </p:nvSpPr>
          <p:spPr>
            <a:xfrm>
              <a:off x="1356981" y="496590"/>
              <a:ext cx="166098" cy="195286"/>
            </a:xfrm>
            <a:custGeom>
              <a:avLst/>
              <a:gdLst/>
              <a:ahLst/>
              <a:cxnLst>
                <a:cxn ang="0">
                  <a:pos x="wd2" y="hd2"/>
                </a:cxn>
                <a:cxn ang="5400000">
                  <a:pos x="wd2" y="hd2"/>
                </a:cxn>
                <a:cxn ang="10800000">
                  <a:pos x="wd2" y="hd2"/>
                </a:cxn>
                <a:cxn ang="16200000">
                  <a:pos x="wd2" y="hd2"/>
                </a:cxn>
              </a:cxnLst>
              <a:rect l="0" t="0" r="r" b="b"/>
              <a:pathLst>
                <a:path w="20972" h="21600" fill="norm" stroke="1" extrusionOk="0">
                  <a:moveTo>
                    <a:pt x="10232" y="0"/>
                  </a:moveTo>
                  <a:cubicBezTo>
                    <a:pt x="15235" y="0"/>
                    <a:pt x="19200" y="3994"/>
                    <a:pt x="19200" y="9211"/>
                  </a:cubicBezTo>
                  <a:lnTo>
                    <a:pt x="18793" y="11798"/>
                  </a:lnTo>
                  <a:lnTo>
                    <a:pt x="19196" y="11551"/>
                  </a:lnTo>
                  <a:cubicBezTo>
                    <a:pt x="19742" y="11401"/>
                    <a:pt x="20242" y="11441"/>
                    <a:pt x="20561" y="11680"/>
                  </a:cubicBezTo>
                  <a:cubicBezTo>
                    <a:pt x="21289" y="12237"/>
                    <a:pt x="21016" y="13432"/>
                    <a:pt x="20015" y="14387"/>
                  </a:cubicBezTo>
                  <a:cubicBezTo>
                    <a:pt x="19514" y="14905"/>
                    <a:pt x="18923" y="15263"/>
                    <a:pt x="18377" y="15422"/>
                  </a:cubicBezTo>
                  <a:lnTo>
                    <a:pt x="17682" y="15341"/>
                  </a:lnTo>
                  <a:lnTo>
                    <a:pt x="16781" y="17392"/>
                  </a:lnTo>
                  <a:cubicBezTo>
                    <a:pt x="15306" y="19827"/>
                    <a:pt x="13300" y="21600"/>
                    <a:pt x="11176" y="21600"/>
                  </a:cubicBezTo>
                  <a:cubicBezTo>
                    <a:pt x="9052" y="21600"/>
                    <a:pt x="6597" y="19827"/>
                    <a:pt x="4674" y="17392"/>
                  </a:cubicBezTo>
                  <a:lnTo>
                    <a:pt x="3445" y="15322"/>
                  </a:lnTo>
                  <a:lnTo>
                    <a:pt x="2556" y="15422"/>
                  </a:lnTo>
                  <a:cubicBezTo>
                    <a:pt x="1987" y="15263"/>
                    <a:pt x="1373" y="14905"/>
                    <a:pt x="872" y="14387"/>
                  </a:cubicBezTo>
                  <a:cubicBezTo>
                    <a:pt x="-38" y="13432"/>
                    <a:pt x="-311" y="12237"/>
                    <a:pt x="417" y="11680"/>
                  </a:cubicBezTo>
                  <a:cubicBezTo>
                    <a:pt x="736" y="11441"/>
                    <a:pt x="1236" y="11401"/>
                    <a:pt x="1782" y="11551"/>
                  </a:cubicBezTo>
                  <a:lnTo>
                    <a:pt x="1899" y="11622"/>
                  </a:lnTo>
                  <a:lnTo>
                    <a:pt x="1358" y="9211"/>
                  </a:lnTo>
                  <a:cubicBezTo>
                    <a:pt x="1358" y="3994"/>
                    <a:pt x="5323" y="0"/>
                    <a:pt x="10232"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38" name="Freeform 69"/>
            <p:cNvSpPr/>
            <p:nvPr/>
          </p:nvSpPr>
          <p:spPr>
            <a:xfrm>
              <a:off x="1356473" y="431249"/>
              <a:ext cx="166632" cy="190748"/>
            </a:xfrm>
            <a:custGeom>
              <a:avLst/>
              <a:gdLst/>
              <a:ahLst/>
              <a:cxnLst>
                <a:cxn ang="0">
                  <a:pos x="wd2" y="hd2"/>
                </a:cxn>
                <a:cxn ang="5400000">
                  <a:pos x="wd2" y="hd2"/>
                </a:cxn>
                <a:cxn ang="10800000">
                  <a:pos x="wd2" y="hd2"/>
                </a:cxn>
                <a:cxn ang="16200000">
                  <a:pos x="wd2" y="hd2"/>
                </a:cxn>
              </a:cxnLst>
              <a:rect l="0" t="0" r="r" b="b"/>
              <a:pathLst>
                <a:path w="17927" h="20090" fill="norm" stroke="1" extrusionOk="0">
                  <a:moveTo>
                    <a:pt x="8457" y="0"/>
                  </a:moveTo>
                  <a:cubicBezTo>
                    <a:pt x="11253" y="0"/>
                    <a:pt x="13571" y="1411"/>
                    <a:pt x="13571" y="3058"/>
                  </a:cubicBezTo>
                  <a:cubicBezTo>
                    <a:pt x="13571" y="3489"/>
                    <a:pt x="13426" y="3896"/>
                    <a:pt x="13165" y="4263"/>
                  </a:cubicBezTo>
                  <a:lnTo>
                    <a:pt x="12780" y="4602"/>
                  </a:lnTo>
                  <a:lnTo>
                    <a:pt x="15971" y="6753"/>
                  </a:lnTo>
                  <a:cubicBezTo>
                    <a:pt x="20323" y="11520"/>
                    <a:pt x="16051" y="19646"/>
                    <a:pt x="16051" y="19646"/>
                  </a:cubicBezTo>
                  <a:cubicBezTo>
                    <a:pt x="12586" y="20037"/>
                    <a:pt x="13553" y="11989"/>
                    <a:pt x="13553" y="11989"/>
                  </a:cubicBezTo>
                  <a:cubicBezTo>
                    <a:pt x="11377" y="17380"/>
                    <a:pt x="3962" y="16208"/>
                    <a:pt x="3962" y="16208"/>
                  </a:cubicBezTo>
                  <a:cubicBezTo>
                    <a:pt x="4848" y="21600"/>
                    <a:pt x="2269" y="19803"/>
                    <a:pt x="2269" y="19803"/>
                  </a:cubicBezTo>
                  <a:cubicBezTo>
                    <a:pt x="2269" y="19803"/>
                    <a:pt x="-1277" y="11754"/>
                    <a:pt x="496" y="8472"/>
                  </a:cubicBezTo>
                  <a:cubicBezTo>
                    <a:pt x="1322" y="6968"/>
                    <a:pt x="2430" y="5815"/>
                    <a:pt x="3696" y="5006"/>
                  </a:cubicBezTo>
                  <a:lnTo>
                    <a:pt x="4343" y="4786"/>
                  </a:lnTo>
                  <a:lnTo>
                    <a:pt x="3749" y="4263"/>
                  </a:lnTo>
                  <a:cubicBezTo>
                    <a:pt x="3488" y="3896"/>
                    <a:pt x="3343" y="3489"/>
                    <a:pt x="3343" y="3058"/>
                  </a:cubicBezTo>
                  <a:cubicBezTo>
                    <a:pt x="3343" y="1411"/>
                    <a:pt x="5660" y="0"/>
                    <a:pt x="845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471" name="Group"/>
          <p:cNvGrpSpPr/>
          <p:nvPr/>
        </p:nvGrpSpPr>
        <p:grpSpPr>
          <a:xfrm>
            <a:off x="8136445" y="3088605"/>
            <a:ext cx="2034046" cy="2040617"/>
            <a:chOff x="0" y="0"/>
            <a:chExt cx="2034045" cy="2040615"/>
          </a:xfrm>
        </p:grpSpPr>
        <p:sp>
          <p:nvSpPr>
            <p:cNvPr id="440" name="Freeform 149"/>
            <p:cNvSpPr/>
            <p:nvPr/>
          </p:nvSpPr>
          <p:spPr>
            <a:xfrm>
              <a:off x="0" y="0"/>
              <a:ext cx="2034046" cy="2040616"/>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41" name="Freeform 150"/>
            <p:cNvSpPr/>
            <p:nvPr/>
          </p:nvSpPr>
          <p:spPr>
            <a:xfrm>
              <a:off x="172171" y="389423"/>
              <a:ext cx="1523792" cy="932016"/>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42" name="Freeform 151"/>
            <p:cNvSpPr/>
            <p:nvPr/>
          </p:nvSpPr>
          <p:spPr>
            <a:xfrm>
              <a:off x="241038" y="455372"/>
              <a:ext cx="1386056" cy="80011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43" name="Freeform 152"/>
            <p:cNvSpPr/>
            <p:nvPr/>
          </p:nvSpPr>
          <p:spPr>
            <a:xfrm>
              <a:off x="334951" y="727964"/>
              <a:ext cx="894583" cy="477277"/>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0" y="21487"/>
                  </a:moveTo>
                  <a:cubicBezTo>
                    <a:pt x="137" y="20911"/>
                    <a:pt x="3357" y="6639"/>
                    <a:pt x="4916" y="6639"/>
                  </a:cubicBezTo>
                  <a:cubicBezTo>
                    <a:pt x="5773" y="6639"/>
                    <a:pt x="6252" y="8911"/>
                    <a:pt x="6715" y="11151"/>
                  </a:cubicBezTo>
                  <a:cubicBezTo>
                    <a:pt x="7092" y="12975"/>
                    <a:pt x="7485" y="14863"/>
                    <a:pt x="8034" y="14863"/>
                  </a:cubicBezTo>
                  <a:cubicBezTo>
                    <a:pt x="8548" y="14863"/>
                    <a:pt x="9250" y="12335"/>
                    <a:pt x="9935" y="9903"/>
                  </a:cubicBezTo>
                  <a:cubicBezTo>
                    <a:pt x="10860" y="6639"/>
                    <a:pt x="11905" y="2927"/>
                    <a:pt x="13001" y="2927"/>
                  </a:cubicBezTo>
                  <a:cubicBezTo>
                    <a:pt x="14080" y="2927"/>
                    <a:pt x="14885" y="5807"/>
                    <a:pt x="15588" y="8367"/>
                  </a:cubicBezTo>
                  <a:cubicBezTo>
                    <a:pt x="16170" y="10415"/>
                    <a:pt x="16701" y="12367"/>
                    <a:pt x="17249" y="12271"/>
                  </a:cubicBezTo>
                  <a:cubicBezTo>
                    <a:pt x="17849" y="12111"/>
                    <a:pt x="18106" y="9807"/>
                    <a:pt x="18397" y="7375"/>
                  </a:cubicBezTo>
                  <a:cubicBezTo>
                    <a:pt x="18722" y="4591"/>
                    <a:pt x="19082" y="1423"/>
                    <a:pt x="20075" y="367"/>
                  </a:cubicBezTo>
                  <a:cubicBezTo>
                    <a:pt x="20487" y="-81"/>
                    <a:pt x="20983" y="-113"/>
                    <a:pt x="21549" y="239"/>
                  </a:cubicBezTo>
                  <a:lnTo>
                    <a:pt x="21600" y="21487"/>
                  </a:lnTo>
                  <a:cubicBezTo>
                    <a:pt x="21069" y="21167"/>
                    <a:pt x="0" y="21487"/>
                    <a:pt x="0" y="21487"/>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44" name="Freeform 75"/>
            <p:cNvSpPr/>
            <p:nvPr/>
          </p:nvSpPr>
          <p:spPr>
            <a:xfrm>
              <a:off x="460167" y="1322151"/>
              <a:ext cx="932143" cy="225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11" y="0"/>
                  </a:moveTo>
                  <a:lnTo>
                    <a:pt x="21600" y="0"/>
                  </a:lnTo>
                  <a:lnTo>
                    <a:pt x="21600" y="21600"/>
                  </a:lnTo>
                  <a:lnTo>
                    <a:pt x="20311" y="21600"/>
                  </a:lnTo>
                  <a:close/>
                  <a:moveTo>
                    <a:pt x="0" y="0"/>
                  </a:moveTo>
                  <a:lnTo>
                    <a:pt x="1289" y="0"/>
                  </a:lnTo>
                  <a:lnTo>
                    <a:pt x="1289" y="21600"/>
                  </a:lnTo>
                  <a:lnTo>
                    <a:pt x="0" y="21600"/>
                  </a:ln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45" name="Freeform 76"/>
            <p:cNvSpPr/>
            <p:nvPr/>
          </p:nvSpPr>
          <p:spPr>
            <a:xfrm>
              <a:off x="516513" y="508760"/>
              <a:ext cx="331115" cy="13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60"/>
                  </a:moveTo>
                  <a:lnTo>
                    <a:pt x="21600" y="13960"/>
                  </a:lnTo>
                  <a:lnTo>
                    <a:pt x="21600" y="21600"/>
                  </a:lnTo>
                  <a:lnTo>
                    <a:pt x="0" y="21600"/>
                  </a:lnTo>
                  <a:close/>
                  <a:moveTo>
                    <a:pt x="0" y="0"/>
                  </a:moveTo>
                  <a:lnTo>
                    <a:pt x="21600" y="0"/>
                  </a:lnTo>
                  <a:lnTo>
                    <a:pt x="21600" y="7641"/>
                  </a:lnTo>
                  <a:lnTo>
                    <a:pt x="0" y="7641"/>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46" name="Freeform 157"/>
            <p:cNvSpPr/>
            <p:nvPr/>
          </p:nvSpPr>
          <p:spPr>
            <a:xfrm>
              <a:off x="403819" y="518182"/>
              <a:ext cx="43131" cy="12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8160"/>
                  </a:lnTo>
                  <a:lnTo>
                    <a:pt x="6271" y="8160"/>
                  </a:lnTo>
                  <a:lnTo>
                    <a:pt x="6271" y="21600"/>
                  </a:lnTo>
                  <a:lnTo>
                    <a:pt x="15329" y="21600"/>
                  </a:lnTo>
                  <a:lnTo>
                    <a:pt x="15329" y="8160"/>
                  </a:lnTo>
                  <a:lnTo>
                    <a:pt x="21600" y="8160"/>
                  </a:lnTo>
                  <a:lnTo>
                    <a:pt x="10800" y="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47" name="Freeform 158"/>
            <p:cNvSpPr/>
            <p:nvPr/>
          </p:nvSpPr>
          <p:spPr>
            <a:xfrm>
              <a:off x="300516" y="511901"/>
              <a:ext cx="71300" cy="131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9" y="16552"/>
                  </a:moveTo>
                  <a:cubicBezTo>
                    <a:pt x="13129" y="16552"/>
                    <a:pt x="13765" y="16317"/>
                    <a:pt x="14400" y="16083"/>
                  </a:cubicBezTo>
                  <a:cubicBezTo>
                    <a:pt x="15247" y="15848"/>
                    <a:pt x="15671" y="15143"/>
                    <a:pt x="15671" y="14322"/>
                  </a:cubicBezTo>
                  <a:cubicBezTo>
                    <a:pt x="15671" y="13500"/>
                    <a:pt x="15247" y="13030"/>
                    <a:pt x="14400" y="12678"/>
                  </a:cubicBezTo>
                  <a:cubicBezTo>
                    <a:pt x="13976" y="12443"/>
                    <a:pt x="13129" y="12209"/>
                    <a:pt x="11859" y="11974"/>
                  </a:cubicBezTo>
                  <a:lnTo>
                    <a:pt x="11859" y="16552"/>
                  </a:lnTo>
                  <a:close/>
                  <a:moveTo>
                    <a:pt x="9741" y="4226"/>
                  </a:moveTo>
                  <a:cubicBezTo>
                    <a:pt x="8682" y="4226"/>
                    <a:pt x="7835" y="4461"/>
                    <a:pt x="7200" y="4813"/>
                  </a:cubicBezTo>
                  <a:cubicBezTo>
                    <a:pt x="6565" y="5165"/>
                    <a:pt x="6141" y="5635"/>
                    <a:pt x="6141" y="6222"/>
                  </a:cubicBezTo>
                  <a:cubicBezTo>
                    <a:pt x="6141" y="6926"/>
                    <a:pt x="6776" y="7396"/>
                    <a:pt x="7624" y="7865"/>
                  </a:cubicBezTo>
                  <a:cubicBezTo>
                    <a:pt x="8047" y="7983"/>
                    <a:pt x="8682" y="8217"/>
                    <a:pt x="9741" y="8452"/>
                  </a:cubicBezTo>
                  <a:lnTo>
                    <a:pt x="9741" y="4226"/>
                  </a:lnTo>
                  <a:close/>
                  <a:moveTo>
                    <a:pt x="11859" y="21600"/>
                  </a:moveTo>
                  <a:lnTo>
                    <a:pt x="9741" y="21600"/>
                  </a:lnTo>
                  <a:lnTo>
                    <a:pt x="9741" y="19252"/>
                  </a:lnTo>
                  <a:cubicBezTo>
                    <a:pt x="7200" y="19135"/>
                    <a:pt x="5082" y="18783"/>
                    <a:pt x="3600" y="18196"/>
                  </a:cubicBezTo>
                  <a:cubicBezTo>
                    <a:pt x="1059" y="17257"/>
                    <a:pt x="0" y="15848"/>
                    <a:pt x="0" y="13500"/>
                  </a:cubicBezTo>
                  <a:lnTo>
                    <a:pt x="5929" y="13500"/>
                  </a:lnTo>
                  <a:cubicBezTo>
                    <a:pt x="5929" y="14557"/>
                    <a:pt x="6353" y="15261"/>
                    <a:pt x="6565" y="15613"/>
                  </a:cubicBezTo>
                  <a:cubicBezTo>
                    <a:pt x="7200" y="16083"/>
                    <a:pt x="8259" y="16435"/>
                    <a:pt x="9741" y="16552"/>
                  </a:cubicBezTo>
                  <a:lnTo>
                    <a:pt x="9741" y="11504"/>
                  </a:lnTo>
                  <a:lnTo>
                    <a:pt x="8259" y="11270"/>
                  </a:lnTo>
                  <a:cubicBezTo>
                    <a:pt x="5506" y="10800"/>
                    <a:pt x="3388" y="10213"/>
                    <a:pt x="2541" y="9509"/>
                  </a:cubicBezTo>
                  <a:cubicBezTo>
                    <a:pt x="1271" y="8687"/>
                    <a:pt x="847" y="7630"/>
                    <a:pt x="847" y="6574"/>
                  </a:cubicBezTo>
                  <a:cubicBezTo>
                    <a:pt x="847" y="5870"/>
                    <a:pt x="1059" y="5283"/>
                    <a:pt x="1482" y="4578"/>
                  </a:cubicBezTo>
                  <a:cubicBezTo>
                    <a:pt x="1906" y="3991"/>
                    <a:pt x="2541" y="3522"/>
                    <a:pt x="3176" y="3052"/>
                  </a:cubicBezTo>
                  <a:cubicBezTo>
                    <a:pt x="4235" y="2465"/>
                    <a:pt x="5294" y="2113"/>
                    <a:pt x="6565" y="1878"/>
                  </a:cubicBezTo>
                  <a:cubicBezTo>
                    <a:pt x="7412" y="1761"/>
                    <a:pt x="8471" y="1643"/>
                    <a:pt x="9741" y="1526"/>
                  </a:cubicBezTo>
                  <a:lnTo>
                    <a:pt x="9741" y="0"/>
                  </a:lnTo>
                  <a:lnTo>
                    <a:pt x="11859" y="0"/>
                  </a:lnTo>
                  <a:lnTo>
                    <a:pt x="11859" y="1643"/>
                  </a:lnTo>
                  <a:cubicBezTo>
                    <a:pt x="14188" y="1761"/>
                    <a:pt x="16094" y="2113"/>
                    <a:pt x="17365" y="2583"/>
                  </a:cubicBezTo>
                  <a:cubicBezTo>
                    <a:pt x="19694" y="3404"/>
                    <a:pt x="20965" y="4813"/>
                    <a:pt x="21176" y="6691"/>
                  </a:cubicBezTo>
                  <a:lnTo>
                    <a:pt x="15459" y="6691"/>
                  </a:lnTo>
                  <a:cubicBezTo>
                    <a:pt x="15459" y="5987"/>
                    <a:pt x="15247" y="5400"/>
                    <a:pt x="14824" y="5165"/>
                  </a:cubicBezTo>
                  <a:cubicBezTo>
                    <a:pt x="14400" y="4578"/>
                    <a:pt x="13341" y="4343"/>
                    <a:pt x="11859" y="4226"/>
                  </a:cubicBezTo>
                  <a:lnTo>
                    <a:pt x="11859" y="8687"/>
                  </a:lnTo>
                  <a:cubicBezTo>
                    <a:pt x="15247" y="9274"/>
                    <a:pt x="17576" y="9861"/>
                    <a:pt x="18847" y="10448"/>
                  </a:cubicBezTo>
                  <a:cubicBezTo>
                    <a:pt x="20753" y="11270"/>
                    <a:pt x="21600" y="12443"/>
                    <a:pt x="21600" y="13970"/>
                  </a:cubicBezTo>
                  <a:cubicBezTo>
                    <a:pt x="21600" y="15965"/>
                    <a:pt x="20329" y="17374"/>
                    <a:pt x="17576" y="18196"/>
                  </a:cubicBezTo>
                  <a:cubicBezTo>
                    <a:pt x="16094" y="18783"/>
                    <a:pt x="14188" y="19135"/>
                    <a:pt x="11859" y="19252"/>
                  </a:cubicBezTo>
                  <a:lnTo>
                    <a:pt x="11859" y="2160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48" name="Freeform 159"/>
            <p:cNvSpPr/>
            <p:nvPr/>
          </p:nvSpPr>
          <p:spPr>
            <a:xfrm>
              <a:off x="388167" y="816531"/>
              <a:ext cx="838237" cy="391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56" y="20304"/>
                    <a:pt x="2483" y="8561"/>
                    <a:pt x="3725" y="8561"/>
                  </a:cubicBezTo>
                  <a:cubicBezTo>
                    <a:pt x="4309" y="8561"/>
                    <a:pt x="4619" y="9897"/>
                    <a:pt x="4966" y="11428"/>
                  </a:cubicBezTo>
                  <a:cubicBezTo>
                    <a:pt x="5441" y="13431"/>
                    <a:pt x="5971" y="15709"/>
                    <a:pt x="7230" y="15709"/>
                  </a:cubicBezTo>
                  <a:cubicBezTo>
                    <a:pt x="8417" y="15709"/>
                    <a:pt x="9312" y="11900"/>
                    <a:pt x="10115" y="8522"/>
                  </a:cubicBezTo>
                  <a:cubicBezTo>
                    <a:pt x="10864" y="5380"/>
                    <a:pt x="11539" y="2474"/>
                    <a:pt x="12416" y="2474"/>
                  </a:cubicBezTo>
                  <a:cubicBezTo>
                    <a:pt x="13274" y="2474"/>
                    <a:pt x="13767" y="4556"/>
                    <a:pt x="14315" y="6833"/>
                  </a:cubicBezTo>
                  <a:cubicBezTo>
                    <a:pt x="14972" y="9504"/>
                    <a:pt x="15702" y="12567"/>
                    <a:pt x="17108" y="12567"/>
                  </a:cubicBezTo>
                  <a:cubicBezTo>
                    <a:pt x="18715" y="12567"/>
                    <a:pt x="19044" y="7658"/>
                    <a:pt x="19299" y="4084"/>
                  </a:cubicBezTo>
                  <a:cubicBezTo>
                    <a:pt x="19464" y="1728"/>
                    <a:pt x="19573" y="0"/>
                    <a:pt x="20011" y="0"/>
                  </a:cubicBezTo>
                  <a:cubicBezTo>
                    <a:pt x="20596" y="0"/>
                    <a:pt x="20833" y="1414"/>
                    <a:pt x="21016" y="2710"/>
                  </a:cubicBezTo>
                  <a:cubicBezTo>
                    <a:pt x="21162" y="3613"/>
                    <a:pt x="21381" y="4516"/>
                    <a:pt x="21600" y="4516"/>
                  </a:cubicBezTo>
                  <a:lnTo>
                    <a:pt x="21600" y="21600"/>
                  </a:lnTo>
                  <a:lnTo>
                    <a:pt x="0"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49" name="Freeform 160"/>
            <p:cNvSpPr/>
            <p:nvPr/>
          </p:nvSpPr>
          <p:spPr>
            <a:xfrm>
              <a:off x="306778" y="662644"/>
              <a:ext cx="922754" cy="542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0" y="679"/>
                  </a:moveTo>
                  <a:lnTo>
                    <a:pt x="19503" y="481"/>
                  </a:lnTo>
                  <a:cubicBezTo>
                    <a:pt x="19819" y="170"/>
                    <a:pt x="20202" y="0"/>
                    <a:pt x="20618" y="0"/>
                  </a:cubicBezTo>
                  <a:cubicBezTo>
                    <a:pt x="21151" y="0"/>
                    <a:pt x="21583" y="283"/>
                    <a:pt x="21600" y="283"/>
                  </a:cubicBezTo>
                  <a:lnTo>
                    <a:pt x="21550" y="538"/>
                  </a:lnTo>
                  <a:cubicBezTo>
                    <a:pt x="21550" y="510"/>
                    <a:pt x="21134" y="283"/>
                    <a:pt x="20618" y="283"/>
                  </a:cubicBezTo>
                  <a:cubicBezTo>
                    <a:pt x="20219" y="283"/>
                    <a:pt x="19886" y="425"/>
                    <a:pt x="19570" y="679"/>
                  </a:cubicBezTo>
                  <a:close/>
                  <a:moveTo>
                    <a:pt x="14428" y="3510"/>
                  </a:moveTo>
                  <a:cubicBezTo>
                    <a:pt x="13995" y="2774"/>
                    <a:pt x="13596" y="2463"/>
                    <a:pt x="13213" y="2576"/>
                  </a:cubicBezTo>
                  <a:cubicBezTo>
                    <a:pt x="13063" y="2633"/>
                    <a:pt x="12880" y="2774"/>
                    <a:pt x="12697" y="3029"/>
                  </a:cubicBezTo>
                  <a:lnTo>
                    <a:pt x="12614" y="2831"/>
                  </a:lnTo>
                  <a:cubicBezTo>
                    <a:pt x="12814" y="2548"/>
                    <a:pt x="13013" y="2378"/>
                    <a:pt x="13196" y="2350"/>
                  </a:cubicBezTo>
                  <a:cubicBezTo>
                    <a:pt x="13612" y="2180"/>
                    <a:pt x="14062" y="2520"/>
                    <a:pt x="14544" y="3340"/>
                  </a:cubicBezTo>
                  <a:lnTo>
                    <a:pt x="14428" y="3510"/>
                  </a:lnTo>
                  <a:close/>
                  <a:moveTo>
                    <a:pt x="18405" y="4331"/>
                  </a:moveTo>
                  <a:lnTo>
                    <a:pt x="18255" y="4303"/>
                  </a:lnTo>
                  <a:cubicBezTo>
                    <a:pt x="18305" y="3963"/>
                    <a:pt x="18338" y="3624"/>
                    <a:pt x="18388" y="3256"/>
                  </a:cubicBezTo>
                  <a:cubicBezTo>
                    <a:pt x="18538" y="2293"/>
                    <a:pt x="18754" y="1557"/>
                    <a:pt x="19087" y="1019"/>
                  </a:cubicBezTo>
                  <a:lnTo>
                    <a:pt x="19187" y="1189"/>
                  </a:lnTo>
                  <a:cubicBezTo>
                    <a:pt x="18888" y="1699"/>
                    <a:pt x="18671" y="2406"/>
                    <a:pt x="18555" y="3312"/>
                  </a:cubicBezTo>
                  <a:cubicBezTo>
                    <a:pt x="18488" y="3652"/>
                    <a:pt x="18438" y="4020"/>
                    <a:pt x="18405" y="4331"/>
                  </a:cubicBezTo>
                  <a:close/>
                  <a:moveTo>
                    <a:pt x="11116" y="6455"/>
                  </a:moveTo>
                  <a:lnTo>
                    <a:pt x="11000" y="6313"/>
                  </a:lnTo>
                  <a:cubicBezTo>
                    <a:pt x="11482" y="4982"/>
                    <a:pt x="11882" y="4077"/>
                    <a:pt x="12231" y="3425"/>
                  </a:cubicBezTo>
                  <a:lnTo>
                    <a:pt x="12331" y="3595"/>
                  </a:lnTo>
                  <a:cubicBezTo>
                    <a:pt x="11982" y="4246"/>
                    <a:pt x="11599" y="5124"/>
                    <a:pt x="11116" y="6455"/>
                  </a:cubicBezTo>
                  <a:close/>
                  <a:moveTo>
                    <a:pt x="15909" y="7106"/>
                  </a:moveTo>
                  <a:cubicBezTo>
                    <a:pt x="15559" y="6087"/>
                    <a:pt x="15193" y="5011"/>
                    <a:pt x="14761" y="4161"/>
                  </a:cubicBezTo>
                  <a:lnTo>
                    <a:pt x="14894" y="3992"/>
                  </a:lnTo>
                  <a:cubicBezTo>
                    <a:pt x="15310" y="4869"/>
                    <a:pt x="15692" y="5945"/>
                    <a:pt x="16042" y="6964"/>
                  </a:cubicBezTo>
                  <a:lnTo>
                    <a:pt x="15909" y="7106"/>
                  </a:lnTo>
                  <a:close/>
                  <a:moveTo>
                    <a:pt x="4077" y="8351"/>
                  </a:moveTo>
                  <a:lnTo>
                    <a:pt x="3961" y="8181"/>
                  </a:lnTo>
                  <a:cubicBezTo>
                    <a:pt x="4476" y="7106"/>
                    <a:pt x="4909" y="6568"/>
                    <a:pt x="5275" y="6568"/>
                  </a:cubicBezTo>
                  <a:cubicBezTo>
                    <a:pt x="5442" y="6568"/>
                    <a:pt x="5608" y="6596"/>
                    <a:pt x="5774" y="6709"/>
                  </a:cubicBezTo>
                  <a:lnTo>
                    <a:pt x="5741" y="6936"/>
                  </a:lnTo>
                  <a:cubicBezTo>
                    <a:pt x="5575" y="6879"/>
                    <a:pt x="5425" y="6823"/>
                    <a:pt x="5275" y="6823"/>
                  </a:cubicBezTo>
                  <a:cubicBezTo>
                    <a:pt x="4959" y="6823"/>
                    <a:pt x="4543" y="7332"/>
                    <a:pt x="4077" y="8351"/>
                  </a:cubicBezTo>
                  <a:close/>
                  <a:moveTo>
                    <a:pt x="17806" y="8663"/>
                  </a:moveTo>
                  <a:lnTo>
                    <a:pt x="17656" y="8578"/>
                  </a:lnTo>
                  <a:cubicBezTo>
                    <a:pt x="17773" y="7955"/>
                    <a:pt x="17889" y="7106"/>
                    <a:pt x="18022" y="6002"/>
                  </a:cubicBezTo>
                  <a:lnTo>
                    <a:pt x="18139" y="5124"/>
                  </a:lnTo>
                  <a:lnTo>
                    <a:pt x="18288" y="5181"/>
                  </a:lnTo>
                  <a:lnTo>
                    <a:pt x="18172" y="6058"/>
                  </a:lnTo>
                  <a:cubicBezTo>
                    <a:pt x="18039" y="7134"/>
                    <a:pt x="17922" y="8012"/>
                    <a:pt x="17806" y="8663"/>
                  </a:cubicBezTo>
                  <a:close/>
                  <a:moveTo>
                    <a:pt x="7572" y="9852"/>
                  </a:moveTo>
                  <a:cubicBezTo>
                    <a:pt x="7156" y="8861"/>
                    <a:pt x="6723" y="7842"/>
                    <a:pt x="6174" y="7275"/>
                  </a:cubicBezTo>
                  <a:lnTo>
                    <a:pt x="6257" y="7049"/>
                  </a:lnTo>
                  <a:cubicBezTo>
                    <a:pt x="6823" y="7644"/>
                    <a:pt x="7272" y="8691"/>
                    <a:pt x="7688" y="9682"/>
                  </a:cubicBezTo>
                  <a:lnTo>
                    <a:pt x="7572" y="9852"/>
                  </a:lnTo>
                  <a:close/>
                  <a:moveTo>
                    <a:pt x="17157" y="10021"/>
                  </a:moveTo>
                  <a:cubicBezTo>
                    <a:pt x="16924" y="10021"/>
                    <a:pt x="16658" y="9342"/>
                    <a:pt x="16158" y="7870"/>
                  </a:cubicBezTo>
                  <a:lnTo>
                    <a:pt x="16292" y="7728"/>
                  </a:lnTo>
                  <a:cubicBezTo>
                    <a:pt x="16591" y="8606"/>
                    <a:pt x="16990" y="9767"/>
                    <a:pt x="17157" y="9767"/>
                  </a:cubicBezTo>
                  <a:cubicBezTo>
                    <a:pt x="17290" y="9767"/>
                    <a:pt x="17390" y="9653"/>
                    <a:pt x="17473" y="9370"/>
                  </a:cubicBezTo>
                  <a:lnTo>
                    <a:pt x="17606" y="9484"/>
                  </a:lnTo>
                  <a:cubicBezTo>
                    <a:pt x="17490" y="9852"/>
                    <a:pt x="17340" y="10021"/>
                    <a:pt x="17157" y="10021"/>
                  </a:cubicBezTo>
                  <a:close/>
                  <a:moveTo>
                    <a:pt x="9768" y="10248"/>
                  </a:moveTo>
                  <a:lnTo>
                    <a:pt x="9635" y="10106"/>
                  </a:lnTo>
                  <a:cubicBezTo>
                    <a:pt x="9835" y="9597"/>
                    <a:pt x="10051" y="8974"/>
                    <a:pt x="10267" y="8351"/>
                  </a:cubicBezTo>
                  <a:cubicBezTo>
                    <a:pt x="10417" y="7927"/>
                    <a:pt x="10567" y="7502"/>
                    <a:pt x="10717" y="7049"/>
                  </a:cubicBezTo>
                  <a:lnTo>
                    <a:pt x="10850" y="7191"/>
                  </a:lnTo>
                  <a:cubicBezTo>
                    <a:pt x="10700" y="7615"/>
                    <a:pt x="10550" y="8068"/>
                    <a:pt x="10401" y="8493"/>
                  </a:cubicBezTo>
                  <a:cubicBezTo>
                    <a:pt x="10184" y="9116"/>
                    <a:pt x="9968" y="9710"/>
                    <a:pt x="9768" y="10248"/>
                  </a:cubicBezTo>
                  <a:close/>
                  <a:moveTo>
                    <a:pt x="8836" y="11975"/>
                  </a:moveTo>
                  <a:cubicBezTo>
                    <a:pt x="8520" y="11975"/>
                    <a:pt x="8221" y="11437"/>
                    <a:pt x="7855" y="10559"/>
                  </a:cubicBezTo>
                  <a:lnTo>
                    <a:pt x="7971" y="10390"/>
                  </a:lnTo>
                  <a:cubicBezTo>
                    <a:pt x="8304" y="11182"/>
                    <a:pt x="8587" y="11720"/>
                    <a:pt x="8836" y="11720"/>
                  </a:cubicBezTo>
                  <a:cubicBezTo>
                    <a:pt x="8903" y="11720"/>
                    <a:pt x="9053" y="11550"/>
                    <a:pt x="9369" y="10842"/>
                  </a:cubicBezTo>
                  <a:lnTo>
                    <a:pt x="9485" y="10984"/>
                  </a:lnTo>
                  <a:cubicBezTo>
                    <a:pt x="9186" y="11692"/>
                    <a:pt x="9003" y="11975"/>
                    <a:pt x="8836" y="11975"/>
                  </a:cubicBezTo>
                  <a:close/>
                  <a:moveTo>
                    <a:pt x="2696" y="12060"/>
                  </a:moveTo>
                  <a:lnTo>
                    <a:pt x="2563" y="11947"/>
                  </a:lnTo>
                  <a:cubicBezTo>
                    <a:pt x="2945" y="10701"/>
                    <a:pt x="3312" y="9682"/>
                    <a:pt x="3661" y="8889"/>
                  </a:cubicBezTo>
                  <a:lnTo>
                    <a:pt x="3778" y="9031"/>
                  </a:lnTo>
                  <a:cubicBezTo>
                    <a:pt x="3445" y="9823"/>
                    <a:pt x="3079" y="10842"/>
                    <a:pt x="2696" y="12060"/>
                  </a:cubicBezTo>
                  <a:close/>
                  <a:moveTo>
                    <a:pt x="1548" y="16023"/>
                  </a:moveTo>
                  <a:lnTo>
                    <a:pt x="1398" y="15910"/>
                  </a:lnTo>
                  <a:cubicBezTo>
                    <a:pt x="1731" y="14749"/>
                    <a:pt x="2030" y="13673"/>
                    <a:pt x="2330" y="12711"/>
                  </a:cubicBezTo>
                  <a:lnTo>
                    <a:pt x="2446" y="12824"/>
                  </a:lnTo>
                  <a:cubicBezTo>
                    <a:pt x="2163" y="13787"/>
                    <a:pt x="1847" y="14862"/>
                    <a:pt x="1548" y="16023"/>
                  </a:cubicBezTo>
                  <a:close/>
                  <a:moveTo>
                    <a:pt x="499" y="20071"/>
                  </a:moveTo>
                  <a:lnTo>
                    <a:pt x="349" y="19958"/>
                  </a:lnTo>
                  <a:cubicBezTo>
                    <a:pt x="632" y="18854"/>
                    <a:pt x="899" y="17750"/>
                    <a:pt x="1198" y="16702"/>
                  </a:cubicBezTo>
                  <a:lnTo>
                    <a:pt x="1331" y="16816"/>
                  </a:lnTo>
                  <a:cubicBezTo>
                    <a:pt x="1048" y="17863"/>
                    <a:pt x="765" y="18967"/>
                    <a:pt x="499" y="20071"/>
                  </a:cubicBezTo>
                  <a:close/>
                  <a:moveTo>
                    <a:pt x="150" y="21600"/>
                  </a:moveTo>
                  <a:lnTo>
                    <a:pt x="0" y="21515"/>
                  </a:lnTo>
                  <a:cubicBezTo>
                    <a:pt x="0" y="21515"/>
                    <a:pt x="67" y="21260"/>
                    <a:pt x="166" y="20779"/>
                  </a:cubicBezTo>
                  <a:lnTo>
                    <a:pt x="316" y="20864"/>
                  </a:lnTo>
                  <a:cubicBezTo>
                    <a:pt x="200" y="21345"/>
                    <a:pt x="150" y="21600"/>
                    <a:pt x="150" y="21600"/>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0" name="Freeform 81"/>
            <p:cNvSpPr/>
            <p:nvPr/>
          </p:nvSpPr>
          <p:spPr>
            <a:xfrm>
              <a:off x="1286590" y="684628"/>
              <a:ext cx="252855" cy="416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46"/>
                  </a:moveTo>
                  <a:lnTo>
                    <a:pt x="21600" y="18546"/>
                  </a:lnTo>
                  <a:lnTo>
                    <a:pt x="21600" y="21600"/>
                  </a:lnTo>
                  <a:lnTo>
                    <a:pt x="0" y="21600"/>
                  </a:lnTo>
                  <a:close/>
                  <a:moveTo>
                    <a:pt x="0" y="0"/>
                  </a:moveTo>
                  <a:lnTo>
                    <a:pt x="21600" y="0"/>
                  </a:lnTo>
                  <a:lnTo>
                    <a:pt x="21600" y="3054"/>
                  </a:lnTo>
                  <a:lnTo>
                    <a:pt x="0" y="3054"/>
                  </a:lnTo>
                  <a:close/>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1" name="Freeform 82"/>
            <p:cNvSpPr/>
            <p:nvPr/>
          </p:nvSpPr>
          <p:spPr>
            <a:xfrm>
              <a:off x="1286590" y="624958"/>
              <a:ext cx="252855" cy="536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225"/>
                  </a:moveTo>
                  <a:lnTo>
                    <a:pt x="21600" y="19225"/>
                  </a:lnTo>
                  <a:lnTo>
                    <a:pt x="21600" y="21600"/>
                  </a:lnTo>
                  <a:lnTo>
                    <a:pt x="0" y="21600"/>
                  </a:lnTo>
                  <a:close/>
                  <a:moveTo>
                    <a:pt x="0" y="14419"/>
                  </a:moveTo>
                  <a:lnTo>
                    <a:pt x="21600" y="14419"/>
                  </a:lnTo>
                  <a:lnTo>
                    <a:pt x="21600" y="16793"/>
                  </a:lnTo>
                  <a:lnTo>
                    <a:pt x="0" y="16793"/>
                  </a:lnTo>
                  <a:close/>
                  <a:moveTo>
                    <a:pt x="0" y="9613"/>
                  </a:moveTo>
                  <a:lnTo>
                    <a:pt x="21600" y="9613"/>
                  </a:lnTo>
                  <a:lnTo>
                    <a:pt x="21600" y="11987"/>
                  </a:lnTo>
                  <a:lnTo>
                    <a:pt x="0" y="11987"/>
                  </a:lnTo>
                  <a:close/>
                  <a:moveTo>
                    <a:pt x="0" y="4806"/>
                  </a:moveTo>
                  <a:lnTo>
                    <a:pt x="21600" y="4806"/>
                  </a:lnTo>
                  <a:lnTo>
                    <a:pt x="21600" y="7181"/>
                  </a:lnTo>
                  <a:lnTo>
                    <a:pt x="0" y="7181"/>
                  </a:lnTo>
                  <a:close/>
                  <a:moveTo>
                    <a:pt x="0" y="0"/>
                  </a:moveTo>
                  <a:lnTo>
                    <a:pt x="21600" y="0"/>
                  </a:lnTo>
                  <a:lnTo>
                    <a:pt x="21600" y="2375"/>
                  </a:lnTo>
                  <a:lnTo>
                    <a:pt x="0" y="2375"/>
                  </a:lnTo>
                  <a:close/>
                </a:path>
              </a:pathLst>
            </a:custGeom>
            <a:solidFill>
              <a:srgbClr val="D0D1DE">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2" name="Freeform 83"/>
            <p:cNvSpPr/>
            <p:nvPr/>
          </p:nvSpPr>
          <p:spPr>
            <a:xfrm>
              <a:off x="1286590" y="803968"/>
              <a:ext cx="252855" cy="40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23"/>
                  </a:moveTo>
                  <a:lnTo>
                    <a:pt x="21600" y="19123"/>
                  </a:lnTo>
                  <a:lnTo>
                    <a:pt x="21600" y="21600"/>
                  </a:lnTo>
                  <a:lnTo>
                    <a:pt x="0" y="21600"/>
                  </a:lnTo>
                  <a:close/>
                  <a:moveTo>
                    <a:pt x="0" y="0"/>
                  </a:moveTo>
                  <a:lnTo>
                    <a:pt x="21600" y="0"/>
                  </a:lnTo>
                  <a:lnTo>
                    <a:pt x="21600" y="3150"/>
                  </a:lnTo>
                  <a:lnTo>
                    <a:pt x="0" y="3150"/>
                  </a:lnTo>
                  <a:close/>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3" name="Freeform 84"/>
            <p:cNvSpPr/>
            <p:nvPr/>
          </p:nvSpPr>
          <p:spPr>
            <a:xfrm>
              <a:off x="1286590" y="577851"/>
              <a:ext cx="252855" cy="40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51"/>
                  </a:moveTo>
                  <a:lnTo>
                    <a:pt x="21600" y="18451"/>
                  </a:lnTo>
                  <a:lnTo>
                    <a:pt x="21600" y="21600"/>
                  </a:lnTo>
                  <a:lnTo>
                    <a:pt x="0" y="21600"/>
                  </a:lnTo>
                  <a:close/>
                  <a:moveTo>
                    <a:pt x="0" y="0"/>
                  </a:moveTo>
                  <a:lnTo>
                    <a:pt x="21600" y="0"/>
                  </a:lnTo>
                  <a:lnTo>
                    <a:pt x="21600" y="2477"/>
                  </a:lnTo>
                  <a:lnTo>
                    <a:pt x="0" y="2477"/>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4" name="Freeform 172"/>
            <p:cNvSpPr/>
            <p:nvPr/>
          </p:nvSpPr>
          <p:spPr>
            <a:xfrm>
              <a:off x="309908" y="574710"/>
              <a:ext cx="919627" cy="63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21381"/>
                  </a:lnTo>
                  <a:lnTo>
                    <a:pt x="21450" y="21381"/>
                  </a:lnTo>
                  <a:lnTo>
                    <a:pt x="21450"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5" name="Freeform 173"/>
            <p:cNvSpPr/>
            <p:nvPr/>
          </p:nvSpPr>
          <p:spPr>
            <a:xfrm>
              <a:off x="1652846" y="1576532"/>
              <a:ext cx="133890" cy="5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578" y="12150"/>
                    <a:pt x="5198" y="10800"/>
                  </a:cubicBezTo>
                  <a:lnTo>
                    <a:pt x="9703" y="7830"/>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6" name="Freeform 174"/>
            <p:cNvSpPr/>
            <p:nvPr/>
          </p:nvSpPr>
          <p:spPr>
            <a:xfrm>
              <a:off x="1496327" y="1563970"/>
              <a:ext cx="133890" cy="5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21600"/>
                    <a:pt x="693" y="12267"/>
                    <a:pt x="5198" y="10667"/>
                  </a:cubicBezTo>
                  <a:lnTo>
                    <a:pt x="9703" y="7733"/>
                  </a:lnTo>
                  <a:lnTo>
                    <a:pt x="12128"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7" name="Freeform 175"/>
            <p:cNvSpPr/>
            <p:nvPr/>
          </p:nvSpPr>
          <p:spPr>
            <a:xfrm>
              <a:off x="1258810" y="797688"/>
              <a:ext cx="177325" cy="115480"/>
            </a:xfrm>
            <a:custGeom>
              <a:avLst/>
              <a:gdLst/>
              <a:ahLst/>
              <a:cxnLst>
                <a:cxn ang="0">
                  <a:pos x="wd2" y="hd2"/>
                </a:cxn>
                <a:cxn ang="5400000">
                  <a:pos x="wd2" y="hd2"/>
                </a:cxn>
                <a:cxn ang="10800000">
                  <a:pos x="wd2" y="hd2"/>
                </a:cxn>
                <a:cxn ang="16200000">
                  <a:pos x="wd2" y="hd2"/>
                </a:cxn>
              </a:cxnLst>
              <a:rect l="0" t="0" r="r" b="b"/>
              <a:pathLst>
                <a:path w="21179" h="21600" fill="norm" stroke="1" extrusionOk="0">
                  <a:moveTo>
                    <a:pt x="13239" y="6842"/>
                  </a:moveTo>
                  <a:lnTo>
                    <a:pt x="12385" y="2952"/>
                  </a:lnTo>
                  <a:lnTo>
                    <a:pt x="8287" y="0"/>
                  </a:lnTo>
                  <a:lnTo>
                    <a:pt x="6068" y="0"/>
                  </a:lnTo>
                  <a:cubicBezTo>
                    <a:pt x="6068" y="0"/>
                    <a:pt x="6836" y="2683"/>
                    <a:pt x="8629" y="2549"/>
                  </a:cubicBezTo>
                  <a:lnTo>
                    <a:pt x="8970" y="3488"/>
                  </a:lnTo>
                  <a:lnTo>
                    <a:pt x="1799" y="4159"/>
                  </a:lnTo>
                  <a:cubicBezTo>
                    <a:pt x="1799" y="4159"/>
                    <a:pt x="945" y="4830"/>
                    <a:pt x="1201" y="5501"/>
                  </a:cubicBezTo>
                  <a:cubicBezTo>
                    <a:pt x="1201" y="5501"/>
                    <a:pt x="347" y="6306"/>
                    <a:pt x="689" y="7245"/>
                  </a:cubicBezTo>
                  <a:cubicBezTo>
                    <a:pt x="689" y="7245"/>
                    <a:pt x="-421" y="7781"/>
                    <a:pt x="177" y="8586"/>
                  </a:cubicBezTo>
                  <a:lnTo>
                    <a:pt x="774" y="9391"/>
                  </a:lnTo>
                  <a:cubicBezTo>
                    <a:pt x="774" y="9391"/>
                    <a:pt x="262" y="10465"/>
                    <a:pt x="774" y="10867"/>
                  </a:cubicBezTo>
                  <a:lnTo>
                    <a:pt x="5470" y="10867"/>
                  </a:lnTo>
                  <a:cubicBezTo>
                    <a:pt x="5470" y="10867"/>
                    <a:pt x="7775" y="13550"/>
                    <a:pt x="9653" y="11672"/>
                  </a:cubicBezTo>
                  <a:cubicBezTo>
                    <a:pt x="9653" y="11672"/>
                    <a:pt x="13154" y="16368"/>
                    <a:pt x="17508" y="21600"/>
                  </a:cubicBezTo>
                  <a:lnTo>
                    <a:pt x="21179" y="13684"/>
                  </a:lnTo>
                  <a:lnTo>
                    <a:pt x="13239" y="6842"/>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8" name="Freeform 176"/>
            <p:cNvSpPr/>
            <p:nvPr/>
          </p:nvSpPr>
          <p:spPr>
            <a:xfrm>
              <a:off x="1405544" y="797688"/>
              <a:ext cx="202771" cy="188126"/>
            </a:xfrm>
            <a:custGeom>
              <a:avLst/>
              <a:gdLst/>
              <a:ahLst/>
              <a:cxnLst>
                <a:cxn ang="0">
                  <a:pos x="wd2" y="hd2"/>
                </a:cxn>
                <a:cxn ang="5400000">
                  <a:pos x="wd2" y="hd2"/>
                </a:cxn>
                <a:cxn ang="10800000">
                  <a:pos x="wd2" y="hd2"/>
                </a:cxn>
                <a:cxn ang="16200000">
                  <a:pos x="wd2" y="hd2"/>
                </a:cxn>
              </a:cxnLst>
              <a:rect l="0" t="0" r="r" b="b"/>
              <a:pathLst>
                <a:path w="21600" h="21291" fill="norm" stroke="1" extrusionOk="0">
                  <a:moveTo>
                    <a:pt x="12042" y="13317"/>
                  </a:moveTo>
                  <a:lnTo>
                    <a:pt x="3236" y="8039"/>
                  </a:lnTo>
                  <a:lnTo>
                    <a:pt x="0" y="12830"/>
                  </a:lnTo>
                  <a:cubicBezTo>
                    <a:pt x="4967" y="16971"/>
                    <a:pt x="11214" y="21600"/>
                    <a:pt x="13622" y="21275"/>
                  </a:cubicBezTo>
                  <a:cubicBezTo>
                    <a:pt x="17762" y="20626"/>
                    <a:pt x="21600" y="13967"/>
                    <a:pt x="21600" y="13967"/>
                  </a:cubicBezTo>
                  <a:lnTo>
                    <a:pt x="21600" y="0"/>
                  </a:lnTo>
                  <a:lnTo>
                    <a:pt x="12042" y="13317"/>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59" name="Freeform 177"/>
            <p:cNvSpPr/>
            <p:nvPr/>
          </p:nvSpPr>
          <p:spPr>
            <a:xfrm>
              <a:off x="1570029" y="797686"/>
              <a:ext cx="179153" cy="250525"/>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8316" y="16725"/>
                  </a:moveTo>
                  <a:lnTo>
                    <a:pt x="20680" y="21600"/>
                  </a:lnTo>
                  <a:lnTo>
                    <a:pt x="3971" y="21600"/>
                  </a:lnTo>
                  <a:lnTo>
                    <a:pt x="4052" y="14688"/>
                  </a:lnTo>
                  <a:cubicBezTo>
                    <a:pt x="4052" y="14688"/>
                    <a:pt x="547" y="13515"/>
                    <a:pt x="140" y="12651"/>
                  </a:cubicBezTo>
                  <a:cubicBezTo>
                    <a:pt x="-920" y="10800"/>
                    <a:pt x="4378" y="0"/>
                    <a:pt x="4378" y="0"/>
                  </a:cubicBezTo>
                  <a:lnTo>
                    <a:pt x="20680" y="0"/>
                  </a:lnTo>
                  <a:lnTo>
                    <a:pt x="18316" y="16725"/>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0" name="Freeform 178"/>
            <p:cNvSpPr/>
            <p:nvPr/>
          </p:nvSpPr>
          <p:spPr>
            <a:xfrm>
              <a:off x="1709193" y="797686"/>
              <a:ext cx="43108" cy="25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16725"/>
                  </a:moveTo>
                  <a:lnTo>
                    <a:pt x="21600" y="0"/>
                  </a:lnTo>
                  <a:lnTo>
                    <a:pt x="14040" y="0"/>
                  </a:lnTo>
                  <a:lnTo>
                    <a:pt x="0" y="16601"/>
                  </a:lnTo>
                  <a:lnTo>
                    <a:pt x="2160" y="21600"/>
                  </a:lnTo>
                  <a:lnTo>
                    <a:pt x="21600" y="21600"/>
                  </a:lnTo>
                  <a:lnTo>
                    <a:pt x="11160" y="16725"/>
                  </a:ln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1" name="Freeform 179"/>
            <p:cNvSpPr/>
            <p:nvPr/>
          </p:nvSpPr>
          <p:spPr>
            <a:xfrm>
              <a:off x="1599628" y="697191"/>
              <a:ext cx="71296" cy="85684"/>
            </a:xfrm>
            <a:custGeom>
              <a:avLst/>
              <a:gdLst/>
              <a:ahLst/>
              <a:cxnLst>
                <a:cxn ang="0">
                  <a:pos x="wd2" y="hd2"/>
                </a:cxn>
                <a:cxn ang="5400000">
                  <a:pos x="wd2" y="hd2"/>
                </a:cxn>
                <a:cxn ang="10800000">
                  <a:pos x="wd2" y="hd2"/>
                </a:cxn>
                <a:cxn ang="16200000">
                  <a:pos x="wd2" y="hd2"/>
                </a:cxn>
              </a:cxnLst>
              <a:rect l="0" t="0" r="r" b="b"/>
              <a:pathLst>
                <a:path w="21600" h="19149" fill="norm" stroke="1" extrusionOk="0">
                  <a:moveTo>
                    <a:pt x="8982" y="158"/>
                  </a:moveTo>
                  <a:cubicBezTo>
                    <a:pt x="8982" y="158"/>
                    <a:pt x="7485" y="8987"/>
                    <a:pt x="0" y="17501"/>
                  </a:cubicBezTo>
                  <a:cubicBezTo>
                    <a:pt x="0" y="17501"/>
                    <a:pt x="14115" y="21600"/>
                    <a:pt x="21600" y="16870"/>
                  </a:cubicBezTo>
                  <a:lnTo>
                    <a:pt x="21600" y="0"/>
                  </a:lnTo>
                  <a:lnTo>
                    <a:pt x="8982" y="158"/>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2" name="Freeform 180"/>
            <p:cNvSpPr/>
            <p:nvPr/>
          </p:nvSpPr>
          <p:spPr>
            <a:xfrm>
              <a:off x="1638673" y="738017"/>
              <a:ext cx="51039" cy="80944"/>
            </a:xfrm>
            <a:custGeom>
              <a:avLst/>
              <a:gdLst/>
              <a:ahLst/>
              <a:cxnLst>
                <a:cxn ang="0">
                  <a:pos x="wd2" y="hd2"/>
                </a:cxn>
                <a:cxn ang="5400000">
                  <a:pos x="wd2" y="hd2"/>
                </a:cxn>
                <a:cxn ang="10800000">
                  <a:pos x="wd2" y="hd2"/>
                </a:cxn>
                <a:cxn ang="16200000">
                  <a:pos x="wd2" y="hd2"/>
                </a:cxn>
              </a:cxnLst>
              <a:rect l="0" t="0" r="r" b="b"/>
              <a:pathLst>
                <a:path w="18756" h="21600" fill="norm" stroke="1" extrusionOk="0">
                  <a:moveTo>
                    <a:pt x="4356" y="0"/>
                  </a:moveTo>
                  <a:lnTo>
                    <a:pt x="4356" y="16105"/>
                  </a:lnTo>
                  <a:cubicBezTo>
                    <a:pt x="4356" y="16105"/>
                    <a:pt x="-2844" y="21600"/>
                    <a:pt x="1270" y="21600"/>
                  </a:cubicBezTo>
                  <a:cubicBezTo>
                    <a:pt x="10785" y="21600"/>
                    <a:pt x="18756" y="16105"/>
                    <a:pt x="18756" y="16105"/>
                  </a:cubicBezTo>
                  <a:lnTo>
                    <a:pt x="18756" y="0"/>
                  </a:lnTo>
                  <a:lnTo>
                    <a:pt x="4356" y="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3" name="Freeform 181"/>
            <p:cNvSpPr/>
            <p:nvPr/>
          </p:nvSpPr>
          <p:spPr>
            <a:xfrm>
              <a:off x="1649713" y="738018"/>
              <a:ext cx="39984" cy="3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55"/>
                  </a:moveTo>
                  <a:lnTo>
                    <a:pt x="21600" y="0"/>
                  </a:lnTo>
                  <a:lnTo>
                    <a:pt x="0" y="0"/>
                  </a:lnTo>
                  <a:lnTo>
                    <a:pt x="0" y="21600"/>
                  </a:lnTo>
                  <a:cubicBezTo>
                    <a:pt x="5400" y="20221"/>
                    <a:pt x="15429" y="15626"/>
                    <a:pt x="21600" y="5055"/>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4" name="Freeform 182"/>
            <p:cNvSpPr/>
            <p:nvPr/>
          </p:nvSpPr>
          <p:spPr>
            <a:xfrm>
              <a:off x="1615281" y="650082"/>
              <a:ext cx="90078" cy="1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03"/>
                  </a:moveTo>
                  <a:cubicBezTo>
                    <a:pt x="21600" y="12851"/>
                    <a:pt x="12656" y="21600"/>
                    <a:pt x="6919" y="21600"/>
                  </a:cubicBezTo>
                  <a:cubicBezTo>
                    <a:pt x="3712" y="21600"/>
                    <a:pt x="2531" y="19139"/>
                    <a:pt x="1856" y="15585"/>
                  </a:cubicBezTo>
                  <a:cubicBezTo>
                    <a:pt x="1856" y="15585"/>
                    <a:pt x="0" y="15722"/>
                    <a:pt x="0" y="15311"/>
                  </a:cubicBezTo>
                  <a:cubicBezTo>
                    <a:pt x="338" y="13534"/>
                    <a:pt x="1519" y="11347"/>
                    <a:pt x="1519" y="10527"/>
                  </a:cubicBezTo>
                  <a:cubicBezTo>
                    <a:pt x="1181" y="1914"/>
                    <a:pt x="5906" y="0"/>
                    <a:pt x="11475" y="0"/>
                  </a:cubicBezTo>
                  <a:cubicBezTo>
                    <a:pt x="17044" y="0"/>
                    <a:pt x="21600" y="3691"/>
                    <a:pt x="21600" y="820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5" name="Freeform 183"/>
            <p:cNvSpPr/>
            <p:nvPr/>
          </p:nvSpPr>
          <p:spPr>
            <a:xfrm>
              <a:off x="1599275" y="618678"/>
              <a:ext cx="155345" cy="167291"/>
            </a:xfrm>
            <a:custGeom>
              <a:avLst/>
              <a:gdLst/>
              <a:ahLst/>
              <a:cxnLst>
                <a:cxn ang="0">
                  <a:pos x="wd2" y="hd2"/>
                </a:cxn>
                <a:cxn ang="5400000">
                  <a:pos x="wd2" y="hd2"/>
                </a:cxn>
                <a:cxn ang="10800000">
                  <a:pos x="wd2" y="hd2"/>
                </a:cxn>
                <a:cxn ang="16200000">
                  <a:pos x="wd2" y="hd2"/>
                </a:cxn>
              </a:cxnLst>
              <a:rect l="0" t="0" r="r" b="b"/>
              <a:pathLst>
                <a:path w="17352" h="21397" fill="norm" stroke="1" extrusionOk="0">
                  <a:moveTo>
                    <a:pt x="1798" y="6778"/>
                  </a:moveTo>
                  <a:cubicBezTo>
                    <a:pt x="2834" y="7592"/>
                    <a:pt x="4827" y="8405"/>
                    <a:pt x="7298" y="7772"/>
                  </a:cubicBezTo>
                  <a:cubicBezTo>
                    <a:pt x="7298" y="7772"/>
                    <a:pt x="6979" y="11116"/>
                    <a:pt x="8254" y="11568"/>
                  </a:cubicBezTo>
                  <a:cubicBezTo>
                    <a:pt x="8732" y="11749"/>
                    <a:pt x="8653" y="9399"/>
                    <a:pt x="9290" y="9399"/>
                  </a:cubicBezTo>
                  <a:cubicBezTo>
                    <a:pt x="10406" y="9399"/>
                    <a:pt x="10406" y="11839"/>
                    <a:pt x="9131" y="12020"/>
                  </a:cubicBezTo>
                  <a:cubicBezTo>
                    <a:pt x="9131" y="12020"/>
                    <a:pt x="11123" y="16268"/>
                    <a:pt x="7616" y="20515"/>
                  </a:cubicBezTo>
                  <a:lnTo>
                    <a:pt x="8732" y="20787"/>
                  </a:lnTo>
                  <a:cubicBezTo>
                    <a:pt x="11044" y="21600"/>
                    <a:pt x="13435" y="21600"/>
                    <a:pt x="15746" y="20787"/>
                  </a:cubicBezTo>
                  <a:lnTo>
                    <a:pt x="16862" y="20515"/>
                  </a:lnTo>
                  <a:cubicBezTo>
                    <a:pt x="16862" y="20515"/>
                    <a:pt x="19891" y="0"/>
                    <a:pt x="10884" y="0"/>
                  </a:cubicBezTo>
                  <a:cubicBezTo>
                    <a:pt x="7059" y="0"/>
                    <a:pt x="6580" y="2621"/>
                    <a:pt x="4588" y="2169"/>
                  </a:cubicBezTo>
                  <a:cubicBezTo>
                    <a:pt x="284" y="1356"/>
                    <a:pt x="-1709" y="3977"/>
                    <a:pt x="1798" y="6778"/>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6" name="Freeform 184"/>
            <p:cNvSpPr/>
            <p:nvPr/>
          </p:nvSpPr>
          <p:spPr>
            <a:xfrm>
              <a:off x="1571456" y="1048927"/>
              <a:ext cx="162070" cy="517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42" y="0"/>
                  </a:moveTo>
                  <a:lnTo>
                    <a:pt x="0" y="21600"/>
                  </a:lnTo>
                  <a:lnTo>
                    <a:pt x="7768" y="21600"/>
                  </a:lnTo>
                  <a:lnTo>
                    <a:pt x="21600" y="0"/>
                  </a:lnTo>
                  <a:lnTo>
                    <a:pt x="4642"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7" name="Freeform 185"/>
            <p:cNvSpPr/>
            <p:nvPr/>
          </p:nvSpPr>
          <p:spPr>
            <a:xfrm>
              <a:off x="1638531" y="1199672"/>
              <a:ext cx="63702" cy="294495"/>
            </a:xfrm>
            <a:custGeom>
              <a:avLst/>
              <a:gdLst/>
              <a:ahLst/>
              <a:cxnLst>
                <a:cxn ang="0">
                  <a:pos x="wd2" y="hd2"/>
                </a:cxn>
                <a:cxn ang="5400000">
                  <a:pos x="wd2" y="hd2"/>
                </a:cxn>
                <a:cxn ang="10800000">
                  <a:pos x="wd2" y="hd2"/>
                </a:cxn>
                <a:cxn ang="16200000">
                  <a:pos x="wd2" y="hd2"/>
                </a:cxn>
              </a:cxnLst>
              <a:rect l="0" t="0" r="r" b="b"/>
              <a:pathLst>
                <a:path w="17740" h="21600" fill="norm" stroke="1" extrusionOk="0">
                  <a:moveTo>
                    <a:pt x="6454" y="471"/>
                  </a:moveTo>
                  <a:cubicBezTo>
                    <a:pt x="6454" y="471"/>
                    <a:pt x="-3860" y="13964"/>
                    <a:pt x="1589" y="21600"/>
                  </a:cubicBezTo>
                  <a:lnTo>
                    <a:pt x="17740" y="0"/>
                  </a:lnTo>
                  <a:lnTo>
                    <a:pt x="6454" y="471"/>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8" name="Freeform 186"/>
            <p:cNvSpPr/>
            <p:nvPr/>
          </p:nvSpPr>
          <p:spPr>
            <a:xfrm>
              <a:off x="1634063" y="1048927"/>
              <a:ext cx="152168" cy="530032"/>
            </a:xfrm>
            <a:custGeom>
              <a:avLst/>
              <a:gdLst/>
              <a:ahLst/>
              <a:cxnLst>
                <a:cxn ang="0">
                  <a:pos x="wd2" y="hd2"/>
                </a:cxn>
                <a:cxn ang="5400000">
                  <a:pos x="wd2" y="hd2"/>
                </a:cxn>
                <a:cxn ang="10800000">
                  <a:pos x="wd2" y="hd2"/>
                </a:cxn>
                <a:cxn ang="16200000">
                  <a:pos x="wd2" y="hd2"/>
                </a:cxn>
              </a:cxnLst>
              <a:rect l="0" t="0" r="r" b="b"/>
              <a:pathLst>
                <a:path w="19170" h="21600" fill="norm" stroke="1" extrusionOk="0">
                  <a:moveTo>
                    <a:pt x="0" y="0"/>
                  </a:moveTo>
                  <a:lnTo>
                    <a:pt x="10800" y="21600"/>
                  </a:lnTo>
                  <a:lnTo>
                    <a:pt x="19170" y="21600"/>
                  </a:lnTo>
                  <a:lnTo>
                    <a:pt x="16200" y="6512"/>
                  </a:lnTo>
                  <a:cubicBezTo>
                    <a:pt x="16200" y="6512"/>
                    <a:pt x="21600" y="2704"/>
                    <a:pt x="14670" y="0"/>
                  </a:cubicBez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69" name="Freeform 187"/>
            <p:cNvSpPr/>
            <p:nvPr/>
          </p:nvSpPr>
          <p:spPr>
            <a:xfrm>
              <a:off x="1689417" y="1001819"/>
              <a:ext cx="119249" cy="136829"/>
            </a:xfrm>
            <a:custGeom>
              <a:avLst/>
              <a:gdLst/>
              <a:ahLst/>
              <a:cxnLst>
                <a:cxn ang="0">
                  <a:pos x="wd2" y="hd2"/>
                </a:cxn>
                <a:cxn ang="5400000">
                  <a:pos x="wd2" y="hd2"/>
                </a:cxn>
                <a:cxn ang="10800000">
                  <a:pos x="wd2" y="hd2"/>
                </a:cxn>
                <a:cxn ang="16200000">
                  <a:pos x="wd2" y="hd2"/>
                </a:cxn>
              </a:cxnLst>
              <a:rect l="0" t="0" r="r" b="b"/>
              <a:pathLst>
                <a:path w="21220" h="21500" fill="norm" stroke="1" extrusionOk="0">
                  <a:moveTo>
                    <a:pt x="9733" y="9000"/>
                  </a:moveTo>
                  <a:cubicBezTo>
                    <a:pt x="7736" y="9562"/>
                    <a:pt x="2991" y="12375"/>
                    <a:pt x="2991" y="12375"/>
                  </a:cubicBezTo>
                  <a:cubicBezTo>
                    <a:pt x="2991" y="12375"/>
                    <a:pt x="993" y="15075"/>
                    <a:pt x="119" y="17325"/>
                  </a:cubicBezTo>
                  <a:cubicBezTo>
                    <a:pt x="-380" y="18338"/>
                    <a:pt x="869" y="18000"/>
                    <a:pt x="619" y="18338"/>
                  </a:cubicBezTo>
                  <a:cubicBezTo>
                    <a:pt x="119" y="19463"/>
                    <a:pt x="-5" y="20363"/>
                    <a:pt x="119" y="20363"/>
                  </a:cubicBezTo>
                  <a:cubicBezTo>
                    <a:pt x="1118" y="20588"/>
                    <a:pt x="2117" y="19687"/>
                    <a:pt x="2117" y="19687"/>
                  </a:cubicBezTo>
                  <a:cubicBezTo>
                    <a:pt x="1243" y="20700"/>
                    <a:pt x="993" y="21375"/>
                    <a:pt x="1867" y="21375"/>
                  </a:cubicBezTo>
                  <a:cubicBezTo>
                    <a:pt x="2741" y="21375"/>
                    <a:pt x="3865" y="20363"/>
                    <a:pt x="3865" y="20363"/>
                  </a:cubicBezTo>
                  <a:cubicBezTo>
                    <a:pt x="3615" y="20925"/>
                    <a:pt x="3740" y="21600"/>
                    <a:pt x="4240" y="21487"/>
                  </a:cubicBezTo>
                  <a:cubicBezTo>
                    <a:pt x="6362" y="20588"/>
                    <a:pt x="7736" y="17100"/>
                    <a:pt x="7736" y="17100"/>
                  </a:cubicBezTo>
                  <a:lnTo>
                    <a:pt x="10732" y="16650"/>
                  </a:lnTo>
                  <a:cubicBezTo>
                    <a:pt x="13604" y="16313"/>
                    <a:pt x="13729" y="12937"/>
                    <a:pt x="13729" y="12937"/>
                  </a:cubicBezTo>
                  <a:lnTo>
                    <a:pt x="21220" y="3937"/>
                  </a:lnTo>
                  <a:cubicBezTo>
                    <a:pt x="18598" y="3150"/>
                    <a:pt x="16101" y="1462"/>
                    <a:pt x="14353" y="0"/>
                  </a:cubicBezTo>
                  <a:lnTo>
                    <a:pt x="9733" y="90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70" name="Freeform 188"/>
            <p:cNvSpPr/>
            <p:nvPr/>
          </p:nvSpPr>
          <p:spPr>
            <a:xfrm>
              <a:off x="1721715" y="797688"/>
              <a:ext cx="137102" cy="228546"/>
            </a:xfrm>
            <a:custGeom>
              <a:avLst/>
              <a:gdLst/>
              <a:ahLst/>
              <a:cxnLst>
                <a:cxn ang="0">
                  <a:pos x="wd2" y="hd2"/>
                </a:cxn>
                <a:cxn ang="5400000">
                  <a:pos x="wd2" y="hd2"/>
                </a:cxn>
                <a:cxn ang="10800000">
                  <a:pos x="wd2" y="hd2"/>
                </a:cxn>
                <a:cxn ang="16200000">
                  <a:pos x="wd2" y="hd2"/>
                </a:cxn>
              </a:cxnLst>
              <a:rect l="0" t="0" r="r" b="b"/>
              <a:pathLst>
                <a:path w="21128" h="21600" fill="norm" stroke="1" extrusionOk="0">
                  <a:moveTo>
                    <a:pt x="4342" y="0"/>
                  </a:moveTo>
                  <a:lnTo>
                    <a:pt x="2062" y="0"/>
                  </a:lnTo>
                  <a:lnTo>
                    <a:pt x="0" y="8452"/>
                  </a:lnTo>
                  <a:lnTo>
                    <a:pt x="11180" y="14288"/>
                  </a:lnTo>
                  <a:lnTo>
                    <a:pt x="7272" y="19252"/>
                  </a:lnTo>
                  <a:cubicBezTo>
                    <a:pt x="8792" y="20124"/>
                    <a:pt x="10963" y="21130"/>
                    <a:pt x="13242" y="21600"/>
                  </a:cubicBezTo>
                  <a:lnTo>
                    <a:pt x="19972" y="15965"/>
                  </a:lnTo>
                  <a:cubicBezTo>
                    <a:pt x="21600" y="14624"/>
                    <a:pt x="21491" y="12812"/>
                    <a:pt x="19755" y="11538"/>
                  </a:cubicBezTo>
                  <a:lnTo>
                    <a:pt x="4342" y="0"/>
                  </a:lnTo>
                </a:path>
              </a:pathLst>
            </a:custGeom>
            <a:solidFill>
              <a:srgbClr val="FD43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494" name="Group"/>
          <p:cNvGrpSpPr/>
          <p:nvPr/>
        </p:nvGrpSpPr>
        <p:grpSpPr>
          <a:xfrm>
            <a:off x="13997849" y="2788301"/>
            <a:ext cx="2293021" cy="2122841"/>
            <a:chOff x="0" y="0"/>
            <a:chExt cx="2293019" cy="2122839"/>
          </a:xfrm>
        </p:grpSpPr>
        <p:sp>
          <p:nvSpPr>
            <p:cNvPr id="472" name="Freeform 241"/>
            <p:cNvSpPr/>
            <p:nvPr/>
          </p:nvSpPr>
          <p:spPr>
            <a:xfrm>
              <a:off x="0" y="0"/>
              <a:ext cx="2293020" cy="2122840"/>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73" name="Freeform 104"/>
            <p:cNvSpPr/>
            <p:nvPr/>
          </p:nvSpPr>
          <p:spPr>
            <a:xfrm>
              <a:off x="300810" y="581532"/>
              <a:ext cx="1687750" cy="1172132"/>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2437" y="0"/>
                  </a:moveTo>
                  <a:lnTo>
                    <a:pt x="18765" y="0"/>
                  </a:lnTo>
                  <a:cubicBezTo>
                    <a:pt x="19146" y="0"/>
                    <a:pt x="19458" y="422"/>
                    <a:pt x="19458" y="927"/>
                  </a:cubicBezTo>
                  <a:lnTo>
                    <a:pt x="19458" y="15195"/>
                  </a:lnTo>
                  <a:cubicBezTo>
                    <a:pt x="19458" y="15713"/>
                    <a:pt x="19146" y="16121"/>
                    <a:pt x="18765" y="16121"/>
                  </a:cubicBezTo>
                  <a:lnTo>
                    <a:pt x="18040" y="16135"/>
                  </a:lnTo>
                  <a:lnTo>
                    <a:pt x="18040" y="17024"/>
                  </a:lnTo>
                  <a:lnTo>
                    <a:pt x="19097" y="17038"/>
                  </a:lnTo>
                  <a:cubicBezTo>
                    <a:pt x="19318" y="17038"/>
                    <a:pt x="19529" y="17188"/>
                    <a:pt x="19660" y="17433"/>
                  </a:cubicBezTo>
                  <a:lnTo>
                    <a:pt x="21085" y="20157"/>
                  </a:lnTo>
                  <a:cubicBezTo>
                    <a:pt x="21406" y="20769"/>
                    <a:pt x="21075" y="21600"/>
                    <a:pt x="20523" y="21600"/>
                  </a:cubicBezTo>
                  <a:lnTo>
                    <a:pt x="689" y="21600"/>
                  </a:lnTo>
                  <a:cubicBezTo>
                    <a:pt x="127" y="21600"/>
                    <a:pt x="-194" y="20769"/>
                    <a:pt x="127" y="20157"/>
                  </a:cubicBezTo>
                  <a:lnTo>
                    <a:pt x="1552" y="17433"/>
                  </a:lnTo>
                  <a:cubicBezTo>
                    <a:pt x="1683" y="17188"/>
                    <a:pt x="1894" y="17038"/>
                    <a:pt x="2115" y="17038"/>
                  </a:cubicBezTo>
                  <a:lnTo>
                    <a:pt x="3216" y="17024"/>
                  </a:lnTo>
                  <a:lnTo>
                    <a:pt x="3216" y="16135"/>
                  </a:lnTo>
                  <a:lnTo>
                    <a:pt x="2437" y="16121"/>
                  </a:lnTo>
                  <a:cubicBezTo>
                    <a:pt x="2066" y="16121"/>
                    <a:pt x="1754" y="15713"/>
                    <a:pt x="1754" y="15195"/>
                  </a:cubicBezTo>
                  <a:lnTo>
                    <a:pt x="1754" y="927"/>
                  </a:lnTo>
                  <a:cubicBezTo>
                    <a:pt x="1754" y="422"/>
                    <a:pt x="2066" y="0"/>
                    <a:pt x="24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74" name="Freeform 244"/>
            <p:cNvSpPr/>
            <p:nvPr/>
          </p:nvSpPr>
          <p:spPr>
            <a:xfrm>
              <a:off x="510912" y="640340"/>
              <a:ext cx="1271198" cy="760481"/>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75" name="Freeform 106"/>
            <p:cNvSpPr/>
            <p:nvPr/>
          </p:nvSpPr>
          <p:spPr>
            <a:xfrm>
              <a:off x="507369" y="645599"/>
              <a:ext cx="1273109" cy="75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81" y="194"/>
                  </a:lnTo>
                  <a:lnTo>
                    <a:pt x="21600" y="161"/>
                  </a:lnTo>
                  <a:cubicBezTo>
                    <a:pt x="21600" y="3708"/>
                    <a:pt x="21575" y="18024"/>
                    <a:pt x="21568" y="21575"/>
                  </a:cubicBezTo>
                  <a:lnTo>
                    <a:pt x="41" y="21600"/>
                  </a:lnTo>
                  <a:lnTo>
                    <a:pt x="0" y="17610"/>
                  </a:lnTo>
                  <a:lnTo>
                    <a:pt x="6092" y="10230"/>
                  </a:lnTo>
                  <a:lnTo>
                    <a:pt x="8749" y="13304"/>
                  </a:lnTo>
                  <a:lnTo>
                    <a:pt x="11405" y="10230"/>
                  </a:lnTo>
                  <a:lnTo>
                    <a:pt x="13532" y="13326"/>
                  </a:lnTo>
                  <a:lnTo>
                    <a:pt x="21581" y="0"/>
                  </a:lnTo>
                  <a:close/>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76" name="Freeform 107"/>
            <p:cNvSpPr/>
            <p:nvPr/>
          </p:nvSpPr>
          <p:spPr>
            <a:xfrm>
              <a:off x="506866" y="639043"/>
              <a:ext cx="1276043" cy="763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48" y="18427"/>
                  </a:moveTo>
                  <a:lnTo>
                    <a:pt x="19748" y="21453"/>
                  </a:lnTo>
                  <a:lnTo>
                    <a:pt x="21491" y="21453"/>
                  </a:lnTo>
                  <a:lnTo>
                    <a:pt x="21491" y="18427"/>
                  </a:lnTo>
                  <a:lnTo>
                    <a:pt x="19748" y="18427"/>
                  </a:lnTo>
                  <a:close/>
                  <a:moveTo>
                    <a:pt x="17578" y="18427"/>
                  </a:moveTo>
                  <a:lnTo>
                    <a:pt x="17578" y="21453"/>
                  </a:lnTo>
                  <a:lnTo>
                    <a:pt x="19517" y="21453"/>
                  </a:lnTo>
                  <a:lnTo>
                    <a:pt x="19517" y="18427"/>
                  </a:lnTo>
                  <a:lnTo>
                    <a:pt x="17578" y="18427"/>
                  </a:lnTo>
                  <a:close/>
                  <a:moveTo>
                    <a:pt x="15424" y="18427"/>
                  </a:moveTo>
                  <a:lnTo>
                    <a:pt x="15424" y="21453"/>
                  </a:lnTo>
                  <a:lnTo>
                    <a:pt x="17363" y="21453"/>
                  </a:lnTo>
                  <a:lnTo>
                    <a:pt x="17363" y="18427"/>
                  </a:lnTo>
                  <a:lnTo>
                    <a:pt x="15424" y="18427"/>
                  </a:lnTo>
                  <a:close/>
                  <a:moveTo>
                    <a:pt x="13225" y="18427"/>
                  </a:moveTo>
                  <a:lnTo>
                    <a:pt x="13225" y="21453"/>
                  </a:lnTo>
                  <a:lnTo>
                    <a:pt x="15206" y="21453"/>
                  </a:lnTo>
                  <a:lnTo>
                    <a:pt x="15206" y="18427"/>
                  </a:lnTo>
                  <a:lnTo>
                    <a:pt x="13225" y="18427"/>
                  </a:lnTo>
                  <a:close/>
                  <a:moveTo>
                    <a:pt x="11068" y="18427"/>
                  </a:moveTo>
                  <a:lnTo>
                    <a:pt x="11068" y="21453"/>
                  </a:lnTo>
                  <a:lnTo>
                    <a:pt x="13008" y="21453"/>
                  </a:lnTo>
                  <a:lnTo>
                    <a:pt x="13008" y="18427"/>
                  </a:lnTo>
                  <a:lnTo>
                    <a:pt x="11068" y="18427"/>
                  </a:lnTo>
                  <a:close/>
                  <a:moveTo>
                    <a:pt x="8914" y="18427"/>
                  </a:moveTo>
                  <a:lnTo>
                    <a:pt x="8914" y="21453"/>
                  </a:lnTo>
                  <a:lnTo>
                    <a:pt x="10840" y="21453"/>
                  </a:lnTo>
                  <a:lnTo>
                    <a:pt x="10840" y="18427"/>
                  </a:lnTo>
                  <a:lnTo>
                    <a:pt x="8914" y="18427"/>
                  </a:lnTo>
                  <a:close/>
                  <a:moveTo>
                    <a:pt x="6759" y="18427"/>
                  </a:moveTo>
                  <a:lnTo>
                    <a:pt x="6759" y="21453"/>
                  </a:lnTo>
                  <a:lnTo>
                    <a:pt x="8685" y="21453"/>
                  </a:lnTo>
                  <a:lnTo>
                    <a:pt x="8685" y="18427"/>
                  </a:lnTo>
                  <a:lnTo>
                    <a:pt x="6759" y="18427"/>
                  </a:lnTo>
                  <a:close/>
                  <a:moveTo>
                    <a:pt x="4591" y="18427"/>
                  </a:moveTo>
                  <a:lnTo>
                    <a:pt x="4591" y="21453"/>
                  </a:lnTo>
                  <a:lnTo>
                    <a:pt x="6531" y="21453"/>
                  </a:lnTo>
                  <a:lnTo>
                    <a:pt x="6531" y="18427"/>
                  </a:lnTo>
                  <a:lnTo>
                    <a:pt x="4591" y="18427"/>
                  </a:lnTo>
                  <a:close/>
                  <a:moveTo>
                    <a:pt x="2437" y="18427"/>
                  </a:moveTo>
                  <a:lnTo>
                    <a:pt x="2437" y="21453"/>
                  </a:lnTo>
                  <a:lnTo>
                    <a:pt x="4376" y="21453"/>
                  </a:lnTo>
                  <a:lnTo>
                    <a:pt x="4376" y="18427"/>
                  </a:lnTo>
                  <a:lnTo>
                    <a:pt x="2437" y="18427"/>
                  </a:lnTo>
                  <a:close/>
                  <a:moveTo>
                    <a:pt x="117" y="18427"/>
                  </a:moveTo>
                  <a:lnTo>
                    <a:pt x="117" y="21453"/>
                  </a:lnTo>
                  <a:lnTo>
                    <a:pt x="2280" y="21453"/>
                  </a:lnTo>
                  <a:lnTo>
                    <a:pt x="2280" y="18427"/>
                  </a:lnTo>
                  <a:lnTo>
                    <a:pt x="117" y="18427"/>
                  </a:lnTo>
                  <a:close/>
                  <a:moveTo>
                    <a:pt x="2280" y="15082"/>
                  </a:moveTo>
                  <a:lnTo>
                    <a:pt x="117" y="17726"/>
                  </a:lnTo>
                  <a:lnTo>
                    <a:pt x="117" y="18089"/>
                  </a:lnTo>
                  <a:lnTo>
                    <a:pt x="2280" y="18089"/>
                  </a:lnTo>
                  <a:lnTo>
                    <a:pt x="2280" y="15082"/>
                  </a:lnTo>
                  <a:close/>
                  <a:moveTo>
                    <a:pt x="19748" y="15039"/>
                  </a:moveTo>
                  <a:lnTo>
                    <a:pt x="19748" y="18089"/>
                  </a:lnTo>
                  <a:lnTo>
                    <a:pt x="21491" y="18089"/>
                  </a:lnTo>
                  <a:lnTo>
                    <a:pt x="21491" y="15039"/>
                  </a:lnTo>
                  <a:lnTo>
                    <a:pt x="19748" y="15039"/>
                  </a:lnTo>
                  <a:close/>
                  <a:moveTo>
                    <a:pt x="17578" y="15039"/>
                  </a:moveTo>
                  <a:lnTo>
                    <a:pt x="17578" y="18089"/>
                  </a:lnTo>
                  <a:lnTo>
                    <a:pt x="19517" y="18089"/>
                  </a:lnTo>
                  <a:lnTo>
                    <a:pt x="19517" y="15039"/>
                  </a:lnTo>
                  <a:lnTo>
                    <a:pt x="17578" y="15039"/>
                  </a:lnTo>
                  <a:close/>
                  <a:moveTo>
                    <a:pt x="15424" y="15039"/>
                  </a:moveTo>
                  <a:lnTo>
                    <a:pt x="15424" y="18089"/>
                  </a:lnTo>
                  <a:lnTo>
                    <a:pt x="17363" y="18089"/>
                  </a:lnTo>
                  <a:lnTo>
                    <a:pt x="17363" y="15039"/>
                  </a:lnTo>
                  <a:lnTo>
                    <a:pt x="15424" y="15039"/>
                  </a:lnTo>
                  <a:close/>
                  <a:moveTo>
                    <a:pt x="13225" y="15039"/>
                  </a:moveTo>
                  <a:lnTo>
                    <a:pt x="13225" y="18089"/>
                  </a:lnTo>
                  <a:lnTo>
                    <a:pt x="15206" y="18089"/>
                  </a:lnTo>
                  <a:lnTo>
                    <a:pt x="15206" y="15039"/>
                  </a:lnTo>
                  <a:lnTo>
                    <a:pt x="13225" y="15039"/>
                  </a:lnTo>
                  <a:close/>
                  <a:moveTo>
                    <a:pt x="11068" y="15039"/>
                  </a:moveTo>
                  <a:lnTo>
                    <a:pt x="11068" y="18089"/>
                  </a:lnTo>
                  <a:lnTo>
                    <a:pt x="13008" y="18089"/>
                  </a:lnTo>
                  <a:lnTo>
                    <a:pt x="13008" y="15039"/>
                  </a:lnTo>
                  <a:lnTo>
                    <a:pt x="11068" y="15039"/>
                  </a:lnTo>
                  <a:close/>
                  <a:moveTo>
                    <a:pt x="8914" y="15039"/>
                  </a:moveTo>
                  <a:lnTo>
                    <a:pt x="8914" y="18089"/>
                  </a:lnTo>
                  <a:lnTo>
                    <a:pt x="10840" y="18089"/>
                  </a:lnTo>
                  <a:lnTo>
                    <a:pt x="10840" y="15039"/>
                  </a:lnTo>
                  <a:lnTo>
                    <a:pt x="8914" y="15039"/>
                  </a:lnTo>
                  <a:close/>
                  <a:moveTo>
                    <a:pt x="6759" y="15039"/>
                  </a:moveTo>
                  <a:lnTo>
                    <a:pt x="6759" y="18089"/>
                  </a:lnTo>
                  <a:lnTo>
                    <a:pt x="8685" y="18089"/>
                  </a:lnTo>
                  <a:lnTo>
                    <a:pt x="8685" y="15039"/>
                  </a:lnTo>
                  <a:lnTo>
                    <a:pt x="6759" y="15039"/>
                  </a:lnTo>
                  <a:close/>
                  <a:moveTo>
                    <a:pt x="4591" y="15039"/>
                  </a:moveTo>
                  <a:lnTo>
                    <a:pt x="4591" y="18089"/>
                  </a:lnTo>
                  <a:lnTo>
                    <a:pt x="6531" y="18089"/>
                  </a:lnTo>
                  <a:lnTo>
                    <a:pt x="6531" y="15039"/>
                  </a:lnTo>
                  <a:lnTo>
                    <a:pt x="4591" y="15039"/>
                  </a:lnTo>
                  <a:close/>
                  <a:moveTo>
                    <a:pt x="2437" y="15039"/>
                  </a:moveTo>
                  <a:lnTo>
                    <a:pt x="2437" y="18089"/>
                  </a:lnTo>
                  <a:lnTo>
                    <a:pt x="4376" y="18089"/>
                  </a:lnTo>
                  <a:lnTo>
                    <a:pt x="4376" y="15039"/>
                  </a:lnTo>
                  <a:lnTo>
                    <a:pt x="2437" y="15039"/>
                  </a:lnTo>
                  <a:close/>
                  <a:moveTo>
                    <a:pt x="4376" y="12466"/>
                  </a:moveTo>
                  <a:lnTo>
                    <a:pt x="2531" y="14681"/>
                  </a:lnTo>
                  <a:lnTo>
                    <a:pt x="4376" y="14681"/>
                  </a:lnTo>
                  <a:lnTo>
                    <a:pt x="4376" y="12466"/>
                  </a:lnTo>
                  <a:close/>
                  <a:moveTo>
                    <a:pt x="19748" y="11675"/>
                  </a:moveTo>
                  <a:lnTo>
                    <a:pt x="19748" y="14679"/>
                  </a:lnTo>
                  <a:lnTo>
                    <a:pt x="21491" y="14679"/>
                  </a:lnTo>
                  <a:lnTo>
                    <a:pt x="21491" y="11675"/>
                  </a:lnTo>
                  <a:lnTo>
                    <a:pt x="19748" y="11675"/>
                  </a:lnTo>
                  <a:close/>
                  <a:moveTo>
                    <a:pt x="17578" y="11675"/>
                  </a:moveTo>
                  <a:lnTo>
                    <a:pt x="17578" y="14679"/>
                  </a:lnTo>
                  <a:lnTo>
                    <a:pt x="19517" y="14679"/>
                  </a:lnTo>
                  <a:lnTo>
                    <a:pt x="19517" y="11675"/>
                  </a:lnTo>
                  <a:lnTo>
                    <a:pt x="17578" y="11675"/>
                  </a:lnTo>
                  <a:close/>
                  <a:moveTo>
                    <a:pt x="15424" y="11675"/>
                  </a:moveTo>
                  <a:lnTo>
                    <a:pt x="15424" y="14679"/>
                  </a:lnTo>
                  <a:lnTo>
                    <a:pt x="17363" y="14679"/>
                  </a:lnTo>
                  <a:lnTo>
                    <a:pt x="17363" y="11675"/>
                  </a:lnTo>
                  <a:lnTo>
                    <a:pt x="15424" y="11675"/>
                  </a:lnTo>
                  <a:close/>
                  <a:moveTo>
                    <a:pt x="14601" y="11675"/>
                  </a:moveTo>
                  <a:lnTo>
                    <a:pt x="13583" y="13313"/>
                  </a:lnTo>
                  <a:lnTo>
                    <a:pt x="13514" y="13418"/>
                  </a:lnTo>
                  <a:lnTo>
                    <a:pt x="13432" y="13334"/>
                  </a:lnTo>
                  <a:lnTo>
                    <a:pt x="13225" y="13019"/>
                  </a:lnTo>
                  <a:lnTo>
                    <a:pt x="13225" y="14679"/>
                  </a:lnTo>
                  <a:lnTo>
                    <a:pt x="15206" y="14679"/>
                  </a:lnTo>
                  <a:lnTo>
                    <a:pt x="15206" y="11675"/>
                  </a:lnTo>
                  <a:lnTo>
                    <a:pt x="14601" y="11675"/>
                  </a:lnTo>
                  <a:close/>
                  <a:moveTo>
                    <a:pt x="11068" y="11675"/>
                  </a:moveTo>
                  <a:lnTo>
                    <a:pt x="11068" y="14679"/>
                  </a:lnTo>
                  <a:lnTo>
                    <a:pt x="13008" y="14679"/>
                  </a:lnTo>
                  <a:lnTo>
                    <a:pt x="13008" y="12725"/>
                  </a:lnTo>
                  <a:lnTo>
                    <a:pt x="12267" y="11675"/>
                  </a:lnTo>
                  <a:lnTo>
                    <a:pt x="11068" y="11675"/>
                  </a:lnTo>
                  <a:close/>
                  <a:moveTo>
                    <a:pt x="10234" y="11675"/>
                  </a:moveTo>
                  <a:lnTo>
                    <a:pt x="8914" y="13166"/>
                  </a:lnTo>
                  <a:lnTo>
                    <a:pt x="8914" y="14679"/>
                  </a:lnTo>
                  <a:lnTo>
                    <a:pt x="10840" y="14679"/>
                  </a:lnTo>
                  <a:lnTo>
                    <a:pt x="10840" y="11675"/>
                  </a:lnTo>
                  <a:lnTo>
                    <a:pt x="10234" y="11675"/>
                  </a:lnTo>
                  <a:close/>
                  <a:moveTo>
                    <a:pt x="6759" y="11675"/>
                  </a:moveTo>
                  <a:lnTo>
                    <a:pt x="6759" y="14679"/>
                  </a:lnTo>
                  <a:lnTo>
                    <a:pt x="8685" y="14679"/>
                  </a:lnTo>
                  <a:lnTo>
                    <a:pt x="8685" y="13397"/>
                  </a:lnTo>
                  <a:lnTo>
                    <a:pt x="8631" y="13334"/>
                  </a:lnTo>
                  <a:lnTo>
                    <a:pt x="7204" y="11675"/>
                  </a:lnTo>
                  <a:lnTo>
                    <a:pt x="6759" y="11675"/>
                  </a:lnTo>
                  <a:close/>
                  <a:moveTo>
                    <a:pt x="5022" y="11675"/>
                  </a:moveTo>
                  <a:lnTo>
                    <a:pt x="4591" y="12200"/>
                  </a:lnTo>
                  <a:lnTo>
                    <a:pt x="4591" y="14679"/>
                  </a:lnTo>
                  <a:lnTo>
                    <a:pt x="6531" y="14679"/>
                  </a:lnTo>
                  <a:lnTo>
                    <a:pt x="6531" y="11675"/>
                  </a:lnTo>
                  <a:lnTo>
                    <a:pt x="5022" y="11675"/>
                  </a:lnTo>
                  <a:close/>
                  <a:moveTo>
                    <a:pt x="6758" y="11184"/>
                  </a:moveTo>
                  <a:lnTo>
                    <a:pt x="6758" y="11403"/>
                  </a:lnTo>
                  <a:lnTo>
                    <a:pt x="6931" y="11403"/>
                  </a:lnTo>
                  <a:lnTo>
                    <a:pt x="6758" y="11184"/>
                  </a:lnTo>
                  <a:close/>
                  <a:moveTo>
                    <a:pt x="10896" y="11003"/>
                  </a:moveTo>
                  <a:lnTo>
                    <a:pt x="10562" y="11400"/>
                  </a:lnTo>
                  <a:lnTo>
                    <a:pt x="10896" y="11400"/>
                  </a:lnTo>
                  <a:lnTo>
                    <a:pt x="10896" y="11003"/>
                  </a:lnTo>
                  <a:close/>
                  <a:moveTo>
                    <a:pt x="15205" y="10689"/>
                  </a:moveTo>
                  <a:lnTo>
                    <a:pt x="14802" y="11322"/>
                  </a:lnTo>
                  <a:lnTo>
                    <a:pt x="15205" y="11322"/>
                  </a:lnTo>
                  <a:lnTo>
                    <a:pt x="15205" y="10689"/>
                  </a:lnTo>
                  <a:close/>
                  <a:moveTo>
                    <a:pt x="11379" y="10421"/>
                  </a:moveTo>
                  <a:lnTo>
                    <a:pt x="11069" y="10786"/>
                  </a:lnTo>
                  <a:lnTo>
                    <a:pt x="11069" y="11407"/>
                  </a:lnTo>
                  <a:lnTo>
                    <a:pt x="12054" y="11407"/>
                  </a:lnTo>
                  <a:lnTo>
                    <a:pt x="11379" y="10421"/>
                  </a:lnTo>
                  <a:close/>
                  <a:moveTo>
                    <a:pt x="6139" y="10421"/>
                  </a:moveTo>
                  <a:lnTo>
                    <a:pt x="5336" y="11407"/>
                  </a:lnTo>
                  <a:lnTo>
                    <a:pt x="6589" y="11407"/>
                  </a:lnTo>
                  <a:lnTo>
                    <a:pt x="6589" y="10935"/>
                  </a:lnTo>
                  <a:lnTo>
                    <a:pt x="6139" y="10421"/>
                  </a:lnTo>
                  <a:close/>
                  <a:moveTo>
                    <a:pt x="17578" y="8312"/>
                  </a:moveTo>
                  <a:lnTo>
                    <a:pt x="17578" y="11319"/>
                  </a:lnTo>
                  <a:lnTo>
                    <a:pt x="19517" y="11319"/>
                  </a:lnTo>
                  <a:lnTo>
                    <a:pt x="19517" y="8312"/>
                  </a:lnTo>
                  <a:lnTo>
                    <a:pt x="17578" y="8312"/>
                  </a:lnTo>
                  <a:close/>
                  <a:moveTo>
                    <a:pt x="19748" y="8312"/>
                  </a:moveTo>
                  <a:lnTo>
                    <a:pt x="19748" y="11319"/>
                  </a:lnTo>
                  <a:lnTo>
                    <a:pt x="21491" y="11319"/>
                  </a:lnTo>
                  <a:lnTo>
                    <a:pt x="21491" y="8312"/>
                  </a:lnTo>
                  <a:lnTo>
                    <a:pt x="19748" y="8312"/>
                  </a:lnTo>
                  <a:close/>
                  <a:moveTo>
                    <a:pt x="16649" y="8312"/>
                  </a:moveTo>
                  <a:lnTo>
                    <a:pt x="15424" y="10337"/>
                  </a:lnTo>
                  <a:lnTo>
                    <a:pt x="15424" y="11319"/>
                  </a:lnTo>
                  <a:lnTo>
                    <a:pt x="17363" y="11319"/>
                  </a:lnTo>
                  <a:lnTo>
                    <a:pt x="17363" y="8312"/>
                  </a:lnTo>
                  <a:lnTo>
                    <a:pt x="16649" y="8312"/>
                  </a:lnTo>
                  <a:close/>
                  <a:moveTo>
                    <a:pt x="17360" y="7177"/>
                  </a:moveTo>
                  <a:lnTo>
                    <a:pt x="16821" y="8068"/>
                  </a:lnTo>
                  <a:lnTo>
                    <a:pt x="17360" y="8068"/>
                  </a:lnTo>
                  <a:lnTo>
                    <a:pt x="17360" y="7177"/>
                  </a:lnTo>
                  <a:close/>
                  <a:moveTo>
                    <a:pt x="19748" y="4996"/>
                  </a:moveTo>
                  <a:lnTo>
                    <a:pt x="19748" y="8067"/>
                  </a:lnTo>
                  <a:lnTo>
                    <a:pt x="21491" y="8067"/>
                  </a:lnTo>
                  <a:lnTo>
                    <a:pt x="21491" y="4996"/>
                  </a:lnTo>
                  <a:lnTo>
                    <a:pt x="19748" y="4996"/>
                  </a:lnTo>
                  <a:close/>
                  <a:moveTo>
                    <a:pt x="18669" y="4996"/>
                  </a:moveTo>
                  <a:lnTo>
                    <a:pt x="17578" y="6830"/>
                  </a:lnTo>
                  <a:lnTo>
                    <a:pt x="17578" y="8067"/>
                  </a:lnTo>
                  <a:lnTo>
                    <a:pt x="19517" y="8067"/>
                  </a:lnTo>
                  <a:lnTo>
                    <a:pt x="19517" y="4996"/>
                  </a:lnTo>
                  <a:lnTo>
                    <a:pt x="18669" y="4996"/>
                  </a:lnTo>
                  <a:close/>
                  <a:moveTo>
                    <a:pt x="19517" y="3557"/>
                  </a:moveTo>
                  <a:lnTo>
                    <a:pt x="18865" y="4656"/>
                  </a:lnTo>
                  <a:lnTo>
                    <a:pt x="19517" y="4656"/>
                  </a:lnTo>
                  <a:lnTo>
                    <a:pt x="19517" y="3557"/>
                  </a:lnTo>
                  <a:close/>
                  <a:moveTo>
                    <a:pt x="20715" y="1652"/>
                  </a:moveTo>
                  <a:lnTo>
                    <a:pt x="19748" y="3218"/>
                  </a:lnTo>
                  <a:lnTo>
                    <a:pt x="19748" y="4658"/>
                  </a:lnTo>
                  <a:lnTo>
                    <a:pt x="21491" y="4658"/>
                  </a:lnTo>
                  <a:lnTo>
                    <a:pt x="21491" y="1652"/>
                  </a:lnTo>
                  <a:lnTo>
                    <a:pt x="20715" y="1652"/>
                  </a:lnTo>
                  <a:close/>
                  <a:moveTo>
                    <a:pt x="21489" y="411"/>
                  </a:moveTo>
                  <a:lnTo>
                    <a:pt x="20906" y="1405"/>
                  </a:lnTo>
                  <a:lnTo>
                    <a:pt x="21489" y="1405"/>
                  </a:lnTo>
                  <a:lnTo>
                    <a:pt x="21489" y="411"/>
                  </a:lnTo>
                  <a:close/>
                  <a:moveTo>
                    <a:pt x="21600" y="0"/>
                  </a:moveTo>
                  <a:lnTo>
                    <a:pt x="21600" y="21600"/>
                  </a:lnTo>
                  <a:lnTo>
                    <a:pt x="9" y="21600"/>
                  </a:lnTo>
                  <a:cubicBezTo>
                    <a:pt x="6" y="20258"/>
                    <a:pt x="3" y="18916"/>
                    <a:pt x="0" y="17574"/>
                  </a:cubicBezTo>
                  <a:lnTo>
                    <a:pt x="6139" y="10128"/>
                  </a:lnTo>
                  <a:lnTo>
                    <a:pt x="8685" y="13187"/>
                  </a:lnTo>
                  <a:lnTo>
                    <a:pt x="11379" y="10207"/>
                  </a:lnTo>
                  <a:lnTo>
                    <a:pt x="13514" y="13187"/>
                  </a:lnTo>
                  <a:lnTo>
                    <a:pt x="21600" y="0"/>
                  </a:lnTo>
                  <a:close/>
                </a:path>
              </a:pathLst>
            </a:cu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77" name="Freeform 246"/>
            <p:cNvSpPr/>
            <p:nvPr/>
          </p:nvSpPr>
          <p:spPr>
            <a:xfrm>
              <a:off x="510912" y="352840"/>
              <a:ext cx="1464992" cy="851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48" y="1523"/>
                  </a:moveTo>
                  <a:lnTo>
                    <a:pt x="19267" y="2651"/>
                  </a:lnTo>
                  <a:lnTo>
                    <a:pt x="16615" y="7275"/>
                  </a:lnTo>
                  <a:lnTo>
                    <a:pt x="11690" y="15622"/>
                  </a:lnTo>
                  <a:lnTo>
                    <a:pt x="10983" y="14588"/>
                  </a:lnTo>
                  <a:lnTo>
                    <a:pt x="10558" y="13949"/>
                  </a:lnTo>
                  <a:lnTo>
                    <a:pt x="10052" y="13197"/>
                  </a:lnTo>
                  <a:lnTo>
                    <a:pt x="9486" y="13855"/>
                  </a:lnTo>
                  <a:lnTo>
                    <a:pt x="9015" y="14400"/>
                  </a:lnTo>
                  <a:lnTo>
                    <a:pt x="7612" y="16036"/>
                  </a:lnTo>
                  <a:lnTo>
                    <a:pt x="6269" y="14419"/>
                  </a:lnTo>
                  <a:lnTo>
                    <a:pt x="5821" y="13892"/>
                  </a:lnTo>
                  <a:lnTo>
                    <a:pt x="5315" y="13272"/>
                  </a:lnTo>
                  <a:lnTo>
                    <a:pt x="4796" y="13911"/>
                  </a:lnTo>
                  <a:lnTo>
                    <a:pt x="4360" y="14456"/>
                  </a:lnTo>
                  <a:lnTo>
                    <a:pt x="0" y="19889"/>
                  </a:lnTo>
                  <a:lnTo>
                    <a:pt x="0" y="21600"/>
                  </a:lnTo>
                  <a:lnTo>
                    <a:pt x="4879" y="15509"/>
                  </a:lnTo>
                  <a:lnTo>
                    <a:pt x="5315" y="14964"/>
                  </a:lnTo>
                  <a:lnTo>
                    <a:pt x="5762" y="15490"/>
                  </a:lnTo>
                  <a:lnTo>
                    <a:pt x="7601" y="17690"/>
                  </a:lnTo>
                  <a:lnTo>
                    <a:pt x="9498" y="15472"/>
                  </a:lnTo>
                  <a:lnTo>
                    <a:pt x="9981" y="14926"/>
                  </a:lnTo>
                  <a:lnTo>
                    <a:pt x="10417" y="15566"/>
                  </a:lnTo>
                  <a:lnTo>
                    <a:pt x="11737" y="17521"/>
                  </a:lnTo>
                  <a:lnTo>
                    <a:pt x="17770" y="7275"/>
                  </a:lnTo>
                  <a:lnTo>
                    <a:pt x="19903" y="3685"/>
                  </a:lnTo>
                  <a:lnTo>
                    <a:pt x="20551" y="4700"/>
                  </a:lnTo>
                  <a:lnTo>
                    <a:pt x="21600" y="0"/>
                  </a:lnTo>
                  <a:lnTo>
                    <a:pt x="18548" y="1523"/>
                  </a:ln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78" name="Freeform 109"/>
            <p:cNvSpPr/>
            <p:nvPr/>
          </p:nvSpPr>
          <p:spPr>
            <a:xfrm>
              <a:off x="771652" y="1159799"/>
              <a:ext cx="298700" cy="146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32"/>
                  </a:moveTo>
                  <a:lnTo>
                    <a:pt x="21600" y="18332"/>
                  </a:lnTo>
                  <a:lnTo>
                    <a:pt x="21600" y="21600"/>
                  </a:lnTo>
                  <a:lnTo>
                    <a:pt x="0" y="21600"/>
                  </a:lnTo>
                  <a:close/>
                  <a:moveTo>
                    <a:pt x="0" y="12060"/>
                  </a:moveTo>
                  <a:lnTo>
                    <a:pt x="21600" y="12060"/>
                  </a:lnTo>
                  <a:lnTo>
                    <a:pt x="21600" y="15328"/>
                  </a:lnTo>
                  <a:lnTo>
                    <a:pt x="0" y="15328"/>
                  </a:lnTo>
                  <a:close/>
                  <a:moveTo>
                    <a:pt x="0" y="0"/>
                  </a:moveTo>
                  <a:lnTo>
                    <a:pt x="21600" y="0"/>
                  </a:lnTo>
                  <a:lnTo>
                    <a:pt x="21600" y="3268"/>
                  </a:lnTo>
                  <a:lnTo>
                    <a:pt x="0" y="3268"/>
                  </a:ln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79" name="Freeform 352"/>
            <p:cNvSpPr/>
            <p:nvPr/>
          </p:nvSpPr>
          <p:spPr>
            <a:xfrm>
              <a:off x="771652" y="1202272"/>
              <a:ext cx="298700" cy="22154"/>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0" name="Freeform 111"/>
            <p:cNvSpPr/>
            <p:nvPr/>
          </p:nvSpPr>
          <p:spPr>
            <a:xfrm>
              <a:off x="806889" y="682810"/>
              <a:ext cx="622867" cy="67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13515"/>
                  </a:moveTo>
                  <a:lnTo>
                    <a:pt x="21600" y="13515"/>
                  </a:lnTo>
                  <a:lnTo>
                    <a:pt x="21600" y="21600"/>
                  </a:lnTo>
                  <a:lnTo>
                    <a:pt x="11364" y="21600"/>
                  </a:lnTo>
                  <a:close/>
                  <a:moveTo>
                    <a:pt x="0" y="13515"/>
                  </a:moveTo>
                  <a:lnTo>
                    <a:pt x="10236" y="13515"/>
                  </a:lnTo>
                  <a:lnTo>
                    <a:pt x="10236" y="21600"/>
                  </a:lnTo>
                  <a:lnTo>
                    <a:pt x="0" y="21600"/>
                  </a:lnTo>
                  <a:close/>
                  <a:moveTo>
                    <a:pt x="11364" y="0"/>
                  </a:moveTo>
                  <a:lnTo>
                    <a:pt x="21600" y="0"/>
                  </a:lnTo>
                  <a:lnTo>
                    <a:pt x="21600" y="8079"/>
                  </a:lnTo>
                  <a:lnTo>
                    <a:pt x="11364" y="8079"/>
                  </a:lnTo>
                  <a:close/>
                  <a:moveTo>
                    <a:pt x="0" y="0"/>
                  </a:moveTo>
                  <a:lnTo>
                    <a:pt x="10236" y="0"/>
                  </a:lnTo>
                  <a:lnTo>
                    <a:pt x="10236" y="8079"/>
                  </a:lnTo>
                  <a:lnTo>
                    <a:pt x="0" y="8079"/>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1" name="Freeform 359"/>
            <p:cNvSpPr/>
            <p:nvPr/>
          </p:nvSpPr>
          <p:spPr>
            <a:xfrm>
              <a:off x="595476" y="686079"/>
              <a:ext cx="129577" cy="234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2" y="8681"/>
                  </a:moveTo>
                  <a:cubicBezTo>
                    <a:pt x="9144" y="7792"/>
                    <a:pt x="8746" y="7451"/>
                    <a:pt x="8746" y="6972"/>
                  </a:cubicBezTo>
                  <a:cubicBezTo>
                    <a:pt x="8746" y="6699"/>
                    <a:pt x="9144" y="6015"/>
                    <a:pt x="11661" y="6015"/>
                  </a:cubicBezTo>
                  <a:cubicBezTo>
                    <a:pt x="14179" y="6015"/>
                    <a:pt x="15637" y="6494"/>
                    <a:pt x="16432" y="6630"/>
                  </a:cubicBezTo>
                  <a:lnTo>
                    <a:pt x="18552" y="7314"/>
                  </a:lnTo>
                  <a:lnTo>
                    <a:pt x="21070" y="3759"/>
                  </a:lnTo>
                  <a:lnTo>
                    <a:pt x="19612" y="3349"/>
                  </a:lnTo>
                  <a:cubicBezTo>
                    <a:pt x="18155" y="2871"/>
                    <a:pt x="16564" y="2597"/>
                    <a:pt x="14709" y="2392"/>
                  </a:cubicBezTo>
                  <a:lnTo>
                    <a:pt x="14709" y="0"/>
                  </a:lnTo>
                  <a:lnTo>
                    <a:pt x="7818" y="0"/>
                  </a:lnTo>
                  <a:lnTo>
                    <a:pt x="7818" y="2666"/>
                  </a:lnTo>
                  <a:cubicBezTo>
                    <a:pt x="3578" y="3349"/>
                    <a:pt x="795" y="5127"/>
                    <a:pt x="795" y="7314"/>
                  </a:cubicBezTo>
                  <a:cubicBezTo>
                    <a:pt x="795" y="10185"/>
                    <a:pt x="5301" y="11484"/>
                    <a:pt x="9674" y="12372"/>
                  </a:cubicBezTo>
                  <a:cubicBezTo>
                    <a:pt x="13252" y="13124"/>
                    <a:pt x="13517" y="13671"/>
                    <a:pt x="13517" y="14218"/>
                  </a:cubicBezTo>
                  <a:cubicBezTo>
                    <a:pt x="13517" y="15175"/>
                    <a:pt x="11794" y="15516"/>
                    <a:pt x="10204" y="15516"/>
                  </a:cubicBezTo>
                  <a:cubicBezTo>
                    <a:pt x="8216" y="15516"/>
                    <a:pt x="6228" y="15175"/>
                    <a:pt x="4638" y="14628"/>
                  </a:cubicBezTo>
                  <a:lnTo>
                    <a:pt x="2518" y="13876"/>
                  </a:lnTo>
                  <a:lnTo>
                    <a:pt x="0" y="17499"/>
                  </a:lnTo>
                  <a:lnTo>
                    <a:pt x="1325" y="17977"/>
                  </a:lnTo>
                  <a:cubicBezTo>
                    <a:pt x="2783" y="18456"/>
                    <a:pt x="5036" y="18934"/>
                    <a:pt x="7421" y="19071"/>
                  </a:cubicBezTo>
                  <a:lnTo>
                    <a:pt x="7421" y="21600"/>
                  </a:lnTo>
                  <a:lnTo>
                    <a:pt x="14444" y="21600"/>
                  </a:lnTo>
                  <a:lnTo>
                    <a:pt x="14444" y="18866"/>
                  </a:lnTo>
                  <a:cubicBezTo>
                    <a:pt x="18817" y="18182"/>
                    <a:pt x="21600" y="16337"/>
                    <a:pt x="21600" y="14013"/>
                  </a:cubicBezTo>
                  <a:cubicBezTo>
                    <a:pt x="21600" y="10868"/>
                    <a:pt x="17094" y="9570"/>
                    <a:pt x="13252" y="8681"/>
                  </a:cubicBez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2" name="Freeform 113"/>
            <p:cNvSpPr/>
            <p:nvPr/>
          </p:nvSpPr>
          <p:spPr>
            <a:xfrm>
              <a:off x="419301" y="1528977"/>
              <a:ext cx="1450901" cy="133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14304"/>
                  </a:moveTo>
                  <a:lnTo>
                    <a:pt x="21126" y="14304"/>
                  </a:lnTo>
                  <a:lnTo>
                    <a:pt x="21600" y="21600"/>
                  </a:lnTo>
                  <a:lnTo>
                    <a:pt x="17807" y="21600"/>
                  </a:lnTo>
                  <a:close/>
                  <a:moveTo>
                    <a:pt x="13691" y="14304"/>
                  </a:moveTo>
                  <a:lnTo>
                    <a:pt x="17486" y="14304"/>
                  </a:lnTo>
                  <a:lnTo>
                    <a:pt x="17771" y="21600"/>
                  </a:lnTo>
                  <a:lnTo>
                    <a:pt x="13810" y="21600"/>
                  </a:lnTo>
                  <a:close/>
                  <a:moveTo>
                    <a:pt x="11750" y="14304"/>
                  </a:moveTo>
                  <a:lnTo>
                    <a:pt x="13665" y="14304"/>
                  </a:lnTo>
                  <a:lnTo>
                    <a:pt x="13784" y="21600"/>
                  </a:lnTo>
                  <a:lnTo>
                    <a:pt x="11798" y="21600"/>
                  </a:lnTo>
                  <a:close/>
                  <a:moveTo>
                    <a:pt x="6027" y="14304"/>
                  </a:moveTo>
                  <a:lnTo>
                    <a:pt x="11744" y="14304"/>
                  </a:lnTo>
                  <a:lnTo>
                    <a:pt x="11791" y="21600"/>
                  </a:lnTo>
                  <a:lnTo>
                    <a:pt x="5823" y="21600"/>
                  </a:lnTo>
                  <a:close/>
                  <a:moveTo>
                    <a:pt x="2219" y="14304"/>
                  </a:moveTo>
                  <a:lnTo>
                    <a:pt x="6021" y="14304"/>
                  </a:lnTo>
                  <a:lnTo>
                    <a:pt x="5819" y="21600"/>
                  </a:lnTo>
                  <a:lnTo>
                    <a:pt x="1836" y="21600"/>
                  </a:lnTo>
                  <a:close/>
                  <a:moveTo>
                    <a:pt x="474" y="14304"/>
                  </a:moveTo>
                  <a:lnTo>
                    <a:pt x="2191" y="14304"/>
                  </a:lnTo>
                  <a:lnTo>
                    <a:pt x="1812" y="21600"/>
                  </a:lnTo>
                  <a:lnTo>
                    <a:pt x="0" y="21600"/>
                  </a:lnTo>
                  <a:close/>
                  <a:moveTo>
                    <a:pt x="18937" y="5298"/>
                  </a:moveTo>
                  <a:lnTo>
                    <a:pt x="20548" y="5298"/>
                  </a:lnTo>
                  <a:lnTo>
                    <a:pt x="21128" y="14186"/>
                  </a:lnTo>
                  <a:lnTo>
                    <a:pt x="19410" y="14186"/>
                  </a:lnTo>
                  <a:close/>
                  <a:moveTo>
                    <a:pt x="13534" y="5298"/>
                  </a:moveTo>
                  <a:lnTo>
                    <a:pt x="18918" y="5298"/>
                  </a:lnTo>
                  <a:lnTo>
                    <a:pt x="19397" y="14186"/>
                  </a:lnTo>
                  <a:lnTo>
                    <a:pt x="13701" y="14186"/>
                  </a:lnTo>
                  <a:close/>
                  <a:moveTo>
                    <a:pt x="9922" y="5298"/>
                  </a:moveTo>
                  <a:lnTo>
                    <a:pt x="13511" y="5298"/>
                  </a:lnTo>
                  <a:lnTo>
                    <a:pt x="13679" y="14186"/>
                  </a:lnTo>
                  <a:lnTo>
                    <a:pt x="9862" y="14186"/>
                  </a:lnTo>
                  <a:close/>
                  <a:moveTo>
                    <a:pt x="6296" y="5298"/>
                  </a:moveTo>
                  <a:lnTo>
                    <a:pt x="9902" y="5298"/>
                  </a:lnTo>
                  <a:lnTo>
                    <a:pt x="9842" y="14186"/>
                  </a:lnTo>
                  <a:lnTo>
                    <a:pt x="6032" y="14186"/>
                  </a:lnTo>
                  <a:close/>
                  <a:moveTo>
                    <a:pt x="2684" y="5298"/>
                  </a:moveTo>
                  <a:lnTo>
                    <a:pt x="6283" y="5298"/>
                  </a:lnTo>
                  <a:lnTo>
                    <a:pt x="6019" y="14186"/>
                  </a:lnTo>
                  <a:lnTo>
                    <a:pt x="2203" y="14186"/>
                  </a:lnTo>
                  <a:close/>
                  <a:moveTo>
                    <a:pt x="1053" y="5298"/>
                  </a:moveTo>
                  <a:lnTo>
                    <a:pt x="2663" y="5298"/>
                  </a:lnTo>
                  <a:lnTo>
                    <a:pt x="2190" y="14186"/>
                  </a:lnTo>
                  <a:lnTo>
                    <a:pt x="472" y="14186"/>
                  </a:lnTo>
                  <a:close/>
                  <a:moveTo>
                    <a:pt x="16943" y="0"/>
                  </a:moveTo>
                  <a:lnTo>
                    <a:pt x="20218" y="0"/>
                  </a:lnTo>
                  <a:lnTo>
                    <a:pt x="20551" y="5172"/>
                  </a:lnTo>
                  <a:lnTo>
                    <a:pt x="17148" y="5172"/>
                  </a:lnTo>
                  <a:close/>
                  <a:moveTo>
                    <a:pt x="9950" y="0"/>
                  </a:moveTo>
                  <a:lnTo>
                    <a:pt x="16889" y="0"/>
                  </a:lnTo>
                  <a:lnTo>
                    <a:pt x="17089" y="5172"/>
                  </a:lnTo>
                  <a:lnTo>
                    <a:pt x="9914" y="5172"/>
                  </a:lnTo>
                  <a:close/>
                  <a:moveTo>
                    <a:pt x="6439" y="0"/>
                  </a:moveTo>
                  <a:lnTo>
                    <a:pt x="9902" y="0"/>
                  </a:lnTo>
                  <a:lnTo>
                    <a:pt x="9867" y="5172"/>
                  </a:lnTo>
                  <a:lnTo>
                    <a:pt x="6295" y="5172"/>
                  </a:lnTo>
                  <a:close/>
                  <a:moveTo>
                    <a:pt x="2940" y="0"/>
                  </a:moveTo>
                  <a:lnTo>
                    <a:pt x="6388" y="0"/>
                  </a:lnTo>
                  <a:lnTo>
                    <a:pt x="6247" y="5172"/>
                  </a:lnTo>
                  <a:lnTo>
                    <a:pt x="2675" y="5172"/>
                  </a:lnTo>
                  <a:close/>
                  <a:moveTo>
                    <a:pt x="1382" y="0"/>
                  </a:moveTo>
                  <a:lnTo>
                    <a:pt x="2926" y="0"/>
                  </a:lnTo>
                  <a:lnTo>
                    <a:pt x="2664" y="5172"/>
                  </a:lnTo>
                  <a:lnTo>
                    <a:pt x="1049" y="5172"/>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3" name="Freeform 114"/>
            <p:cNvSpPr/>
            <p:nvPr/>
          </p:nvSpPr>
          <p:spPr>
            <a:xfrm>
              <a:off x="412254" y="1525708"/>
              <a:ext cx="1464992" cy="136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1" y="14875"/>
                  </a:moveTo>
                  <a:lnTo>
                    <a:pt x="19769" y="20435"/>
                  </a:lnTo>
                  <a:lnTo>
                    <a:pt x="21376" y="20435"/>
                  </a:lnTo>
                  <a:lnTo>
                    <a:pt x="21006" y="14875"/>
                  </a:lnTo>
                  <a:lnTo>
                    <a:pt x="19461" y="14875"/>
                  </a:lnTo>
                  <a:close/>
                  <a:moveTo>
                    <a:pt x="17575" y="14875"/>
                  </a:moveTo>
                  <a:lnTo>
                    <a:pt x="17810" y="20435"/>
                  </a:lnTo>
                  <a:lnTo>
                    <a:pt x="19595" y="20435"/>
                  </a:lnTo>
                  <a:lnTo>
                    <a:pt x="19298" y="14875"/>
                  </a:lnTo>
                  <a:lnTo>
                    <a:pt x="17575" y="14875"/>
                  </a:lnTo>
                  <a:close/>
                  <a:moveTo>
                    <a:pt x="15644" y="14875"/>
                  </a:moveTo>
                  <a:lnTo>
                    <a:pt x="15814" y="20435"/>
                  </a:lnTo>
                  <a:lnTo>
                    <a:pt x="17647" y="20435"/>
                  </a:lnTo>
                  <a:lnTo>
                    <a:pt x="17412" y="14875"/>
                  </a:lnTo>
                  <a:lnTo>
                    <a:pt x="15644" y="14875"/>
                  </a:lnTo>
                  <a:close/>
                  <a:moveTo>
                    <a:pt x="13732" y="14875"/>
                  </a:moveTo>
                  <a:lnTo>
                    <a:pt x="13837" y="20435"/>
                  </a:lnTo>
                  <a:lnTo>
                    <a:pt x="15679" y="20435"/>
                  </a:lnTo>
                  <a:lnTo>
                    <a:pt x="15508" y="14875"/>
                  </a:lnTo>
                  <a:lnTo>
                    <a:pt x="13732" y="14875"/>
                  </a:lnTo>
                  <a:close/>
                  <a:moveTo>
                    <a:pt x="11846" y="14875"/>
                  </a:moveTo>
                  <a:lnTo>
                    <a:pt x="11878" y="20435"/>
                  </a:lnTo>
                  <a:lnTo>
                    <a:pt x="13682" y="20435"/>
                  </a:lnTo>
                  <a:lnTo>
                    <a:pt x="13584" y="14875"/>
                  </a:lnTo>
                  <a:lnTo>
                    <a:pt x="11846" y="14875"/>
                  </a:lnTo>
                  <a:close/>
                  <a:moveTo>
                    <a:pt x="9954" y="14875"/>
                  </a:moveTo>
                  <a:lnTo>
                    <a:pt x="9922" y="20435"/>
                  </a:lnTo>
                  <a:lnTo>
                    <a:pt x="11730" y="20435"/>
                  </a:lnTo>
                  <a:lnTo>
                    <a:pt x="11697" y="14875"/>
                  </a:lnTo>
                  <a:lnTo>
                    <a:pt x="9954" y="14875"/>
                  </a:lnTo>
                  <a:close/>
                  <a:moveTo>
                    <a:pt x="8037" y="14875"/>
                  </a:moveTo>
                  <a:lnTo>
                    <a:pt x="7935" y="20435"/>
                  </a:lnTo>
                  <a:lnTo>
                    <a:pt x="9774" y="20435"/>
                  </a:lnTo>
                  <a:lnTo>
                    <a:pt x="9806" y="14875"/>
                  </a:lnTo>
                  <a:lnTo>
                    <a:pt x="8037" y="14875"/>
                  </a:lnTo>
                  <a:close/>
                  <a:moveTo>
                    <a:pt x="6127" y="14875"/>
                  </a:moveTo>
                  <a:lnTo>
                    <a:pt x="5956" y="20435"/>
                  </a:lnTo>
                  <a:lnTo>
                    <a:pt x="7791" y="20435"/>
                  </a:lnTo>
                  <a:lnTo>
                    <a:pt x="7893" y="14875"/>
                  </a:lnTo>
                  <a:lnTo>
                    <a:pt x="6127" y="14875"/>
                  </a:lnTo>
                  <a:close/>
                  <a:moveTo>
                    <a:pt x="4240" y="14875"/>
                  </a:moveTo>
                  <a:lnTo>
                    <a:pt x="4005" y="20435"/>
                  </a:lnTo>
                  <a:lnTo>
                    <a:pt x="5801" y="20435"/>
                  </a:lnTo>
                  <a:lnTo>
                    <a:pt x="5963" y="14875"/>
                  </a:lnTo>
                  <a:lnTo>
                    <a:pt x="4240" y="14875"/>
                  </a:lnTo>
                  <a:close/>
                  <a:moveTo>
                    <a:pt x="2315" y="14875"/>
                  </a:moveTo>
                  <a:lnTo>
                    <a:pt x="2020" y="20435"/>
                  </a:lnTo>
                  <a:lnTo>
                    <a:pt x="3842" y="20435"/>
                  </a:lnTo>
                  <a:lnTo>
                    <a:pt x="4077" y="14875"/>
                  </a:lnTo>
                  <a:lnTo>
                    <a:pt x="2315" y="14875"/>
                  </a:lnTo>
                  <a:close/>
                  <a:moveTo>
                    <a:pt x="594" y="14875"/>
                  </a:moveTo>
                  <a:lnTo>
                    <a:pt x="212" y="20435"/>
                  </a:lnTo>
                  <a:lnTo>
                    <a:pt x="1872" y="20435"/>
                  </a:lnTo>
                  <a:lnTo>
                    <a:pt x="2164" y="14875"/>
                  </a:lnTo>
                  <a:lnTo>
                    <a:pt x="594" y="14875"/>
                  </a:lnTo>
                  <a:close/>
                  <a:moveTo>
                    <a:pt x="18976" y="6086"/>
                  </a:moveTo>
                  <a:lnTo>
                    <a:pt x="19349" y="13444"/>
                  </a:lnTo>
                  <a:lnTo>
                    <a:pt x="20896" y="13444"/>
                  </a:lnTo>
                  <a:lnTo>
                    <a:pt x="20425" y="6086"/>
                  </a:lnTo>
                  <a:lnTo>
                    <a:pt x="18976" y="6086"/>
                  </a:lnTo>
                  <a:close/>
                  <a:moveTo>
                    <a:pt x="17184" y="6086"/>
                  </a:moveTo>
                  <a:lnTo>
                    <a:pt x="17251" y="7738"/>
                  </a:lnTo>
                  <a:lnTo>
                    <a:pt x="17488" y="13444"/>
                  </a:lnTo>
                  <a:lnTo>
                    <a:pt x="19216" y="13444"/>
                  </a:lnTo>
                  <a:lnTo>
                    <a:pt x="18830" y="6086"/>
                  </a:lnTo>
                  <a:lnTo>
                    <a:pt x="17184" y="6086"/>
                  </a:lnTo>
                  <a:close/>
                  <a:moveTo>
                    <a:pt x="15382" y="6086"/>
                  </a:moveTo>
                  <a:lnTo>
                    <a:pt x="15593" y="13444"/>
                  </a:lnTo>
                  <a:lnTo>
                    <a:pt x="17350" y="13444"/>
                  </a:lnTo>
                  <a:lnTo>
                    <a:pt x="17047" y="6086"/>
                  </a:lnTo>
                  <a:lnTo>
                    <a:pt x="15382" y="6086"/>
                  </a:lnTo>
                  <a:close/>
                  <a:moveTo>
                    <a:pt x="13562" y="6086"/>
                  </a:moveTo>
                  <a:lnTo>
                    <a:pt x="13685" y="13444"/>
                  </a:lnTo>
                  <a:lnTo>
                    <a:pt x="15464" y="13444"/>
                  </a:lnTo>
                  <a:lnTo>
                    <a:pt x="15240" y="6086"/>
                  </a:lnTo>
                  <a:lnTo>
                    <a:pt x="13562" y="6086"/>
                  </a:lnTo>
                  <a:close/>
                  <a:moveTo>
                    <a:pt x="11783" y="6086"/>
                  </a:moveTo>
                  <a:lnTo>
                    <a:pt x="11825" y="13444"/>
                  </a:lnTo>
                  <a:lnTo>
                    <a:pt x="13559" y="13444"/>
                  </a:lnTo>
                  <a:lnTo>
                    <a:pt x="13427" y="6086"/>
                  </a:lnTo>
                  <a:lnTo>
                    <a:pt x="11783" y="6086"/>
                  </a:lnTo>
                  <a:close/>
                  <a:moveTo>
                    <a:pt x="9993" y="6086"/>
                  </a:moveTo>
                  <a:lnTo>
                    <a:pt x="9949" y="13444"/>
                  </a:lnTo>
                  <a:lnTo>
                    <a:pt x="11687" y="13444"/>
                  </a:lnTo>
                  <a:lnTo>
                    <a:pt x="11645" y="6086"/>
                  </a:lnTo>
                  <a:lnTo>
                    <a:pt x="9993" y="6086"/>
                  </a:lnTo>
                  <a:close/>
                  <a:moveTo>
                    <a:pt x="8173" y="6086"/>
                  </a:moveTo>
                  <a:lnTo>
                    <a:pt x="8161" y="6754"/>
                  </a:lnTo>
                  <a:lnTo>
                    <a:pt x="8046" y="13444"/>
                  </a:lnTo>
                  <a:lnTo>
                    <a:pt x="9789" y="13444"/>
                  </a:lnTo>
                  <a:lnTo>
                    <a:pt x="9833" y="6086"/>
                  </a:lnTo>
                  <a:lnTo>
                    <a:pt x="8173" y="6086"/>
                  </a:lnTo>
                  <a:close/>
                  <a:moveTo>
                    <a:pt x="6393" y="6086"/>
                  </a:moveTo>
                  <a:lnTo>
                    <a:pt x="6185" y="13444"/>
                  </a:lnTo>
                  <a:lnTo>
                    <a:pt x="7921" y="13444"/>
                  </a:lnTo>
                  <a:lnTo>
                    <a:pt x="8047" y="6086"/>
                  </a:lnTo>
                  <a:lnTo>
                    <a:pt x="6393" y="6086"/>
                  </a:lnTo>
                  <a:close/>
                  <a:moveTo>
                    <a:pt x="4604" y="6086"/>
                  </a:moveTo>
                  <a:lnTo>
                    <a:pt x="4296" y="13444"/>
                  </a:lnTo>
                  <a:lnTo>
                    <a:pt x="6047" y="13444"/>
                  </a:lnTo>
                  <a:lnTo>
                    <a:pt x="6258" y="6086"/>
                  </a:lnTo>
                  <a:lnTo>
                    <a:pt x="4604" y="6086"/>
                  </a:lnTo>
                  <a:close/>
                  <a:moveTo>
                    <a:pt x="2787" y="6086"/>
                  </a:moveTo>
                  <a:lnTo>
                    <a:pt x="2396" y="13444"/>
                  </a:lnTo>
                  <a:lnTo>
                    <a:pt x="4162" y="13444"/>
                  </a:lnTo>
                  <a:lnTo>
                    <a:pt x="4460" y="6086"/>
                  </a:lnTo>
                  <a:lnTo>
                    <a:pt x="2787" y="6086"/>
                  </a:lnTo>
                  <a:close/>
                  <a:moveTo>
                    <a:pt x="1179" y="6086"/>
                  </a:moveTo>
                  <a:lnTo>
                    <a:pt x="705" y="13444"/>
                  </a:lnTo>
                  <a:lnTo>
                    <a:pt x="2248" y="13444"/>
                  </a:lnTo>
                  <a:lnTo>
                    <a:pt x="2634" y="6086"/>
                  </a:lnTo>
                  <a:lnTo>
                    <a:pt x="1179" y="6086"/>
                  </a:lnTo>
                  <a:close/>
                  <a:moveTo>
                    <a:pt x="18695" y="1193"/>
                  </a:moveTo>
                  <a:lnTo>
                    <a:pt x="18841" y="4035"/>
                  </a:lnTo>
                  <a:lnTo>
                    <a:pt x="18874" y="4654"/>
                  </a:lnTo>
                  <a:lnTo>
                    <a:pt x="20321" y="4654"/>
                  </a:lnTo>
                  <a:lnTo>
                    <a:pt x="20100" y="1193"/>
                  </a:lnTo>
                  <a:lnTo>
                    <a:pt x="18695" y="1193"/>
                  </a:lnTo>
                  <a:close/>
                  <a:moveTo>
                    <a:pt x="16975" y="1193"/>
                  </a:moveTo>
                  <a:lnTo>
                    <a:pt x="17123" y="4654"/>
                  </a:lnTo>
                  <a:lnTo>
                    <a:pt x="18729" y="4654"/>
                  </a:lnTo>
                  <a:lnTo>
                    <a:pt x="18554" y="1193"/>
                  </a:lnTo>
                  <a:lnTo>
                    <a:pt x="16975" y="1193"/>
                  </a:lnTo>
                  <a:close/>
                  <a:moveTo>
                    <a:pt x="15232" y="1193"/>
                  </a:moveTo>
                  <a:lnTo>
                    <a:pt x="15342" y="4654"/>
                  </a:lnTo>
                  <a:lnTo>
                    <a:pt x="16977" y="4654"/>
                  </a:lnTo>
                  <a:lnTo>
                    <a:pt x="16831" y="1193"/>
                  </a:lnTo>
                  <a:lnTo>
                    <a:pt x="15232" y="1193"/>
                  </a:lnTo>
                  <a:close/>
                  <a:moveTo>
                    <a:pt x="13492" y="1193"/>
                  </a:moveTo>
                  <a:lnTo>
                    <a:pt x="13558" y="4654"/>
                  </a:lnTo>
                  <a:lnTo>
                    <a:pt x="15202" y="4654"/>
                  </a:lnTo>
                  <a:lnTo>
                    <a:pt x="15150" y="2874"/>
                  </a:lnTo>
                  <a:lnTo>
                    <a:pt x="15097" y="1193"/>
                  </a:lnTo>
                  <a:lnTo>
                    <a:pt x="13492" y="1193"/>
                  </a:lnTo>
                  <a:close/>
                  <a:moveTo>
                    <a:pt x="11753" y="1193"/>
                  </a:moveTo>
                  <a:lnTo>
                    <a:pt x="11773" y="4654"/>
                  </a:lnTo>
                  <a:lnTo>
                    <a:pt x="13390" y="4654"/>
                  </a:lnTo>
                  <a:lnTo>
                    <a:pt x="13335" y="1193"/>
                  </a:lnTo>
                  <a:lnTo>
                    <a:pt x="11753" y="1193"/>
                  </a:lnTo>
                  <a:close/>
                  <a:moveTo>
                    <a:pt x="10024" y="1193"/>
                  </a:moveTo>
                  <a:lnTo>
                    <a:pt x="10002" y="4654"/>
                  </a:lnTo>
                  <a:lnTo>
                    <a:pt x="11612" y="4654"/>
                  </a:lnTo>
                  <a:lnTo>
                    <a:pt x="11592" y="1193"/>
                  </a:lnTo>
                  <a:lnTo>
                    <a:pt x="10024" y="1193"/>
                  </a:lnTo>
                  <a:close/>
                  <a:moveTo>
                    <a:pt x="8265" y="1193"/>
                  </a:moveTo>
                  <a:lnTo>
                    <a:pt x="8199" y="4654"/>
                  </a:lnTo>
                  <a:lnTo>
                    <a:pt x="9863" y="4654"/>
                  </a:lnTo>
                  <a:lnTo>
                    <a:pt x="9885" y="1193"/>
                  </a:lnTo>
                  <a:lnTo>
                    <a:pt x="8265" y="1193"/>
                  </a:lnTo>
                  <a:close/>
                  <a:moveTo>
                    <a:pt x="6551" y="1193"/>
                  </a:moveTo>
                  <a:lnTo>
                    <a:pt x="6449" y="4654"/>
                  </a:lnTo>
                  <a:lnTo>
                    <a:pt x="8054" y="4654"/>
                  </a:lnTo>
                  <a:lnTo>
                    <a:pt x="8120" y="1193"/>
                  </a:lnTo>
                  <a:lnTo>
                    <a:pt x="6551" y="1193"/>
                  </a:lnTo>
                  <a:close/>
                  <a:moveTo>
                    <a:pt x="4801" y="1193"/>
                  </a:moveTo>
                  <a:lnTo>
                    <a:pt x="4667" y="4654"/>
                  </a:lnTo>
                  <a:lnTo>
                    <a:pt x="6278" y="4654"/>
                  </a:lnTo>
                  <a:lnTo>
                    <a:pt x="6385" y="1193"/>
                  </a:lnTo>
                  <a:lnTo>
                    <a:pt x="4801" y="1193"/>
                  </a:lnTo>
                  <a:close/>
                  <a:moveTo>
                    <a:pt x="3046" y="1193"/>
                  </a:moveTo>
                  <a:lnTo>
                    <a:pt x="2895" y="4020"/>
                  </a:lnTo>
                  <a:lnTo>
                    <a:pt x="2861" y="4654"/>
                  </a:lnTo>
                  <a:lnTo>
                    <a:pt x="4491" y="4654"/>
                  </a:lnTo>
                  <a:lnTo>
                    <a:pt x="4633" y="1193"/>
                  </a:lnTo>
                  <a:lnTo>
                    <a:pt x="3046" y="1193"/>
                  </a:lnTo>
                  <a:close/>
                  <a:moveTo>
                    <a:pt x="1499" y="1193"/>
                  </a:moveTo>
                  <a:lnTo>
                    <a:pt x="1279" y="4654"/>
                  </a:lnTo>
                  <a:lnTo>
                    <a:pt x="2726" y="4654"/>
                  </a:lnTo>
                  <a:lnTo>
                    <a:pt x="2755" y="4117"/>
                  </a:lnTo>
                  <a:lnTo>
                    <a:pt x="2905" y="1193"/>
                  </a:lnTo>
                  <a:lnTo>
                    <a:pt x="1499" y="1193"/>
                  </a:lnTo>
                  <a:close/>
                  <a:moveTo>
                    <a:pt x="1440" y="0"/>
                  </a:moveTo>
                  <a:lnTo>
                    <a:pt x="20159" y="0"/>
                  </a:lnTo>
                  <a:lnTo>
                    <a:pt x="21600" y="21600"/>
                  </a:lnTo>
                  <a:lnTo>
                    <a:pt x="0" y="21600"/>
                  </a:lnTo>
                  <a:lnTo>
                    <a:pt x="1440"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4" name="Freeform 426"/>
            <p:cNvSpPr/>
            <p:nvPr/>
          </p:nvSpPr>
          <p:spPr>
            <a:xfrm>
              <a:off x="1374179" y="1195737"/>
              <a:ext cx="34417" cy="3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92"/>
                  </a:moveTo>
                  <a:lnTo>
                    <a:pt x="7200" y="21600"/>
                  </a:lnTo>
                  <a:lnTo>
                    <a:pt x="16457" y="15552"/>
                  </a:lnTo>
                  <a:lnTo>
                    <a:pt x="21600" y="3888"/>
                  </a:lnTo>
                  <a:lnTo>
                    <a:pt x="7714" y="0"/>
                  </a:lnTo>
                  <a:lnTo>
                    <a:pt x="0" y="13392"/>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5" name="Freeform 427"/>
            <p:cNvSpPr/>
            <p:nvPr/>
          </p:nvSpPr>
          <p:spPr>
            <a:xfrm>
              <a:off x="1399581" y="868043"/>
              <a:ext cx="111881" cy="96134"/>
            </a:xfrm>
            <a:custGeom>
              <a:avLst/>
              <a:gdLst/>
              <a:ahLst/>
              <a:cxnLst>
                <a:cxn ang="0">
                  <a:pos x="wd2" y="hd2"/>
                </a:cxn>
                <a:cxn ang="5400000">
                  <a:pos x="wd2" y="hd2"/>
                </a:cxn>
                <a:cxn ang="10800000">
                  <a:pos x="wd2" y="hd2"/>
                </a:cxn>
                <a:cxn ang="16200000">
                  <a:pos x="wd2" y="hd2"/>
                </a:cxn>
              </a:cxnLst>
              <a:rect l="0" t="0" r="r" b="b"/>
              <a:pathLst>
                <a:path w="20307" h="18817" fill="norm" stroke="1" extrusionOk="0">
                  <a:moveTo>
                    <a:pt x="18442" y="13152"/>
                  </a:moveTo>
                  <a:cubicBezTo>
                    <a:pt x="14122" y="19446"/>
                    <a:pt x="3322" y="19875"/>
                    <a:pt x="1450" y="17443"/>
                  </a:cubicBezTo>
                  <a:cubicBezTo>
                    <a:pt x="154" y="15584"/>
                    <a:pt x="730" y="14868"/>
                    <a:pt x="1306" y="10434"/>
                  </a:cubicBezTo>
                  <a:cubicBezTo>
                    <a:pt x="1306" y="10434"/>
                    <a:pt x="-134" y="10291"/>
                    <a:pt x="10" y="9576"/>
                  </a:cubicBezTo>
                  <a:cubicBezTo>
                    <a:pt x="442" y="8431"/>
                    <a:pt x="2746" y="7859"/>
                    <a:pt x="3610" y="6000"/>
                  </a:cubicBezTo>
                  <a:cubicBezTo>
                    <a:pt x="6346" y="850"/>
                    <a:pt x="11530" y="-1725"/>
                    <a:pt x="16138" y="1279"/>
                  </a:cubicBezTo>
                  <a:cubicBezTo>
                    <a:pt x="20890" y="4140"/>
                    <a:pt x="21466" y="8717"/>
                    <a:pt x="18442" y="13152"/>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6" name="Freeform 428"/>
            <p:cNvSpPr/>
            <p:nvPr/>
          </p:nvSpPr>
          <p:spPr>
            <a:xfrm>
              <a:off x="1427031" y="947442"/>
              <a:ext cx="55560" cy="51527"/>
            </a:xfrm>
            <a:prstGeom prst="rect">
              <a:avLst/>
            </a:pr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7" name="Freeform 118"/>
            <p:cNvSpPr/>
            <p:nvPr/>
          </p:nvSpPr>
          <p:spPr>
            <a:xfrm>
              <a:off x="1255965" y="986648"/>
              <a:ext cx="286539" cy="237756"/>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8440" y="7793"/>
                  </a:moveTo>
                  <a:lnTo>
                    <a:pt x="4690" y="12368"/>
                  </a:lnTo>
                  <a:lnTo>
                    <a:pt x="9769" y="18614"/>
                  </a:lnTo>
                  <a:lnTo>
                    <a:pt x="8440" y="7793"/>
                  </a:lnTo>
                  <a:close/>
                  <a:moveTo>
                    <a:pt x="21481" y="0"/>
                  </a:moveTo>
                  <a:lnTo>
                    <a:pt x="20093" y="21599"/>
                  </a:lnTo>
                  <a:lnTo>
                    <a:pt x="10136" y="21599"/>
                  </a:lnTo>
                  <a:lnTo>
                    <a:pt x="9799" y="18858"/>
                  </a:lnTo>
                  <a:lnTo>
                    <a:pt x="8596" y="21600"/>
                  </a:lnTo>
                  <a:cubicBezTo>
                    <a:pt x="8596" y="21600"/>
                    <a:pt x="182" y="15512"/>
                    <a:pt x="1" y="11966"/>
                  </a:cubicBezTo>
                  <a:cubicBezTo>
                    <a:pt x="-119" y="8086"/>
                    <a:pt x="7454" y="593"/>
                    <a:pt x="7454" y="593"/>
                  </a:cubicBezTo>
                  <a:lnTo>
                    <a:pt x="7541" y="474"/>
                  </a:lnTo>
                  <a:lnTo>
                    <a:pt x="21481" y="0"/>
                  </a:lnTo>
                  <a:close/>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8" name="Freeform 431"/>
            <p:cNvSpPr/>
            <p:nvPr/>
          </p:nvSpPr>
          <p:spPr>
            <a:xfrm>
              <a:off x="1264947"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15360"/>
                    <a:pt x="2517" y="9600"/>
                    <a:pt x="5243" y="9600"/>
                  </a:cubicBezTo>
                  <a:lnTo>
                    <a:pt x="8388" y="9600"/>
                  </a:lnTo>
                  <a:lnTo>
                    <a:pt x="12792"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89" name="Freeform 432"/>
            <p:cNvSpPr/>
            <p:nvPr/>
          </p:nvSpPr>
          <p:spPr>
            <a:xfrm>
              <a:off x="1303708" y="1225141"/>
              <a:ext cx="305748" cy="348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31" y="10869"/>
                  </a:moveTo>
                  <a:lnTo>
                    <a:pt x="15509" y="0"/>
                  </a:lnTo>
                  <a:lnTo>
                    <a:pt x="6147" y="0"/>
                  </a:lnTo>
                  <a:lnTo>
                    <a:pt x="1354" y="10869"/>
                  </a:lnTo>
                  <a:lnTo>
                    <a:pt x="0" y="21600"/>
                  </a:lnTo>
                  <a:lnTo>
                    <a:pt x="3835" y="21600"/>
                  </a:lnTo>
                  <a:lnTo>
                    <a:pt x="6260" y="12015"/>
                  </a:lnTo>
                  <a:lnTo>
                    <a:pt x="10828" y="5549"/>
                  </a:lnTo>
                  <a:lnTo>
                    <a:pt x="14268" y="12015"/>
                  </a:lnTo>
                  <a:lnTo>
                    <a:pt x="17765" y="21600"/>
                  </a:lnTo>
                  <a:lnTo>
                    <a:pt x="21600" y="21600"/>
                  </a:lnTo>
                  <a:lnTo>
                    <a:pt x="19231" y="10869"/>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90" name="Freeform 433"/>
            <p:cNvSpPr/>
            <p:nvPr/>
          </p:nvSpPr>
          <p:spPr>
            <a:xfrm>
              <a:off x="1564449" y="1571448"/>
              <a:ext cx="83753" cy="31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15360"/>
                    <a:pt x="19293" y="9600"/>
                    <a:pt x="16357" y="9600"/>
                  </a:cubicBezTo>
                  <a:lnTo>
                    <a:pt x="13212" y="9600"/>
                  </a:lnTo>
                  <a:lnTo>
                    <a:pt x="9017" y="0"/>
                  </a:lnTo>
                  <a:lnTo>
                    <a:pt x="0" y="0"/>
                  </a:lnTo>
                  <a:lnTo>
                    <a:pt x="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91" name="Freeform 434"/>
            <p:cNvSpPr/>
            <p:nvPr/>
          </p:nvSpPr>
          <p:spPr>
            <a:xfrm>
              <a:off x="1532737" y="738352"/>
              <a:ext cx="157769" cy="36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 y="14872"/>
                  </a:moveTo>
                  <a:lnTo>
                    <a:pt x="12482" y="8808"/>
                  </a:lnTo>
                  <a:lnTo>
                    <a:pt x="8466" y="487"/>
                  </a:lnTo>
                  <a:lnTo>
                    <a:pt x="14002" y="0"/>
                  </a:lnTo>
                  <a:lnTo>
                    <a:pt x="21600" y="9561"/>
                  </a:lnTo>
                  <a:lnTo>
                    <a:pt x="0" y="21600"/>
                  </a:lnTo>
                  <a:lnTo>
                    <a:pt x="1194" y="14872"/>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92" name="Freeform 435"/>
            <p:cNvSpPr/>
            <p:nvPr/>
          </p:nvSpPr>
          <p:spPr>
            <a:xfrm>
              <a:off x="1565920" y="653409"/>
              <a:ext cx="64684" cy="93999"/>
            </a:xfrm>
            <a:custGeom>
              <a:avLst/>
              <a:gdLst/>
              <a:ahLst/>
              <a:cxnLst>
                <a:cxn ang="0">
                  <a:pos x="wd2" y="hd2"/>
                </a:cxn>
                <a:cxn ang="5400000">
                  <a:pos x="wd2" y="hd2"/>
                </a:cxn>
                <a:cxn ang="10800000">
                  <a:pos x="wd2" y="hd2"/>
                </a:cxn>
                <a:cxn ang="16200000">
                  <a:pos x="wd2" y="hd2"/>
                </a:cxn>
              </a:cxnLst>
              <a:rect l="0" t="0" r="r" b="b"/>
              <a:pathLst>
                <a:path w="20051" h="21600" fill="norm" stroke="1" extrusionOk="0">
                  <a:moveTo>
                    <a:pt x="10478" y="21600"/>
                  </a:moveTo>
                  <a:lnTo>
                    <a:pt x="9251" y="18514"/>
                  </a:lnTo>
                  <a:cubicBezTo>
                    <a:pt x="7287" y="18686"/>
                    <a:pt x="5324" y="18514"/>
                    <a:pt x="3851" y="17829"/>
                  </a:cubicBezTo>
                  <a:lnTo>
                    <a:pt x="1396" y="16800"/>
                  </a:lnTo>
                  <a:lnTo>
                    <a:pt x="1887" y="9943"/>
                  </a:lnTo>
                  <a:lnTo>
                    <a:pt x="4096" y="9257"/>
                  </a:lnTo>
                  <a:cubicBezTo>
                    <a:pt x="4096" y="9257"/>
                    <a:pt x="-1549" y="1886"/>
                    <a:pt x="415" y="0"/>
                  </a:cubicBezTo>
                  <a:lnTo>
                    <a:pt x="8269" y="7371"/>
                  </a:lnTo>
                  <a:lnTo>
                    <a:pt x="13915" y="6857"/>
                  </a:lnTo>
                  <a:lnTo>
                    <a:pt x="18824" y="15600"/>
                  </a:lnTo>
                  <a:lnTo>
                    <a:pt x="20051" y="20229"/>
                  </a:lnTo>
                  <a:lnTo>
                    <a:pt x="10478"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93" name="Freeform 436"/>
            <p:cNvSpPr/>
            <p:nvPr/>
          </p:nvSpPr>
          <p:spPr>
            <a:xfrm>
              <a:off x="1424335" y="834523"/>
              <a:ext cx="120138" cy="138712"/>
            </a:xfrm>
            <a:custGeom>
              <a:avLst/>
              <a:gdLst/>
              <a:ahLst/>
              <a:cxnLst>
                <a:cxn ang="0">
                  <a:pos x="wd2" y="hd2"/>
                </a:cxn>
                <a:cxn ang="5400000">
                  <a:pos x="wd2" y="hd2"/>
                </a:cxn>
                <a:cxn ang="10800000">
                  <a:pos x="wd2" y="hd2"/>
                </a:cxn>
                <a:cxn ang="16200000">
                  <a:pos x="wd2" y="hd2"/>
                </a:cxn>
              </a:cxnLst>
              <a:rect l="0" t="0" r="r" b="b"/>
              <a:pathLst>
                <a:path w="15415" h="19608" fill="norm" stroke="1" extrusionOk="0">
                  <a:moveTo>
                    <a:pt x="12280" y="8674"/>
                  </a:moveTo>
                  <a:cubicBezTo>
                    <a:pt x="12280" y="8674"/>
                    <a:pt x="14521" y="5408"/>
                    <a:pt x="11261" y="3827"/>
                  </a:cubicBezTo>
                  <a:cubicBezTo>
                    <a:pt x="7899" y="2457"/>
                    <a:pt x="1785" y="-1125"/>
                    <a:pt x="665" y="350"/>
                  </a:cubicBezTo>
                  <a:cubicBezTo>
                    <a:pt x="-558" y="1931"/>
                    <a:pt x="-456" y="7831"/>
                    <a:pt x="4129" y="9517"/>
                  </a:cubicBezTo>
                  <a:cubicBezTo>
                    <a:pt x="7287" y="10887"/>
                    <a:pt x="3110" y="13205"/>
                    <a:pt x="3925" y="13837"/>
                  </a:cubicBezTo>
                  <a:cubicBezTo>
                    <a:pt x="4638" y="14469"/>
                    <a:pt x="6778" y="11203"/>
                    <a:pt x="7593" y="12046"/>
                  </a:cubicBezTo>
                  <a:cubicBezTo>
                    <a:pt x="8204" y="12678"/>
                    <a:pt x="8102" y="14364"/>
                    <a:pt x="6472" y="14153"/>
                  </a:cubicBezTo>
                  <a:cubicBezTo>
                    <a:pt x="6167" y="14153"/>
                    <a:pt x="6880" y="14891"/>
                    <a:pt x="6574" y="15312"/>
                  </a:cubicBezTo>
                  <a:cubicBezTo>
                    <a:pt x="5453" y="16787"/>
                    <a:pt x="3925" y="20475"/>
                    <a:pt x="6472" y="19421"/>
                  </a:cubicBezTo>
                  <a:cubicBezTo>
                    <a:pt x="8917" y="18262"/>
                    <a:pt x="21042" y="12362"/>
                    <a:pt x="12280" y="8674"/>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nvGrpSpPr>
          <p:cNvPr id="516" name="Group"/>
          <p:cNvGrpSpPr/>
          <p:nvPr/>
        </p:nvGrpSpPr>
        <p:grpSpPr>
          <a:xfrm>
            <a:off x="20118229" y="3143389"/>
            <a:ext cx="2246775" cy="1931050"/>
            <a:chOff x="0" y="0"/>
            <a:chExt cx="2246773" cy="1931048"/>
          </a:xfrm>
        </p:grpSpPr>
        <p:sp>
          <p:nvSpPr>
            <p:cNvPr id="495"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96"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97"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98"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499"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0"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1"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2"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3"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4"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5"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6"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7"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8"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09"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10"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11"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12"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13"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14"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15"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Freeform 70"/>
          <p:cNvSpPr/>
          <p:nvPr/>
        </p:nvSpPr>
        <p:spPr>
          <a:xfrm>
            <a:off x="16330576" y="4231602"/>
            <a:ext cx="6198446" cy="8810022"/>
          </a:xfrm>
          <a:prstGeom prst="roundRect">
            <a:avLst>
              <a:gd name="adj" fmla="val 105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521" name="Freeform 70"/>
          <p:cNvSpPr/>
          <p:nvPr/>
        </p:nvSpPr>
        <p:spPr>
          <a:xfrm>
            <a:off x="9003877" y="4155402"/>
            <a:ext cx="6198446" cy="8810022"/>
          </a:xfrm>
          <a:prstGeom prst="roundRect">
            <a:avLst>
              <a:gd name="adj" fmla="val 105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522" name="Freeform 70"/>
          <p:cNvSpPr/>
          <p:nvPr/>
        </p:nvSpPr>
        <p:spPr>
          <a:xfrm>
            <a:off x="1854977" y="4155402"/>
            <a:ext cx="6198446" cy="8810022"/>
          </a:xfrm>
          <a:prstGeom prst="roundRect">
            <a:avLst>
              <a:gd name="adj" fmla="val 10571"/>
            </a:avLst>
          </a:prstGeom>
          <a:solidFill>
            <a:srgbClr val="CADAE8"/>
          </a:solidFill>
          <a:ln w="12700">
            <a:miter lim="400000"/>
          </a:ln>
        </p:spPr>
        <p:txBody>
          <a:bodyPr lIns="45719" rIns="45719" anchor="ctr"/>
          <a:lstStyle/>
          <a:p>
            <a:pPr defTabSz="1828433">
              <a:lnSpc>
                <a:spcPct val="100000"/>
              </a:lnSpc>
              <a:spcBef>
                <a:spcPts val="0"/>
              </a:spcBef>
              <a:defRPr sz="3400">
                <a:solidFill>
                  <a:srgbClr val="CADAE8"/>
                </a:solidFill>
                <a:latin typeface="Poppins Regular"/>
                <a:ea typeface="Poppins Regular"/>
                <a:cs typeface="Poppins Regular"/>
                <a:sym typeface="Poppins Regular"/>
              </a:defRPr>
            </a:pPr>
          </a:p>
        </p:txBody>
      </p:sp>
      <p:sp>
        <p:nvSpPr>
          <p:cNvPr id="523" name="TextBox 5"/>
          <p:cNvSpPr txBox="1"/>
          <p:nvPr/>
        </p:nvSpPr>
        <p:spPr>
          <a:xfrm>
            <a:off x="2332528" y="5475158"/>
            <a:ext cx="5243343" cy="1312162"/>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1" sz="3600">
                <a:solidFill>
                  <a:srgbClr val="111340"/>
                </a:solidFill>
                <a:latin typeface="Poppins Bold"/>
                <a:ea typeface="Poppins Bold"/>
                <a:cs typeface="Poppins Bold"/>
                <a:sym typeface="Poppins Bold"/>
              </a:defRPr>
            </a:pPr>
            <a:r>
              <a:t>Identifying </a:t>
            </a:r>
          </a:p>
          <a:p>
            <a:pPr algn="ctr" defTabSz="1828433">
              <a:lnSpc>
                <a:spcPct val="80000"/>
              </a:lnSpc>
              <a:spcBef>
                <a:spcPts val="0"/>
              </a:spcBef>
              <a:defRPr spc="-31" sz="3600">
                <a:solidFill>
                  <a:srgbClr val="111340"/>
                </a:solidFill>
                <a:latin typeface="Poppins Bold"/>
                <a:ea typeface="Poppins Bold"/>
                <a:cs typeface="Poppins Bold"/>
                <a:sym typeface="Poppins Bold"/>
              </a:defRPr>
            </a:pPr>
            <a:r>
              <a:t>the Primary Users</a:t>
            </a:r>
          </a:p>
        </p:txBody>
      </p:sp>
      <p:sp>
        <p:nvSpPr>
          <p:cNvPr id="524" name="TextBox 6"/>
          <p:cNvSpPr txBox="1"/>
          <p:nvPr/>
        </p:nvSpPr>
        <p:spPr>
          <a:xfrm>
            <a:off x="2140744" y="7373577"/>
            <a:ext cx="5626912" cy="45821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42" sz="3400">
                <a:latin typeface="Poppins Regular"/>
                <a:ea typeface="Poppins Regular"/>
                <a:cs typeface="Poppins Regular"/>
                <a:sym typeface="Poppins Regular"/>
              </a:defRPr>
            </a:lvl1pPr>
          </a:lstStyle>
          <a:p>
            <a:pPr/>
            <a:r>
              <a:t>Determine who will directly benefit from your product or service. This could include students, educators, educational institutions, parents, or lifelong learners.</a:t>
            </a:r>
          </a:p>
        </p:txBody>
      </p:sp>
      <p:sp>
        <p:nvSpPr>
          <p:cNvPr id="525" name="TextBox 134"/>
          <p:cNvSpPr txBox="1"/>
          <p:nvPr/>
        </p:nvSpPr>
        <p:spPr>
          <a:xfrm>
            <a:off x="790454" y="678805"/>
            <a:ext cx="17649283" cy="218947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ctr">
            <a:spAutoFit/>
          </a:bodyPr>
          <a:lstStyle>
            <a:lvl1pPr marL="1155700" indent="-1155700" defTabSz="1828433">
              <a:lnSpc>
                <a:spcPct val="80000"/>
              </a:lnSpc>
              <a:spcBef>
                <a:spcPts val="0"/>
              </a:spcBef>
              <a:buSzPct val="123000"/>
              <a:buChar char="๏"/>
              <a:defRPr sz="11800">
                <a:solidFill>
                  <a:srgbClr val="6D96B5"/>
                </a:solidFill>
                <a:latin typeface="Poppins Bold"/>
                <a:ea typeface="Poppins Bold"/>
                <a:cs typeface="Poppins Bold"/>
                <a:sym typeface="Poppins Bold"/>
              </a:defRPr>
            </a:lvl1pPr>
          </a:lstStyle>
          <a:p>
            <a:pPr/>
            <a:r>
              <a:t> Target Audience</a:t>
            </a:r>
          </a:p>
        </p:txBody>
      </p:sp>
      <p:sp>
        <p:nvSpPr>
          <p:cNvPr id="526" name="TextBox 5"/>
          <p:cNvSpPr txBox="1"/>
          <p:nvPr/>
        </p:nvSpPr>
        <p:spPr>
          <a:xfrm>
            <a:off x="9481429" y="5475158"/>
            <a:ext cx="5243342" cy="1312162"/>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1" sz="3600">
                <a:solidFill>
                  <a:srgbClr val="111340"/>
                </a:solidFill>
                <a:latin typeface="Poppins Bold"/>
                <a:ea typeface="Poppins Bold"/>
                <a:cs typeface="Poppins Bold"/>
                <a:sym typeface="Poppins Bold"/>
              </a:defRPr>
            </a:pPr>
            <a:r>
              <a:t>Understanding </a:t>
            </a:r>
          </a:p>
          <a:p>
            <a:pPr algn="ctr" defTabSz="1828433">
              <a:lnSpc>
                <a:spcPct val="80000"/>
              </a:lnSpc>
              <a:spcBef>
                <a:spcPts val="0"/>
              </a:spcBef>
              <a:defRPr spc="-31" sz="3600">
                <a:solidFill>
                  <a:srgbClr val="111340"/>
                </a:solidFill>
                <a:latin typeface="Poppins Bold"/>
                <a:ea typeface="Poppins Bold"/>
                <a:cs typeface="Poppins Bold"/>
                <a:sym typeface="Poppins Bold"/>
              </a:defRPr>
            </a:pPr>
            <a:r>
              <a:t>Their Needs</a:t>
            </a:r>
          </a:p>
        </p:txBody>
      </p:sp>
      <p:sp>
        <p:nvSpPr>
          <p:cNvPr id="527" name="TextBox 5"/>
          <p:cNvSpPr txBox="1"/>
          <p:nvPr/>
        </p:nvSpPr>
        <p:spPr>
          <a:xfrm>
            <a:off x="16856535" y="5551358"/>
            <a:ext cx="5243343" cy="1312162"/>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1828433">
              <a:lnSpc>
                <a:spcPct val="80000"/>
              </a:lnSpc>
              <a:spcBef>
                <a:spcPts val="0"/>
              </a:spcBef>
              <a:defRPr spc="-31" sz="3600">
                <a:solidFill>
                  <a:srgbClr val="111340"/>
                </a:solidFill>
                <a:latin typeface="Poppins Bold"/>
                <a:ea typeface="Poppins Bold"/>
                <a:cs typeface="Poppins Bold"/>
                <a:sym typeface="Poppins Bold"/>
              </a:defRPr>
            </a:pPr>
            <a:r>
              <a:t>Tailoring </a:t>
            </a:r>
          </a:p>
          <a:p>
            <a:pPr algn="ctr" defTabSz="1828433">
              <a:lnSpc>
                <a:spcPct val="80000"/>
              </a:lnSpc>
              <a:spcBef>
                <a:spcPts val="0"/>
              </a:spcBef>
              <a:defRPr spc="-31" sz="3600">
                <a:solidFill>
                  <a:srgbClr val="111340"/>
                </a:solidFill>
                <a:latin typeface="Poppins Bold"/>
                <a:ea typeface="Poppins Bold"/>
                <a:cs typeface="Poppins Bold"/>
                <a:sym typeface="Poppins Bold"/>
              </a:defRPr>
            </a:pPr>
            <a:r>
              <a:t>Your Offering</a:t>
            </a:r>
          </a:p>
        </p:txBody>
      </p:sp>
      <p:grpSp>
        <p:nvGrpSpPr>
          <p:cNvPr id="559" name="Group"/>
          <p:cNvGrpSpPr/>
          <p:nvPr/>
        </p:nvGrpSpPr>
        <p:grpSpPr>
          <a:xfrm>
            <a:off x="11028120" y="3149094"/>
            <a:ext cx="2149960" cy="2122840"/>
            <a:chOff x="0" y="0"/>
            <a:chExt cx="2149959" cy="2122839"/>
          </a:xfrm>
        </p:grpSpPr>
        <p:sp>
          <p:nvSpPr>
            <p:cNvPr id="528" name="Freeform 71"/>
            <p:cNvSpPr/>
            <p:nvPr/>
          </p:nvSpPr>
          <p:spPr>
            <a:xfrm>
              <a:off x="0" y="0"/>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558" name="Group"/>
            <p:cNvGrpSpPr/>
            <p:nvPr/>
          </p:nvGrpSpPr>
          <p:grpSpPr>
            <a:xfrm>
              <a:off x="504849" y="208837"/>
              <a:ext cx="1445061" cy="1480761"/>
              <a:chOff x="0" y="0"/>
              <a:chExt cx="1445059" cy="1480760"/>
            </a:xfrm>
          </p:grpSpPr>
          <p:sp>
            <p:nvSpPr>
              <p:cNvPr id="529" name="Freeform 245"/>
              <p:cNvSpPr/>
              <p:nvPr/>
            </p:nvSpPr>
            <p:spPr>
              <a:xfrm>
                <a:off x="0" y="666499"/>
                <a:ext cx="42459" cy="18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9704" y="0"/>
                      <a:pt x="0" y="2365"/>
                      <a:pt x="0" y="5439"/>
                    </a:cubicBezTo>
                    <a:lnTo>
                      <a:pt x="0" y="16161"/>
                    </a:lnTo>
                    <a:cubicBezTo>
                      <a:pt x="0" y="19156"/>
                      <a:pt x="9704" y="21600"/>
                      <a:pt x="21600" y="21600"/>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557" name="Group"/>
              <p:cNvGrpSpPr/>
              <p:nvPr/>
            </p:nvGrpSpPr>
            <p:grpSpPr>
              <a:xfrm>
                <a:off x="40381" y="0"/>
                <a:ext cx="1404679" cy="1480761"/>
                <a:chOff x="0" y="0"/>
                <a:chExt cx="1404678" cy="1480760"/>
              </a:xfrm>
            </p:grpSpPr>
            <p:sp>
              <p:nvSpPr>
                <p:cNvPr id="530" name="Freeform 242"/>
                <p:cNvSpPr/>
                <p:nvPr/>
              </p:nvSpPr>
              <p:spPr>
                <a:xfrm>
                  <a:off x="342138" y="966779"/>
                  <a:ext cx="82377" cy="177371"/>
                </a:xfrm>
                <a:custGeom>
                  <a:avLst/>
                  <a:gdLst/>
                  <a:ahLst/>
                  <a:cxnLst>
                    <a:cxn ang="0">
                      <a:pos x="wd2" y="hd2"/>
                    </a:cxn>
                    <a:cxn ang="5400000">
                      <a:pos x="wd2" y="hd2"/>
                    </a:cxn>
                    <a:cxn ang="10800000">
                      <a:pos x="wd2" y="hd2"/>
                    </a:cxn>
                    <a:cxn ang="16200000">
                      <a:pos x="wd2" y="hd2"/>
                    </a:cxn>
                  </a:cxnLst>
                  <a:rect l="0" t="0" r="r" b="b"/>
                  <a:pathLst>
                    <a:path w="20165" h="20809" fill="norm" stroke="1" extrusionOk="0">
                      <a:moveTo>
                        <a:pt x="6236" y="20716"/>
                      </a:moveTo>
                      <a:cubicBezTo>
                        <a:pt x="1946" y="20229"/>
                        <a:pt x="-717" y="17955"/>
                        <a:pt x="171" y="15681"/>
                      </a:cubicBezTo>
                      <a:lnTo>
                        <a:pt x="4757" y="3420"/>
                      </a:lnTo>
                      <a:cubicBezTo>
                        <a:pt x="5645" y="1146"/>
                        <a:pt x="9787" y="-397"/>
                        <a:pt x="13930" y="90"/>
                      </a:cubicBezTo>
                      <a:cubicBezTo>
                        <a:pt x="18220" y="577"/>
                        <a:pt x="20883" y="2851"/>
                        <a:pt x="19995" y="5206"/>
                      </a:cubicBezTo>
                      <a:lnTo>
                        <a:pt x="15409" y="17386"/>
                      </a:lnTo>
                      <a:cubicBezTo>
                        <a:pt x="14521" y="19741"/>
                        <a:pt x="10379" y="21203"/>
                        <a:pt x="6236" y="2071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31" name="Freeform 243"/>
                <p:cNvSpPr/>
                <p:nvPr/>
              </p:nvSpPr>
              <p:spPr>
                <a:xfrm>
                  <a:off x="161527" y="633174"/>
                  <a:ext cx="261123" cy="847587"/>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7055" y="21600"/>
                      </a:moveTo>
                      <a:lnTo>
                        <a:pt x="3910" y="21600"/>
                      </a:lnTo>
                      <a:cubicBezTo>
                        <a:pt x="1759" y="21600"/>
                        <a:pt x="0" y="20969"/>
                        <a:pt x="0" y="20199"/>
                      </a:cubicBezTo>
                      <a:lnTo>
                        <a:pt x="0" y="0"/>
                      </a:lnTo>
                      <a:lnTo>
                        <a:pt x="19254" y="0"/>
                      </a:lnTo>
                      <a:lnTo>
                        <a:pt x="19254" y="6517"/>
                      </a:lnTo>
                      <a:lnTo>
                        <a:pt x="19743" y="7218"/>
                      </a:lnTo>
                      <a:cubicBezTo>
                        <a:pt x="19987" y="7498"/>
                        <a:pt x="19938" y="7778"/>
                        <a:pt x="19645" y="8023"/>
                      </a:cubicBezTo>
                      <a:lnTo>
                        <a:pt x="18961" y="8759"/>
                      </a:lnTo>
                      <a:cubicBezTo>
                        <a:pt x="16273" y="11632"/>
                        <a:pt x="16224" y="14733"/>
                        <a:pt x="18814" y="17623"/>
                      </a:cubicBezTo>
                      <a:lnTo>
                        <a:pt x="20818" y="19761"/>
                      </a:lnTo>
                      <a:cubicBezTo>
                        <a:pt x="21600" y="20672"/>
                        <a:pt x="19743" y="21600"/>
                        <a:pt x="17055" y="216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32" name="Freeform 70"/>
                <p:cNvSpPr/>
                <p:nvPr/>
              </p:nvSpPr>
              <p:spPr>
                <a:xfrm>
                  <a:off x="0" y="278715"/>
                  <a:ext cx="809722"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cubicBezTo>
                        <a:pt x="21535" y="7200"/>
                        <a:pt x="21567" y="14400"/>
                        <a:pt x="21600" y="21600"/>
                      </a:cubicBezTo>
                      <a:lnTo>
                        <a:pt x="10700" y="13615"/>
                      </a:lnTo>
                      <a:lnTo>
                        <a:pt x="10684" y="13629"/>
                      </a:lnTo>
                      <a:lnTo>
                        <a:pt x="796" y="13629"/>
                      </a:lnTo>
                      <a:cubicBezTo>
                        <a:pt x="357" y="13629"/>
                        <a:pt x="0" y="13291"/>
                        <a:pt x="0" y="12875"/>
                      </a:cubicBezTo>
                      <a:lnTo>
                        <a:pt x="0" y="8642"/>
                      </a:lnTo>
                      <a:cubicBezTo>
                        <a:pt x="0" y="8242"/>
                        <a:pt x="357" y="7903"/>
                        <a:pt x="796" y="7903"/>
                      </a:cubicBezTo>
                      <a:lnTo>
                        <a:pt x="10684" y="7903"/>
                      </a:lnTo>
                      <a:lnTo>
                        <a:pt x="10700" y="7924"/>
                      </a:lnTo>
                      <a:lnTo>
                        <a:pt x="21502"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33" name="Freeform 72"/>
                <p:cNvSpPr/>
                <p:nvPr/>
              </p:nvSpPr>
              <p:spPr>
                <a:xfrm>
                  <a:off x="1164150" y="316603"/>
                  <a:ext cx="240529" cy="839994"/>
                </a:xfrm>
                <a:custGeom>
                  <a:avLst/>
                  <a:gdLst/>
                  <a:ahLst/>
                  <a:cxnLst>
                    <a:cxn ang="0">
                      <a:pos x="wd2" y="hd2"/>
                    </a:cxn>
                    <a:cxn ang="5400000">
                      <a:pos x="wd2" y="hd2"/>
                    </a:cxn>
                    <a:cxn ang="10800000">
                      <a:pos x="wd2" y="hd2"/>
                    </a:cxn>
                    <a:cxn ang="16200000">
                      <a:pos x="wd2" y="hd2"/>
                    </a:cxn>
                  </a:cxnLst>
                  <a:rect l="0" t="0" r="r" b="b"/>
                  <a:pathLst>
                    <a:path w="21497" h="21591" fill="norm" stroke="1" extrusionOk="0">
                      <a:moveTo>
                        <a:pt x="706" y="18538"/>
                      </a:moveTo>
                      <a:cubicBezTo>
                        <a:pt x="912" y="18525"/>
                        <a:pt x="1132" y="18538"/>
                        <a:pt x="1324" y="18582"/>
                      </a:cubicBezTo>
                      <a:lnTo>
                        <a:pt x="11860" y="21095"/>
                      </a:lnTo>
                      <a:cubicBezTo>
                        <a:pt x="12244" y="21184"/>
                        <a:pt x="12354" y="21343"/>
                        <a:pt x="12079" y="21485"/>
                      </a:cubicBezTo>
                      <a:cubicBezTo>
                        <a:pt x="11915" y="21538"/>
                        <a:pt x="11640" y="21591"/>
                        <a:pt x="11366" y="21591"/>
                      </a:cubicBezTo>
                      <a:cubicBezTo>
                        <a:pt x="11201" y="21591"/>
                        <a:pt x="11037" y="21573"/>
                        <a:pt x="10872" y="21538"/>
                      </a:cubicBezTo>
                      <a:lnTo>
                        <a:pt x="336" y="19025"/>
                      </a:lnTo>
                      <a:cubicBezTo>
                        <a:pt x="-48" y="18919"/>
                        <a:pt x="-103" y="18759"/>
                        <a:pt x="171" y="18653"/>
                      </a:cubicBezTo>
                      <a:cubicBezTo>
                        <a:pt x="309" y="18591"/>
                        <a:pt x="501" y="18551"/>
                        <a:pt x="706" y="18538"/>
                      </a:cubicBezTo>
                      <a:close/>
                      <a:moveTo>
                        <a:pt x="5917" y="14731"/>
                      </a:moveTo>
                      <a:lnTo>
                        <a:pt x="18432" y="16170"/>
                      </a:lnTo>
                      <a:cubicBezTo>
                        <a:pt x="18871" y="16223"/>
                        <a:pt x="19091" y="16383"/>
                        <a:pt x="18981" y="16525"/>
                      </a:cubicBezTo>
                      <a:cubicBezTo>
                        <a:pt x="18816" y="16632"/>
                        <a:pt x="18487" y="16685"/>
                        <a:pt x="18158" y="16685"/>
                      </a:cubicBezTo>
                      <a:cubicBezTo>
                        <a:pt x="18048" y="16685"/>
                        <a:pt x="17938" y="16685"/>
                        <a:pt x="17883" y="16685"/>
                      </a:cubicBezTo>
                      <a:lnTo>
                        <a:pt x="5368" y="15246"/>
                      </a:lnTo>
                      <a:cubicBezTo>
                        <a:pt x="4929" y="15193"/>
                        <a:pt x="4709" y="15033"/>
                        <a:pt x="4874" y="14891"/>
                      </a:cubicBezTo>
                      <a:cubicBezTo>
                        <a:pt x="5039" y="14749"/>
                        <a:pt x="5478" y="14678"/>
                        <a:pt x="5917" y="14731"/>
                      </a:cubicBezTo>
                      <a:close/>
                      <a:moveTo>
                        <a:pt x="20675" y="10161"/>
                      </a:moveTo>
                      <a:cubicBezTo>
                        <a:pt x="21113" y="10161"/>
                        <a:pt x="21497" y="10281"/>
                        <a:pt x="21497" y="10417"/>
                      </a:cubicBezTo>
                      <a:cubicBezTo>
                        <a:pt x="21497" y="10570"/>
                        <a:pt x="21113" y="10690"/>
                        <a:pt x="20675" y="10690"/>
                      </a:cubicBezTo>
                      <a:lnTo>
                        <a:pt x="7030" y="10690"/>
                      </a:lnTo>
                      <a:cubicBezTo>
                        <a:pt x="6537" y="10690"/>
                        <a:pt x="6153" y="10587"/>
                        <a:pt x="6153" y="10434"/>
                      </a:cubicBezTo>
                      <a:cubicBezTo>
                        <a:pt x="6153" y="10298"/>
                        <a:pt x="6537" y="10179"/>
                        <a:pt x="7030" y="10179"/>
                      </a:cubicBezTo>
                      <a:close/>
                      <a:moveTo>
                        <a:pt x="18299" y="4961"/>
                      </a:moveTo>
                      <a:cubicBezTo>
                        <a:pt x="18734" y="4944"/>
                        <a:pt x="19115" y="5031"/>
                        <a:pt x="19278" y="5188"/>
                      </a:cubicBezTo>
                      <a:cubicBezTo>
                        <a:pt x="19332" y="5328"/>
                        <a:pt x="19006" y="5467"/>
                        <a:pt x="18517" y="5484"/>
                      </a:cubicBezTo>
                      <a:lnTo>
                        <a:pt x="5688" y="6095"/>
                      </a:lnTo>
                      <a:cubicBezTo>
                        <a:pt x="5633" y="6095"/>
                        <a:pt x="5633" y="6095"/>
                        <a:pt x="5579" y="6095"/>
                      </a:cubicBezTo>
                      <a:cubicBezTo>
                        <a:pt x="5198" y="6095"/>
                        <a:pt x="4818" y="6008"/>
                        <a:pt x="4764" y="5868"/>
                      </a:cubicBezTo>
                      <a:cubicBezTo>
                        <a:pt x="4709" y="5746"/>
                        <a:pt x="4981" y="5589"/>
                        <a:pt x="5470" y="5572"/>
                      </a:cubicBezTo>
                      <a:close/>
                      <a:moveTo>
                        <a:pt x="13145" y="13"/>
                      </a:moveTo>
                      <a:cubicBezTo>
                        <a:pt x="13344" y="35"/>
                        <a:pt x="13523" y="84"/>
                        <a:pt x="13633" y="154"/>
                      </a:cubicBezTo>
                      <a:cubicBezTo>
                        <a:pt x="13797" y="277"/>
                        <a:pt x="13633" y="454"/>
                        <a:pt x="13193" y="506"/>
                      </a:cubicBezTo>
                      <a:lnTo>
                        <a:pt x="1216" y="2339"/>
                      </a:lnTo>
                      <a:cubicBezTo>
                        <a:pt x="1106" y="2357"/>
                        <a:pt x="996" y="2357"/>
                        <a:pt x="886" y="2357"/>
                      </a:cubicBezTo>
                      <a:cubicBezTo>
                        <a:pt x="556" y="2357"/>
                        <a:pt x="227" y="2304"/>
                        <a:pt x="117" y="2216"/>
                      </a:cubicBezTo>
                      <a:cubicBezTo>
                        <a:pt x="-103" y="2075"/>
                        <a:pt x="62" y="1916"/>
                        <a:pt x="501" y="1846"/>
                      </a:cubicBezTo>
                      <a:lnTo>
                        <a:pt x="12534" y="31"/>
                      </a:lnTo>
                      <a:cubicBezTo>
                        <a:pt x="12726" y="-5"/>
                        <a:pt x="12946" y="-9"/>
                        <a:pt x="13145" y="13"/>
                      </a:cubicBez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34" name="Freeform 252"/>
                <p:cNvSpPr/>
                <p:nvPr/>
              </p:nvSpPr>
              <p:spPr>
                <a:xfrm>
                  <a:off x="0" y="278715"/>
                  <a:ext cx="809723" cy="96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0"/>
                      </a:moveTo>
                      <a:lnTo>
                        <a:pt x="10702" y="7924"/>
                      </a:lnTo>
                      <a:lnTo>
                        <a:pt x="797" y="7924"/>
                      </a:lnTo>
                      <a:cubicBezTo>
                        <a:pt x="358" y="7924"/>
                        <a:pt x="0" y="8261"/>
                        <a:pt x="0" y="8658"/>
                      </a:cubicBezTo>
                      <a:lnTo>
                        <a:pt x="0" y="12865"/>
                      </a:lnTo>
                      <a:cubicBezTo>
                        <a:pt x="0" y="13278"/>
                        <a:pt x="358" y="13615"/>
                        <a:pt x="797" y="13615"/>
                      </a:cubicBezTo>
                      <a:lnTo>
                        <a:pt x="10702" y="13615"/>
                      </a:lnTo>
                      <a:lnTo>
                        <a:pt x="21600" y="21600"/>
                      </a:lnTo>
                      <a:lnTo>
                        <a:pt x="21502" y="0"/>
                      </a:lnTo>
                    </a:path>
                  </a:pathLst>
                </a:custGeom>
                <a:solidFill>
                  <a:srgbClr val="9C9EB9">
                    <a:alpha val="6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35" name="Freeform 253"/>
                <p:cNvSpPr/>
                <p:nvPr/>
              </p:nvSpPr>
              <p:spPr>
                <a:xfrm>
                  <a:off x="691879" y="215098"/>
                  <a:ext cx="435517" cy="109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4"/>
                      </a:moveTo>
                      <a:cubicBezTo>
                        <a:pt x="21600" y="16777"/>
                        <a:pt x="16766" y="21600"/>
                        <a:pt x="10815" y="21600"/>
                      </a:cubicBezTo>
                      <a:cubicBezTo>
                        <a:pt x="4834" y="21600"/>
                        <a:pt x="0" y="16777"/>
                        <a:pt x="0" y="10814"/>
                      </a:cubicBezTo>
                      <a:cubicBezTo>
                        <a:pt x="0" y="4836"/>
                        <a:pt x="4834" y="0"/>
                        <a:pt x="10815" y="0"/>
                      </a:cubicBezTo>
                      <a:cubicBezTo>
                        <a:pt x="16766" y="0"/>
                        <a:pt x="21600" y="4836"/>
                        <a:pt x="21600" y="10814"/>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36" name="Freeform 254"/>
                <p:cNvSpPr/>
                <p:nvPr/>
              </p:nvSpPr>
              <p:spPr>
                <a:xfrm>
                  <a:off x="732258" y="266598"/>
                  <a:ext cx="357443" cy="989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5"/>
                      </a:moveTo>
                      <a:cubicBezTo>
                        <a:pt x="21600" y="16785"/>
                        <a:pt x="16755" y="21600"/>
                        <a:pt x="10800" y="21600"/>
                      </a:cubicBezTo>
                      <a:cubicBezTo>
                        <a:pt x="4845" y="21600"/>
                        <a:pt x="0" y="16785"/>
                        <a:pt x="0" y="10815"/>
                      </a:cubicBezTo>
                      <a:cubicBezTo>
                        <a:pt x="0" y="4845"/>
                        <a:pt x="4845" y="0"/>
                        <a:pt x="10800" y="0"/>
                      </a:cubicBezTo>
                      <a:cubicBezTo>
                        <a:pt x="16755" y="0"/>
                        <a:pt x="21600" y="4845"/>
                        <a:pt x="21600" y="1081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37" name="Freeform 255"/>
                <p:cNvSpPr/>
                <p:nvPr/>
              </p:nvSpPr>
              <p:spPr>
                <a:xfrm>
                  <a:off x="732259" y="611968"/>
                  <a:ext cx="123229" cy="335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05"/>
                        <a:pt x="12832" y="0"/>
                        <a:pt x="1925" y="0"/>
                      </a:cubicBezTo>
                      <a:cubicBezTo>
                        <a:pt x="1711" y="0"/>
                        <a:pt x="1604" y="0"/>
                        <a:pt x="1497" y="0"/>
                      </a:cubicBezTo>
                      <a:cubicBezTo>
                        <a:pt x="535" y="3042"/>
                        <a:pt x="0" y="6260"/>
                        <a:pt x="0" y="9654"/>
                      </a:cubicBezTo>
                      <a:cubicBezTo>
                        <a:pt x="0" y="13842"/>
                        <a:pt x="855" y="17897"/>
                        <a:pt x="2246" y="21600"/>
                      </a:cubicBezTo>
                      <a:cubicBezTo>
                        <a:pt x="12939" y="21512"/>
                        <a:pt x="21600" y="16707"/>
                        <a:pt x="21600" y="10800"/>
                      </a:cubicBezTo>
                    </a:path>
                  </a:pathLst>
                </a:custGeom>
                <a:solidFill>
                  <a:srgbClr val="E697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38" name="Freeform 256"/>
                <p:cNvSpPr/>
                <p:nvPr/>
              </p:nvSpPr>
              <p:spPr>
                <a:xfrm>
                  <a:off x="196527" y="284776"/>
                  <a:ext cx="55913" cy="68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0" y="17323"/>
                      </a:lnTo>
                      <a:lnTo>
                        <a:pt x="6000" y="0"/>
                      </a:lnTo>
                      <a:lnTo>
                        <a:pt x="21600" y="4063"/>
                      </a:lnTo>
                      <a:lnTo>
                        <a:pt x="15600"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39" name="Freeform 257"/>
                <p:cNvSpPr/>
                <p:nvPr/>
              </p:nvSpPr>
              <p:spPr>
                <a:xfrm>
                  <a:off x="185759" y="560465"/>
                  <a:ext cx="187836" cy="72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6" y="2038"/>
                      </a:moveTo>
                      <a:lnTo>
                        <a:pt x="0" y="0"/>
                      </a:lnTo>
                      <a:lnTo>
                        <a:pt x="0" y="21600"/>
                      </a:lnTo>
                      <a:lnTo>
                        <a:pt x="21600" y="21600"/>
                      </a:lnTo>
                      <a:cubicBezTo>
                        <a:pt x="21600" y="11004"/>
                        <a:pt x="18706" y="2445"/>
                        <a:pt x="15106" y="2038"/>
                      </a:cubicBezTo>
                    </a:path>
                  </a:pathLst>
                </a:custGeom>
                <a:solidFill>
                  <a:srgbClr val="E42244"/>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0" name="Freeform 258"/>
                <p:cNvSpPr/>
                <p:nvPr/>
              </p:nvSpPr>
              <p:spPr>
                <a:xfrm>
                  <a:off x="223447" y="272657"/>
                  <a:ext cx="214758" cy="132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63"/>
                      </a:moveTo>
                      <a:lnTo>
                        <a:pt x="11047" y="10745"/>
                      </a:lnTo>
                      <a:lnTo>
                        <a:pt x="20674" y="0"/>
                      </a:lnTo>
                      <a:lnTo>
                        <a:pt x="21600" y="5538"/>
                      </a:lnTo>
                      <a:lnTo>
                        <a:pt x="11664" y="19717"/>
                      </a:lnTo>
                      <a:lnTo>
                        <a:pt x="123" y="21600"/>
                      </a:lnTo>
                      <a:lnTo>
                        <a:pt x="0" y="11963"/>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1" name="Freeform 259"/>
                <p:cNvSpPr/>
                <p:nvPr/>
              </p:nvSpPr>
              <p:spPr>
                <a:xfrm>
                  <a:off x="86148" y="339308"/>
                  <a:ext cx="163880" cy="220474"/>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7312" y="21600"/>
                      </a:moveTo>
                      <a:lnTo>
                        <a:pt x="0" y="21600"/>
                      </a:lnTo>
                      <a:lnTo>
                        <a:pt x="4924" y="6037"/>
                      </a:lnTo>
                      <a:cubicBezTo>
                        <a:pt x="5956" y="2952"/>
                        <a:pt x="9053" y="604"/>
                        <a:pt x="12865" y="201"/>
                      </a:cubicBezTo>
                      <a:lnTo>
                        <a:pt x="14532" y="0"/>
                      </a:lnTo>
                      <a:lnTo>
                        <a:pt x="19694" y="1342"/>
                      </a:lnTo>
                      <a:lnTo>
                        <a:pt x="20091" y="2012"/>
                      </a:lnTo>
                      <a:cubicBezTo>
                        <a:pt x="21282" y="4226"/>
                        <a:pt x="21600" y="6708"/>
                        <a:pt x="20965" y="9056"/>
                      </a:cubicBezTo>
                      <a:lnTo>
                        <a:pt x="17312" y="2160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2" name="Freeform 260"/>
                <p:cNvSpPr/>
                <p:nvPr/>
              </p:nvSpPr>
              <p:spPr>
                <a:xfrm>
                  <a:off x="207295" y="284775"/>
                  <a:ext cx="45164" cy="47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lnTo>
                        <a:pt x="21600" y="6035"/>
                      </a:lnTo>
                      <a:lnTo>
                        <a:pt x="2880" y="0"/>
                      </a:lnTo>
                      <a:lnTo>
                        <a:pt x="0" y="9847"/>
                      </a:lnTo>
                      <a:cubicBezTo>
                        <a:pt x="2592" y="13976"/>
                        <a:pt x="7776" y="19059"/>
                        <a:pt x="17280" y="21600"/>
                      </a:cubicBez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3" name="Freeform 261"/>
                <p:cNvSpPr/>
                <p:nvPr/>
              </p:nvSpPr>
              <p:spPr>
                <a:xfrm>
                  <a:off x="169606" y="427166"/>
                  <a:ext cx="77452" cy="135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651" y="21600"/>
                      </a:lnTo>
                      <a:lnTo>
                        <a:pt x="21600" y="992"/>
                      </a:lnTo>
                      <a:lnTo>
                        <a:pt x="8640" y="0"/>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4" name="Freeform 262"/>
                <p:cNvSpPr/>
                <p:nvPr/>
              </p:nvSpPr>
              <p:spPr>
                <a:xfrm>
                  <a:off x="195021" y="327189"/>
                  <a:ext cx="135498" cy="197262"/>
                </a:xfrm>
                <a:custGeom>
                  <a:avLst/>
                  <a:gdLst/>
                  <a:ahLst/>
                  <a:cxnLst>
                    <a:cxn ang="0">
                      <a:pos x="wd2" y="hd2"/>
                    </a:cxn>
                    <a:cxn ang="5400000">
                      <a:pos x="wd2" y="hd2"/>
                    </a:cxn>
                    <a:cxn ang="10800000">
                      <a:pos x="wd2" y="hd2"/>
                    </a:cxn>
                    <a:cxn ang="16200000">
                      <a:pos x="wd2" y="hd2"/>
                    </a:cxn>
                  </a:cxnLst>
                  <a:rect l="0" t="0" r="r" b="b"/>
                  <a:pathLst>
                    <a:path w="20999" h="21383" fill="norm" stroke="1" extrusionOk="0">
                      <a:moveTo>
                        <a:pt x="1778" y="7821"/>
                      </a:moveTo>
                      <a:cubicBezTo>
                        <a:pt x="-30" y="8863"/>
                        <a:pt x="-601" y="10874"/>
                        <a:pt x="731" y="12439"/>
                      </a:cubicBezTo>
                      <a:cubicBezTo>
                        <a:pt x="3681" y="15939"/>
                        <a:pt x="8724" y="21600"/>
                        <a:pt x="11103" y="21377"/>
                      </a:cubicBezTo>
                      <a:cubicBezTo>
                        <a:pt x="15861" y="20855"/>
                        <a:pt x="20999" y="670"/>
                        <a:pt x="20999" y="670"/>
                      </a:cubicBezTo>
                      <a:lnTo>
                        <a:pt x="17098" y="0"/>
                      </a:lnTo>
                      <a:lnTo>
                        <a:pt x="10342" y="11396"/>
                      </a:lnTo>
                      <a:lnTo>
                        <a:pt x="7868" y="8566"/>
                      </a:lnTo>
                      <a:cubicBezTo>
                        <a:pt x="6440" y="7076"/>
                        <a:pt x="3681" y="6703"/>
                        <a:pt x="1778" y="7821"/>
                      </a:cubicBez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5" name="Freeform 263"/>
                <p:cNvSpPr/>
                <p:nvPr/>
              </p:nvSpPr>
              <p:spPr>
                <a:xfrm>
                  <a:off x="293444" y="243051"/>
                  <a:ext cx="47325" cy="89510"/>
                </a:xfrm>
                <a:custGeom>
                  <a:avLst/>
                  <a:gdLst/>
                  <a:ahLst/>
                  <a:cxnLst>
                    <a:cxn ang="0">
                      <a:pos x="wd2" y="hd2"/>
                    </a:cxn>
                    <a:cxn ang="5400000">
                      <a:pos x="wd2" y="hd2"/>
                    </a:cxn>
                    <a:cxn ang="10800000">
                      <a:pos x="wd2" y="hd2"/>
                    </a:cxn>
                    <a:cxn ang="16200000">
                      <a:pos x="wd2" y="hd2"/>
                    </a:cxn>
                  </a:cxnLst>
                  <a:rect l="0" t="0" r="r" b="b"/>
                  <a:pathLst>
                    <a:path w="21362" h="21435" fill="norm" stroke="1" extrusionOk="0">
                      <a:moveTo>
                        <a:pt x="5195" y="20281"/>
                      </a:moveTo>
                      <a:lnTo>
                        <a:pt x="6015" y="17478"/>
                      </a:lnTo>
                      <a:lnTo>
                        <a:pt x="2734" y="15994"/>
                      </a:lnTo>
                      <a:lnTo>
                        <a:pt x="0" y="12366"/>
                      </a:lnTo>
                      <a:lnTo>
                        <a:pt x="0" y="8244"/>
                      </a:lnTo>
                      <a:cubicBezTo>
                        <a:pt x="0" y="8244"/>
                        <a:pt x="3008" y="7750"/>
                        <a:pt x="4101" y="11542"/>
                      </a:cubicBezTo>
                      <a:lnTo>
                        <a:pt x="5742" y="3792"/>
                      </a:lnTo>
                      <a:cubicBezTo>
                        <a:pt x="5742" y="3792"/>
                        <a:pt x="9570" y="0"/>
                        <a:pt x="11210" y="0"/>
                      </a:cubicBezTo>
                      <a:cubicBezTo>
                        <a:pt x="12030" y="0"/>
                        <a:pt x="12304" y="1154"/>
                        <a:pt x="10937" y="2473"/>
                      </a:cubicBezTo>
                      <a:cubicBezTo>
                        <a:pt x="10937" y="2473"/>
                        <a:pt x="15311" y="-165"/>
                        <a:pt x="16132" y="659"/>
                      </a:cubicBezTo>
                      <a:cubicBezTo>
                        <a:pt x="16678" y="989"/>
                        <a:pt x="15858" y="2308"/>
                        <a:pt x="14491" y="3792"/>
                      </a:cubicBezTo>
                      <a:cubicBezTo>
                        <a:pt x="14491" y="3792"/>
                        <a:pt x="18866" y="1814"/>
                        <a:pt x="19139" y="2638"/>
                      </a:cubicBezTo>
                      <a:cubicBezTo>
                        <a:pt x="19413" y="3133"/>
                        <a:pt x="19139" y="4946"/>
                        <a:pt x="16952" y="5936"/>
                      </a:cubicBezTo>
                      <a:cubicBezTo>
                        <a:pt x="16952" y="5936"/>
                        <a:pt x="20780" y="4617"/>
                        <a:pt x="21327" y="5111"/>
                      </a:cubicBezTo>
                      <a:cubicBezTo>
                        <a:pt x="21600" y="6101"/>
                        <a:pt x="20233" y="7090"/>
                        <a:pt x="18866" y="7914"/>
                      </a:cubicBezTo>
                      <a:cubicBezTo>
                        <a:pt x="17772" y="8409"/>
                        <a:pt x="16952" y="9398"/>
                        <a:pt x="16952" y="10223"/>
                      </a:cubicBezTo>
                      <a:cubicBezTo>
                        <a:pt x="16952" y="11377"/>
                        <a:pt x="16952" y="12366"/>
                        <a:pt x="17499" y="13520"/>
                      </a:cubicBezTo>
                      <a:cubicBezTo>
                        <a:pt x="17772" y="14345"/>
                        <a:pt x="18319" y="15664"/>
                        <a:pt x="17499" y="17148"/>
                      </a:cubicBezTo>
                      <a:cubicBezTo>
                        <a:pt x="16952" y="18302"/>
                        <a:pt x="15038" y="18302"/>
                        <a:pt x="15038" y="18302"/>
                      </a:cubicBezTo>
                      <a:lnTo>
                        <a:pt x="14218" y="21435"/>
                      </a:lnTo>
                      <a:lnTo>
                        <a:pt x="5195" y="20281"/>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6" name="Freeform 264"/>
                <p:cNvSpPr/>
                <p:nvPr/>
              </p:nvSpPr>
              <p:spPr>
                <a:xfrm>
                  <a:off x="430740" y="245392"/>
                  <a:ext cx="45174" cy="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44"/>
                      </a:moveTo>
                      <a:lnTo>
                        <a:pt x="7674" y="8693"/>
                      </a:lnTo>
                      <a:lnTo>
                        <a:pt x="8526" y="6585"/>
                      </a:lnTo>
                      <a:cubicBezTo>
                        <a:pt x="9947" y="3688"/>
                        <a:pt x="12789" y="1580"/>
                        <a:pt x="16200" y="1054"/>
                      </a:cubicBezTo>
                      <a:lnTo>
                        <a:pt x="21600" y="0"/>
                      </a:lnTo>
                      <a:cubicBezTo>
                        <a:pt x="21600" y="0"/>
                        <a:pt x="21600" y="4478"/>
                        <a:pt x="17905" y="5795"/>
                      </a:cubicBezTo>
                      <a:lnTo>
                        <a:pt x="13926" y="8166"/>
                      </a:lnTo>
                      <a:lnTo>
                        <a:pt x="15063" y="19493"/>
                      </a:lnTo>
                      <a:lnTo>
                        <a:pt x="9095" y="19493"/>
                      </a:lnTo>
                      <a:lnTo>
                        <a:pt x="2842" y="21600"/>
                      </a:lnTo>
                      <a:lnTo>
                        <a:pt x="0" y="12644"/>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7" name="Freeform 265"/>
                <p:cNvSpPr/>
                <p:nvPr/>
              </p:nvSpPr>
              <p:spPr>
                <a:xfrm>
                  <a:off x="94225" y="560464"/>
                  <a:ext cx="267015" cy="265918"/>
                </a:xfrm>
                <a:custGeom>
                  <a:avLst/>
                  <a:gdLst/>
                  <a:ahLst/>
                  <a:cxnLst>
                    <a:cxn ang="0">
                      <a:pos x="wd2" y="hd2"/>
                    </a:cxn>
                    <a:cxn ang="5400000">
                      <a:pos x="wd2" y="hd2"/>
                    </a:cxn>
                    <a:cxn ang="10800000">
                      <a:pos x="wd2" y="hd2"/>
                    </a:cxn>
                    <a:cxn ang="16200000">
                      <a:pos x="wd2" y="hd2"/>
                    </a:cxn>
                  </a:cxnLst>
                  <a:rect l="0" t="0" r="r" b="b"/>
                  <a:pathLst>
                    <a:path w="21259" h="21600" fill="norm" stroke="1" extrusionOk="0">
                      <a:moveTo>
                        <a:pt x="19508" y="21600"/>
                      </a:moveTo>
                      <a:lnTo>
                        <a:pt x="15762" y="21156"/>
                      </a:lnTo>
                      <a:lnTo>
                        <a:pt x="16589" y="7274"/>
                      </a:lnTo>
                      <a:lnTo>
                        <a:pt x="4232" y="7052"/>
                      </a:lnTo>
                      <a:cubicBezTo>
                        <a:pt x="1897" y="7052"/>
                        <a:pt x="0" y="4886"/>
                        <a:pt x="0" y="2221"/>
                      </a:cubicBezTo>
                      <a:lnTo>
                        <a:pt x="0" y="0"/>
                      </a:lnTo>
                      <a:lnTo>
                        <a:pt x="9876" y="0"/>
                      </a:lnTo>
                      <a:lnTo>
                        <a:pt x="16638" y="1166"/>
                      </a:lnTo>
                      <a:cubicBezTo>
                        <a:pt x="19605" y="1610"/>
                        <a:pt x="21600" y="4775"/>
                        <a:pt x="21211" y="8107"/>
                      </a:cubicBezTo>
                      <a:lnTo>
                        <a:pt x="19508"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8" name="Freeform 266"/>
                <p:cNvSpPr/>
                <p:nvPr/>
              </p:nvSpPr>
              <p:spPr>
                <a:xfrm>
                  <a:off x="293443" y="824035"/>
                  <a:ext cx="67542" cy="72017"/>
                </a:xfrm>
                <a:custGeom>
                  <a:avLst/>
                  <a:gdLst/>
                  <a:ahLst/>
                  <a:cxnLst>
                    <a:cxn ang="0">
                      <a:pos x="wd2" y="hd2"/>
                    </a:cxn>
                    <a:cxn ang="5400000">
                      <a:pos x="wd2" y="hd2"/>
                    </a:cxn>
                    <a:cxn ang="10800000">
                      <a:pos x="wd2" y="hd2"/>
                    </a:cxn>
                    <a:cxn ang="16200000">
                      <a:pos x="wd2" y="hd2"/>
                    </a:cxn>
                  </a:cxnLst>
                  <a:rect l="0" t="0" r="r" b="b"/>
                  <a:pathLst>
                    <a:path w="20240" h="21600" fill="norm" stroke="1" extrusionOk="0">
                      <a:moveTo>
                        <a:pt x="1271" y="0"/>
                      </a:moveTo>
                      <a:lnTo>
                        <a:pt x="0" y="15369"/>
                      </a:lnTo>
                      <a:lnTo>
                        <a:pt x="19966" y="21600"/>
                      </a:lnTo>
                      <a:cubicBezTo>
                        <a:pt x="19966" y="21600"/>
                        <a:pt x="21600" y="16615"/>
                        <a:pt x="16881" y="13915"/>
                      </a:cubicBezTo>
                      <a:cubicBezTo>
                        <a:pt x="12343" y="11008"/>
                        <a:pt x="10709" y="7477"/>
                        <a:pt x="10709" y="7477"/>
                      </a:cubicBezTo>
                      <a:lnTo>
                        <a:pt x="11254" y="1246"/>
                      </a:lnTo>
                      <a:lnTo>
                        <a:pt x="1271"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49" name="Freeform 267"/>
                <p:cNvSpPr/>
                <p:nvPr/>
              </p:nvSpPr>
              <p:spPr>
                <a:xfrm>
                  <a:off x="195858" y="208848"/>
                  <a:ext cx="83507" cy="113739"/>
                </a:xfrm>
                <a:custGeom>
                  <a:avLst/>
                  <a:gdLst/>
                  <a:ahLst/>
                  <a:cxnLst>
                    <a:cxn ang="0">
                      <a:pos x="wd2" y="hd2"/>
                    </a:cxn>
                    <a:cxn ang="5400000">
                      <a:pos x="wd2" y="hd2"/>
                    </a:cxn>
                    <a:cxn ang="10800000">
                      <a:pos x="wd2" y="hd2"/>
                    </a:cxn>
                    <a:cxn ang="16200000">
                      <a:pos x="wd2" y="hd2"/>
                    </a:cxn>
                  </a:cxnLst>
                  <a:rect l="0" t="0" r="r" b="b"/>
                  <a:pathLst>
                    <a:path w="20445" h="19890" fill="norm" stroke="1" extrusionOk="0">
                      <a:moveTo>
                        <a:pt x="18028" y="4677"/>
                      </a:moveTo>
                      <a:cubicBezTo>
                        <a:pt x="18783" y="5770"/>
                        <a:pt x="18935" y="7590"/>
                        <a:pt x="18783" y="9531"/>
                      </a:cubicBezTo>
                      <a:cubicBezTo>
                        <a:pt x="18783" y="10259"/>
                        <a:pt x="20445" y="12201"/>
                        <a:pt x="20445" y="12929"/>
                      </a:cubicBezTo>
                      <a:cubicBezTo>
                        <a:pt x="20294" y="13414"/>
                        <a:pt x="18481" y="12686"/>
                        <a:pt x="18330" y="13293"/>
                      </a:cubicBezTo>
                      <a:cubicBezTo>
                        <a:pt x="17726" y="16570"/>
                        <a:pt x="17273" y="19239"/>
                        <a:pt x="15309" y="19725"/>
                      </a:cubicBezTo>
                      <a:cubicBezTo>
                        <a:pt x="12439" y="20574"/>
                        <a:pt x="3830" y="18268"/>
                        <a:pt x="507" y="10259"/>
                      </a:cubicBezTo>
                      <a:cubicBezTo>
                        <a:pt x="-1155" y="6498"/>
                        <a:pt x="1413" y="2129"/>
                        <a:pt x="6095" y="552"/>
                      </a:cubicBezTo>
                      <a:cubicBezTo>
                        <a:pt x="10929" y="-1026"/>
                        <a:pt x="16216" y="916"/>
                        <a:pt x="18028" y="4677"/>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50" name="Freeform 268"/>
                <p:cNvSpPr/>
                <p:nvPr/>
              </p:nvSpPr>
              <p:spPr>
                <a:xfrm>
                  <a:off x="161211" y="163116"/>
                  <a:ext cx="121288" cy="142177"/>
                </a:xfrm>
                <a:custGeom>
                  <a:avLst/>
                  <a:gdLst/>
                  <a:ahLst/>
                  <a:cxnLst>
                    <a:cxn ang="0">
                      <a:pos x="wd2" y="hd2"/>
                    </a:cxn>
                    <a:cxn ang="5400000">
                      <a:pos x="wd2" y="hd2"/>
                    </a:cxn>
                    <a:cxn ang="10800000">
                      <a:pos x="wd2" y="hd2"/>
                    </a:cxn>
                    <a:cxn ang="16200000">
                      <a:pos x="wd2" y="hd2"/>
                    </a:cxn>
                  </a:cxnLst>
                  <a:rect l="0" t="0" r="r" b="b"/>
                  <a:pathLst>
                    <a:path w="18795" h="17855" fill="norm" stroke="1" extrusionOk="0">
                      <a:moveTo>
                        <a:pt x="6843" y="17855"/>
                      </a:moveTo>
                      <a:cubicBezTo>
                        <a:pt x="6843" y="17855"/>
                        <a:pt x="8909" y="17074"/>
                        <a:pt x="9097" y="14125"/>
                      </a:cubicBezTo>
                      <a:cubicBezTo>
                        <a:pt x="9097" y="14125"/>
                        <a:pt x="6374" y="12824"/>
                        <a:pt x="7219" y="11089"/>
                      </a:cubicBezTo>
                      <a:cubicBezTo>
                        <a:pt x="8158" y="9441"/>
                        <a:pt x="9379" y="12737"/>
                        <a:pt x="9379" y="12737"/>
                      </a:cubicBezTo>
                      <a:cubicBezTo>
                        <a:pt x="10130" y="12737"/>
                        <a:pt x="10788" y="12130"/>
                        <a:pt x="10788" y="11349"/>
                      </a:cubicBezTo>
                      <a:lnTo>
                        <a:pt x="10506" y="9267"/>
                      </a:lnTo>
                      <a:cubicBezTo>
                        <a:pt x="10506" y="9267"/>
                        <a:pt x="18489" y="9267"/>
                        <a:pt x="18770" y="2761"/>
                      </a:cubicBezTo>
                      <a:cubicBezTo>
                        <a:pt x="19146" y="-3745"/>
                        <a:pt x="15296" y="3368"/>
                        <a:pt x="9003" y="2761"/>
                      </a:cubicBezTo>
                      <a:cubicBezTo>
                        <a:pt x="2805" y="2241"/>
                        <a:pt x="-2454" y="6057"/>
                        <a:pt x="1209" y="11696"/>
                      </a:cubicBezTo>
                      <a:cubicBezTo>
                        <a:pt x="2523" y="13604"/>
                        <a:pt x="6843" y="17855"/>
                        <a:pt x="6843" y="17855"/>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51" name="Freeform 269"/>
                <p:cNvSpPr/>
                <p:nvPr/>
              </p:nvSpPr>
              <p:spPr>
                <a:xfrm>
                  <a:off x="344592" y="121181"/>
                  <a:ext cx="20956" cy="27641"/>
                </a:xfrm>
                <a:custGeom>
                  <a:avLst/>
                  <a:gdLst/>
                  <a:ahLst/>
                  <a:cxnLst>
                    <a:cxn ang="0">
                      <a:pos x="wd2" y="hd2"/>
                    </a:cxn>
                    <a:cxn ang="5400000">
                      <a:pos x="wd2" y="hd2"/>
                    </a:cxn>
                    <a:cxn ang="10800000">
                      <a:pos x="wd2" y="hd2"/>
                    </a:cxn>
                    <a:cxn ang="16200000">
                      <a:pos x="wd2" y="hd2"/>
                    </a:cxn>
                  </a:cxnLst>
                  <a:rect l="0" t="0" r="r" b="b"/>
                  <a:pathLst>
                    <a:path w="21600" h="20155" fill="norm" stroke="1" extrusionOk="0">
                      <a:moveTo>
                        <a:pt x="0" y="20127"/>
                      </a:moveTo>
                      <a:cubicBezTo>
                        <a:pt x="0" y="20127"/>
                        <a:pt x="17400" y="21600"/>
                        <a:pt x="21600" y="2945"/>
                      </a:cubicBezTo>
                      <a:lnTo>
                        <a:pt x="7800" y="0"/>
                      </a:lnTo>
                      <a:lnTo>
                        <a:pt x="0" y="20127"/>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52" name="Freeform 270"/>
                <p:cNvSpPr/>
                <p:nvPr/>
              </p:nvSpPr>
              <p:spPr>
                <a:xfrm>
                  <a:off x="444202" y="45442"/>
                  <a:ext cx="85530" cy="287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 y="21600"/>
                      </a:moveTo>
                      <a:lnTo>
                        <a:pt x="0" y="21444"/>
                      </a:lnTo>
                      <a:lnTo>
                        <a:pt x="19878" y="0"/>
                      </a:lnTo>
                      <a:lnTo>
                        <a:pt x="21600" y="208"/>
                      </a:lnTo>
                      <a:lnTo>
                        <a:pt x="1565"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53" name="Freeform 271"/>
                <p:cNvSpPr/>
                <p:nvPr/>
              </p:nvSpPr>
              <p:spPr>
                <a:xfrm>
                  <a:off x="347285" y="0"/>
                  <a:ext cx="171690" cy="178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73" y="21600"/>
                      </a:moveTo>
                      <a:lnTo>
                        <a:pt x="13510" y="18837"/>
                      </a:lnTo>
                      <a:cubicBezTo>
                        <a:pt x="11067" y="16828"/>
                        <a:pt x="8014" y="15823"/>
                        <a:pt x="4961" y="15823"/>
                      </a:cubicBezTo>
                      <a:lnTo>
                        <a:pt x="0" y="15823"/>
                      </a:lnTo>
                      <a:lnTo>
                        <a:pt x="4427" y="0"/>
                      </a:lnTo>
                      <a:lnTo>
                        <a:pt x="9922" y="84"/>
                      </a:lnTo>
                      <a:cubicBezTo>
                        <a:pt x="12746" y="84"/>
                        <a:pt x="15494" y="1005"/>
                        <a:pt x="17784" y="2847"/>
                      </a:cubicBezTo>
                      <a:lnTo>
                        <a:pt x="21600" y="5777"/>
                      </a:lnTo>
                      <a:lnTo>
                        <a:pt x="17173" y="21600"/>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54" name="Freeform 272"/>
                <p:cNvSpPr/>
                <p:nvPr/>
              </p:nvSpPr>
              <p:spPr>
                <a:xfrm>
                  <a:off x="282673" y="39384"/>
                  <a:ext cx="85535" cy="110740"/>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16714"/>
                      </a:moveTo>
                      <a:lnTo>
                        <a:pt x="311" y="16843"/>
                      </a:lnTo>
                      <a:cubicBezTo>
                        <a:pt x="4196" y="20186"/>
                        <a:pt x="9945" y="21600"/>
                        <a:pt x="15384" y="20571"/>
                      </a:cubicBezTo>
                      <a:lnTo>
                        <a:pt x="21600" y="3857"/>
                      </a:lnTo>
                      <a:lnTo>
                        <a:pt x="21134" y="3986"/>
                      </a:lnTo>
                      <a:cubicBezTo>
                        <a:pt x="15695" y="4886"/>
                        <a:pt x="10101" y="3343"/>
                        <a:pt x="6216" y="0"/>
                      </a:cubicBezTo>
                      <a:lnTo>
                        <a:pt x="0" y="16714"/>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55" name="Freeform 273"/>
                <p:cNvSpPr/>
                <p:nvPr/>
              </p:nvSpPr>
              <p:spPr>
                <a:xfrm>
                  <a:off x="349977" y="57561"/>
                  <a:ext cx="18239" cy="65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1520" y="455"/>
                      </a:lnTo>
                      <a:lnTo>
                        <a:pt x="0" y="21600"/>
                      </a:lnTo>
                      <a:lnTo>
                        <a:pt x="21600" y="0"/>
                      </a:lnTo>
                    </a:path>
                  </a:pathLst>
                </a:custGeom>
                <a:solidFill>
                  <a:srgbClr val="B7554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56" name="Freeform 274"/>
                <p:cNvSpPr/>
                <p:nvPr/>
              </p:nvSpPr>
              <p:spPr>
                <a:xfrm>
                  <a:off x="450235" y="267559"/>
                  <a:ext cx="35179" cy="34784"/>
                </a:xfrm>
                <a:custGeom>
                  <a:avLst/>
                  <a:gdLst/>
                  <a:ahLst/>
                  <a:cxnLst>
                    <a:cxn ang="0">
                      <a:pos x="wd2" y="hd2"/>
                    </a:cxn>
                    <a:cxn ang="5400000">
                      <a:pos x="wd2" y="hd2"/>
                    </a:cxn>
                    <a:cxn ang="10800000">
                      <a:pos x="wd2" y="hd2"/>
                    </a:cxn>
                    <a:cxn ang="16200000">
                      <a:pos x="wd2" y="hd2"/>
                    </a:cxn>
                  </a:cxnLst>
                  <a:rect l="0" t="0" r="r" b="b"/>
                  <a:pathLst>
                    <a:path w="19110" h="19405" fill="norm" stroke="1" extrusionOk="0">
                      <a:moveTo>
                        <a:pt x="13373" y="954"/>
                      </a:moveTo>
                      <a:cubicBezTo>
                        <a:pt x="13373" y="954"/>
                        <a:pt x="3923" y="-536"/>
                        <a:pt x="3585" y="209"/>
                      </a:cubicBezTo>
                      <a:cubicBezTo>
                        <a:pt x="2910" y="1326"/>
                        <a:pt x="3923" y="3561"/>
                        <a:pt x="6623" y="4305"/>
                      </a:cubicBezTo>
                      <a:cubicBezTo>
                        <a:pt x="6623" y="4305"/>
                        <a:pt x="1222" y="3561"/>
                        <a:pt x="885" y="4305"/>
                      </a:cubicBezTo>
                      <a:cubicBezTo>
                        <a:pt x="885" y="5795"/>
                        <a:pt x="2235" y="8030"/>
                        <a:pt x="5610" y="8774"/>
                      </a:cubicBezTo>
                      <a:cubicBezTo>
                        <a:pt x="5610" y="8774"/>
                        <a:pt x="547" y="7285"/>
                        <a:pt x="210" y="8402"/>
                      </a:cubicBezTo>
                      <a:cubicBezTo>
                        <a:pt x="-128" y="9892"/>
                        <a:pt x="1560" y="11754"/>
                        <a:pt x="4598" y="12871"/>
                      </a:cubicBezTo>
                      <a:cubicBezTo>
                        <a:pt x="4598" y="12871"/>
                        <a:pt x="1222" y="12498"/>
                        <a:pt x="210" y="13988"/>
                      </a:cubicBezTo>
                      <a:cubicBezTo>
                        <a:pt x="-1815" y="16223"/>
                        <a:pt x="11348" y="21064"/>
                        <a:pt x="16410" y="18830"/>
                      </a:cubicBezTo>
                      <a:cubicBezTo>
                        <a:pt x="18098" y="18085"/>
                        <a:pt x="17423" y="15850"/>
                        <a:pt x="17423" y="15850"/>
                      </a:cubicBezTo>
                      <a:cubicBezTo>
                        <a:pt x="17423" y="15850"/>
                        <a:pt x="18098" y="15478"/>
                        <a:pt x="18435" y="13988"/>
                      </a:cubicBezTo>
                      <a:cubicBezTo>
                        <a:pt x="18435" y="12126"/>
                        <a:pt x="17760" y="11381"/>
                        <a:pt x="17760" y="11381"/>
                      </a:cubicBezTo>
                      <a:cubicBezTo>
                        <a:pt x="17760" y="11381"/>
                        <a:pt x="19110" y="10636"/>
                        <a:pt x="19110" y="9147"/>
                      </a:cubicBezTo>
                      <a:cubicBezTo>
                        <a:pt x="19110" y="7285"/>
                        <a:pt x="18098" y="6540"/>
                        <a:pt x="18098" y="6540"/>
                      </a:cubicBezTo>
                      <a:cubicBezTo>
                        <a:pt x="18098" y="6540"/>
                        <a:pt x="19785" y="5423"/>
                        <a:pt x="18773" y="3188"/>
                      </a:cubicBezTo>
                      <a:cubicBezTo>
                        <a:pt x="18435" y="1326"/>
                        <a:pt x="13373" y="954"/>
                        <a:pt x="13373" y="954"/>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grpSp>
      </p:grpSp>
      <p:grpSp>
        <p:nvGrpSpPr>
          <p:cNvPr id="581" name="Group"/>
          <p:cNvGrpSpPr/>
          <p:nvPr/>
        </p:nvGrpSpPr>
        <p:grpSpPr>
          <a:xfrm>
            <a:off x="18354820" y="3476520"/>
            <a:ext cx="2246775" cy="1931050"/>
            <a:chOff x="0" y="0"/>
            <a:chExt cx="2246773" cy="1931048"/>
          </a:xfrm>
        </p:grpSpPr>
        <p:sp>
          <p:nvSpPr>
            <p:cNvPr id="560" name="Freeform 489"/>
            <p:cNvSpPr/>
            <p:nvPr/>
          </p:nvSpPr>
          <p:spPr>
            <a:xfrm>
              <a:off x="0" y="0"/>
              <a:ext cx="2246774" cy="1931049"/>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61" name="Freeform 490"/>
            <p:cNvSpPr/>
            <p:nvPr/>
          </p:nvSpPr>
          <p:spPr>
            <a:xfrm>
              <a:off x="864443" y="368513"/>
              <a:ext cx="991599" cy="956273"/>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62" name="Freeform 491"/>
            <p:cNvSpPr/>
            <p:nvPr/>
          </p:nvSpPr>
          <p:spPr>
            <a:xfrm>
              <a:off x="930141" y="433895"/>
              <a:ext cx="853292" cy="825511"/>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63" name="Freeform 129"/>
            <p:cNvSpPr/>
            <p:nvPr/>
          </p:nvSpPr>
          <p:spPr>
            <a:xfrm>
              <a:off x="1086230" y="549796"/>
              <a:ext cx="499943" cy="712576"/>
            </a:xfrm>
            <a:custGeom>
              <a:avLst/>
              <a:gdLst/>
              <a:ahLst/>
              <a:cxnLst>
                <a:cxn ang="0">
                  <a:pos x="wd2" y="hd2"/>
                </a:cxn>
                <a:cxn ang="5400000">
                  <a:pos x="wd2" y="hd2"/>
                </a:cxn>
                <a:cxn ang="10800000">
                  <a:pos x="wd2" y="hd2"/>
                </a:cxn>
                <a:cxn ang="16200000">
                  <a:pos x="wd2" y="hd2"/>
                </a:cxn>
              </a:cxnLst>
              <a:rect l="0" t="0" r="r" b="b"/>
              <a:pathLst>
                <a:path w="20713" h="21600" fill="norm" stroke="1" extrusionOk="0">
                  <a:moveTo>
                    <a:pt x="11226" y="0"/>
                  </a:moveTo>
                  <a:cubicBezTo>
                    <a:pt x="12782" y="0"/>
                    <a:pt x="14242" y="367"/>
                    <a:pt x="15474" y="979"/>
                  </a:cubicBezTo>
                  <a:cubicBezTo>
                    <a:pt x="16382" y="693"/>
                    <a:pt x="17680" y="714"/>
                    <a:pt x="18847" y="1122"/>
                  </a:cubicBezTo>
                  <a:cubicBezTo>
                    <a:pt x="20436" y="1713"/>
                    <a:pt x="21150" y="2856"/>
                    <a:pt x="20436" y="3651"/>
                  </a:cubicBezTo>
                  <a:cubicBezTo>
                    <a:pt x="20242" y="3835"/>
                    <a:pt x="19982" y="4018"/>
                    <a:pt x="19691" y="4120"/>
                  </a:cubicBezTo>
                  <a:cubicBezTo>
                    <a:pt x="20469" y="4712"/>
                    <a:pt x="20728" y="5466"/>
                    <a:pt x="20177" y="6058"/>
                  </a:cubicBezTo>
                  <a:cubicBezTo>
                    <a:pt x="19982" y="6323"/>
                    <a:pt x="19626" y="6486"/>
                    <a:pt x="19236" y="6609"/>
                  </a:cubicBezTo>
                  <a:cubicBezTo>
                    <a:pt x="18912" y="7404"/>
                    <a:pt x="18361" y="8689"/>
                    <a:pt x="18134" y="9260"/>
                  </a:cubicBezTo>
                  <a:cubicBezTo>
                    <a:pt x="18750" y="9015"/>
                    <a:pt x="19399" y="8975"/>
                    <a:pt x="19820" y="9179"/>
                  </a:cubicBezTo>
                  <a:cubicBezTo>
                    <a:pt x="20534" y="9484"/>
                    <a:pt x="20436" y="10341"/>
                    <a:pt x="19626" y="11055"/>
                  </a:cubicBezTo>
                  <a:cubicBezTo>
                    <a:pt x="19042" y="11545"/>
                    <a:pt x="18296" y="11871"/>
                    <a:pt x="17647" y="11912"/>
                  </a:cubicBezTo>
                  <a:cubicBezTo>
                    <a:pt x="17307" y="13207"/>
                    <a:pt x="16715" y="14548"/>
                    <a:pt x="15701" y="15565"/>
                  </a:cubicBezTo>
                  <a:lnTo>
                    <a:pt x="15177" y="15914"/>
                  </a:lnTo>
                  <a:lnTo>
                    <a:pt x="15177" y="19077"/>
                  </a:lnTo>
                  <a:cubicBezTo>
                    <a:pt x="15177" y="19528"/>
                    <a:pt x="15372" y="19979"/>
                    <a:pt x="15729" y="20349"/>
                  </a:cubicBezTo>
                  <a:lnTo>
                    <a:pt x="16995" y="21600"/>
                  </a:lnTo>
                  <a:lnTo>
                    <a:pt x="5567" y="21600"/>
                  </a:lnTo>
                  <a:lnTo>
                    <a:pt x="6801" y="20369"/>
                  </a:lnTo>
                  <a:cubicBezTo>
                    <a:pt x="7190" y="20000"/>
                    <a:pt x="7418" y="19549"/>
                    <a:pt x="7418" y="19097"/>
                  </a:cubicBezTo>
                  <a:lnTo>
                    <a:pt x="7418" y="15995"/>
                  </a:lnTo>
                  <a:lnTo>
                    <a:pt x="6774" y="15565"/>
                  </a:lnTo>
                  <a:cubicBezTo>
                    <a:pt x="5761" y="14548"/>
                    <a:pt x="5161" y="13207"/>
                    <a:pt x="4804" y="11912"/>
                  </a:cubicBezTo>
                  <a:cubicBezTo>
                    <a:pt x="4155" y="11891"/>
                    <a:pt x="3345" y="11585"/>
                    <a:pt x="2761" y="11055"/>
                  </a:cubicBezTo>
                  <a:cubicBezTo>
                    <a:pt x="1950" y="10341"/>
                    <a:pt x="1853" y="9484"/>
                    <a:pt x="2566" y="9179"/>
                  </a:cubicBezTo>
                  <a:cubicBezTo>
                    <a:pt x="3020" y="8954"/>
                    <a:pt x="3701" y="9036"/>
                    <a:pt x="4350" y="9301"/>
                  </a:cubicBezTo>
                  <a:cubicBezTo>
                    <a:pt x="4155" y="8791"/>
                    <a:pt x="3474" y="7955"/>
                    <a:pt x="3150" y="7180"/>
                  </a:cubicBezTo>
                  <a:cubicBezTo>
                    <a:pt x="1820" y="7078"/>
                    <a:pt x="2274" y="6282"/>
                    <a:pt x="1885" y="6119"/>
                  </a:cubicBezTo>
                  <a:cubicBezTo>
                    <a:pt x="264" y="5548"/>
                    <a:pt x="-450" y="4406"/>
                    <a:pt x="296" y="3610"/>
                  </a:cubicBezTo>
                  <a:cubicBezTo>
                    <a:pt x="588" y="3284"/>
                    <a:pt x="1074" y="3080"/>
                    <a:pt x="1658" y="2958"/>
                  </a:cubicBezTo>
                  <a:cubicBezTo>
                    <a:pt x="1658" y="2917"/>
                    <a:pt x="1626" y="2856"/>
                    <a:pt x="1626" y="2815"/>
                  </a:cubicBezTo>
                  <a:cubicBezTo>
                    <a:pt x="1431" y="1713"/>
                    <a:pt x="3085" y="693"/>
                    <a:pt x="5291" y="530"/>
                  </a:cubicBezTo>
                  <a:cubicBezTo>
                    <a:pt x="6101" y="469"/>
                    <a:pt x="6880" y="530"/>
                    <a:pt x="7561" y="714"/>
                  </a:cubicBezTo>
                  <a:cubicBezTo>
                    <a:pt x="8696" y="245"/>
                    <a:pt x="9928" y="0"/>
                    <a:pt x="11226"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64" name="Freeform 494"/>
            <p:cNvSpPr/>
            <p:nvPr/>
          </p:nvSpPr>
          <p:spPr>
            <a:xfrm>
              <a:off x="1293208" y="742969"/>
              <a:ext cx="147906" cy="21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99" y="18564"/>
                  </a:moveTo>
                  <a:lnTo>
                    <a:pt x="12960" y="18564"/>
                  </a:lnTo>
                  <a:lnTo>
                    <a:pt x="12960" y="21600"/>
                  </a:lnTo>
                  <a:lnTo>
                    <a:pt x="8299" y="21600"/>
                  </a:lnTo>
                  <a:lnTo>
                    <a:pt x="8299" y="18564"/>
                  </a:lnTo>
                  <a:close/>
                  <a:moveTo>
                    <a:pt x="3069" y="1932"/>
                  </a:moveTo>
                  <a:cubicBezTo>
                    <a:pt x="5002" y="621"/>
                    <a:pt x="7731" y="0"/>
                    <a:pt x="11141" y="0"/>
                  </a:cubicBezTo>
                  <a:cubicBezTo>
                    <a:pt x="14324" y="0"/>
                    <a:pt x="16825" y="552"/>
                    <a:pt x="18872" y="1656"/>
                  </a:cubicBezTo>
                  <a:cubicBezTo>
                    <a:pt x="20691" y="2691"/>
                    <a:pt x="21600" y="4141"/>
                    <a:pt x="21600" y="5797"/>
                  </a:cubicBezTo>
                  <a:cubicBezTo>
                    <a:pt x="21600" y="6901"/>
                    <a:pt x="21373" y="7660"/>
                    <a:pt x="20577" y="8350"/>
                  </a:cubicBezTo>
                  <a:cubicBezTo>
                    <a:pt x="19895" y="8971"/>
                    <a:pt x="18417" y="9868"/>
                    <a:pt x="16371" y="11111"/>
                  </a:cubicBezTo>
                  <a:cubicBezTo>
                    <a:pt x="14779" y="12077"/>
                    <a:pt x="13756" y="12836"/>
                    <a:pt x="13187" y="13457"/>
                  </a:cubicBezTo>
                  <a:cubicBezTo>
                    <a:pt x="12846" y="14009"/>
                    <a:pt x="12505" y="14975"/>
                    <a:pt x="12505" y="16148"/>
                  </a:cubicBezTo>
                  <a:lnTo>
                    <a:pt x="8299" y="16148"/>
                  </a:lnTo>
                  <a:cubicBezTo>
                    <a:pt x="8299" y="14768"/>
                    <a:pt x="8526" y="13664"/>
                    <a:pt x="9095" y="12836"/>
                  </a:cubicBezTo>
                  <a:cubicBezTo>
                    <a:pt x="9663" y="12008"/>
                    <a:pt x="10914" y="11042"/>
                    <a:pt x="12733" y="9937"/>
                  </a:cubicBezTo>
                  <a:lnTo>
                    <a:pt x="14665" y="8833"/>
                  </a:lnTo>
                  <a:cubicBezTo>
                    <a:pt x="15234" y="8488"/>
                    <a:pt x="15688" y="8143"/>
                    <a:pt x="16143" y="7729"/>
                  </a:cubicBezTo>
                  <a:cubicBezTo>
                    <a:pt x="16825" y="7108"/>
                    <a:pt x="17166" y="6487"/>
                    <a:pt x="17166" y="5797"/>
                  </a:cubicBezTo>
                  <a:cubicBezTo>
                    <a:pt x="17166" y="4831"/>
                    <a:pt x="16712" y="4003"/>
                    <a:pt x="15688" y="3312"/>
                  </a:cubicBezTo>
                  <a:cubicBezTo>
                    <a:pt x="14779" y="2622"/>
                    <a:pt x="13187" y="2277"/>
                    <a:pt x="10914" y="2277"/>
                  </a:cubicBezTo>
                  <a:cubicBezTo>
                    <a:pt x="8299" y="2277"/>
                    <a:pt x="6366" y="2829"/>
                    <a:pt x="5343" y="4072"/>
                  </a:cubicBezTo>
                  <a:cubicBezTo>
                    <a:pt x="4661" y="4762"/>
                    <a:pt x="4434" y="5728"/>
                    <a:pt x="4320" y="6970"/>
                  </a:cubicBezTo>
                  <a:lnTo>
                    <a:pt x="0" y="6970"/>
                  </a:lnTo>
                  <a:cubicBezTo>
                    <a:pt x="0" y="4900"/>
                    <a:pt x="1023" y="3174"/>
                    <a:pt x="3069" y="1932"/>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65" name="Freeform 495"/>
            <p:cNvSpPr/>
            <p:nvPr/>
          </p:nvSpPr>
          <p:spPr>
            <a:xfrm>
              <a:off x="401103" y="1117426"/>
              <a:ext cx="185943" cy="367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3886" y="7174"/>
                    <a:pt x="10664" y="10344"/>
                  </a:cubicBezTo>
                  <a:lnTo>
                    <a:pt x="13376" y="21600"/>
                  </a:lnTo>
                  <a:lnTo>
                    <a:pt x="21600" y="21600"/>
                  </a:lnTo>
                  <a:lnTo>
                    <a:pt x="20335" y="9591"/>
                  </a:lnTo>
                  <a:lnTo>
                    <a:pt x="12743" y="0"/>
                  </a:lnTo>
                  <a:lnTo>
                    <a:pt x="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66" name="Freeform 496"/>
            <p:cNvSpPr/>
            <p:nvPr/>
          </p:nvSpPr>
          <p:spPr>
            <a:xfrm>
              <a:off x="432221" y="1199685"/>
              <a:ext cx="76998" cy="193450"/>
            </a:xfrm>
            <a:custGeom>
              <a:avLst/>
              <a:gdLst/>
              <a:ahLst/>
              <a:cxnLst>
                <a:cxn ang="0">
                  <a:pos x="wd2" y="hd2"/>
                </a:cxn>
                <a:cxn ang="5400000">
                  <a:pos x="wd2" y="hd2"/>
                </a:cxn>
                <a:cxn ang="10800000">
                  <a:pos x="wd2" y="hd2"/>
                </a:cxn>
                <a:cxn ang="16200000">
                  <a:pos x="wd2" y="hd2"/>
                </a:cxn>
              </a:cxnLst>
              <a:rect l="0" t="0" r="r" b="b"/>
              <a:pathLst>
                <a:path w="20234" h="21057" fill="norm" stroke="1" extrusionOk="0">
                  <a:moveTo>
                    <a:pt x="18277" y="7979"/>
                  </a:moveTo>
                  <a:cubicBezTo>
                    <a:pt x="15162" y="4820"/>
                    <a:pt x="4777" y="-543"/>
                    <a:pt x="0" y="45"/>
                  </a:cubicBezTo>
                  <a:cubicBezTo>
                    <a:pt x="3946" y="3645"/>
                    <a:pt x="9554" y="7539"/>
                    <a:pt x="16200" y="10037"/>
                  </a:cubicBezTo>
                  <a:lnTo>
                    <a:pt x="19523" y="21057"/>
                  </a:lnTo>
                  <a:cubicBezTo>
                    <a:pt x="19731" y="17090"/>
                    <a:pt x="21600" y="11433"/>
                    <a:pt x="18277" y="7979"/>
                  </a:cubicBez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67" name="Freeform 497"/>
            <p:cNvSpPr/>
            <p:nvPr/>
          </p:nvSpPr>
          <p:spPr>
            <a:xfrm>
              <a:off x="529038" y="1482968"/>
              <a:ext cx="113328" cy="43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9491"/>
                    <a:pt x="17131" y="8509"/>
                  </a:cubicBezTo>
                  <a:cubicBezTo>
                    <a:pt x="13854" y="7855"/>
                    <a:pt x="9832" y="9818"/>
                    <a:pt x="8938" y="0"/>
                  </a:cubicBezTo>
                  <a:lnTo>
                    <a:pt x="0"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68" name="Freeform 498"/>
            <p:cNvSpPr/>
            <p:nvPr/>
          </p:nvSpPr>
          <p:spPr>
            <a:xfrm>
              <a:off x="484088" y="948029"/>
              <a:ext cx="68371" cy="6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6" y="0"/>
                  </a:moveTo>
                  <a:lnTo>
                    <a:pt x="21600" y="16681"/>
                  </a:lnTo>
                  <a:lnTo>
                    <a:pt x="8938" y="21600"/>
                  </a:lnTo>
                  <a:lnTo>
                    <a:pt x="0" y="6202"/>
                  </a:lnTo>
                  <a:lnTo>
                    <a:pt x="12166"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69" name="Freeform 500"/>
            <p:cNvSpPr/>
            <p:nvPr/>
          </p:nvSpPr>
          <p:spPr>
            <a:xfrm>
              <a:off x="236526" y="840069"/>
              <a:ext cx="195941" cy="348514"/>
            </a:xfrm>
            <a:custGeom>
              <a:avLst/>
              <a:gdLst/>
              <a:ahLst/>
              <a:cxnLst>
                <a:cxn ang="0">
                  <a:pos x="wd2" y="hd2"/>
                </a:cxn>
                <a:cxn ang="5400000">
                  <a:pos x="wd2" y="hd2"/>
                </a:cxn>
                <a:cxn ang="10800000">
                  <a:pos x="wd2" y="hd2"/>
                </a:cxn>
                <a:cxn ang="16200000">
                  <a:pos x="wd2" y="hd2"/>
                </a:cxn>
              </a:cxnLst>
              <a:rect l="0" t="0" r="r" b="b"/>
              <a:pathLst>
                <a:path w="11357" h="18386" fill="norm" stroke="1" extrusionOk="0">
                  <a:moveTo>
                    <a:pt x="5580" y="736"/>
                  </a:moveTo>
                  <a:cubicBezTo>
                    <a:pt x="5580" y="736"/>
                    <a:pt x="952" y="2625"/>
                    <a:pt x="2858" y="7081"/>
                  </a:cubicBezTo>
                  <a:cubicBezTo>
                    <a:pt x="4763" y="11643"/>
                    <a:pt x="-5492" y="15279"/>
                    <a:pt x="4310" y="18023"/>
                  </a:cubicBezTo>
                  <a:cubicBezTo>
                    <a:pt x="16108" y="21338"/>
                    <a:pt x="9528" y="843"/>
                    <a:pt x="9528" y="843"/>
                  </a:cubicBezTo>
                  <a:cubicBezTo>
                    <a:pt x="8893" y="23"/>
                    <a:pt x="7532" y="-262"/>
                    <a:pt x="6488" y="273"/>
                  </a:cubicBezTo>
                  <a:lnTo>
                    <a:pt x="5580" y="736"/>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0" name="Freeform 136"/>
            <p:cNvSpPr/>
            <p:nvPr/>
          </p:nvSpPr>
          <p:spPr>
            <a:xfrm>
              <a:off x="314434" y="879675"/>
              <a:ext cx="210365" cy="237074"/>
            </a:xfrm>
            <a:custGeom>
              <a:avLst/>
              <a:gdLst/>
              <a:ahLst/>
              <a:cxnLst>
                <a:cxn ang="0">
                  <a:pos x="wd2" y="hd2"/>
                </a:cxn>
                <a:cxn ang="5400000">
                  <a:pos x="wd2" y="hd2"/>
                </a:cxn>
                <a:cxn ang="10800000">
                  <a:pos x="wd2" y="hd2"/>
                </a:cxn>
                <a:cxn ang="16200000">
                  <a:pos x="wd2" y="hd2"/>
                </a:cxn>
              </a:cxnLst>
              <a:rect l="0" t="0" r="r" b="b"/>
              <a:pathLst>
                <a:path w="21372" h="21600" fill="norm" stroke="1" extrusionOk="0">
                  <a:moveTo>
                    <a:pt x="7049" y="0"/>
                  </a:moveTo>
                  <a:lnTo>
                    <a:pt x="13196" y="494"/>
                  </a:lnTo>
                  <a:lnTo>
                    <a:pt x="13374" y="621"/>
                  </a:lnTo>
                  <a:lnTo>
                    <a:pt x="13878" y="752"/>
                  </a:lnTo>
                  <a:cubicBezTo>
                    <a:pt x="15481" y="1219"/>
                    <a:pt x="18986" y="2598"/>
                    <a:pt x="21372" y="6150"/>
                  </a:cubicBezTo>
                  <a:lnTo>
                    <a:pt x="19677" y="6913"/>
                  </a:lnTo>
                  <a:lnTo>
                    <a:pt x="20152" y="7553"/>
                  </a:lnTo>
                  <a:cubicBezTo>
                    <a:pt x="20556" y="8250"/>
                    <a:pt x="20781" y="8887"/>
                    <a:pt x="20701" y="9381"/>
                  </a:cubicBezTo>
                  <a:cubicBezTo>
                    <a:pt x="20461" y="10430"/>
                    <a:pt x="17827" y="10368"/>
                    <a:pt x="17827" y="10368"/>
                  </a:cubicBezTo>
                  <a:lnTo>
                    <a:pt x="18945" y="17095"/>
                  </a:lnTo>
                  <a:lnTo>
                    <a:pt x="20142" y="21600"/>
                  </a:lnTo>
                  <a:lnTo>
                    <a:pt x="3855" y="21600"/>
                  </a:lnTo>
                  <a:lnTo>
                    <a:pt x="5133" y="17033"/>
                  </a:lnTo>
                  <a:lnTo>
                    <a:pt x="4536" y="11244"/>
                  </a:lnTo>
                  <a:lnTo>
                    <a:pt x="2316" y="11853"/>
                  </a:lnTo>
                  <a:cubicBezTo>
                    <a:pt x="2316" y="11853"/>
                    <a:pt x="473" y="7908"/>
                    <a:pt x="72" y="6209"/>
                  </a:cubicBezTo>
                  <a:cubicBezTo>
                    <a:pt x="-228" y="4844"/>
                    <a:pt x="418" y="3410"/>
                    <a:pt x="1909" y="2420"/>
                  </a:cubicBezTo>
                  <a:lnTo>
                    <a:pt x="3548" y="1657"/>
                  </a:lnTo>
                  <a:lnTo>
                    <a:pt x="3536" y="1543"/>
                  </a:lnTo>
                  <a:close/>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1" name="Freeform 503"/>
            <p:cNvSpPr/>
            <p:nvPr/>
          </p:nvSpPr>
          <p:spPr>
            <a:xfrm>
              <a:off x="286995" y="1117427"/>
              <a:ext cx="175565" cy="3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0" y="0"/>
                  </a:moveTo>
                  <a:cubicBezTo>
                    <a:pt x="8100" y="0"/>
                    <a:pt x="6750" y="5078"/>
                    <a:pt x="8679" y="9570"/>
                  </a:cubicBezTo>
                  <a:lnTo>
                    <a:pt x="0" y="20350"/>
                  </a:lnTo>
                  <a:lnTo>
                    <a:pt x="7714" y="21600"/>
                  </a:lnTo>
                  <a:lnTo>
                    <a:pt x="18321" y="10820"/>
                  </a:lnTo>
                  <a:lnTo>
                    <a:pt x="21600" y="0"/>
                  </a:lnTo>
                  <a:lnTo>
                    <a:pt x="8100" y="0"/>
                  </a:lnTo>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2" name="Freeform 504"/>
            <p:cNvSpPr/>
            <p:nvPr/>
          </p:nvSpPr>
          <p:spPr>
            <a:xfrm>
              <a:off x="273163" y="1471079"/>
              <a:ext cx="108552" cy="76604"/>
            </a:xfrm>
            <a:custGeom>
              <a:avLst/>
              <a:gdLst/>
              <a:ahLst/>
              <a:cxnLst>
                <a:cxn ang="0">
                  <a:pos x="wd2" y="hd2"/>
                </a:cxn>
                <a:cxn ang="5400000">
                  <a:pos x="wd2" y="hd2"/>
                </a:cxn>
                <a:cxn ang="10800000">
                  <a:pos x="wd2" y="hd2"/>
                </a:cxn>
                <a:cxn ang="16200000">
                  <a:pos x="wd2" y="hd2"/>
                </a:cxn>
              </a:cxnLst>
              <a:rect l="0" t="0" r="r" b="b"/>
              <a:pathLst>
                <a:path w="20078" h="21600" fill="norm" stroke="1" extrusionOk="0">
                  <a:moveTo>
                    <a:pt x="3334" y="0"/>
                  </a:moveTo>
                  <a:lnTo>
                    <a:pt x="0" y="11457"/>
                  </a:lnTo>
                  <a:lnTo>
                    <a:pt x="19570" y="21600"/>
                  </a:lnTo>
                  <a:cubicBezTo>
                    <a:pt x="19570" y="21600"/>
                    <a:pt x="21600" y="15026"/>
                    <a:pt x="17541" y="12584"/>
                  </a:cubicBezTo>
                  <a:cubicBezTo>
                    <a:pt x="14642" y="10518"/>
                    <a:pt x="10872" y="9767"/>
                    <a:pt x="11597" y="4132"/>
                  </a:cubicBezTo>
                  <a:lnTo>
                    <a:pt x="3334" y="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3" name="Freeform 505"/>
            <p:cNvSpPr/>
            <p:nvPr/>
          </p:nvSpPr>
          <p:spPr>
            <a:xfrm>
              <a:off x="674265" y="683532"/>
              <a:ext cx="414153" cy="358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59"/>
                    <a:pt x="16791" y="21600"/>
                    <a:pt x="10800" y="21600"/>
                  </a:cubicBezTo>
                  <a:cubicBezTo>
                    <a:pt x="4850" y="21600"/>
                    <a:pt x="0" y="16759"/>
                    <a:pt x="0" y="10820"/>
                  </a:cubicBezTo>
                  <a:cubicBezTo>
                    <a:pt x="0" y="4881"/>
                    <a:pt x="4850" y="0"/>
                    <a:pt x="10800" y="0"/>
                  </a:cubicBezTo>
                  <a:cubicBezTo>
                    <a:pt x="16791" y="0"/>
                    <a:pt x="21600" y="4881"/>
                    <a:pt x="21600" y="10820"/>
                  </a:cubicBez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4" name="Freeform 506"/>
            <p:cNvSpPr/>
            <p:nvPr/>
          </p:nvSpPr>
          <p:spPr>
            <a:xfrm>
              <a:off x="643148" y="656784"/>
              <a:ext cx="476393" cy="409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8" y="2802"/>
                  </a:moveTo>
                  <a:cubicBezTo>
                    <a:pt x="6420" y="2802"/>
                    <a:pt x="2802" y="6420"/>
                    <a:pt x="2802" y="10818"/>
                  </a:cubicBezTo>
                  <a:cubicBezTo>
                    <a:pt x="2802" y="15216"/>
                    <a:pt x="6420" y="18798"/>
                    <a:pt x="10818" y="18798"/>
                  </a:cubicBezTo>
                  <a:cubicBezTo>
                    <a:pt x="15251" y="18798"/>
                    <a:pt x="18833" y="15216"/>
                    <a:pt x="18833" y="10818"/>
                  </a:cubicBezTo>
                  <a:cubicBezTo>
                    <a:pt x="18833" y="6420"/>
                    <a:pt x="15251" y="2802"/>
                    <a:pt x="10818" y="2802"/>
                  </a:cubicBezTo>
                  <a:close/>
                  <a:moveTo>
                    <a:pt x="10818" y="21600"/>
                  </a:moveTo>
                  <a:cubicBezTo>
                    <a:pt x="4859" y="21600"/>
                    <a:pt x="0" y="16776"/>
                    <a:pt x="0" y="10818"/>
                  </a:cubicBezTo>
                  <a:cubicBezTo>
                    <a:pt x="0" y="4824"/>
                    <a:pt x="4859" y="0"/>
                    <a:pt x="10818" y="0"/>
                  </a:cubicBezTo>
                  <a:cubicBezTo>
                    <a:pt x="16776" y="0"/>
                    <a:pt x="21600" y="4824"/>
                    <a:pt x="21600" y="10818"/>
                  </a:cubicBezTo>
                  <a:cubicBezTo>
                    <a:pt x="21600" y="16776"/>
                    <a:pt x="16776" y="21600"/>
                    <a:pt x="10818" y="2160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5" name="Freeform 507"/>
            <p:cNvSpPr/>
            <p:nvPr/>
          </p:nvSpPr>
          <p:spPr>
            <a:xfrm>
              <a:off x="318984" y="915338"/>
              <a:ext cx="392534" cy="194464"/>
            </a:xfrm>
            <a:custGeom>
              <a:avLst/>
              <a:gdLst/>
              <a:ahLst/>
              <a:cxnLst>
                <a:cxn ang="0">
                  <a:pos x="wd2" y="hd2"/>
                </a:cxn>
                <a:cxn ang="5400000">
                  <a:pos x="wd2" y="hd2"/>
                </a:cxn>
                <a:cxn ang="10800000">
                  <a:pos x="wd2" y="hd2"/>
                </a:cxn>
                <a:cxn ang="16200000">
                  <a:pos x="wd2" y="hd2"/>
                </a:cxn>
              </a:cxnLst>
              <a:rect l="0" t="0" r="r" b="b"/>
              <a:pathLst>
                <a:path w="21364" h="21167" fill="norm" stroke="1" extrusionOk="0">
                  <a:moveTo>
                    <a:pt x="277" y="19469"/>
                  </a:moveTo>
                  <a:lnTo>
                    <a:pt x="149" y="18882"/>
                  </a:lnTo>
                  <a:cubicBezTo>
                    <a:pt x="-236" y="17412"/>
                    <a:pt x="149" y="15722"/>
                    <a:pt x="1004" y="14988"/>
                  </a:cubicBezTo>
                  <a:lnTo>
                    <a:pt x="19867" y="0"/>
                  </a:lnTo>
                  <a:lnTo>
                    <a:pt x="21364" y="5363"/>
                  </a:lnTo>
                  <a:lnTo>
                    <a:pt x="2587" y="20865"/>
                  </a:lnTo>
                  <a:cubicBezTo>
                    <a:pt x="1732" y="21600"/>
                    <a:pt x="662" y="20939"/>
                    <a:pt x="277" y="19469"/>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6" name="Freeform 508"/>
            <p:cNvSpPr/>
            <p:nvPr/>
          </p:nvSpPr>
          <p:spPr>
            <a:xfrm>
              <a:off x="336322" y="992142"/>
              <a:ext cx="206685" cy="91751"/>
            </a:xfrm>
            <a:custGeom>
              <a:avLst/>
              <a:gdLst/>
              <a:ahLst/>
              <a:cxnLst>
                <a:cxn ang="0">
                  <a:pos x="wd2" y="hd2"/>
                </a:cxn>
                <a:cxn ang="5400000">
                  <a:pos x="wd2" y="hd2"/>
                </a:cxn>
                <a:cxn ang="10800000">
                  <a:pos x="wd2" y="hd2"/>
                </a:cxn>
                <a:cxn ang="16200000">
                  <a:pos x="wd2" y="hd2"/>
                </a:cxn>
              </a:cxnLst>
              <a:rect l="0" t="0" r="r" b="b"/>
              <a:pathLst>
                <a:path w="21600" h="20989" fill="norm" stroke="1" extrusionOk="0">
                  <a:moveTo>
                    <a:pt x="0" y="3419"/>
                  </a:moveTo>
                  <a:lnTo>
                    <a:pt x="2700" y="16161"/>
                  </a:lnTo>
                  <a:cubicBezTo>
                    <a:pt x="3355" y="19580"/>
                    <a:pt x="5318" y="21600"/>
                    <a:pt x="7118" y="20823"/>
                  </a:cubicBezTo>
                  <a:lnTo>
                    <a:pt x="16609" y="17094"/>
                  </a:lnTo>
                  <a:lnTo>
                    <a:pt x="19718" y="17404"/>
                  </a:lnTo>
                  <a:lnTo>
                    <a:pt x="20618" y="16161"/>
                  </a:lnTo>
                  <a:lnTo>
                    <a:pt x="21518" y="15229"/>
                  </a:lnTo>
                  <a:lnTo>
                    <a:pt x="21600" y="11655"/>
                  </a:lnTo>
                  <a:lnTo>
                    <a:pt x="21191" y="9324"/>
                  </a:lnTo>
                  <a:lnTo>
                    <a:pt x="20127" y="10256"/>
                  </a:lnTo>
                  <a:lnTo>
                    <a:pt x="20127" y="11344"/>
                  </a:lnTo>
                  <a:lnTo>
                    <a:pt x="19882" y="12121"/>
                  </a:lnTo>
                  <a:lnTo>
                    <a:pt x="18164" y="12121"/>
                  </a:lnTo>
                  <a:lnTo>
                    <a:pt x="18491" y="10412"/>
                  </a:lnTo>
                  <a:cubicBezTo>
                    <a:pt x="18491" y="10412"/>
                    <a:pt x="19473" y="9479"/>
                    <a:pt x="19064" y="7770"/>
                  </a:cubicBezTo>
                  <a:lnTo>
                    <a:pt x="17673" y="9013"/>
                  </a:lnTo>
                  <a:lnTo>
                    <a:pt x="16855" y="12742"/>
                  </a:lnTo>
                  <a:lnTo>
                    <a:pt x="7036" y="11810"/>
                  </a:lnTo>
                  <a:lnTo>
                    <a:pt x="5155" y="0"/>
                  </a:lnTo>
                  <a:lnTo>
                    <a:pt x="0" y="3419"/>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7" name="Freeform 509"/>
            <p:cNvSpPr/>
            <p:nvPr/>
          </p:nvSpPr>
          <p:spPr>
            <a:xfrm>
              <a:off x="383810" y="838069"/>
              <a:ext cx="65224" cy="79577"/>
            </a:xfrm>
            <a:custGeom>
              <a:avLst/>
              <a:gdLst/>
              <a:ahLst/>
              <a:cxnLst>
                <a:cxn ang="0">
                  <a:pos x="wd2" y="hd2"/>
                </a:cxn>
                <a:cxn ang="5400000">
                  <a:pos x="wd2" y="hd2"/>
                </a:cxn>
                <a:cxn ang="10800000">
                  <a:pos x="wd2" y="hd2"/>
                </a:cxn>
                <a:cxn ang="16200000">
                  <a:pos x="wd2" y="hd2"/>
                </a:cxn>
              </a:cxnLst>
              <a:rect l="0" t="0" r="r" b="b"/>
              <a:pathLst>
                <a:path w="19614" h="21600" fill="norm" stroke="1" extrusionOk="0">
                  <a:moveTo>
                    <a:pt x="15191" y="14040"/>
                  </a:moveTo>
                  <a:lnTo>
                    <a:pt x="15191" y="0"/>
                  </a:lnTo>
                  <a:lnTo>
                    <a:pt x="0" y="0"/>
                  </a:lnTo>
                  <a:lnTo>
                    <a:pt x="0" y="14040"/>
                  </a:lnTo>
                  <a:cubicBezTo>
                    <a:pt x="0" y="14040"/>
                    <a:pt x="9020" y="21600"/>
                    <a:pt x="18989" y="21600"/>
                  </a:cubicBezTo>
                  <a:cubicBezTo>
                    <a:pt x="21600" y="21600"/>
                    <a:pt x="15191" y="14040"/>
                    <a:pt x="15191" y="14040"/>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8" name="Freeform 510"/>
            <p:cNvSpPr/>
            <p:nvPr/>
          </p:nvSpPr>
          <p:spPr>
            <a:xfrm>
              <a:off x="383812" y="838070"/>
              <a:ext cx="51071" cy="29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549"/>
                  </a:lnTo>
                  <a:cubicBezTo>
                    <a:pt x="3038" y="14567"/>
                    <a:pt x="9788" y="20595"/>
                    <a:pt x="21600" y="21600"/>
                  </a:cubicBezTo>
                  <a:lnTo>
                    <a:pt x="2160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79" name="Freeform 511"/>
            <p:cNvSpPr/>
            <p:nvPr/>
          </p:nvSpPr>
          <p:spPr>
            <a:xfrm>
              <a:off x="360154" y="755815"/>
              <a:ext cx="105120" cy="102304"/>
            </a:xfrm>
            <a:custGeom>
              <a:avLst/>
              <a:gdLst/>
              <a:ahLst/>
              <a:cxnLst>
                <a:cxn ang="0">
                  <a:pos x="wd2" y="hd2"/>
                </a:cxn>
                <a:cxn ang="5400000">
                  <a:pos x="wd2" y="hd2"/>
                </a:cxn>
                <a:cxn ang="10800000">
                  <a:pos x="wd2" y="hd2"/>
                </a:cxn>
                <a:cxn ang="16200000">
                  <a:pos x="wd2" y="hd2"/>
                </a:cxn>
              </a:cxnLst>
              <a:rect l="0" t="0" r="r" b="b"/>
              <a:pathLst>
                <a:path w="20666" h="19175" fill="norm" stroke="1" extrusionOk="0">
                  <a:moveTo>
                    <a:pt x="18209" y="7263"/>
                  </a:moveTo>
                  <a:cubicBezTo>
                    <a:pt x="18209" y="8637"/>
                    <a:pt x="20813" y="11384"/>
                    <a:pt x="20660" y="12632"/>
                  </a:cubicBezTo>
                  <a:cubicBezTo>
                    <a:pt x="20507" y="13381"/>
                    <a:pt x="18975" y="13381"/>
                    <a:pt x="18975" y="13631"/>
                  </a:cubicBezTo>
                  <a:cubicBezTo>
                    <a:pt x="18975" y="15878"/>
                    <a:pt x="18515" y="18625"/>
                    <a:pt x="17136" y="19000"/>
                  </a:cubicBezTo>
                  <a:cubicBezTo>
                    <a:pt x="14992" y="19749"/>
                    <a:pt x="3656" y="18251"/>
                    <a:pt x="745" y="11509"/>
                  </a:cubicBezTo>
                  <a:cubicBezTo>
                    <a:pt x="-787" y="8013"/>
                    <a:pt x="-21" y="4017"/>
                    <a:pt x="3656" y="1770"/>
                  </a:cubicBezTo>
                  <a:cubicBezTo>
                    <a:pt x="7485" y="-727"/>
                    <a:pt x="18209" y="-1851"/>
                    <a:pt x="18209" y="7263"/>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80" name="Freeform 512"/>
            <p:cNvSpPr/>
            <p:nvPr/>
          </p:nvSpPr>
          <p:spPr>
            <a:xfrm>
              <a:off x="318166" y="733371"/>
              <a:ext cx="138119" cy="123640"/>
            </a:xfrm>
            <a:custGeom>
              <a:avLst/>
              <a:gdLst/>
              <a:ahLst/>
              <a:cxnLst>
                <a:cxn ang="0">
                  <a:pos x="wd2" y="hd2"/>
                </a:cxn>
                <a:cxn ang="5400000">
                  <a:pos x="wd2" y="hd2"/>
                </a:cxn>
                <a:cxn ang="10800000">
                  <a:pos x="wd2" y="hd2"/>
                </a:cxn>
                <a:cxn ang="16200000">
                  <a:pos x="wd2" y="hd2"/>
                </a:cxn>
              </a:cxnLst>
              <a:rect l="0" t="0" r="r" b="b"/>
              <a:pathLst>
                <a:path w="18446" h="18810" fill="norm" stroke="1" extrusionOk="0">
                  <a:moveTo>
                    <a:pt x="9198" y="14282"/>
                  </a:moveTo>
                  <a:cubicBezTo>
                    <a:pt x="9198" y="14282"/>
                    <a:pt x="6158" y="13463"/>
                    <a:pt x="7625" y="11518"/>
                  </a:cubicBezTo>
                  <a:cubicBezTo>
                    <a:pt x="9303" y="9471"/>
                    <a:pt x="10352" y="13668"/>
                    <a:pt x="11086" y="13258"/>
                  </a:cubicBezTo>
                  <a:cubicBezTo>
                    <a:pt x="11820" y="12849"/>
                    <a:pt x="20208" y="8959"/>
                    <a:pt x="18111" y="4147"/>
                  </a:cubicBezTo>
                  <a:cubicBezTo>
                    <a:pt x="16014" y="-869"/>
                    <a:pt x="4480" y="-2609"/>
                    <a:pt x="705" y="6297"/>
                  </a:cubicBezTo>
                  <a:cubicBezTo>
                    <a:pt x="-1392" y="11416"/>
                    <a:pt x="1858" y="18172"/>
                    <a:pt x="1858" y="18172"/>
                  </a:cubicBezTo>
                  <a:lnTo>
                    <a:pt x="5738" y="18786"/>
                  </a:lnTo>
                  <a:cubicBezTo>
                    <a:pt x="7311" y="18991"/>
                    <a:pt x="8779" y="17865"/>
                    <a:pt x="8989" y="16329"/>
                  </a:cubicBezTo>
                  <a:lnTo>
                    <a:pt x="9198" y="142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582" name="Freeform 71"/>
          <p:cNvSpPr/>
          <p:nvPr/>
        </p:nvSpPr>
        <p:spPr>
          <a:xfrm>
            <a:off x="3879220" y="3149094"/>
            <a:ext cx="2149960" cy="2122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nvGrpSpPr>
          <p:cNvPr id="608" name="Group"/>
          <p:cNvGrpSpPr/>
          <p:nvPr/>
        </p:nvGrpSpPr>
        <p:grpSpPr>
          <a:xfrm>
            <a:off x="4314668" y="3599136"/>
            <a:ext cx="1279064" cy="1222755"/>
            <a:chOff x="0" y="0"/>
            <a:chExt cx="1279063" cy="1222753"/>
          </a:xfrm>
        </p:grpSpPr>
        <p:sp>
          <p:nvSpPr>
            <p:cNvPr id="583" name="Freeform 43"/>
            <p:cNvSpPr/>
            <p:nvPr/>
          </p:nvSpPr>
          <p:spPr>
            <a:xfrm>
              <a:off x="0" y="179755"/>
              <a:ext cx="1279064" cy="99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 y="0"/>
                  </a:moveTo>
                  <a:lnTo>
                    <a:pt x="20519" y="0"/>
                  </a:lnTo>
                  <a:cubicBezTo>
                    <a:pt x="21116" y="0"/>
                    <a:pt x="21600" y="567"/>
                    <a:pt x="21600" y="1267"/>
                  </a:cubicBezTo>
                  <a:lnTo>
                    <a:pt x="21600" y="15743"/>
                  </a:lnTo>
                  <a:cubicBezTo>
                    <a:pt x="21600" y="16429"/>
                    <a:pt x="21116" y="17010"/>
                    <a:pt x="20519" y="17010"/>
                  </a:cubicBezTo>
                  <a:lnTo>
                    <a:pt x="12508" y="17010"/>
                  </a:lnTo>
                  <a:lnTo>
                    <a:pt x="12508" y="20045"/>
                  </a:lnTo>
                  <a:lnTo>
                    <a:pt x="12707" y="20045"/>
                  </a:lnTo>
                  <a:cubicBezTo>
                    <a:pt x="13146" y="20045"/>
                    <a:pt x="13518" y="20387"/>
                    <a:pt x="13631" y="20875"/>
                  </a:cubicBezTo>
                  <a:lnTo>
                    <a:pt x="13800" y="21600"/>
                  </a:lnTo>
                  <a:lnTo>
                    <a:pt x="7850" y="21600"/>
                  </a:lnTo>
                  <a:lnTo>
                    <a:pt x="8007" y="20875"/>
                  </a:lnTo>
                  <a:cubicBezTo>
                    <a:pt x="8120" y="20387"/>
                    <a:pt x="8503" y="20045"/>
                    <a:pt x="8932" y="20045"/>
                  </a:cubicBezTo>
                  <a:lnTo>
                    <a:pt x="9092" y="20045"/>
                  </a:lnTo>
                  <a:lnTo>
                    <a:pt x="9092" y="17010"/>
                  </a:lnTo>
                  <a:lnTo>
                    <a:pt x="1081" y="17010"/>
                  </a:lnTo>
                  <a:cubicBezTo>
                    <a:pt x="484" y="17010"/>
                    <a:pt x="0" y="16429"/>
                    <a:pt x="0" y="15743"/>
                  </a:cubicBezTo>
                  <a:lnTo>
                    <a:pt x="0" y="1267"/>
                  </a:lnTo>
                  <a:cubicBezTo>
                    <a:pt x="0" y="567"/>
                    <a:pt x="484" y="0"/>
                    <a:pt x="1081"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84" name="Freeform 159"/>
            <p:cNvSpPr/>
            <p:nvPr/>
          </p:nvSpPr>
          <p:spPr>
            <a:xfrm>
              <a:off x="55895" y="233415"/>
              <a:ext cx="1167272" cy="678177"/>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85" name="Freeform 160"/>
            <p:cNvSpPr/>
            <p:nvPr/>
          </p:nvSpPr>
          <p:spPr>
            <a:xfrm>
              <a:off x="285364" y="415855"/>
              <a:ext cx="708334" cy="31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7662" y="21600"/>
                    <a:pt x="4952" y="18962"/>
                    <a:pt x="3199" y="16695"/>
                  </a:cubicBezTo>
                  <a:cubicBezTo>
                    <a:pt x="1569" y="14551"/>
                    <a:pt x="0" y="11666"/>
                    <a:pt x="0" y="10800"/>
                  </a:cubicBezTo>
                  <a:cubicBezTo>
                    <a:pt x="0" y="9934"/>
                    <a:pt x="1569" y="7049"/>
                    <a:pt x="3199" y="4905"/>
                  </a:cubicBezTo>
                  <a:cubicBezTo>
                    <a:pt x="4952" y="2679"/>
                    <a:pt x="7662" y="0"/>
                    <a:pt x="10800" y="0"/>
                  </a:cubicBezTo>
                  <a:cubicBezTo>
                    <a:pt x="13918" y="0"/>
                    <a:pt x="16648" y="2679"/>
                    <a:pt x="18380" y="4905"/>
                  </a:cubicBezTo>
                  <a:cubicBezTo>
                    <a:pt x="20031" y="7049"/>
                    <a:pt x="21600" y="9934"/>
                    <a:pt x="21600" y="10800"/>
                  </a:cubicBezTo>
                  <a:cubicBezTo>
                    <a:pt x="21600" y="11666"/>
                    <a:pt x="20031" y="14551"/>
                    <a:pt x="18380" y="16695"/>
                  </a:cubicBezTo>
                  <a:cubicBezTo>
                    <a:pt x="16648" y="18962"/>
                    <a:pt x="13918" y="21600"/>
                    <a:pt x="10800" y="21600"/>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86" name="Freeform 161"/>
            <p:cNvSpPr/>
            <p:nvPr/>
          </p:nvSpPr>
          <p:spPr>
            <a:xfrm>
              <a:off x="276539" y="405123"/>
              <a:ext cx="725986" cy="33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7689" y="0"/>
                    <a:pt x="4974" y="2603"/>
                    <a:pt x="3250" y="4740"/>
                  </a:cubicBezTo>
                  <a:cubicBezTo>
                    <a:pt x="2200" y="6060"/>
                    <a:pt x="1447" y="7342"/>
                    <a:pt x="991" y="8158"/>
                  </a:cubicBezTo>
                  <a:cubicBezTo>
                    <a:pt x="0" y="9945"/>
                    <a:pt x="0" y="10450"/>
                    <a:pt x="0" y="10800"/>
                  </a:cubicBezTo>
                  <a:cubicBezTo>
                    <a:pt x="0" y="11150"/>
                    <a:pt x="0" y="11655"/>
                    <a:pt x="991" y="13442"/>
                  </a:cubicBezTo>
                  <a:cubicBezTo>
                    <a:pt x="1447" y="14258"/>
                    <a:pt x="2200" y="15540"/>
                    <a:pt x="3250" y="16860"/>
                  </a:cubicBezTo>
                  <a:cubicBezTo>
                    <a:pt x="4974" y="18997"/>
                    <a:pt x="7689" y="21600"/>
                    <a:pt x="10800" y="21600"/>
                  </a:cubicBezTo>
                  <a:cubicBezTo>
                    <a:pt x="13891" y="21600"/>
                    <a:pt x="16606" y="18997"/>
                    <a:pt x="18330" y="16860"/>
                  </a:cubicBezTo>
                  <a:cubicBezTo>
                    <a:pt x="19381" y="15540"/>
                    <a:pt x="20134" y="14258"/>
                    <a:pt x="20609" y="13442"/>
                  </a:cubicBezTo>
                  <a:cubicBezTo>
                    <a:pt x="21600" y="11655"/>
                    <a:pt x="21600" y="11150"/>
                    <a:pt x="21600" y="10800"/>
                  </a:cubicBezTo>
                  <a:cubicBezTo>
                    <a:pt x="21600" y="10450"/>
                    <a:pt x="21600" y="9945"/>
                    <a:pt x="20609" y="8158"/>
                  </a:cubicBezTo>
                  <a:cubicBezTo>
                    <a:pt x="20134" y="7342"/>
                    <a:pt x="19381" y="6060"/>
                    <a:pt x="18330" y="4740"/>
                  </a:cubicBezTo>
                  <a:cubicBezTo>
                    <a:pt x="16606" y="2603"/>
                    <a:pt x="13891" y="0"/>
                    <a:pt x="10800" y="0"/>
                  </a:cubicBezTo>
                  <a:close/>
                  <a:moveTo>
                    <a:pt x="10800" y="1204"/>
                  </a:moveTo>
                  <a:cubicBezTo>
                    <a:pt x="16428" y="1204"/>
                    <a:pt x="20986" y="10140"/>
                    <a:pt x="20986" y="10800"/>
                  </a:cubicBezTo>
                  <a:cubicBezTo>
                    <a:pt x="20986" y="11460"/>
                    <a:pt x="16428" y="20396"/>
                    <a:pt x="10800" y="20396"/>
                  </a:cubicBezTo>
                  <a:cubicBezTo>
                    <a:pt x="5172" y="20396"/>
                    <a:pt x="614" y="11460"/>
                    <a:pt x="614" y="10800"/>
                  </a:cubicBezTo>
                  <a:cubicBezTo>
                    <a:pt x="614" y="10140"/>
                    <a:pt x="5172" y="1204"/>
                    <a:pt x="10800" y="1204"/>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87" name="Freeform 162"/>
            <p:cNvSpPr/>
            <p:nvPr/>
          </p:nvSpPr>
          <p:spPr>
            <a:xfrm>
              <a:off x="476589" y="423904"/>
              <a:ext cx="328829" cy="299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7"/>
                    <a:pt x="16747" y="21600"/>
                    <a:pt x="10800" y="21600"/>
                  </a:cubicBezTo>
                  <a:cubicBezTo>
                    <a:pt x="4853" y="21600"/>
                    <a:pt x="0" y="16747"/>
                    <a:pt x="0" y="10800"/>
                  </a:cubicBezTo>
                  <a:cubicBezTo>
                    <a:pt x="0" y="4853"/>
                    <a:pt x="4853" y="0"/>
                    <a:pt x="10800" y="0"/>
                  </a:cubicBezTo>
                  <a:cubicBezTo>
                    <a:pt x="16747" y="0"/>
                    <a:pt x="21600" y="4853"/>
                    <a:pt x="21600" y="10800"/>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88" name="Freeform 163"/>
            <p:cNvSpPr/>
            <p:nvPr/>
          </p:nvSpPr>
          <p:spPr>
            <a:xfrm>
              <a:off x="541311" y="482929"/>
              <a:ext cx="199384" cy="18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6"/>
                  </a:moveTo>
                  <a:cubicBezTo>
                    <a:pt x="21600" y="16832"/>
                    <a:pt x="16832" y="21600"/>
                    <a:pt x="10836" y="21600"/>
                  </a:cubicBezTo>
                  <a:cubicBezTo>
                    <a:pt x="4840" y="21600"/>
                    <a:pt x="0" y="16832"/>
                    <a:pt x="0" y="10836"/>
                  </a:cubicBezTo>
                  <a:cubicBezTo>
                    <a:pt x="0" y="4912"/>
                    <a:pt x="4840" y="0"/>
                    <a:pt x="10836" y="0"/>
                  </a:cubicBezTo>
                  <a:cubicBezTo>
                    <a:pt x="16832" y="0"/>
                    <a:pt x="21600" y="4912"/>
                    <a:pt x="21600" y="10836"/>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89" name="Freeform 164"/>
            <p:cNvSpPr/>
            <p:nvPr/>
          </p:nvSpPr>
          <p:spPr>
            <a:xfrm>
              <a:off x="670755" y="482929"/>
              <a:ext cx="78774" cy="74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11"/>
                  </a:moveTo>
                  <a:cubicBezTo>
                    <a:pt x="21600" y="16780"/>
                    <a:pt x="16740" y="21600"/>
                    <a:pt x="10800" y="21600"/>
                  </a:cubicBezTo>
                  <a:cubicBezTo>
                    <a:pt x="4860" y="21600"/>
                    <a:pt x="0" y="16780"/>
                    <a:pt x="0" y="10711"/>
                  </a:cubicBezTo>
                  <a:cubicBezTo>
                    <a:pt x="0" y="4820"/>
                    <a:pt x="4860" y="0"/>
                    <a:pt x="10800" y="0"/>
                  </a:cubicBezTo>
                  <a:cubicBezTo>
                    <a:pt x="16740" y="0"/>
                    <a:pt x="21600" y="4820"/>
                    <a:pt x="21600" y="10711"/>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0" name="Freeform 165"/>
            <p:cNvSpPr/>
            <p:nvPr/>
          </p:nvSpPr>
          <p:spPr>
            <a:xfrm>
              <a:off x="876688" y="1070494"/>
              <a:ext cx="278818" cy="47675"/>
            </a:xfrm>
            <a:prstGeom prst="rect">
              <a:avLst/>
            </a:pr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1" name="Freeform 51"/>
            <p:cNvSpPr/>
            <p:nvPr/>
          </p:nvSpPr>
          <p:spPr>
            <a:xfrm>
              <a:off x="803177" y="837078"/>
              <a:ext cx="416845" cy="235489"/>
            </a:xfrm>
            <a:custGeom>
              <a:avLst/>
              <a:gdLst/>
              <a:ahLst/>
              <a:cxnLst>
                <a:cxn ang="0">
                  <a:pos x="wd2" y="hd2"/>
                </a:cxn>
                <a:cxn ang="5400000">
                  <a:pos x="wd2" y="hd2"/>
                </a:cxn>
                <a:cxn ang="10800000">
                  <a:pos x="wd2" y="hd2"/>
                </a:cxn>
                <a:cxn ang="16200000">
                  <a:pos x="wd2" y="hd2"/>
                </a:cxn>
              </a:cxnLst>
              <a:rect l="0" t="0" r="r" b="b"/>
              <a:pathLst>
                <a:path w="17711" h="21600" fill="norm" stroke="1" extrusionOk="0">
                  <a:moveTo>
                    <a:pt x="7128" y="0"/>
                  </a:moveTo>
                  <a:lnTo>
                    <a:pt x="7128" y="112"/>
                  </a:lnTo>
                  <a:cubicBezTo>
                    <a:pt x="7128" y="1964"/>
                    <a:pt x="7863" y="3422"/>
                    <a:pt x="8796" y="3422"/>
                  </a:cubicBezTo>
                  <a:cubicBezTo>
                    <a:pt x="9729" y="3422"/>
                    <a:pt x="10464" y="1964"/>
                    <a:pt x="10464" y="112"/>
                  </a:cubicBezTo>
                  <a:lnTo>
                    <a:pt x="10464" y="0"/>
                  </a:lnTo>
                  <a:lnTo>
                    <a:pt x="10690" y="281"/>
                  </a:lnTo>
                  <a:cubicBezTo>
                    <a:pt x="11227" y="1066"/>
                    <a:pt x="11821" y="1571"/>
                    <a:pt x="12471" y="1851"/>
                  </a:cubicBezTo>
                  <a:lnTo>
                    <a:pt x="13969" y="2412"/>
                  </a:lnTo>
                  <a:lnTo>
                    <a:pt x="13998" y="2215"/>
                  </a:lnTo>
                  <a:cubicBezTo>
                    <a:pt x="13998" y="2215"/>
                    <a:pt x="19844" y="15758"/>
                    <a:pt x="16864" y="19395"/>
                  </a:cubicBezTo>
                  <a:cubicBezTo>
                    <a:pt x="15275" y="21354"/>
                    <a:pt x="13998" y="21354"/>
                    <a:pt x="13998" y="21354"/>
                  </a:cubicBezTo>
                  <a:lnTo>
                    <a:pt x="13969" y="21600"/>
                  </a:lnTo>
                  <a:lnTo>
                    <a:pt x="3623" y="21600"/>
                  </a:lnTo>
                  <a:lnTo>
                    <a:pt x="3623" y="21341"/>
                  </a:lnTo>
                  <a:lnTo>
                    <a:pt x="3494" y="21323"/>
                  </a:lnTo>
                  <a:cubicBezTo>
                    <a:pt x="3058" y="21232"/>
                    <a:pt x="2037" y="20864"/>
                    <a:pt x="839" y="19395"/>
                  </a:cubicBezTo>
                  <a:cubicBezTo>
                    <a:pt x="-1756" y="16212"/>
                    <a:pt x="2396" y="5446"/>
                    <a:pt x="3474" y="2804"/>
                  </a:cubicBezTo>
                  <a:lnTo>
                    <a:pt x="3623" y="2446"/>
                  </a:lnTo>
                  <a:lnTo>
                    <a:pt x="3623" y="2412"/>
                  </a:lnTo>
                  <a:lnTo>
                    <a:pt x="3640" y="2407"/>
                  </a:lnTo>
                  <a:lnTo>
                    <a:pt x="3719" y="2215"/>
                  </a:lnTo>
                  <a:lnTo>
                    <a:pt x="3719" y="2378"/>
                  </a:lnTo>
                  <a:lnTo>
                    <a:pt x="5178" y="1851"/>
                  </a:lnTo>
                  <a:cubicBezTo>
                    <a:pt x="5800" y="1571"/>
                    <a:pt x="6422" y="1010"/>
                    <a:pt x="6959" y="224"/>
                  </a:cubicBezTo>
                  <a:lnTo>
                    <a:pt x="7128"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2" name="Freeform 52"/>
            <p:cNvSpPr/>
            <p:nvPr/>
          </p:nvSpPr>
          <p:spPr>
            <a:xfrm>
              <a:off x="888457" y="896103"/>
              <a:ext cx="243518" cy="173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12525" y="21600"/>
                  </a:lnTo>
                  <a:close/>
                  <a:moveTo>
                    <a:pt x="0" y="0"/>
                  </a:moveTo>
                  <a:lnTo>
                    <a:pt x="9075" y="21600"/>
                  </a:lnTo>
                  <a:lnTo>
                    <a:pt x="0" y="21600"/>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3" name="Freeform 172"/>
            <p:cNvSpPr/>
            <p:nvPr/>
          </p:nvSpPr>
          <p:spPr>
            <a:xfrm>
              <a:off x="853154" y="944395"/>
              <a:ext cx="308234" cy="14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0" y="21600"/>
                  </a:moveTo>
                  <a:lnTo>
                    <a:pt x="3787" y="21600"/>
                  </a:lnTo>
                  <a:lnTo>
                    <a:pt x="0" y="0"/>
                  </a:lnTo>
                  <a:lnTo>
                    <a:pt x="21600" y="0"/>
                  </a:lnTo>
                  <a:lnTo>
                    <a:pt x="1786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4" name="Freeform 173"/>
            <p:cNvSpPr/>
            <p:nvPr/>
          </p:nvSpPr>
          <p:spPr>
            <a:xfrm>
              <a:off x="985539" y="981957"/>
              <a:ext cx="40513" cy="55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0" y="10800"/>
                  </a:moveTo>
                  <a:cubicBezTo>
                    <a:pt x="10440" y="6104"/>
                    <a:pt x="15120" y="1878"/>
                    <a:pt x="21600" y="470"/>
                  </a:cubicBezTo>
                  <a:cubicBezTo>
                    <a:pt x="19800" y="235"/>
                    <a:pt x="18000" y="0"/>
                    <a:pt x="16200" y="0"/>
                  </a:cubicBezTo>
                  <a:cubicBezTo>
                    <a:pt x="6840" y="0"/>
                    <a:pt x="0" y="4696"/>
                    <a:pt x="0" y="10800"/>
                  </a:cubicBezTo>
                  <a:cubicBezTo>
                    <a:pt x="0" y="16670"/>
                    <a:pt x="6840" y="21600"/>
                    <a:pt x="16200" y="21600"/>
                  </a:cubicBezTo>
                  <a:cubicBezTo>
                    <a:pt x="18000" y="21600"/>
                    <a:pt x="19800" y="21130"/>
                    <a:pt x="21600" y="20896"/>
                  </a:cubicBezTo>
                  <a:cubicBezTo>
                    <a:pt x="15120" y="19252"/>
                    <a:pt x="10440" y="15261"/>
                    <a:pt x="10440" y="10800"/>
                  </a:cubicBezTo>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5" name="Freeform 174"/>
            <p:cNvSpPr/>
            <p:nvPr/>
          </p:nvSpPr>
          <p:spPr>
            <a:xfrm>
              <a:off x="748923" y="1169763"/>
              <a:ext cx="127095" cy="52991"/>
            </a:xfrm>
            <a:custGeom>
              <a:avLst/>
              <a:gdLst/>
              <a:ahLst/>
              <a:cxnLst>
                <a:cxn ang="0">
                  <a:pos x="wd2" y="hd2"/>
                </a:cxn>
                <a:cxn ang="5400000">
                  <a:pos x="wd2" y="hd2"/>
                </a:cxn>
                <a:cxn ang="10800000">
                  <a:pos x="wd2" y="hd2"/>
                </a:cxn>
                <a:cxn ang="16200000">
                  <a:pos x="wd2" y="hd2"/>
                </a:cxn>
              </a:cxnLst>
              <a:rect l="0" t="0" r="r" b="b"/>
              <a:pathLst>
                <a:path w="21318" h="18736" fill="norm" stroke="1" extrusionOk="0">
                  <a:moveTo>
                    <a:pt x="21318" y="9382"/>
                  </a:moveTo>
                  <a:cubicBezTo>
                    <a:pt x="21318" y="9382"/>
                    <a:pt x="17605" y="21600"/>
                    <a:pt x="12656" y="18109"/>
                  </a:cubicBezTo>
                  <a:cubicBezTo>
                    <a:pt x="9730" y="16145"/>
                    <a:pt x="3656" y="18545"/>
                    <a:pt x="1631" y="15709"/>
                  </a:cubicBezTo>
                  <a:cubicBezTo>
                    <a:pt x="731" y="14618"/>
                    <a:pt x="281" y="12655"/>
                    <a:pt x="56" y="10691"/>
                  </a:cubicBezTo>
                  <a:cubicBezTo>
                    <a:pt x="-282" y="7855"/>
                    <a:pt x="956" y="4800"/>
                    <a:pt x="2531" y="4800"/>
                  </a:cubicBezTo>
                  <a:lnTo>
                    <a:pt x="6018" y="4800"/>
                  </a:lnTo>
                  <a:lnTo>
                    <a:pt x="19855" y="0"/>
                  </a:lnTo>
                  <a:lnTo>
                    <a:pt x="21318" y="9382"/>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6" name="Freeform 175"/>
            <p:cNvSpPr/>
            <p:nvPr/>
          </p:nvSpPr>
          <p:spPr>
            <a:xfrm>
              <a:off x="1132634" y="1161714"/>
              <a:ext cx="128148" cy="52967"/>
            </a:xfrm>
            <a:custGeom>
              <a:avLst/>
              <a:gdLst/>
              <a:ahLst/>
              <a:cxnLst>
                <a:cxn ang="0">
                  <a:pos x="wd2" y="hd2"/>
                </a:cxn>
                <a:cxn ang="5400000">
                  <a:pos x="wd2" y="hd2"/>
                </a:cxn>
                <a:cxn ang="10800000">
                  <a:pos x="wd2" y="hd2"/>
                </a:cxn>
                <a:cxn ang="16200000">
                  <a:pos x="wd2" y="hd2"/>
                </a:cxn>
              </a:cxnLst>
              <a:rect l="0" t="0" r="r" b="b"/>
              <a:pathLst>
                <a:path w="21496" h="18727" fill="norm" stroke="1" extrusionOk="0">
                  <a:moveTo>
                    <a:pt x="0" y="9164"/>
                  </a:moveTo>
                  <a:cubicBezTo>
                    <a:pt x="0" y="9164"/>
                    <a:pt x="3732" y="21600"/>
                    <a:pt x="8595" y="18109"/>
                  </a:cubicBezTo>
                  <a:cubicBezTo>
                    <a:pt x="11535" y="15927"/>
                    <a:pt x="17642" y="18327"/>
                    <a:pt x="19677" y="15491"/>
                  </a:cubicBezTo>
                  <a:cubicBezTo>
                    <a:pt x="20808" y="14182"/>
                    <a:pt x="21261" y="11782"/>
                    <a:pt x="21487" y="9382"/>
                  </a:cubicBezTo>
                  <a:cubicBezTo>
                    <a:pt x="21600" y="6982"/>
                    <a:pt x="20582" y="4582"/>
                    <a:pt x="19338" y="4582"/>
                  </a:cubicBezTo>
                  <a:lnTo>
                    <a:pt x="15380" y="4582"/>
                  </a:lnTo>
                  <a:lnTo>
                    <a:pt x="1470" y="0"/>
                  </a:lnTo>
                  <a:lnTo>
                    <a:pt x="0" y="9164"/>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7" name="Freeform 176"/>
            <p:cNvSpPr/>
            <p:nvPr/>
          </p:nvSpPr>
          <p:spPr>
            <a:xfrm>
              <a:off x="858351" y="1066476"/>
              <a:ext cx="380184"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9" y="14023"/>
                  </a:moveTo>
                  <a:cubicBezTo>
                    <a:pt x="9" y="14023"/>
                    <a:pt x="342" y="20313"/>
                    <a:pt x="1155" y="20147"/>
                  </a:cubicBezTo>
                  <a:cubicBezTo>
                    <a:pt x="5224" y="19651"/>
                    <a:pt x="15617" y="16341"/>
                    <a:pt x="17429" y="15679"/>
                  </a:cubicBezTo>
                  <a:cubicBezTo>
                    <a:pt x="19723" y="14768"/>
                    <a:pt x="21313" y="10630"/>
                    <a:pt x="20980" y="6492"/>
                  </a:cubicBezTo>
                  <a:cubicBezTo>
                    <a:pt x="20684" y="2272"/>
                    <a:pt x="18465" y="-1287"/>
                    <a:pt x="16246" y="451"/>
                  </a:cubicBezTo>
                  <a:cubicBezTo>
                    <a:pt x="7184" y="7485"/>
                    <a:pt x="-287" y="10879"/>
                    <a:pt x="9" y="14023"/>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8" name="Freeform 177"/>
            <p:cNvSpPr/>
            <p:nvPr/>
          </p:nvSpPr>
          <p:spPr>
            <a:xfrm>
              <a:off x="857650" y="1100006"/>
              <a:ext cx="365517" cy="106713"/>
            </a:xfrm>
            <a:custGeom>
              <a:avLst/>
              <a:gdLst/>
              <a:ahLst/>
              <a:cxnLst>
                <a:cxn ang="0">
                  <a:pos x="wd2" y="hd2"/>
                </a:cxn>
                <a:cxn ang="5400000">
                  <a:pos x="wd2" y="hd2"/>
                </a:cxn>
                <a:cxn ang="10800000">
                  <a:pos x="wd2" y="hd2"/>
                </a:cxn>
                <a:cxn ang="16200000">
                  <a:pos x="wd2" y="hd2"/>
                </a:cxn>
              </a:cxnLst>
              <a:rect l="0" t="0" r="r" b="b"/>
              <a:pathLst>
                <a:path w="21338" h="21600" fill="norm" stroke="1" extrusionOk="0">
                  <a:moveTo>
                    <a:pt x="11417" y="0"/>
                  </a:moveTo>
                  <a:cubicBezTo>
                    <a:pt x="4620" y="6627"/>
                    <a:pt x="-262" y="10555"/>
                    <a:pt x="11" y="14236"/>
                  </a:cubicBezTo>
                  <a:cubicBezTo>
                    <a:pt x="11" y="14236"/>
                    <a:pt x="50" y="15955"/>
                    <a:pt x="207" y="17795"/>
                  </a:cubicBezTo>
                  <a:lnTo>
                    <a:pt x="6847" y="21600"/>
                  </a:lnTo>
                  <a:cubicBezTo>
                    <a:pt x="11573" y="19882"/>
                    <a:pt x="17120" y="17305"/>
                    <a:pt x="18409" y="16691"/>
                  </a:cubicBezTo>
                  <a:cubicBezTo>
                    <a:pt x="19619" y="15955"/>
                    <a:pt x="20635" y="14114"/>
                    <a:pt x="21338" y="11659"/>
                  </a:cubicBezTo>
                  <a:lnTo>
                    <a:pt x="11417" y="0"/>
                  </a:lnTo>
                </a:path>
              </a:pathLst>
            </a:custGeom>
            <a:solidFill>
              <a:srgbClr val="4376BD">
                <a:alpha val="20000"/>
              </a:srgbClr>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599" name="Freeform 178"/>
            <p:cNvSpPr/>
            <p:nvPr/>
          </p:nvSpPr>
          <p:spPr>
            <a:xfrm>
              <a:off x="770120" y="1055744"/>
              <a:ext cx="380186" cy="147108"/>
            </a:xfrm>
            <a:custGeom>
              <a:avLst/>
              <a:gdLst/>
              <a:ahLst/>
              <a:cxnLst>
                <a:cxn ang="0">
                  <a:pos x="wd2" y="hd2"/>
                </a:cxn>
                <a:cxn ang="5400000">
                  <a:pos x="wd2" y="hd2"/>
                </a:cxn>
                <a:cxn ang="10800000">
                  <a:pos x="wd2" y="hd2"/>
                </a:cxn>
                <a:cxn ang="16200000">
                  <a:pos x="wd2" y="hd2"/>
                </a:cxn>
              </a:cxnLst>
              <a:rect l="0" t="0" r="r" b="b"/>
              <a:pathLst>
                <a:path w="21024" h="20151" fill="norm" stroke="1" extrusionOk="0">
                  <a:moveTo>
                    <a:pt x="21015" y="14106"/>
                  </a:moveTo>
                  <a:cubicBezTo>
                    <a:pt x="21015" y="14106"/>
                    <a:pt x="20682" y="20313"/>
                    <a:pt x="19832" y="20147"/>
                  </a:cubicBezTo>
                  <a:cubicBezTo>
                    <a:pt x="15800" y="19651"/>
                    <a:pt x="5407" y="16341"/>
                    <a:pt x="3595" y="15679"/>
                  </a:cubicBezTo>
                  <a:cubicBezTo>
                    <a:pt x="1301" y="14768"/>
                    <a:pt x="-289" y="10713"/>
                    <a:pt x="44" y="6492"/>
                  </a:cubicBezTo>
                  <a:cubicBezTo>
                    <a:pt x="340" y="2272"/>
                    <a:pt x="2559" y="-1287"/>
                    <a:pt x="4778" y="451"/>
                  </a:cubicBezTo>
                  <a:cubicBezTo>
                    <a:pt x="13877" y="7485"/>
                    <a:pt x="21311" y="10879"/>
                    <a:pt x="21015" y="14106"/>
                  </a:cubicBezTo>
                </a:path>
              </a:pathLst>
            </a:custGeom>
            <a:solidFill>
              <a:srgbClr val="A1DFF3"/>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00" name="Freeform 60"/>
            <p:cNvSpPr/>
            <p:nvPr/>
          </p:nvSpPr>
          <p:spPr>
            <a:xfrm>
              <a:off x="970830" y="799517"/>
              <a:ext cx="78764" cy="71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7" y="0"/>
                  </a:moveTo>
                  <a:lnTo>
                    <a:pt x="19180" y="0"/>
                  </a:lnTo>
                  <a:lnTo>
                    <a:pt x="19180" y="9085"/>
                  </a:lnTo>
                  <a:lnTo>
                    <a:pt x="21600" y="10665"/>
                  </a:lnTo>
                  <a:cubicBezTo>
                    <a:pt x="21600" y="10845"/>
                    <a:pt x="21600" y="10845"/>
                    <a:pt x="21600" y="11024"/>
                  </a:cubicBezTo>
                  <a:cubicBezTo>
                    <a:pt x="21600" y="16939"/>
                    <a:pt x="16841" y="21600"/>
                    <a:pt x="10800" y="21600"/>
                  </a:cubicBezTo>
                  <a:cubicBezTo>
                    <a:pt x="4759" y="21600"/>
                    <a:pt x="0" y="16939"/>
                    <a:pt x="0" y="11024"/>
                  </a:cubicBezTo>
                  <a:cubicBezTo>
                    <a:pt x="0" y="10845"/>
                    <a:pt x="0" y="10845"/>
                    <a:pt x="0" y="10665"/>
                  </a:cubicBezTo>
                  <a:lnTo>
                    <a:pt x="2929" y="8873"/>
                  </a:lnTo>
                  <a:lnTo>
                    <a:pt x="3227" y="8873"/>
                  </a:ln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01" name="Freeform 180"/>
            <p:cNvSpPr/>
            <p:nvPr/>
          </p:nvSpPr>
          <p:spPr>
            <a:xfrm>
              <a:off x="982597" y="799517"/>
              <a:ext cx="58171" cy="44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cubicBezTo>
                    <a:pt x="2234" y="14400"/>
                    <a:pt x="6207" y="21600"/>
                    <a:pt x="10924" y="21600"/>
                  </a:cubicBezTo>
                  <a:cubicBezTo>
                    <a:pt x="15145" y="21600"/>
                    <a:pt x="19117" y="13500"/>
                    <a:pt x="21600" y="10800"/>
                  </a:cubicBezTo>
                  <a:lnTo>
                    <a:pt x="21600" y="0"/>
                  </a:lnTo>
                  <a:lnTo>
                    <a:pt x="0" y="0"/>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02" name="Freeform 62"/>
            <p:cNvSpPr/>
            <p:nvPr/>
          </p:nvSpPr>
          <p:spPr>
            <a:xfrm>
              <a:off x="948582" y="702932"/>
              <a:ext cx="120332" cy="130856"/>
            </a:xfrm>
            <a:custGeom>
              <a:avLst/>
              <a:gdLst/>
              <a:ahLst/>
              <a:cxnLst>
                <a:cxn ang="0">
                  <a:pos x="wd2" y="hd2"/>
                </a:cxn>
                <a:cxn ang="5400000">
                  <a:pos x="wd2" y="hd2"/>
                </a:cxn>
                <a:cxn ang="10800000">
                  <a:pos x="wd2" y="hd2"/>
                </a:cxn>
                <a:cxn ang="16200000">
                  <a:pos x="wd2" y="hd2"/>
                </a:cxn>
              </a:cxnLst>
              <a:rect l="0" t="0" r="r" b="b"/>
              <a:pathLst>
                <a:path w="21148" h="21600" fill="norm" stroke="1" extrusionOk="0">
                  <a:moveTo>
                    <a:pt x="10831" y="0"/>
                  </a:moveTo>
                  <a:cubicBezTo>
                    <a:pt x="16685" y="0"/>
                    <a:pt x="18814" y="3391"/>
                    <a:pt x="19513" y="6951"/>
                  </a:cubicBezTo>
                  <a:lnTo>
                    <a:pt x="19802" y="10246"/>
                  </a:lnTo>
                  <a:lnTo>
                    <a:pt x="20685" y="10149"/>
                  </a:lnTo>
                  <a:cubicBezTo>
                    <a:pt x="21374" y="10453"/>
                    <a:pt x="21259" y="11671"/>
                    <a:pt x="20570" y="12788"/>
                  </a:cubicBezTo>
                  <a:cubicBezTo>
                    <a:pt x="20168" y="13346"/>
                    <a:pt x="19679" y="13777"/>
                    <a:pt x="19220" y="14031"/>
                  </a:cubicBezTo>
                  <a:lnTo>
                    <a:pt x="19028" y="14060"/>
                  </a:lnTo>
                  <a:lnTo>
                    <a:pt x="16966" y="17682"/>
                  </a:lnTo>
                  <a:cubicBezTo>
                    <a:pt x="15266" y="19917"/>
                    <a:pt x="13019" y="21600"/>
                    <a:pt x="10831" y="21600"/>
                  </a:cubicBezTo>
                  <a:cubicBezTo>
                    <a:pt x="8584" y="21600"/>
                    <a:pt x="6336" y="19917"/>
                    <a:pt x="4651" y="17682"/>
                  </a:cubicBezTo>
                  <a:lnTo>
                    <a:pt x="2665" y="14146"/>
                  </a:lnTo>
                  <a:lnTo>
                    <a:pt x="1842" y="14031"/>
                  </a:lnTo>
                  <a:cubicBezTo>
                    <a:pt x="1383" y="13777"/>
                    <a:pt x="923" y="13346"/>
                    <a:pt x="578" y="12788"/>
                  </a:cubicBezTo>
                  <a:cubicBezTo>
                    <a:pt x="-111" y="11671"/>
                    <a:pt x="-226" y="10453"/>
                    <a:pt x="463" y="10149"/>
                  </a:cubicBezTo>
                  <a:cubicBezTo>
                    <a:pt x="808" y="9946"/>
                    <a:pt x="1239" y="10022"/>
                    <a:pt x="1670" y="10288"/>
                  </a:cubicBezTo>
                  <a:lnTo>
                    <a:pt x="1848" y="10478"/>
                  </a:lnTo>
                  <a:lnTo>
                    <a:pt x="1842" y="10448"/>
                  </a:lnTo>
                  <a:cubicBezTo>
                    <a:pt x="1842" y="6028"/>
                    <a:pt x="3025" y="0"/>
                    <a:pt x="10831" y="0"/>
                  </a:cubicBezTo>
                  <a:close/>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03" name="Freeform 184"/>
            <p:cNvSpPr/>
            <p:nvPr/>
          </p:nvSpPr>
          <p:spPr>
            <a:xfrm>
              <a:off x="952877" y="686419"/>
              <a:ext cx="114496" cy="93458"/>
            </a:xfrm>
            <a:custGeom>
              <a:avLst/>
              <a:gdLst/>
              <a:ahLst/>
              <a:cxnLst>
                <a:cxn ang="0">
                  <a:pos x="wd2" y="hd2"/>
                </a:cxn>
                <a:cxn ang="5400000">
                  <a:pos x="wd2" y="hd2"/>
                </a:cxn>
                <a:cxn ang="10800000">
                  <a:pos x="wd2" y="hd2"/>
                </a:cxn>
                <a:cxn ang="16200000">
                  <a:pos x="wd2" y="hd2"/>
                </a:cxn>
              </a:cxnLst>
              <a:rect l="0" t="0" r="r" b="b"/>
              <a:pathLst>
                <a:path w="16237" h="20460" fill="norm" stroke="1" extrusionOk="0">
                  <a:moveTo>
                    <a:pt x="989" y="17923"/>
                  </a:moveTo>
                  <a:cubicBezTo>
                    <a:pt x="1178" y="18850"/>
                    <a:pt x="2125" y="21103"/>
                    <a:pt x="3073" y="20175"/>
                  </a:cubicBezTo>
                  <a:cubicBezTo>
                    <a:pt x="4115" y="19248"/>
                    <a:pt x="1273" y="15140"/>
                    <a:pt x="3073" y="13815"/>
                  </a:cubicBezTo>
                  <a:cubicBezTo>
                    <a:pt x="4968" y="12357"/>
                    <a:pt x="4304" y="15272"/>
                    <a:pt x="8189" y="15272"/>
                  </a:cubicBezTo>
                  <a:cubicBezTo>
                    <a:pt x="11978" y="15272"/>
                    <a:pt x="11883" y="12357"/>
                    <a:pt x="12925" y="13417"/>
                  </a:cubicBezTo>
                  <a:cubicBezTo>
                    <a:pt x="13968" y="14477"/>
                    <a:pt x="12831" y="20175"/>
                    <a:pt x="13873" y="20440"/>
                  </a:cubicBezTo>
                  <a:cubicBezTo>
                    <a:pt x="14820" y="20705"/>
                    <a:pt x="15389" y="18188"/>
                    <a:pt x="15389" y="18188"/>
                  </a:cubicBezTo>
                  <a:cubicBezTo>
                    <a:pt x="15389" y="18188"/>
                    <a:pt x="19557" y="563"/>
                    <a:pt x="9420" y="33"/>
                  </a:cubicBezTo>
                  <a:cubicBezTo>
                    <a:pt x="2220" y="-497"/>
                    <a:pt x="-2043" y="5334"/>
                    <a:pt x="989" y="17923"/>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04" name="Freeform 185"/>
            <p:cNvSpPr/>
            <p:nvPr/>
          </p:nvSpPr>
          <p:spPr>
            <a:xfrm>
              <a:off x="114733" y="0"/>
              <a:ext cx="525938" cy="318660"/>
            </a:xfrm>
            <a:prstGeom prst="rect">
              <a:avLst/>
            </a:pr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05" name="Freeform 186"/>
            <p:cNvSpPr/>
            <p:nvPr/>
          </p:nvSpPr>
          <p:spPr>
            <a:xfrm>
              <a:off x="138270" y="24145"/>
              <a:ext cx="475925" cy="270370"/>
            </a:xfrm>
            <a:prstGeom prst="rect">
              <a:avLst/>
            </a:pr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06" name="Freeform 187"/>
            <p:cNvSpPr/>
            <p:nvPr/>
          </p:nvSpPr>
          <p:spPr>
            <a:xfrm>
              <a:off x="267712" y="72438"/>
              <a:ext cx="214099" cy="195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7"/>
                  </a:moveTo>
                  <a:cubicBezTo>
                    <a:pt x="21600" y="16718"/>
                    <a:pt x="16785" y="21600"/>
                    <a:pt x="10833" y="21600"/>
                  </a:cubicBezTo>
                  <a:cubicBezTo>
                    <a:pt x="4815" y="21600"/>
                    <a:pt x="0" y="16718"/>
                    <a:pt x="0" y="10767"/>
                  </a:cubicBezTo>
                  <a:cubicBezTo>
                    <a:pt x="0" y="4815"/>
                    <a:pt x="4815" y="0"/>
                    <a:pt x="10833" y="0"/>
                  </a:cubicBezTo>
                  <a:cubicBezTo>
                    <a:pt x="16785" y="0"/>
                    <a:pt x="21600" y="4815"/>
                    <a:pt x="21600" y="10767"/>
                  </a:cubicBezTo>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07" name="Freeform 189"/>
            <p:cNvSpPr/>
            <p:nvPr/>
          </p:nvSpPr>
          <p:spPr>
            <a:xfrm>
              <a:off x="326551" y="104633"/>
              <a:ext cx="125835" cy="122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76"/>
                  </a:moveTo>
                  <a:lnTo>
                    <a:pt x="0" y="21600"/>
                  </a:lnTo>
                  <a:lnTo>
                    <a:pt x="0" y="0"/>
                  </a:lnTo>
                  <a:lnTo>
                    <a:pt x="21600" y="11176"/>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
        <p:nvSpPr>
          <p:cNvPr id="609" name="TextBox 6"/>
          <p:cNvSpPr txBox="1"/>
          <p:nvPr/>
        </p:nvSpPr>
        <p:spPr>
          <a:xfrm>
            <a:off x="9235661" y="7373577"/>
            <a:ext cx="5626911" cy="55156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6" sz="2900">
                <a:latin typeface="Poppins Regular"/>
                <a:ea typeface="Poppins Regular"/>
                <a:cs typeface="Poppins Regular"/>
                <a:sym typeface="Poppins Regular"/>
              </a:defRPr>
            </a:lvl1pPr>
          </a:lstStyle>
          <a:p>
            <a:pPr/>
            <a:r>
              <a:t>Each group has unique needs and preferences. For instance, students might look for engaging and interactive content, educators might seek tools for better classroom management, and institutions might need scalable educational solutions.</a:t>
            </a:r>
          </a:p>
        </p:txBody>
      </p:sp>
      <p:sp>
        <p:nvSpPr>
          <p:cNvPr id="610" name="TextBox 6"/>
          <p:cNvSpPr txBox="1"/>
          <p:nvPr/>
        </p:nvSpPr>
        <p:spPr>
          <a:xfrm>
            <a:off x="16616343" y="7373577"/>
            <a:ext cx="5626912" cy="564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33" sz="2700">
                <a:latin typeface="Poppins Regular"/>
                <a:ea typeface="Poppins Regular"/>
                <a:cs typeface="Poppins Regular"/>
                <a:sym typeface="Poppins Regular"/>
              </a:defRPr>
            </a:lvl1pPr>
          </a:lstStyle>
          <a:p>
            <a:pPr/>
            <a:r>
              <a:t>The insights gathered about your target audience should guide how you develop and market your product or service. For example, a product aimed at young students should be user-friendly and engaging, whereas one for educators might need to focus on efficiency and resource management.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Freeform 70"/>
          <p:cNvSpPr/>
          <p:nvPr/>
        </p:nvSpPr>
        <p:spPr>
          <a:xfrm>
            <a:off x="2055915" y="1769760"/>
            <a:ext cx="19690549" cy="1051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765" y="0"/>
                  <a:pt x="21600" y="2285"/>
                  <a:pt x="21600" y="5103"/>
                </a:cubicBezTo>
                <a:lnTo>
                  <a:pt x="21600" y="21253"/>
                </a:lnTo>
                <a:cubicBezTo>
                  <a:pt x="21600" y="21445"/>
                  <a:pt x="21271" y="21600"/>
                  <a:pt x="20865" y="21600"/>
                </a:cubicBezTo>
                <a:lnTo>
                  <a:pt x="735" y="21600"/>
                </a:lnTo>
                <a:cubicBezTo>
                  <a:pt x="329" y="21600"/>
                  <a:pt x="0" y="21445"/>
                  <a:pt x="0" y="21253"/>
                </a:cubicBezTo>
                <a:lnTo>
                  <a:pt x="0" y="5103"/>
                </a:lnTo>
                <a:cubicBezTo>
                  <a:pt x="0" y="2285"/>
                  <a:pt x="4835" y="0"/>
                  <a:pt x="10800" y="0"/>
                </a:cubicBezTo>
                <a:close/>
              </a:path>
            </a:pathLst>
          </a:custGeom>
          <a:solidFill>
            <a:srgbClr val="C2BBD9"/>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15" name="Freeform 71"/>
          <p:cNvSpPr/>
          <p:nvPr/>
        </p:nvSpPr>
        <p:spPr>
          <a:xfrm>
            <a:off x="9911449" y="2134368"/>
            <a:ext cx="3574658" cy="3569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600" y="16763"/>
                  <a:pt x="16757" y="21600"/>
                  <a:pt x="10792" y="21600"/>
                </a:cubicBezTo>
                <a:cubicBezTo>
                  <a:pt x="4835" y="21600"/>
                  <a:pt x="0" y="16763"/>
                  <a:pt x="0" y="10804"/>
                </a:cubicBezTo>
                <a:cubicBezTo>
                  <a:pt x="0" y="4837"/>
                  <a:pt x="4835" y="0"/>
                  <a:pt x="10792" y="0"/>
                </a:cubicBezTo>
                <a:cubicBezTo>
                  <a:pt x="16757" y="0"/>
                  <a:pt x="21600" y="4837"/>
                  <a:pt x="21600" y="10804"/>
                </a:cubicBezTo>
              </a:path>
            </a:pathLst>
          </a:custGeom>
          <a:solidFill>
            <a:srgbClr val="FFFFFF"/>
          </a:solidFill>
          <a:ln w="12700">
            <a:miter lim="400000"/>
          </a:ln>
        </p:spPr>
        <p:txBody>
          <a:bodyPr lIns="45719" rIns="45719" anchor="ct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16" name="TextBox 6"/>
          <p:cNvSpPr txBox="1"/>
          <p:nvPr/>
        </p:nvSpPr>
        <p:spPr>
          <a:xfrm>
            <a:off x="3315903" y="6560777"/>
            <a:ext cx="17752195" cy="34886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1828433">
              <a:lnSpc>
                <a:spcPct val="100000"/>
              </a:lnSpc>
              <a:spcBef>
                <a:spcPts val="0"/>
              </a:spcBef>
              <a:defRPr spc="-56" sz="4500">
                <a:latin typeface="Poppins Regular"/>
                <a:ea typeface="Poppins Regular"/>
                <a:cs typeface="Poppins Regular"/>
                <a:sym typeface="Poppins Regular"/>
              </a:defRPr>
            </a:lvl1pPr>
          </a:lstStyle>
          <a:p>
            <a:pPr/>
            <a:r>
              <a:t>By addressing these areas comprehensively, you can gain a deep understanding of the market for your educational service or product, identify strategic opportunities, and tailor your offerings to meet the specific needs of your target audience.</a:t>
            </a:r>
          </a:p>
        </p:txBody>
      </p:sp>
      <p:grpSp>
        <p:nvGrpSpPr>
          <p:cNvPr id="639" name="Group"/>
          <p:cNvGrpSpPr/>
          <p:nvPr/>
        </p:nvGrpSpPr>
        <p:grpSpPr>
          <a:xfrm>
            <a:off x="10281072" y="2384885"/>
            <a:ext cx="2835412" cy="2678811"/>
            <a:chOff x="0" y="0"/>
            <a:chExt cx="2835411" cy="2678810"/>
          </a:xfrm>
        </p:grpSpPr>
        <p:sp>
          <p:nvSpPr>
            <p:cNvPr id="617" name="Freeform 241"/>
            <p:cNvSpPr/>
            <p:nvPr/>
          </p:nvSpPr>
          <p:spPr>
            <a:xfrm>
              <a:off x="0" y="0"/>
              <a:ext cx="2835412" cy="2678811"/>
            </a:xfrm>
            <a:prstGeom prst="ellipse">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18" name="Freeform 104"/>
            <p:cNvSpPr/>
            <p:nvPr/>
          </p:nvSpPr>
          <p:spPr>
            <a:xfrm>
              <a:off x="371964" y="733836"/>
              <a:ext cx="2086971" cy="1479111"/>
            </a:xfrm>
            <a:custGeom>
              <a:avLst/>
              <a:gdLst/>
              <a:ahLst/>
              <a:cxnLst>
                <a:cxn ang="0">
                  <a:pos x="wd2" y="hd2"/>
                </a:cxn>
                <a:cxn ang="5400000">
                  <a:pos x="wd2" y="hd2"/>
                </a:cxn>
                <a:cxn ang="10800000">
                  <a:pos x="wd2" y="hd2"/>
                </a:cxn>
                <a:cxn ang="16200000">
                  <a:pos x="wd2" y="hd2"/>
                </a:cxn>
              </a:cxnLst>
              <a:rect l="0" t="0" r="r" b="b"/>
              <a:pathLst>
                <a:path w="21211" h="21600" fill="norm" stroke="1" extrusionOk="0">
                  <a:moveTo>
                    <a:pt x="2437" y="0"/>
                  </a:moveTo>
                  <a:lnTo>
                    <a:pt x="18765" y="0"/>
                  </a:lnTo>
                  <a:cubicBezTo>
                    <a:pt x="19146" y="0"/>
                    <a:pt x="19458" y="422"/>
                    <a:pt x="19458" y="927"/>
                  </a:cubicBezTo>
                  <a:lnTo>
                    <a:pt x="19458" y="15195"/>
                  </a:lnTo>
                  <a:cubicBezTo>
                    <a:pt x="19458" y="15713"/>
                    <a:pt x="19146" y="16121"/>
                    <a:pt x="18765" y="16121"/>
                  </a:cubicBezTo>
                  <a:lnTo>
                    <a:pt x="18040" y="16135"/>
                  </a:lnTo>
                  <a:lnTo>
                    <a:pt x="18040" y="17024"/>
                  </a:lnTo>
                  <a:lnTo>
                    <a:pt x="19097" y="17038"/>
                  </a:lnTo>
                  <a:cubicBezTo>
                    <a:pt x="19318" y="17038"/>
                    <a:pt x="19529" y="17188"/>
                    <a:pt x="19660" y="17433"/>
                  </a:cubicBezTo>
                  <a:lnTo>
                    <a:pt x="21085" y="20157"/>
                  </a:lnTo>
                  <a:cubicBezTo>
                    <a:pt x="21406" y="20769"/>
                    <a:pt x="21075" y="21600"/>
                    <a:pt x="20523" y="21600"/>
                  </a:cubicBezTo>
                  <a:lnTo>
                    <a:pt x="689" y="21600"/>
                  </a:lnTo>
                  <a:cubicBezTo>
                    <a:pt x="127" y="21600"/>
                    <a:pt x="-194" y="20769"/>
                    <a:pt x="127" y="20157"/>
                  </a:cubicBezTo>
                  <a:lnTo>
                    <a:pt x="1552" y="17433"/>
                  </a:lnTo>
                  <a:cubicBezTo>
                    <a:pt x="1683" y="17188"/>
                    <a:pt x="1894" y="17038"/>
                    <a:pt x="2115" y="17038"/>
                  </a:cubicBezTo>
                  <a:lnTo>
                    <a:pt x="3216" y="17024"/>
                  </a:lnTo>
                  <a:lnTo>
                    <a:pt x="3216" y="16135"/>
                  </a:lnTo>
                  <a:lnTo>
                    <a:pt x="2437" y="16121"/>
                  </a:lnTo>
                  <a:cubicBezTo>
                    <a:pt x="2066" y="16121"/>
                    <a:pt x="1754" y="15713"/>
                    <a:pt x="1754" y="15195"/>
                  </a:cubicBezTo>
                  <a:lnTo>
                    <a:pt x="1754" y="927"/>
                  </a:lnTo>
                  <a:cubicBezTo>
                    <a:pt x="1754" y="422"/>
                    <a:pt x="2066" y="0"/>
                    <a:pt x="2437" y="0"/>
                  </a:cubicBezTo>
                  <a:close/>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19" name="Freeform 244"/>
            <p:cNvSpPr/>
            <p:nvPr/>
          </p:nvSpPr>
          <p:spPr>
            <a:xfrm>
              <a:off x="631763" y="808045"/>
              <a:ext cx="1571888" cy="959650"/>
            </a:xfrm>
            <a:prstGeom prst="rect">
              <a:avLst/>
            </a:pr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0" name="Freeform 106"/>
            <p:cNvSpPr/>
            <p:nvPr/>
          </p:nvSpPr>
          <p:spPr>
            <a:xfrm>
              <a:off x="627383" y="814681"/>
              <a:ext cx="1574250" cy="95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81" y="194"/>
                  </a:lnTo>
                  <a:lnTo>
                    <a:pt x="21600" y="161"/>
                  </a:lnTo>
                  <a:cubicBezTo>
                    <a:pt x="21600" y="3708"/>
                    <a:pt x="21575" y="18024"/>
                    <a:pt x="21568" y="21575"/>
                  </a:cubicBezTo>
                  <a:lnTo>
                    <a:pt x="41" y="21600"/>
                  </a:lnTo>
                  <a:lnTo>
                    <a:pt x="0" y="17610"/>
                  </a:lnTo>
                  <a:lnTo>
                    <a:pt x="6092" y="10230"/>
                  </a:lnTo>
                  <a:lnTo>
                    <a:pt x="8749" y="13304"/>
                  </a:lnTo>
                  <a:lnTo>
                    <a:pt x="11405" y="10230"/>
                  </a:lnTo>
                  <a:lnTo>
                    <a:pt x="13532" y="13326"/>
                  </a:lnTo>
                  <a:lnTo>
                    <a:pt x="21581" y="0"/>
                  </a:lnTo>
                  <a:close/>
                </a:path>
              </a:pathLst>
            </a:custGeom>
            <a:solidFill>
              <a:srgbClr val="00BAD1"/>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1" name="Freeform 107"/>
            <p:cNvSpPr/>
            <p:nvPr/>
          </p:nvSpPr>
          <p:spPr>
            <a:xfrm>
              <a:off x="626761" y="806409"/>
              <a:ext cx="1577878" cy="962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48" y="18427"/>
                  </a:moveTo>
                  <a:lnTo>
                    <a:pt x="19748" y="21453"/>
                  </a:lnTo>
                  <a:lnTo>
                    <a:pt x="21491" y="21453"/>
                  </a:lnTo>
                  <a:lnTo>
                    <a:pt x="21491" y="18427"/>
                  </a:lnTo>
                  <a:lnTo>
                    <a:pt x="19748" y="18427"/>
                  </a:lnTo>
                  <a:close/>
                  <a:moveTo>
                    <a:pt x="17578" y="18427"/>
                  </a:moveTo>
                  <a:lnTo>
                    <a:pt x="17578" y="21453"/>
                  </a:lnTo>
                  <a:lnTo>
                    <a:pt x="19517" y="21453"/>
                  </a:lnTo>
                  <a:lnTo>
                    <a:pt x="19517" y="18427"/>
                  </a:lnTo>
                  <a:lnTo>
                    <a:pt x="17578" y="18427"/>
                  </a:lnTo>
                  <a:close/>
                  <a:moveTo>
                    <a:pt x="15424" y="18427"/>
                  </a:moveTo>
                  <a:lnTo>
                    <a:pt x="15424" y="21453"/>
                  </a:lnTo>
                  <a:lnTo>
                    <a:pt x="17363" y="21453"/>
                  </a:lnTo>
                  <a:lnTo>
                    <a:pt x="17363" y="18427"/>
                  </a:lnTo>
                  <a:lnTo>
                    <a:pt x="15424" y="18427"/>
                  </a:lnTo>
                  <a:close/>
                  <a:moveTo>
                    <a:pt x="13225" y="18427"/>
                  </a:moveTo>
                  <a:lnTo>
                    <a:pt x="13225" y="21453"/>
                  </a:lnTo>
                  <a:lnTo>
                    <a:pt x="15206" y="21453"/>
                  </a:lnTo>
                  <a:lnTo>
                    <a:pt x="15206" y="18427"/>
                  </a:lnTo>
                  <a:lnTo>
                    <a:pt x="13225" y="18427"/>
                  </a:lnTo>
                  <a:close/>
                  <a:moveTo>
                    <a:pt x="11068" y="18427"/>
                  </a:moveTo>
                  <a:lnTo>
                    <a:pt x="11068" y="21453"/>
                  </a:lnTo>
                  <a:lnTo>
                    <a:pt x="13008" y="21453"/>
                  </a:lnTo>
                  <a:lnTo>
                    <a:pt x="13008" y="18427"/>
                  </a:lnTo>
                  <a:lnTo>
                    <a:pt x="11068" y="18427"/>
                  </a:lnTo>
                  <a:close/>
                  <a:moveTo>
                    <a:pt x="8914" y="18427"/>
                  </a:moveTo>
                  <a:lnTo>
                    <a:pt x="8914" y="21453"/>
                  </a:lnTo>
                  <a:lnTo>
                    <a:pt x="10840" y="21453"/>
                  </a:lnTo>
                  <a:lnTo>
                    <a:pt x="10840" y="18427"/>
                  </a:lnTo>
                  <a:lnTo>
                    <a:pt x="8914" y="18427"/>
                  </a:lnTo>
                  <a:close/>
                  <a:moveTo>
                    <a:pt x="6759" y="18427"/>
                  </a:moveTo>
                  <a:lnTo>
                    <a:pt x="6759" y="21453"/>
                  </a:lnTo>
                  <a:lnTo>
                    <a:pt x="8685" y="21453"/>
                  </a:lnTo>
                  <a:lnTo>
                    <a:pt x="8685" y="18427"/>
                  </a:lnTo>
                  <a:lnTo>
                    <a:pt x="6759" y="18427"/>
                  </a:lnTo>
                  <a:close/>
                  <a:moveTo>
                    <a:pt x="4591" y="18427"/>
                  </a:moveTo>
                  <a:lnTo>
                    <a:pt x="4591" y="21453"/>
                  </a:lnTo>
                  <a:lnTo>
                    <a:pt x="6531" y="21453"/>
                  </a:lnTo>
                  <a:lnTo>
                    <a:pt x="6531" y="18427"/>
                  </a:lnTo>
                  <a:lnTo>
                    <a:pt x="4591" y="18427"/>
                  </a:lnTo>
                  <a:close/>
                  <a:moveTo>
                    <a:pt x="2437" y="18427"/>
                  </a:moveTo>
                  <a:lnTo>
                    <a:pt x="2437" y="21453"/>
                  </a:lnTo>
                  <a:lnTo>
                    <a:pt x="4376" y="21453"/>
                  </a:lnTo>
                  <a:lnTo>
                    <a:pt x="4376" y="18427"/>
                  </a:lnTo>
                  <a:lnTo>
                    <a:pt x="2437" y="18427"/>
                  </a:lnTo>
                  <a:close/>
                  <a:moveTo>
                    <a:pt x="117" y="18427"/>
                  </a:moveTo>
                  <a:lnTo>
                    <a:pt x="117" y="21453"/>
                  </a:lnTo>
                  <a:lnTo>
                    <a:pt x="2280" y="21453"/>
                  </a:lnTo>
                  <a:lnTo>
                    <a:pt x="2280" y="18427"/>
                  </a:lnTo>
                  <a:lnTo>
                    <a:pt x="117" y="18427"/>
                  </a:lnTo>
                  <a:close/>
                  <a:moveTo>
                    <a:pt x="2280" y="15082"/>
                  </a:moveTo>
                  <a:lnTo>
                    <a:pt x="117" y="17726"/>
                  </a:lnTo>
                  <a:lnTo>
                    <a:pt x="117" y="18089"/>
                  </a:lnTo>
                  <a:lnTo>
                    <a:pt x="2280" y="18089"/>
                  </a:lnTo>
                  <a:lnTo>
                    <a:pt x="2280" y="15082"/>
                  </a:lnTo>
                  <a:close/>
                  <a:moveTo>
                    <a:pt x="19748" y="15039"/>
                  </a:moveTo>
                  <a:lnTo>
                    <a:pt x="19748" y="18089"/>
                  </a:lnTo>
                  <a:lnTo>
                    <a:pt x="21491" y="18089"/>
                  </a:lnTo>
                  <a:lnTo>
                    <a:pt x="21491" y="15039"/>
                  </a:lnTo>
                  <a:lnTo>
                    <a:pt x="19748" y="15039"/>
                  </a:lnTo>
                  <a:close/>
                  <a:moveTo>
                    <a:pt x="17578" y="15039"/>
                  </a:moveTo>
                  <a:lnTo>
                    <a:pt x="17578" y="18089"/>
                  </a:lnTo>
                  <a:lnTo>
                    <a:pt x="19517" y="18089"/>
                  </a:lnTo>
                  <a:lnTo>
                    <a:pt x="19517" y="15039"/>
                  </a:lnTo>
                  <a:lnTo>
                    <a:pt x="17578" y="15039"/>
                  </a:lnTo>
                  <a:close/>
                  <a:moveTo>
                    <a:pt x="15424" y="15039"/>
                  </a:moveTo>
                  <a:lnTo>
                    <a:pt x="15424" y="18089"/>
                  </a:lnTo>
                  <a:lnTo>
                    <a:pt x="17363" y="18089"/>
                  </a:lnTo>
                  <a:lnTo>
                    <a:pt x="17363" y="15039"/>
                  </a:lnTo>
                  <a:lnTo>
                    <a:pt x="15424" y="15039"/>
                  </a:lnTo>
                  <a:close/>
                  <a:moveTo>
                    <a:pt x="13225" y="15039"/>
                  </a:moveTo>
                  <a:lnTo>
                    <a:pt x="13225" y="18089"/>
                  </a:lnTo>
                  <a:lnTo>
                    <a:pt x="15206" y="18089"/>
                  </a:lnTo>
                  <a:lnTo>
                    <a:pt x="15206" y="15039"/>
                  </a:lnTo>
                  <a:lnTo>
                    <a:pt x="13225" y="15039"/>
                  </a:lnTo>
                  <a:close/>
                  <a:moveTo>
                    <a:pt x="11068" y="15039"/>
                  </a:moveTo>
                  <a:lnTo>
                    <a:pt x="11068" y="18089"/>
                  </a:lnTo>
                  <a:lnTo>
                    <a:pt x="13008" y="18089"/>
                  </a:lnTo>
                  <a:lnTo>
                    <a:pt x="13008" y="15039"/>
                  </a:lnTo>
                  <a:lnTo>
                    <a:pt x="11068" y="15039"/>
                  </a:lnTo>
                  <a:close/>
                  <a:moveTo>
                    <a:pt x="8914" y="15039"/>
                  </a:moveTo>
                  <a:lnTo>
                    <a:pt x="8914" y="18089"/>
                  </a:lnTo>
                  <a:lnTo>
                    <a:pt x="10840" y="18089"/>
                  </a:lnTo>
                  <a:lnTo>
                    <a:pt x="10840" y="15039"/>
                  </a:lnTo>
                  <a:lnTo>
                    <a:pt x="8914" y="15039"/>
                  </a:lnTo>
                  <a:close/>
                  <a:moveTo>
                    <a:pt x="6759" y="15039"/>
                  </a:moveTo>
                  <a:lnTo>
                    <a:pt x="6759" y="18089"/>
                  </a:lnTo>
                  <a:lnTo>
                    <a:pt x="8685" y="18089"/>
                  </a:lnTo>
                  <a:lnTo>
                    <a:pt x="8685" y="15039"/>
                  </a:lnTo>
                  <a:lnTo>
                    <a:pt x="6759" y="15039"/>
                  </a:lnTo>
                  <a:close/>
                  <a:moveTo>
                    <a:pt x="4591" y="15039"/>
                  </a:moveTo>
                  <a:lnTo>
                    <a:pt x="4591" y="18089"/>
                  </a:lnTo>
                  <a:lnTo>
                    <a:pt x="6531" y="18089"/>
                  </a:lnTo>
                  <a:lnTo>
                    <a:pt x="6531" y="15039"/>
                  </a:lnTo>
                  <a:lnTo>
                    <a:pt x="4591" y="15039"/>
                  </a:lnTo>
                  <a:close/>
                  <a:moveTo>
                    <a:pt x="2437" y="15039"/>
                  </a:moveTo>
                  <a:lnTo>
                    <a:pt x="2437" y="18089"/>
                  </a:lnTo>
                  <a:lnTo>
                    <a:pt x="4376" y="18089"/>
                  </a:lnTo>
                  <a:lnTo>
                    <a:pt x="4376" y="15039"/>
                  </a:lnTo>
                  <a:lnTo>
                    <a:pt x="2437" y="15039"/>
                  </a:lnTo>
                  <a:close/>
                  <a:moveTo>
                    <a:pt x="4376" y="12466"/>
                  </a:moveTo>
                  <a:lnTo>
                    <a:pt x="2531" y="14681"/>
                  </a:lnTo>
                  <a:lnTo>
                    <a:pt x="4376" y="14681"/>
                  </a:lnTo>
                  <a:lnTo>
                    <a:pt x="4376" y="12466"/>
                  </a:lnTo>
                  <a:close/>
                  <a:moveTo>
                    <a:pt x="19748" y="11675"/>
                  </a:moveTo>
                  <a:lnTo>
                    <a:pt x="19748" y="14679"/>
                  </a:lnTo>
                  <a:lnTo>
                    <a:pt x="21491" y="14679"/>
                  </a:lnTo>
                  <a:lnTo>
                    <a:pt x="21491" y="11675"/>
                  </a:lnTo>
                  <a:lnTo>
                    <a:pt x="19748" y="11675"/>
                  </a:lnTo>
                  <a:close/>
                  <a:moveTo>
                    <a:pt x="17578" y="11675"/>
                  </a:moveTo>
                  <a:lnTo>
                    <a:pt x="17578" y="14679"/>
                  </a:lnTo>
                  <a:lnTo>
                    <a:pt x="19517" y="14679"/>
                  </a:lnTo>
                  <a:lnTo>
                    <a:pt x="19517" y="11675"/>
                  </a:lnTo>
                  <a:lnTo>
                    <a:pt x="17578" y="11675"/>
                  </a:lnTo>
                  <a:close/>
                  <a:moveTo>
                    <a:pt x="15424" y="11675"/>
                  </a:moveTo>
                  <a:lnTo>
                    <a:pt x="15424" y="14679"/>
                  </a:lnTo>
                  <a:lnTo>
                    <a:pt x="17363" y="14679"/>
                  </a:lnTo>
                  <a:lnTo>
                    <a:pt x="17363" y="11675"/>
                  </a:lnTo>
                  <a:lnTo>
                    <a:pt x="15424" y="11675"/>
                  </a:lnTo>
                  <a:close/>
                  <a:moveTo>
                    <a:pt x="14601" y="11675"/>
                  </a:moveTo>
                  <a:lnTo>
                    <a:pt x="13583" y="13313"/>
                  </a:lnTo>
                  <a:lnTo>
                    <a:pt x="13514" y="13418"/>
                  </a:lnTo>
                  <a:lnTo>
                    <a:pt x="13432" y="13334"/>
                  </a:lnTo>
                  <a:lnTo>
                    <a:pt x="13225" y="13019"/>
                  </a:lnTo>
                  <a:lnTo>
                    <a:pt x="13225" y="14679"/>
                  </a:lnTo>
                  <a:lnTo>
                    <a:pt x="15206" y="14679"/>
                  </a:lnTo>
                  <a:lnTo>
                    <a:pt x="15206" y="11675"/>
                  </a:lnTo>
                  <a:lnTo>
                    <a:pt x="14601" y="11675"/>
                  </a:lnTo>
                  <a:close/>
                  <a:moveTo>
                    <a:pt x="11068" y="11675"/>
                  </a:moveTo>
                  <a:lnTo>
                    <a:pt x="11068" y="14679"/>
                  </a:lnTo>
                  <a:lnTo>
                    <a:pt x="13008" y="14679"/>
                  </a:lnTo>
                  <a:lnTo>
                    <a:pt x="13008" y="12725"/>
                  </a:lnTo>
                  <a:lnTo>
                    <a:pt x="12267" y="11675"/>
                  </a:lnTo>
                  <a:lnTo>
                    <a:pt x="11068" y="11675"/>
                  </a:lnTo>
                  <a:close/>
                  <a:moveTo>
                    <a:pt x="10234" y="11675"/>
                  </a:moveTo>
                  <a:lnTo>
                    <a:pt x="8914" y="13166"/>
                  </a:lnTo>
                  <a:lnTo>
                    <a:pt x="8914" y="14679"/>
                  </a:lnTo>
                  <a:lnTo>
                    <a:pt x="10840" y="14679"/>
                  </a:lnTo>
                  <a:lnTo>
                    <a:pt x="10840" y="11675"/>
                  </a:lnTo>
                  <a:lnTo>
                    <a:pt x="10234" y="11675"/>
                  </a:lnTo>
                  <a:close/>
                  <a:moveTo>
                    <a:pt x="6759" y="11675"/>
                  </a:moveTo>
                  <a:lnTo>
                    <a:pt x="6759" y="14679"/>
                  </a:lnTo>
                  <a:lnTo>
                    <a:pt x="8685" y="14679"/>
                  </a:lnTo>
                  <a:lnTo>
                    <a:pt x="8685" y="13397"/>
                  </a:lnTo>
                  <a:lnTo>
                    <a:pt x="8631" y="13334"/>
                  </a:lnTo>
                  <a:lnTo>
                    <a:pt x="7204" y="11675"/>
                  </a:lnTo>
                  <a:lnTo>
                    <a:pt x="6759" y="11675"/>
                  </a:lnTo>
                  <a:close/>
                  <a:moveTo>
                    <a:pt x="5022" y="11675"/>
                  </a:moveTo>
                  <a:lnTo>
                    <a:pt x="4591" y="12200"/>
                  </a:lnTo>
                  <a:lnTo>
                    <a:pt x="4591" y="14679"/>
                  </a:lnTo>
                  <a:lnTo>
                    <a:pt x="6531" y="14679"/>
                  </a:lnTo>
                  <a:lnTo>
                    <a:pt x="6531" y="11675"/>
                  </a:lnTo>
                  <a:lnTo>
                    <a:pt x="5022" y="11675"/>
                  </a:lnTo>
                  <a:close/>
                  <a:moveTo>
                    <a:pt x="6758" y="11184"/>
                  </a:moveTo>
                  <a:lnTo>
                    <a:pt x="6758" y="11403"/>
                  </a:lnTo>
                  <a:lnTo>
                    <a:pt x="6931" y="11403"/>
                  </a:lnTo>
                  <a:lnTo>
                    <a:pt x="6758" y="11184"/>
                  </a:lnTo>
                  <a:close/>
                  <a:moveTo>
                    <a:pt x="10896" y="11003"/>
                  </a:moveTo>
                  <a:lnTo>
                    <a:pt x="10562" y="11400"/>
                  </a:lnTo>
                  <a:lnTo>
                    <a:pt x="10896" y="11400"/>
                  </a:lnTo>
                  <a:lnTo>
                    <a:pt x="10896" y="11003"/>
                  </a:lnTo>
                  <a:close/>
                  <a:moveTo>
                    <a:pt x="15205" y="10689"/>
                  </a:moveTo>
                  <a:lnTo>
                    <a:pt x="14802" y="11322"/>
                  </a:lnTo>
                  <a:lnTo>
                    <a:pt x="15205" y="11322"/>
                  </a:lnTo>
                  <a:lnTo>
                    <a:pt x="15205" y="10689"/>
                  </a:lnTo>
                  <a:close/>
                  <a:moveTo>
                    <a:pt x="11379" y="10421"/>
                  </a:moveTo>
                  <a:lnTo>
                    <a:pt x="11069" y="10786"/>
                  </a:lnTo>
                  <a:lnTo>
                    <a:pt x="11069" y="11407"/>
                  </a:lnTo>
                  <a:lnTo>
                    <a:pt x="12054" y="11407"/>
                  </a:lnTo>
                  <a:lnTo>
                    <a:pt x="11379" y="10421"/>
                  </a:lnTo>
                  <a:close/>
                  <a:moveTo>
                    <a:pt x="6139" y="10421"/>
                  </a:moveTo>
                  <a:lnTo>
                    <a:pt x="5336" y="11407"/>
                  </a:lnTo>
                  <a:lnTo>
                    <a:pt x="6589" y="11407"/>
                  </a:lnTo>
                  <a:lnTo>
                    <a:pt x="6589" y="10935"/>
                  </a:lnTo>
                  <a:lnTo>
                    <a:pt x="6139" y="10421"/>
                  </a:lnTo>
                  <a:close/>
                  <a:moveTo>
                    <a:pt x="17578" y="8312"/>
                  </a:moveTo>
                  <a:lnTo>
                    <a:pt x="17578" y="11319"/>
                  </a:lnTo>
                  <a:lnTo>
                    <a:pt x="19517" y="11319"/>
                  </a:lnTo>
                  <a:lnTo>
                    <a:pt x="19517" y="8312"/>
                  </a:lnTo>
                  <a:lnTo>
                    <a:pt x="17578" y="8312"/>
                  </a:lnTo>
                  <a:close/>
                  <a:moveTo>
                    <a:pt x="19748" y="8312"/>
                  </a:moveTo>
                  <a:lnTo>
                    <a:pt x="19748" y="11319"/>
                  </a:lnTo>
                  <a:lnTo>
                    <a:pt x="21491" y="11319"/>
                  </a:lnTo>
                  <a:lnTo>
                    <a:pt x="21491" y="8312"/>
                  </a:lnTo>
                  <a:lnTo>
                    <a:pt x="19748" y="8312"/>
                  </a:lnTo>
                  <a:close/>
                  <a:moveTo>
                    <a:pt x="16649" y="8312"/>
                  </a:moveTo>
                  <a:lnTo>
                    <a:pt x="15424" y="10337"/>
                  </a:lnTo>
                  <a:lnTo>
                    <a:pt x="15424" y="11319"/>
                  </a:lnTo>
                  <a:lnTo>
                    <a:pt x="17363" y="11319"/>
                  </a:lnTo>
                  <a:lnTo>
                    <a:pt x="17363" y="8312"/>
                  </a:lnTo>
                  <a:lnTo>
                    <a:pt x="16649" y="8312"/>
                  </a:lnTo>
                  <a:close/>
                  <a:moveTo>
                    <a:pt x="17360" y="7177"/>
                  </a:moveTo>
                  <a:lnTo>
                    <a:pt x="16821" y="8068"/>
                  </a:lnTo>
                  <a:lnTo>
                    <a:pt x="17360" y="8068"/>
                  </a:lnTo>
                  <a:lnTo>
                    <a:pt x="17360" y="7177"/>
                  </a:lnTo>
                  <a:close/>
                  <a:moveTo>
                    <a:pt x="19748" y="4996"/>
                  </a:moveTo>
                  <a:lnTo>
                    <a:pt x="19748" y="8067"/>
                  </a:lnTo>
                  <a:lnTo>
                    <a:pt x="21491" y="8067"/>
                  </a:lnTo>
                  <a:lnTo>
                    <a:pt x="21491" y="4996"/>
                  </a:lnTo>
                  <a:lnTo>
                    <a:pt x="19748" y="4996"/>
                  </a:lnTo>
                  <a:close/>
                  <a:moveTo>
                    <a:pt x="18669" y="4996"/>
                  </a:moveTo>
                  <a:lnTo>
                    <a:pt x="17578" y="6830"/>
                  </a:lnTo>
                  <a:lnTo>
                    <a:pt x="17578" y="8067"/>
                  </a:lnTo>
                  <a:lnTo>
                    <a:pt x="19517" y="8067"/>
                  </a:lnTo>
                  <a:lnTo>
                    <a:pt x="19517" y="4996"/>
                  </a:lnTo>
                  <a:lnTo>
                    <a:pt x="18669" y="4996"/>
                  </a:lnTo>
                  <a:close/>
                  <a:moveTo>
                    <a:pt x="19517" y="3557"/>
                  </a:moveTo>
                  <a:lnTo>
                    <a:pt x="18865" y="4656"/>
                  </a:lnTo>
                  <a:lnTo>
                    <a:pt x="19517" y="4656"/>
                  </a:lnTo>
                  <a:lnTo>
                    <a:pt x="19517" y="3557"/>
                  </a:lnTo>
                  <a:close/>
                  <a:moveTo>
                    <a:pt x="20715" y="1652"/>
                  </a:moveTo>
                  <a:lnTo>
                    <a:pt x="19748" y="3218"/>
                  </a:lnTo>
                  <a:lnTo>
                    <a:pt x="19748" y="4658"/>
                  </a:lnTo>
                  <a:lnTo>
                    <a:pt x="21491" y="4658"/>
                  </a:lnTo>
                  <a:lnTo>
                    <a:pt x="21491" y="1652"/>
                  </a:lnTo>
                  <a:lnTo>
                    <a:pt x="20715" y="1652"/>
                  </a:lnTo>
                  <a:close/>
                  <a:moveTo>
                    <a:pt x="21489" y="411"/>
                  </a:moveTo>
                  <a:lnTo>
                    <a:pt x="20906" y="1405"/>
                  </a:lnTo>
                  <a:lnTo>
                    <a:pt x="21489" y="1405"/>
                  </a:lnTo>
                  <a:lnTo>
                    <a:pt x="21489" y="411"/>
                  </a:lnTo>
                  <a:close/>
                  <a:moveTo>
                    <a:pt x="21600" y="0"/>
                  </a:moveTo>
                  <a:lnTo>
                    <a:pt x="21600" y="21600"/>
                  </a:lnTo>
                  <a:lnTo>
                    <a:pt x="9" y="21600"/>
                  </a:lnTo>
                  <a:cubicBezTo>
                    <a:pt x="6" y="20258"/>
                    <a:pt x="3" y="18916"/>
                    <a:pt x="0" y="17574"/>
                  </a:cubicBezTo>
                  <a:lnTo>
                    <a:pt x="6139" y="10128"/>
                  </a:lnTo>
                  <a:lnTo>
                    <a:pt x="8685" y="13187"/>
                  </a:lnTo>
                  <a:lnTo>
                    <a:pt x="11379" y="10207"/>
                  </a:lnTo>
                  <a:lnTo>
                    <a:pt x="13514" y="13187"/>
                  </a:lnTo>
                  <a:lnTo>
                    <a:pt x="21600" y="0"/>
                  </a:lnTo>
                  <a:close/>
                </a:path>
              </a:pathLst>
            </a:custGeom>
            <a:solidFill>
              <a:srgbClr val="04A9C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2" name="Freeform 246"/>
            <p:cNvSpPr/>
            <p:nvPr/>
          </p:nvSpPr>
          <p:spPr>
            <a:xfrm>
              <a:off x="631763" y="445249"/>
              <a:ext cx="1811521" cy="1075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48" y="1523"/>
                  </a:moveTo>
                  <a:lnTo>
                    <a:pt x="19267" y="2651"/>
                  </a:lnTo>
                  <a:lnTo>
                    <a:pt x="16615" y="7275"/>
                  </a:lnTo>
                  <a:lnTo>
                    <a:pt x="11690" y="15622"/>
                  </a:lnTo>
                  <a:lnTo>
                    <a:pt x="10983" y="14588"/>
                  </a:lnTo>
                  <a:lnTo>
                    <a:pt x="10558" y="13949"/>
                  </a:lnTo>
                  <a:lnTo>
                    <a:pt x="10052" y="13197"/>
                  </a:lnTo>
                  <a:lnTo>
                    <a:pt x="9486" y="13855"/>
                  </a:lnTo>
                  <a:lnTo>
                    <a:pt x="9015" y="14400"/>
                  </a:lnTo>
                  <a:lnTo>
                    <a:pt x="7612" y="16036"/>
                  </a:lnTo>
                  <a:lnTo>
                    <a:pt x="6269" y="14419"/>
                  </a:lnTo>
                  <a:lnTo>
                    <a:pt x="5821" y="13892"/>
                  </a:lnTo>
                  <a:lnTo>
                    <a:pt x="5315" y="13272"/>
                  </a:lnTo>
                  <a:lnTo>
                    <a:pt x="4796" y="13911"/>
                  </a:lnTo>
                  <a:lnTo>
                    <a:pt x="4360" y="14456"/>
                  </a:lnTo>
                  <a:lnTo>
                    <a:pt x="0" y="19889"/>
                  </a:lnTo>
                  <a:lnTo>
                    <a:pt x="0" y="21600"/>
                  </a:lnTo>
                  <a:lnTo>
                    <a:pt x="4879" y="15509"/>
                  </a:lnTo>
                  <a:lnTo>
                    <a:pt x="5315" y="14964"/>
                  </a:lnTo>
                  <a:lnTo>
                    <a:pt x="5762" y="15490"/>
                  </a:lnTo>
                  <a:lnTo>
                    <a:pt x="7601" y="17690"/>
                  </a:lnTo>
                  <a:lnTo>
                    <a:pt x="9498" y="15472"/>
                  </a:lnTo>
                  <a:lnTo>
                    <a:pt x="9981" y="14926"/>
                  </a:lnTo>
                  <a:lnTo>
                    <a:pt x="10417" y="15566"/>
                  </a:lnTo>
                  <a:lnTo>
                    <a:pt x="11737" y="17521"/>
                  </a:lnTo>
                  <a:lnTo>
                    <a:pt x="17770" y="7275"/>
                  </a:lnTo>
                  <a:lnTo>
                    <a:pt x="19903" y="3685"/>
                  </a:lnTo>
                  <a:lnTo>
                    <a:pt x="20551" y="4700"/>
                  </a:lnTo>
                  <a:lnTo>
                    <a:pt x="21600" y="0"/>
                  </a:lnTo>
                  <a:lnTo>
                    <a:pt x="18548" y="1523"/>
                  </a:ln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3" name="Freeform 109"/>
            <p:cNvSpPr/>
            <p:nvPr/>
          </p:nvSpPr>
          <p:spPr>
            <a:xfrm>
              <a:off x="954179" y="1463550"/>
              <a:ext cx="369354" cy="184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32"/>
                  </a:moveTo>
                  <a:lnTo>
                    <a:pt x="21600" y="18332"/>
                  </a:lnTo>
                  <a:lnTo>
                    <a:pt x="21600" y="21600"/>
                  </a:lnTo>
                  <a:lnTo>
                    <a:pt x="0" y="21600"/>
                  </a:lnTo>
                  <a:close/>
                  <a:moveTo>
                    <a:pt x="0" y="12060"/>
                  </a:moveTo>
                  <a:lnTo>
                    <a:pt x="21600" y="12060"/>
                  </a:lnTo>
                  <a:lnTo>
                    <a:pt x="21600" y="15328"/>
                  </a:lnTo>
                  <a:lnTo>
                    <a:pt x="0" y="15328"/>
                  </a:lnTo>
                  <a:close/>
                  <a:moveTo>
                    <a:pt x="0" y="0"/>
                  </a:moveTo>
                  <a:lnTo>
                    <a:pt x="21600" y="0"/>
                  </a:lnTo>
                  <a:lnTo>
                    <a:pt x="21600" y="3268"/>
                  </a:lnTo>
                  <a:lnTo>
                    <a:pt x="0" y="3268"/>
                  </a:ln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4" name="Freeform 352"/>
            <p:cNvSpPr/>
            <p:nvPr/>
          </p:nvSpPr>
          <p:spPr>
            <a:xfrm>
              <a:off x="954179" y="1517147"/>
              <a:ext cx="369355" cy="27956"/>
            </a:xfrm>
            <a:prstGeom prst="rect">
              <a:avLst/>
            </a:pr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5" name="Freeform 111"/>
            <p:cNvSpPr/>
            <p:nvPr/>
          </p:nvSpPr>
          <p:spPr>
            <a:xfrm>
              <a:off x="997751" y="861638"/>
              <a:ext cx="770200" cy="85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13515"/>
                  </a:moveTo>
                  <a:lnTo>
                    <a:pt x="21600" y="13515"/>
                  </a:lnTo>
                  <a:lnTo>
                    <a:pt x="21600" y="21600"/>
                  </a:lnTo>
                  <a:lnTo>
                    <a:pt x="11364" y="21600"/>
                  </a:lnTo>
                  <a:close/>
                  <a:moveTo>
                    <a:pt x="0" y="13515"/>
                  </a:moveTo>
                  <a:lnTo>
                    <a:pt x="10236" y="13515"/>
                  </a:lnTo>
                  <a:lnTo>
                    <a:pt x="10236" y="21600"/>
                  </a:lnTo>
                  <a:lnTo>
                    <a:pt x="0" y="21600"/>
                  </a:lnTo>
                  <a:close/>
                  <a:moveTo>
                    <a:pt x="11364" y="0"/>
                  </a:moveTo>
                  <a:lnTo>
                    <a:pt x="21600" y="0"/>
                  </a:lnTo>
                  <a:lnTo>
                    <a:pt x="21600" y="8079"/>
                  </a:lnTo>
                  <a:lnTo>
                    <a:pt x="11364" y="8079"/>
                  </a:lnTo>
                  <a:close/>
                  <a:moveTo>
                    <a:pt x="0" y="0"/>
                  </a:moveTo>
                  <a:lnTo>
                    <a:pt x="10236" y="0"/>
                  </a:lnTo>
                  <a:lnTo>
                    <a:pt x="10236" y="8079"/>
                  </a:lnTo>
                  <a:lnTo>
                    <a:pt x="0" y="8079"/>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6" name="Freeform 359"/>
            <p:cNvSpPr/>
            <p:nvPr/>
          </p:nvSpPr>
          <p:spPr>
            <a:xfrm>
              <a:off x="736330" y="865762"/>
              <a:ext cx="160227" cy="295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2" y="8681"/>
                  </a:moveTo>
                  <a:cubicBezTo>
                    <a:pt x="9144" y="7792"/>
                    <a:pt x="8746" y="7451"/>
                    <a:pt x="8746" y="6972"/>
                  </a:cubicBezTo>
                  <a:cubicBezTo>
                    <a:pt x="8746" y="6699"/>
                    <a:pt x="9144" y="6015"/>
                    <a:pt x="11661" y="6015"/>
                  </a:cubicBezTo>
                  <a:cubicBezTo>
                    <a:pt x="14179" y="6015"/>
                    <a:pt x="15637" y="6494"/>
                    <a:pt x="16432" y="6630"/>
                  </a:cubicBezTo>
                  <a:lnTo>
                    <a:pt x="18552" y="7314"/>
                  </a:lnTo>
                  <a:lnTo>
                    <a:pt x="21070" y="3759"/>
                  </a:lnTo>
                  <a:lnTo>
                    <a:pt x="19612" y="3349"/>
                  </a:lnTo>
                  <a:cubicBezTo>
                    <a:pt x="18155" y="2871"/>
                    <a:pt x="16564" y="2597"/>
                    <a:pt x="14709" y="2392"/>
                  </a:cubicBezTo>
                  <a:lnTo>
                    <a:pt x="14709" y="0"/>
                  </a:lnTo>
                  <a:lnTo>
                    <a:pt x="7818" y="0"/>
                  </a:lnTo>
                  <a:lnTo>
                    <a:pt x="7818" y="2666"/>
                  </a:lnTo>
                  <a:cubicBezTo>
                    <a:pt x="3578" y="3349"/>
                    <a:pt x="795" y="5127"/>
                    <a:pt x="795" y="7314"/>
                  </a:cubicBezTo>
                  <a:cubicBezTo>
                    <a:pt x="795" y="10185"/>
                    <a:pt x="5301" y="11484"/>
                    <a:pt x="9674" y="12372"/>
                  </a:cubicBezTo>
                  <a:cubicBezTo>
                    <a:pt x="13252" y="13124"/>
                    <a:pt x="13517" y="13671"/>
                    <a:pt x="13517" y="14218"/>
                  </a:cubicBezTo>
                  <a:cubicBezTo>
                    <a:pt x="13517" y="15175"/>
                    <a:pt x="11794" y="15516"/>
                    <a:pt x="10204" y="15516"/>
                  </a:cubicBezTo>
                  <a:cubicBezTo>
                    <a:pt x="8216" y="15516"/>
                    <a:pt x="6228" y="15175"/>
                    <a:pt x="4638" y="14628"/>
                  </a:cubicBezTo>
                  <a:lnTo>
                    <a:pt x="2518" y="13876"/>
                  </a:lnTo>
                  <a:lnTo>
                    <a:pt x="0" y="17499"/>
                  </a:lnTo>
                  <a:lnTo>
                    <a:pt x="1325" y="17977"/>
                  </a:lnTo>
                  <a:cubicBezTo>
                    <a:pt x="2783" y="18456"/>
                    <a:pt x="5036" y="18934"/>
                    <a:pt x="7421" y="19071"/>
                  </a:cubicBezTo>
                  <a:lnTo>
                    <a:pt x="7421" y="21600"/>
                  </a:lnTo>
                  <a:lnTo>
                    <a:pt x="14444" y="21600"/>
                  </a:lnTo>
                  <a:lnTo>
                    <a:pt x="14444" y="18866"/>
                  </a:lnTo>
                  <a:cubicBezTo>
                    <a:pt x="18817" y="18182"/>
                    <a:pt x="21600" y="16337"/>
                    <a:pt x="21600" y="14013"/>
                  </a:cubicBezTo>
                  <a:cubicBezTo>
                    <a:pt x="21600" y="10868"/>
                    <a:pt x="17094" y="9570"/>
                    <a:pt x="13252" y="8681"/>
                  </a:cubicBezTo>
                </a:path>
              </a:pathLst>
            </a:custGeom>
            <a:solidFill>
              <a:srgbClr val="9DD69C"/>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7" name="Freeform 113"/>
            <p:cNvSpPr/>
            <p:nvPr/>
          </p:nvSpPr>
          <p:spPr>
            <a:xfrm>
              <a:off x="518483" y="1929416"/>
              <a:ext cx="1794097" cy="1680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0" y="14304"/>
                  </a:moveTo>
                  <a:lnTo>
                    <a:pt x="21126" y="14304"/>
                  </a:lnTo>
                  <a:lnTo>
                    <a:pt x="21600" y="21600"/>
                  </a:lnTo>
                  <a:lnTo>
                    <a:pt x="17807" y="21600"/>
                  </a:lnTo>
                  <a:close/>
                  <a:moveTo>
                    <a:pt x="13691" y="14304"/>
                  </a:moveTo>
                  <a:lnTo>
                    <a:pt x="17486" y="14304"/>
                  </a:lnTo>
                  <a:lnTo>
                    <a:pt x="17771" y="21600"/>
                  </a:lnTo>
                  <a:lnTo>
                    <a:pt x="13810" y="21600"/>
                  </a:lnTo>
                  <a:close/>
                  <a:moveTo>
                    <a:pt x="11750" y="14304"/>
                  </a:moveTo>
                  <a:lnTo>
                    <a:pt x="13665" y="14304"/>
                  </a:lnTo>
                  <a:lnTo>
                    <a:pt x="13784" y="21600"/>
                  </a:lnTo>
                  <a:lnTo>
                    <a:pt x="11798" y="21600"/>
                  </a:lnTo>
                  <a:close/>
                  <a:moveTo>
                    <a:pt x="6027" y="14304"/>
                  </a:moveTo>
                  <a:lnTo>
                    <a:pt x="11744" y="14304"/>
                  </a:lnTo>
                  <a:lnTo>
                    <a:pt x="11791" y="21600"/>
                  </a:lnTo>
                  <a:lnTo>
                    <a:pt x="5823" y="21600"/>
                  </a:lnTo>
                  <a:close/>
                  <a:moveTo>
                    <a:pt x="2219" y="14304"/>
                  </a:moveTo>
                  <a:lnTo>
                    <a:pt x="6021" y="14304"/>
                  </a:lnTo>
                  <a:lnTo>
                    <a:pt x="5819" y="21600"/>
                  </a:lnTo>
                  <a:lnTo>
                    <a:pt x="1836" y="21600"/>
                  </a:lnTo>
                  <a:close/>
                  <a:moveTo>
                    <a:pt x="474" y="14304"/>
                  </a:moveTo>
                  <a:lnTo>
                    <a:pt x="2191" y="14304"/>
                  </a:lnTo>
                  <a:lnTo>
                    <a:pt x="1812" y="21600"/>
                  </a:lnTo>
                  <a:lnTo>
                    <a:pt x="0" y="21600"/>
                  </a:lnTo>
                  <a:close/>
                  <a:moveTo>
                    <a:pt x="18937" y="5298"/>
                  </a:moveTo>
                  <a:lnTo>
                    <a:pt x="20548" y="5298"/>
                  </a:lnTo>
                  <a:lnTo>
                    <a:pt x="21128" y="14186"/>
                  </a:lnTo>
                  <a:lnTo>
                    <a:pt x="19410" y="14186"/>
                  </a:lnTo>
                  <a:close/>
                  <a:moveTo>
                    <a:pt x="13534" y="5298"/>
                  </a:moveTo>
                  <a:lnTo>
                    <a:pt x="18918" y="5298"/>
                  </a:lnTo>
                  <a:lnTo>
                    <a:pt x="19397" y="14186"/>
                  </a:lnTo>
                  <a:lnTo>
                    <a:pt x="13701" y="14186"/>
                  </a:lnTo>
                  <a:close/>
                  <a:moveTo>
                    <a:pt x="9922" y="5298"/>
                  </a:moveTo>
                  <a:lnTo>
                    <a:pt x="13511" y="5298"/>
                  </a:lnTo>
                  <a:lnTo>
                    <a:pt x="13679" y="14186"/>
                  </a:lnTo>
                  <a:lnTo>
                    <a:pt x="9862" y="14186"/>
                  </a:lnTo>
                  <a:close/>
                  <a:moveTo>
                    <a:pt x="6296" y="5298"/>
                  </a:moveTo>
                  <a:lnTo>
                    <a:pt x="9902" y="5298"/>
                  </a:lnTo>
                  <a:lnTo>
                    <a:pt x="9842" y="14186"/>
                  </a:lnTo>
                  <a:lnTo>
                    <a:pt x="6032" y="14186"/>
                  </a:lnTo>
                  <a:close/>
                  <a:moveTo>
                    <a:pt x="2684" y="5298"/>
                  </a:moveTo>
                  <a:lnTo>
                    <a:pt x="6283" y="5298"/>
                  </a:lnTo>
                  <a:lnTo>
                    <a:pt x="6019" y="14186"/>
                  </a:lnTo>
                  <a:lnTo>
                    <a:pt x="2203" y="14186"/>
                  </a:lnTo>
                  <a:close/>
                  <a:moveTo>
                    <a:pt x="1053" y="5298"/>
                  </a:moveTo>
                  <a:lnTo>
                    <a:pt x="2663" y="5298"/>
                  </a:lnTo>
                  <a:lnTo>
                    <a:pt x="2190" y="14186"/>
                  </a:lnTo>
                  <a:lnTo>
                    <a:pt x="472" y="14186"/>
                  </a:lnTo>
                  <a:close/>
                  <a:moveTo>
                    <a:pt x="16943" y="0"/>
                  </a:moveTo>
                  <a:lnTo>
                    <a:pt x="20218" y="0"/>
                  </a:lnTo>
                  <a:lnTo>
                    <a:pt x="20551" y="5172"/>
                  </a:lnTo>
                  <a:lnTo>
                    <a:pt x="17148" y="5172"/>
                  </a:lnTo>
                  <a:close/>
                  <a:moveTo>
                    <a:pt x="9950" y="0"/>
                  </a:moveTo>
                  <a:lnTo>
                    <a:pt x="16889" y="0"/>
                  </a:lnTo>
                  <a:lnTo>
                    <a:pt x="17089" y="5172"/>
                  </a:lnTo>
                  <a:lnTo>
                    <a:pt x="9914" y="5172"/>
                  </a:lnTo>
                  <a:close/>
                  <a:moveTo>
                    <a:pt x="6439" y="0"/>
                  </a:moveTo>
                  <a:lnTo>
                    <a:pt x="9902" y="0"/>
                  </a:lnTo>
                  <a:lnTo>
                    <a:pt x="9867" y="5172"/>
                  </a:lnTo>
                  <a:lnTo>
                    <a:pt x="6295" y="5172"/>
                  </a:lnTo>
                  <a:close/>
                  <a:moveTo>
                    <a:pt x="2940" y="0"/>
                  </a:moveTo>
                  <a:lnTo>
                    <a:pt x="6388" y="0"/>
                  </a:lnTo>
                  <a:lnTo>
                    <a:pt x="6247" y="5172"/>
                  </a:lnTo>
                  <a:lnTo>
                    <a:pt x="2675" y="5172"/>
                  </a:lnTo>
                  <a:close/>
                  <a:moveTo>
                    <a:pt x="1382" y="0"/>
                  </a:moveTo>
                  <a:lnTo>
                    <a:pt x="2926" y="0"/>
                  </a:lnTo>
                  <a:lnTo>
                    <a:pt x="2664" y="5172"/>
                  </a:lnTo>
                  <a:lnTo>
                    <a:pt x="1049" y="5172"/>
                  </a:lnTo>
                  <a:close/>
                </a:path>
              </a:pathLst>
            </a:custGeom>
            <a:solidFill>
              <a:srgbClr val="9C9EB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8" name="Freeform 114"/>
            <p:cNvSpPr/>
            <p:nvPr/>
          </p:nvSpPr>
          <p:spPr>
            <a:xfrm>
              <a:off x="509769" y="1925290"/>
              <a:ext cx="1811520" cy="172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1" y="14875"/>
                  </a:moveTo>
                  <a:lnTo>
                    <a:pt x="19769" y="20435"/>
                  </a:lnTo>
                  <a:lnTo>
                    <a:pt x="21376" y="20435"/>
                  </a:lnTo>
                  <a:lnTo>
                    <a:pt x="21006" y="14875"/>
                  </a:lnTo>
                  <a:lnTo>
                    <a:pt x="19461" y="14875"/>
                  </a:lnTo>
                  <a:close/>
                  <a:moveTo>
                    <a:pt x="17575" y="14875"/>
                  </a:moveTo>
                  <a:lnTo>
                    <a:pt x="17810" y="20435"/>
                  </a:lnTo>
                  <a:lnTo>
                    <a:pt x="19595" y="20435"/>
                  </a:lnTo>
                  <a:lnTo>
                    <a:pt x="19298" y="14875"/>
                  </a:lnTo>
                  <a:lnTo>
                    <a:pt x="17575" y="14875"/>
                  </a:lnTo>
                  <a:close/>
                  <a:moveTo>
                    <a:pt x="15644" y="14875"/>
                  </a:moveTo>
                  <a:lnTo>
                    <a:pt x="15814" y="20435"/>
                  </a:lnTo>
                  <a:lnTo>
                    <a:pt x="17647" y="20435"/>
                  </a:lnTo>
                  <a:lnTo>
                    <a:pt x="17412" y="14875"/>
                  </a:lnTo>
                  <a:lnTo>
                    <a:pt x="15644" y="14875"/>
                  </a:lnTo>
                  <a:close/>
                  <a:moveTo>
                    <a:pt x="13732" y="14875"/>
                  </a:moveTo>
                  <a:lnTo>
                    <a:pt x="13837" y="20435"/>
                  </a:lnTo>
                  <a:lnTo>
                    <a:pt x="15679" y="20435"/>
                  </a:lnTo>
                  <a:lnTo>
                    <a:pt x="15508" y="14875"/>
                  </a:lnTo>
                  <a:lnTo>
                    <a:pt x="13732" y="14875"/>
                  </a:lnTo>
                  <a:close/>
                  <a:moveTo>
                    <a:pt x="11846" y="14875"/>
                  </a:moveTo>
                  <a:lnTo>
                    <a:pt x="11878" y="20435"/>
                  </a:lnTo>
                  <a:lnTo>
                    <a:pt x="13682" y="20435"/>
                  </a:lnTo>
                  <a:lnTo>
                    <a:pt x="13584" y="14875"/>
                  </a:lnTo>
                  <a:lnTo>
                    <a:pt x="11846" y="14875"/>
                  </a:lnTo>
                  <a:close/>
                  <a:moveTo>
                    <a:pt x="9954" y="14875"/>
                  </a:moveTo>
                  <a:lnTo>
                    <a:pt x="9922" y="20435"/>
                  </a:lnTo>
                  <a:lnTo>
                    <a:pt x="11730" y="20435"/>
                  </a:lnTo>
                  <a:lnTo>
                    <a:pt x="11697" y="14875"/>
                  </a:lnTo>
                  <a:lnTo>
                    <a:pt x="9954" y="14875"/>
                  </a:lnTo>
                  <a:close/>
                  <a:moveTo>
                    <a:pt x="8037" y="14875"/>
                  </a:moveTo>
                  <a:lnTo>
                    <a:pt x="7935" y="20435"/>
                  </a:lnTo>
                  <a:lnTo>
                    <a:pt x="9774" y="20435"/>
                  </a:lnTo>
                  <a:lnTo>
                    <a:pt x="9806" y="14875"/>
                  </a:lnTo>
                  <a:lnTo>
                    <a:pt x="8037" y="14875"/>
                  </a:lnTo>
                  <a:close/>
                  <a:moveTo>
                    <a:pt x="6127" y="14875"/>
                  </a:moveTo>
                  <a:lnTo>
                    <a:pt x="5956" y="20435"/>
                  </a:lnTo>
                  <a:lnTo>
                    <a:pt x="7791" y="20435"/>
                  </a:lnTo>
                  <a:lnTo>
                    <a:pt x="7893" y="14875"/>
                  </a:lnTo>
                  <a:lnTo>
                    <a:pt x="6127" y="14875"/>
                  </a:lnTo>
                  <a:close/>
                  <a:moveTo>
                    <a:pt x="4240" y="14875"/>
                  </a:moveTo>
                  <a:lnTo>
                    <a:pt x="4005" y="20435"/>
                  </a:lnTo>
                  <a:lnTo>
                    <a:pt x="5801" y="20435"/>
                  </a:lnTo>
                  <a:lnTo>
                    <a:pt x="5963" y="14875"/>
                  </a:lnTo>
                  <a:lnTo>
                    <a:pt x="4240" y="14875"/>
                  </a:lnTo>
                  <a:close/>
                  <a:moveTo>
                    <a:pt x="2315" y="14875"/>
                  </a:moveTo>
                  <a:lnTo>
                    <a:pt x="2020" y="20435"/>
                  </a:lnTo>
                  <a:lnTo>
                    <a:pt x="3842" y="20435"/>
                  </a:lnTo>
                  <a:lnTo>
                    <a:pt x="4077" y="14875"/>
                  </a:lnTo>
                  <a:lnTo>
                    <a:pt x="2315" y="14875"/>
                  </a:lnTo>
                  <a:close/>
                  <a:moveTo>
                    <a:pt x="594" y="14875"/>
                  </a:moveTo>
                  <a:lnTo>
                    <a:pt x="212" y="20435"/>
                  </a:lnTo>
                  <a:lnTo>
                    <a:pt x="1872" y="20435"/>
                  </a:lnTo>
                  <a:lnTo>
                    <a:pt x="2164" y="14875"/>
                  </a:lnTo>
                  <a:lnTo>
                    <a:pt x="594" y="14875"/>
                  </a:lnTo>
                  <a:close/>
                  <a:moveTo>
                    <a:pt x="18976" y="6086"/>
                  </a:moveTo>
                  <a:lnTo>
                    <a:pt x="19349" y="13444"/>
                  </a:lnTo>
                  <a:lnTo>
                    <a:pt x="20896" y="13444"/>
                  </a:lnTo>
                  <a:lnTo>
                    <a:pt x="20425" y="6086"/>
                  </a:lnTo>
                  <a:lnTo>
                    <a:pt x="18976" y="6086"/>
                  </a:lnTo>
                  <a:close/>
                  <a:moveTo>
                    <a:pt x="17184" y="6086"/>
                  </a:moveTo>
                  <a:lnTo>
                    <a:pt x="17251" y="7738"/>
                  </a:lnTo>
                  <a:lnTo>
                    <a:pt x="17488" y="13444"/>
                  </a:lnTo>
                  <a:lnTo>
                    <a:pt x="19216" y="13444"/>
                  </a:lnTo>
                  <a:lnTo>
                    <a:pt x="18830" y="6086"/>
                  </a:lnTo>
                  <a:lnTo>
                    <a:pt x="17184" y="6086"/>
                  </a:lnTo>
                  <a:close/>
                  <a:moveTo>
                    <a:pt x="15382" y="6086"/>
                  </a:moveTo>
                  <a:lnTo>
                    <a:pt x="15593" y="13444"/>
                  </a:lnTo>
                  <a:lnTo>
                    <a:pt x="17350" y="13444"/>
                  </a:lnTo>
                  <a:lnTo>
                    <a:pt x="17047" y="6086"/>
                  </a:lnTo>
                  <a:lnTo>
                    <a:pt x="15382" y="6086"/>
                  </a:lnTo>
                  <a:close/>
                  <a:moveTo>
                    <a:pt x="13562" y="6086"/>
                  </a:moveTo>
                  <a:lnTo>
                    <a:pt x="13685" y="13444"/>
                  </a:lnTo>
                  <a:lnTo>
                    <a:pt x="15464" y="13444"/>
                  </a:lnTo>
                  <a:lnTo>
                    <a:pt x="15240" y="6086"/>
                  </a:lnTo>
                  <a:lnTo>
                    <a:pt x="13562" y="6086"/>
                  </a:lnTo>
                  <a:close/>
                  <a:moveTo>
                    <a:pt x="11783" y="6086"/>
                  </a:moveTo>
                  <a:lnTo>
                    <a:pt x="11825" y="13444"/>
                  </a:lnTo>
                  <a:lnTo>
                    <a:pt x="13559" y="13444"/>
                  </a:lnTo>
                  <a:lnTo>
                    <a:pt x="13427" y="6086"/>
                  </a:lnTo>
                  <a:lnTo>
                    <a:pt x="11783" y="6086"/>
                  </a:lnTo>
                  <a:close/>
                  <a:moveTo>
                    <a:pt x="9993" y="6086"/>
                  </a:moveTo>
                  <a:lnTo>
                    <a:pt x="9949" y="13444"/>
                  </a:lnTo>
                  <a:lnTo>
                    <a:pt x="11687" y="13444"/>
                  </a:lnTo>
                  <a:lnTo>
                    <a:pt x="11645" y="6086"/>
                  </a:lnTo>
                  <a:lnTo>
                    <a:pt x="9993" y="6086"/>
                  </a:lnTo>
                  <a:close/>
                  <a:moveTo>
                    <a:pt x="8173" y="6086"/>
                  </a:moveTo>
                  <a:lnTo>
                    <a:pt x="8161" y="6754"/>
                  </a:lnTo>
                  <a:lnTo>
                    <a:pt x="8046" y="13444"/>
                  </a:lnTo>
                  <a:lnTo>
                    <a:pt x="9789" y="13444"/>
                  </a:lnTo>
                  <a:lnTo>
                    <a:pt x="9833" y="6086"/>
                  </a:lnTo>
                  <a:lnTo>
                    <a:pt x="8173" y="6086"/>
                  </a:lnTo>
                  <a:close/>
                  <a:moveTo>
                    <a:pt x="6393" y="6086"/>
                  </a:moveTo>
                  <a:lnTo>
                    <a:pt x="6185" y="13444"/>
                  </a:lnTo>
                  <a:lnTo>
                    <a:pt x="7921" y="13444"/>
                  </a:lnTo>
                  <a:lnTo>
                    <a:pt x="8047" y="6086"/>
                  </a:lnTo>
                  <a:lnTo>
                    <a:pt x="6393" y="6086"/>
                  </a:lnTo>
                  <a:close/>
                  <a:moveTo>
                    <a:pt x="4604" y="6086"/>
                  </a:moveTo>
                  <a:lnTo>
                    <a:pt x="4296" y="13444"/>
                  </a:lnTo>
                  <a:lnTo>
                    <a:pt x="6047" y="13444"/>
                  </a:lnTo>
                  <a:lnTo>
                    <a:pt x="6258" y="6086"/>
                  </a:lnTo>
                  <a:lnTo>
                    <a:pt x="4604" y="6086"/>
                  </a:lnTo>
                  <a:close/>
                  <a:moveTo>
                    <a:pt x="2787" y="6086"/>
                  </a:moveTo>
                  <a:lnTo>
                    <a:pt x="2396" y="13444"/>
                  </a:lnTo>
                  <a:lnTo>
                    <a:pt x="4162" y="13444"/>
                  </a:lnTo>
                  <a:lnTo>
                    <a:pt x="4460" y="6086"/>
                  </a:lnTo>
                  <a:lnTo>
                    <a:pt x="2787" y="6086"/>
                  </a:lnTo>
                  <a:close/>
                  <a:moveTo>
                    <a:pt x="1179" y="6086"/>
                  </a:moveTo>
                  <a:lnTo>
                    <a:pt x="705" y="13444"/>
                  </a:lnTo>
                  <a:lnTo>
                    <a:pt x="2248" y="13444"/>
                  </a:lnTo>
                  <a:lnTo>
                    <a:pt x="2634" y="6086"/>
                  </a:lnTo>
                  <a:lnTo>
                    <a:pt x="1179" y="6086"/>
                  </a:lnTo>
                  <a:close/>
                  <a:moveTo>
                    <a:pt x="18695" y="1193"/>
                  </a:moveTo>
                  <a:lnTo>
                    <a:pt x="18841" y="4035"/>
                  </a:lnTo>
                  <a:lnTo>
                    <a:pt x="18874" y="4654"/>
                  </a:lnTo>
                  <a:lnTo>
                    <a:pt x="20321" y="4654"/>
                  </a:lnTo>
                  <a:lnTo>
                    <a:pt x="20100" y="1193"/>
                  </a:lnTo>
                  <a:lnTo>
                    <a:pt x="18695" y="1193"/>
                  </a:lnTo>
                  <a:close/>
                  <a:moveTo>
                    <a:pt x="16975" y="1193"/>
                  </a:moveTo>
                  <a:lnTo>
                    <a:pt x="17123" y="4654"/>
                  </a:lnTo>
                  <a:lnTo>
                    <a:pt x="18729" y="4654"/>
                  </a:lnTo>
                  <a:lnTo>
                    <a:pt x="18554" y="1193"/>
                  </a:lnTo>
                  <a:lnTo>
                    <a:pt x="16975" y="1193"/>
                  </a:lnTo>
                  <a:close/>
                  <a:moveTo>
                    <a:pt x="15232" y="1193"/>
                  </a:moveTo>
                  <a:lnTo>
                    <a:pt x="15342" y="4654"/>
                  </a:lnTo>
                  <a:lnTo>
                    <a:pt x="16977" y="4654"/>
                  </a:lnTo>
                  <a:lnTo>
                    <a:pt x="16831" y="1193"/>
                  </a:lnTo>
                  <a:lnTo>
                    <a:pt x="15232" y="1193"/>
                  </a:lnTo>
                  <a:close/>
                  <a:moveTo>
                    <a:pt x="13492" y="1193"/>
                  </a:moveTo>
                  <a:lnTo>
                    <a:pt x="13558" y="4654"/>
                  </a:lnTo>
                  <a:lnTo>
                    <a:pt x="15202" y="4654"/>
                  </a:lnTo>
                  <a:lnTo>
                    <a:pt x="15150" y="2874"/>
                  </a:lnTo>
                  <a:lnTo>
                    <a:pt x="15097" y="1193"/>
                  </a:lnTo>
                  <a:lnTo>
                    <a:pt x="13492" y="1193"/>
                  </a:lnTo>
                  <a:close/>
                  <a:moveTo>
                    <a:pt x="11753" y="1193"/>
                  </a:moveTo>
                  <a:lnTo>
                    <a:pt x="11773" y="4654"/>
                  </a:lnTo>
                  <a:lnTo>
                    <a:pt x="13390" y="4654"/>
                  </a:lnTo>
                  <a:lnTo>
                    <a:pt x="13335" y="1193"/>
                  </a:lnTo>
                  <a:lnTo>
                    <a:pt x="11753" y="1193"/>
                  </a:lnTo>
                  <a:close/>
                  <a:moveTo>
                    <a:pt x="10024" y="1193"/>
                  </a:moveTo>
                  <a:lnTo>
                    <a:pt x="10002" y="4654"/>
                  </a:lnTo>
                  <a:lnTo>
                    <a:pt x="11612" y="4654"/>
                  </a:lnTo>
                  <a:lnTo>
                    <a:pt x="11592" y="1193"/>
                  </a:lnTo>
                  <a:lnTo>
                    <a:pt x="10024" y="1193"/>
                  </a:lnTo>
                  <a:close/>
                  <a:moveTo>
                    <a:pt x="8265" y="1193"/>
                  </a:moveTo>
                  <a:lnTo>
                    <a:pt x="8199" y="4654"/>
                  </a:lnTo>
                  <a:lnTo>
                    <a:pt x="9863" y="4654"/>
                  </a:lnTo>
                  <a:lnTo>
                    <a:pt x="9885" y="1193"/>
                  </a:lnTo>
                  <a:lnTo>
                    <a:pt x="8265" y="1193"/>
                  </a:lnTo>
                  <a:close/>
                  <a:moveTo>
                    <a:pt x="6551" y="1193"/>
                  </a:moveTo>
                  <a:lnTo>
                    <a:pt x="6449" y="4654"/>
                  </a:lnTo>
                  <a:lnTo>
                    <a:pt x="8054" y="4654"/>
                  </a:lnTo>
                  <a:lnTo>
                    <a:pt x="8120" y="1193"/>
                  </a:lnTo>
                  <a:lnTo>
                    <a:pt x="6551" y="1193"/>
                  </a:lnTo>
                  <a:close/>
                  <a:moveTo>
                    <a:pt x="4801" y="1193"/>
                  </a:moveTo>
                  <a:lnTo>
                    <a:pt x="4667" y="4654"/>
                  </a:lnTo>
                  <a:lnTo>
                    <a:pt x="6278" y="4654"/>
                  </a:lnTo>
                  <a:lnTo>
                    <a:pt x="6385" y="1193"/>
                  </a:lnTo>
                  <a:lnTo>
                    <a:pt x="4801" y="1193"/>
                  </a:lnTo>
                  <a:close/>
                  <a:moveTo>
                    <a:pt x="3046" y="1193"/>
                  </a:moveTo>
                  <a:lnTo>
                    <a:pt x="2895" y="4020"/>
                  </a:lnTo>
                  <a:lnTo>
                    <a:pt x="2861" y="4654"/>
                  </a:lnTo>
                  <a:lnTo>
                    <a:pt x="4491" y="4654"/>
                  </a:lnTo>
                  <a:lnTo>
                    <a:pt x="4633" y="1193"/>
                  </a:lnTo>
                  <a:lnTo>
                    <a:pt x="3046" y="1193"/>
                  </a:lnTo>
                  <a:close/>
                  <a:moveTo>
                    <a:pt x="1499" y="1193"/>
                  </a:moveTo>
                  <a:lnTo>
                    <a:pt x="1279" y="4654"/>
                  </a:lnTo>
                  <a:lnTo>
                    <a:pt x="2726" y="4654"/>
                  </a:lnTo>
                  <a:lnTo>
                    <a:pt x="2755" y="4117"/>
                  </a:lnTo>
                  <a:lnTo>
                    <a:pt x="2905" y="1193"/>
                  </a:lnTo>
                  <a:lnTo>
                    <a:pt x="1499" y="1193"/>
                  </a:lnTo>
                  <a:close/>
                  <a:moveTo>
                    <a:pt x="1440" y="0"/>
                  </a:moveTo>
                  <a:lnTo>
                    <a:pt x="20159" y="0"/>
                  </a:lnTo>
                  <a:lnTo>
                    <a:pt x="21600" y="21600"/>
                  </a:lnTo>
                  <a:lnTo>
                    <a:pt x="0" y="21600"/>
                  </a:lnTo>
                  <a:lnTo>
                    <a:pt x="1440" y="0"/>
                  </a:lnTo>
                  <a:close/>
                </a:path>
              </a:pathLst>
            </a:custGeom>
            <a:solidFill>
              <a:srgbClr val="D0D1DE"/>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29" name="Freeform 426"/>
            <p:cNvSpPr/>
            <p:nvPr/>
          </p:nvSpPr>
          <p:spPr>
            <a:xfrm>
              <a:off x="1699228" y="1508900"/>
              <a:ext cx="42557" cy="48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92"/>
                  </a:moveTo>
                  <a:lnTo>
                    <a:pt x="7200" y="21600"/>
                  </a:lnTo>
                  <a:lnTo>
                    <a:pt x="16457" y="15552"/>
                  </a:lnTo>
                  <a:lnTo>
                    <a:pt x="21600" y="3888"/>
                  </a:lnTo>
                  <a:lnTo>
                    <a:pt x="7714" y="0"/>
                  </a:lnTo>
                  <a:lnTo>
                    <a:pt x="0" y="13392"/>
                  </a:lnTo>
                </a:path>
              </a:pathLst>
            </a:custGeom>
            <a:solidFill>
              <a:srgbClr val="D1665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30" name="Freeform 427"/>
            <p:cNvSpPr/>
            <p:nvPr/>
          </p:nvSpPr>
          <p:spPr>
            <a:xfrm>
              <a:off x="1730638" y="1095383"/>
              <a:ext cx="138345" cy="121311"/>
            </a:xfrm>
            <a:custGeom>
              <a:avLst/>
              <a:gdLst/>
              <a:ahLst/>
              <a:cxnLst>
                <a:cxn ang="0">
                  <a:pos x="wd2" y="hd2"/>
                </a:cxn>
                <a:cxn ang="5400000">
                  <a:pos x="wd2" y="hd2"/>
                </a:cxn>
                <a:cxn ang="10800000">
                  <a:pos x="wd2" y="hd2"/>
                </a:cxn>
                <a:cxn ang="16200000">
                  <a:pos x="wd2" y="hd2"/>
                </a:cxn>
              </a:cxnLst>
              <a:rect l="0" t="0" r="r" b="b"/>
              <a:pathLst>
                <a:path w="20307" h="18817" fill="norm" stroke="1" extrusionOk="0">
                  <a:moveTo>
                    <a:pt x="18442" y="13152"/>
                  </a:moveTo>
                  <a:cubicBezTo>
                    <a:pt x="14122" y="19446"/>
                    <a:pt x="3322" y="19875"/>
                    <a:pt x="1450" y="17443"/>
                  </a:cubicBezTo>
                  <a:cubicBezTo>
                    <a:pt x="154" y="15584"/>
                    <a:pt x="730" y="14868"/>
                    <a:pt x="1306" y="10434"/>
                  </a:cubicBezTo>
                  <a:cubicBezTo>
                    <a:pt x="1306" y="10434"/>
                    <a:pt x="-134" y="10291"/>
                    <a:pt x="10" y="9576"/>
                  </a:cubicBezTo>
                  <a:cubicBezTo>
                    <a:pt x="442" y="8431"/>
                    <a:pt x="2746" y="7859"/>
                    <a:pt x="3610" y="6000"/>
                  </a:cubicBezTo>
                  <a:cubicBezTo>
                    <a:pt x="6346" y="850"/>
                    <a:pt x="11530" y="-1725"/>
                    <a:pt x="16138" y="1279"/>
                  </a:cubicBezTo>
                  <a:cubicBezTo>
                    <a:pt x="20890" y="4140"/>
                    <a:pt x="21466" y="8717"/>
                    <a:pt x="18442" y="13152"/>
                  </a:cubicBez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31" name="Freeform 428"/>
            <p:cNvSpPr/>
            <p:nvPr/>
          </p:nvSpPr>
          <p:spPr>
            <a:xfrm>
              <a:off x="1764581" y="1195577"/>
              <a:ext cx="68703" cy="65022"/>
            </a:xfrm>
            <a:prstGeom prst="rect">
              <a:avLst/>
            </a:pr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32" name="Freeform 118"/>
            <p:cNvSpPr/>
            <p:nvPr/>
          </p:nvSpPr>
          <p:spPr>
            <a:xfrm>
              <a:off x="1553051" y="1245051"/>
              <a:ext cx="354318" cy="300024"/>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8440" y="7793"/>
                  </a:moveTo>
                  <a:lnTo>
                    <a:pt x="4690" y="12368"/>
                  </a:lnTo>
                  <a:lnTo>
                    <a:pt x="9769" y="18614"/>
                  </a:lnTo>
                  <a:lnTo>
                    <a:pt x="8440" y="7793"/>
                  </a:lnTo>
                  <a:close/>
                  <a:moveTo>
                    <a:pt x="21481" y="0"/>
                  </a:moveTo>
                  <a:lnTo>
                    <a:pt x="20093" y="21599"/>
                  </a:lnTo>
                  <a:lnTo>
                    <a:pt x="10136" y="21599"/>
                  </a:lnTo>
                  <a:lnTo>
                    <a:pt x="9799" y="18858"/>
                  </a:lnTo>
                  <a:lnTo>
                    <a:pt x="8596" y="21600"/>
                  </a:lnTo>
                  <a:cubicBezTo>
                    <a:pt x="8596" y="21600"/>
                    <a:pt x="182" y="15512"/>
                    <a:pt x="1" y="11966"/>
                  </a:cubicBezTo>
                  <a:cubicBezTo>
                    <a:pt x="-119" y="8086"/>
                    <a:pt x="7454" y="593"/>
                    <a:pt x="7454" y="593"/>
                  </a:cubicBezTo>
                  <a:lnTo>
                    <a:pt x="7541" y="474"/>
                  </a:lnTo>
                  <a:lnTo>
                    <a:pt x="21481" y="0"/>
                  </a:lnTo>
                  <a:close/>
                </a:path>
              </a:pathLst>
            </a:custGeom>
            <a:solidFill>
              <a:srgbClr val="4376BD"/>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33" name="Freeform 431"/>
            <p:cNvSpPr/>
            <p:nvPr/>
          </p:nvSpPr>
          <p:spPr>
            <a:xfrm>
              <a:off x="1564159" y="1983010"/>
              <a:ext cx="103563" cy="4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cubicBezTo>
                    <a:pt x="0" y="15360"/>
                    <a:pt x="2517" y="9600"/>
                    <a:pt x="5243" y="9600"/>
                  </a:cubicBezTo>
                  <a:lnTo>
                    <a:pt x="8388" y="9600"/>
                  </a:lnTo>
                  <a:lnTo>
                    <a:pt x="12792" y="0"/>
                  </a:lnTo>
                  <a:lnTo>
                    <a:pt x="21600" y="0"/>
                  </a:lnTo>
                  <a:lnTo>
                    <a:pt x="2160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34" name="Freeform 432"/>
            <p:cNvSpPr/>
            <p:nvPr/>
          </p:nvSpPr>
          <p:spPr>
            <a:xfrm>
              <a:off x="1612087" y="1546005"/>
              <a:ext cx="378070" cy="440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31" y="10869"/>
                  </a:moveTo>
                  <a:lnTo>
                    <a:pt x="15509" y="0"/>
                  </a:lnTo>
                  <a:lnTo>
                    <a:pt x="6147" y="0"/>
                  </a:lnTo>
                  <a:lnTo>
                    <a:pt x="1354" y="10869"/>
                  </a:lnTo>
                  <a:lnTo>
                    <a:pt x="0" y="21600"/>
                  </a:lnTo>
                  <a:lnTo>
                    <a:pt x="3835" y="21600"/>
                  </a:lnTo>
                  <a:lnTo>
                    <a:pt x="6260" y="12015"/>
                  </a:lnTo>
                  <a:lnTo>
                    <a:pt x="10828" y="5549"/>
                  </a:lnTo>
                  <a:lnTo>
                    <a:pt x="14268" y="12015"/>
                  </a:lnTo>
                  <a:lnTo>
                    <a:pt x="17765" y="21600"/>
                  </a:lnTo>
                  <a:lnTo>
                    <a:pt x="21600" y="21600"/>
                  </a:lnTo>
                  <a:lnTo>
                    <a:pt x="19231" y="10869"/>
                  </a:lnTo>
                </a:path>
              </a:pathLst>
            </a:custGeom>
            <a:solidFill>
              <a:srgbClr val="F47168"/>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35" name="Freeform 433"/>
            <p:cNvSpPr/>
            <p:nvPr/>
          </p:nvSpPr>
          <p:spPr>
            <a:xfrm>
              <a:off x="1934505" y="1983010"/>
              <a:ext cx="103563" cy="40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15360"/>
                    <a:pt x="19293" y="9600"/>
                    <a:pt x="16357" y="9600"/>
                  </a:cubicBezTo>
                  <a:lnTo>
                    <a:pt x="13212" y="9600"/>
                  </a:lnTo>
                  <a:lnTo>
                    <a:pt x="9017" y="0"/>
                  </a:lnTo>
                  <a:lnTo>
                    <a:pt x="0" y="0"/>
                  </a:lnTo>
                  <a:lnTo>
                    <a:pt x="0" y="21600"/>
                  </a:ln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36" name="Freeform 434"/>
            <p:cNvSpPr/>
            <p:nvPr/>
          </p:nvSpPr>
          <p:spPr>
            <a:xfrm>
              <a:off x="1895291" y="931726"/>
              <a:ext cx="195088" cy="456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 y="14872"/>
                  </a:moveTo>
                  <a:lnTo>
                    <a:pt x="12482" y="8808"/>
                  </a:lnTo>
                  <a:lnTo>
                    <a:pt x="8466" y="487"/>
                  </a:lnTo>
                  <a:lnTo>
                    <a:pt x="14002" y="0"/>
                  </a:lnTo>
                  <a:lnTo>
                    <a:pt x="21600" y="9561"/>
                  </a:lnTo>
                  <a:lnTo>
                    <a:pt x="0" y="21600"/>
                  </a:lnTo>
                  <a:lnTo>
                    <a:pt x="1194" y="14872"/>
                  </a:lnTo>
                </a:path>
              </a:pathLst>
            </a:custGeom>
            <a:solidFill>
              <a:srgbClr val="223B5F"/>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37" name="Freeform 435"/>
            <p:cNvSpPr/>
            <p:nvPr/>
          </p:nvSpPr>
          <p:spPr>
            <a:xfrm>
              <a:off x="1936323" y="824537"/>
              <a:ext cx="79984" cy="118616"/>
            </a:xfrm>
            <a:custGeom>
              <a:avLst/>
              <a:gdLst/>
              <a:ahLst/>
              <a:cxnLst>
                <a:cxn ang="0">
                  <a:pos x="wd2" y="hd2"/>
                </a:cxn>
                <a:cxn ang="5400000">
                  <a:pos x="wd2" y="hd2"/>
                </a:cxn>
                <a:cxn ang="10800000">
                  <a:pos x="wd2" y="hd2"/>
                </a:cxn>
                <a:cxn ang="16200000">
                  <a:pos x="wd2" y="hd2"/>
                </a:cxn>
              </a:cxnLst>
              <a:rect l="0" t="0" r="r" b="b"/>
              <a:pathLst>
                <a:path w="20051" h="21600" fill="norm" stroke="1" extrusionOk="0">
                  <a:moveTo>
                    <a:pt x="10478" y="21600"/>
                  </a:moveTo>
                  <a:lnTo>
                    <a:pt x="9251" y="18514"/>
                  </a:lnTo>
                  <a:cubicBezTo>
                    <a:pt x="7287" y="18686"/>
                    <a:pt x="5324" y="18514"/>
                    <a:pt x="3851" y="17829"/>
                  </a:cubicBezTo>
                  <a:lnTo>
                    <a:pt x="1396" y="16800"/>
                  </a:lnTo>
                  <a:lnTo>
                    <a:pt x="1887" y="9943"/>
                  </a:lnTo>
                  <a:lnTo>
                    <a:pt x="4096" y="9257"/>
                  </a:lnTo>
                  <a:cubicBezTo>
                    <a:pt x="4096" y="9257"/>
                    <a:pt x="-1549" y="1886"/>
                    <a:pt x="415" y="0"/>
                  </a:cubicBezTo>
                  <a:lnTo>
                    <a:pt x="8269" y="7371"/>
                  </a:lnTo>
                  <a:lnTo>
                    <a:pt x="13915" y="6857"/>
                  </a:lnTo>
                  <a:lnTo>
                    <a:pt x="18824" y="15600"/>
                  </a:lnTo>
                  <a:lnTo>
                    <a:pt x="20051" y="20229"/>
                  </a:lnTo>
                  <a:lnTo>
                    <a:pt x="10478" y="21600"/>
                  </a:lnTo>
                </a:path>
              </a:pathLst>
            </a:custGeom>
            <a:solidFill>
              <a:srgbClr val="F88667"/>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sp>
          <p:nvSpPr>
            <p:cNvPr id="638" name="Freeform 436"/>
            <p:cNvSpPr/>
            <p:nvPr/>
          </p:nvSpPr>
          <p:spPr>
            <a:xfrm>
              <a:off x="1761247" y="1053084"/>
              <a:ext cx="148555" cy="175041"/>
            </a:xfrm>
            <a:custGeom>
              <a:avLst/>
              <a:gdLst/>
              <a:ahLst/>
              <a:cxnLst>
                <a:cxn ang="0">
                  <a:pos x="wd2" y="hd2"/>
                </a:cxn>
                <a:cxn ang="5400000">
                  <a:pos x="wd2" y="hd2"/>
                </a:cxn>
                <a:cxn ang="10800000">
                  <a:pos x="wd2" y="hd2"/>
                </a:cxn>
                <a:cxn ang="16200000">
                  <a:pos x="wd2" y="hd2"/>
                </a:cxn>
              </a:cxnLst>
              <a:rect l="0" t="0" r="r" b="b"/>
              <a:pathLst>
                <a:path w="15415" h="19608" fill="norm" stroke="1" extrusionOk="0">
                  <a:moveTo>
                    <a:pt x="12280" y="8674"/>
                  </a:moveTo>
                  <a:cubicBezTo>
                    <a:pt x="12280" y="8674"/>
                    <a:pt x="14521" y="5408"/>
                    <a:pt x="11261" y="3827"/>
                  </a:cubicBezTo>
                  <a:cubicBezTo>
                    <a:pt x="7899" y="2457"/>
                    <a:pt x="1785" y="-1125"/>
                    <a:pt x="665" y="350"/>
                  </a:cubicBezTo>
                  <a:cubicBezTo>
                    <a:pt x="-558" y="1931"/>
                    <a:pt x="-456" y="7831"/>
                    <a:pt x="4129" y="9517"/>
                  </a:cubicBezTo>
                  <a:cubicBezTo>
                    <a:pt x="7287" y="10887"/>
                    <a:pt x="3110" y="13205"/>
                    <a:pt x="3925" y="13837"/>
                  </a:cubicBezTo>
                  <a:cubicBezTo>
                    <a:pt x="4638" y="14469"/>
                    <a:pt x="6778" y="11203"/>
                    <a:pt x="7593" y="12046"/>
                  </a:cubicBezTo>
                  <a:cubicBezTo>
                    <a:pt x="8204" y="12678"/>
                    <a:pt x="8102" y="14364"/>
                    <a:pt x="6472" y="14153"/>
                  </a:cubicBezTo>
                  <a:cubicBezTo>
                    <a:pt x="6167" y="14153"/>
                    <a:pt x="6880" y="14891"/>
                    <a:pt x="6574" y="15312"/>
                  </a:cubicBezTo>
                  <a:cubicBezTo>
                    <a:pt x="5453" y="16787"/>
                    <a:pt x="3925" y="20475"/>
                    <a:pt x="6472" y="19421"/>
                  </a:cubicBezTo>
                  <a:cubicBezTo>
                    <a:pt x="8917" y="18262"/>
                    <a:pt x="21042" y="12362"/>
                    <a:pt x="12280" y="8674"/>
                  </a:cubicBezTo>
                </a:path>
              </a:pathLst>
            </a:custGeom>
            <a:solidFill>
              <a:srgbClr val="100239"/>
            </a:solidFill>
            <a:ln w="12700" cap="flat">
              <a:noFill/>
              <a:miter lim="400000"/>
            </a:ln>
            <a:effectLst/>
          </p:spPr>
          <p:txBody>
            <a:bodyPr wrap="square" lIns="45719" tIns="45719" rIns="45719" bIns="45719" numCol="1" anchor="ctr">
              <a:noAutofit/>
            </a:bodyPr>
            <a:lstStyle/>
            <a:p>
              <a:pPr defTabSz="1828433">
                <a:lnSpc>
                  <a:spcPct val="100000"/>
                </a:lnSpc>
                <a:spcBef>
                  <a:spcPts val="0"/>
                </a:spcBef>
                <a:defRPr sz="3400">
                  <a:solidFill>
                    <a:srgbClr val="747993"/>
                  </a:solidFill>
                  <a:latin typeface="Poppins Regular"/>
                  <a:ea typeface="Poppins Regular"/>
                  <a:cs typeface="Poppins Regular"/>
                  <a:sym typeface="Poppins Regular"/>
                </a:defRPr>
              </a:pP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TextBox 4"/>
          <p:cNvSpPr txBox="1"/>
          <p:nvPr>
            <p:ph type="sldNum" sz="quarter" idx="2"/>
          </p:nvPr>
        </p:nvSpPr>
        <p:spPr>
          <a:xfrm>
            <a:off x="22542180" y="921154"/>
            <a:ext cx="127001" cy="2159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4" name="Freeform 12"/>
          <p:cNvSpPr/>
          <p:nvPr/>
        </p:nvSpPr>
        <p:spPr>
          <a:xfrm flipH="1" rot="13469273">
            <a:off x="-902624" y="6383989"/>
            <a:ext cx="9424464" cy="6056121"/>
          </a:xfrm>
          <a:custGeom>
            <a:avLst/>
            <a:gdLst/>
            <a:ahLst/>
            <a:cxnLst>
              <a:cxn ang="0">
                <a:pos x="wd2" y="hd2"/>
              </a:cxn>
              <a:cxn ang="5400000">
                <a:pos x="wd2" y="hd2"/>
              </a:cxn>
              <a:cxn ang="10800000">
                <a:pos x="wd2" y="hd2"/>
              </a:cxn>
              <a:cxn ang="16200000">
                <a:pos x="wd2" y="hd2"/>
              </a:cxn>
            </a:cxnLst>
            <a:rect l="0" t="0" r="r" b="b"/>
            <a:pathLst>
              <a:path w="19023" h="17277" fill="norm" stroke="1" extrusionOk="0">
                <a:moveTo>
                  <a:pt x="8128" y="168"/>
                </a:moveTo>
                <a:cubicBezTo>
                  <a:pt x="14756" y="-1424"/>
                  <a:pt x="20449" y="8714"/>
                  <a:pt x="18704" y="13304"/>
                </a:cubicBezTo>
                <a:cubicBezTo>
                  <a:pt x="17293" y="17018"/>
                  <a:pt x="14107" y="13039"/>
                  <a:pt x="9817" y="14097"/>
                </a:cubicBezTo>
                <a:cubicBezTo>
                  <a:pt x="6144" y="15004"/>
                  <a:pt x="3018" y="20176"/>
                  <a:pt x="572" y="15024"/>
                </a:cubicBezTo>
                <a:cubicBezTo>
                  <a:pt x="-1151" y="11398"/>
                  <a:pt x="917" y="1898"/>
                  <a:pt x="8128" y="168"/>
                </a:cubicBezTo>
              </a:path>
            </a:pathLst>
          </a:custGeom>
          <a:solidFill>
            <a:srgbClr val="DBF3EA"/>
          </a:solidFill>
          <a:ln w="12700">
            <a:miter lim="400000"/>
          </a:ln>
        </p:spPr>
        <p:txBody>
          <a:bodyPr lIns="45719" rIns="45719" anchor="ctr"/>
          <a:lstStyle/>
          <a:p>
            <a:pPr defTabSz="1828433">
              <a:lnSpc>
                <a:spcPct val="100000"/>
              </a:lnSpc>
              <a:spcBef>
                <a:spcPts val="0"/>
              </a:spcBef>
              <a:defRPr b="1" sz="6400">
                <a:solidFill>
                  <a:srgbClr val="686868"/>
                </a:solidFill>
                <a:latin typeface="Helvetica"/>
                <a:ea typeface="Helvetica"/>
                <a:cs typeface="Helvetica"/>
                <a:sym typeface="Helvetica"/>
              </a:defRPr>
            </a:pPr>
          </a:p>
        </p:txBody>
      </p:sp>
      <p:pic>
        <p:nvPicPr>
          <p:cNvPr id="645" name="pexels-cottonbro-studio-4861373.jpg" descr="pexels-cottonbro-studio-4861373.jpg"/>
          <p:cNvPicPr>
            <a:picLocks noChangeAspect="1"/>
          </p:cNvPicPr>
          <p:nvPr/>
        </p:nvPicPr>
        <p:blipFill>
          <a:blip r:embed="rId3">
            <a:extLst/>
          </a:blip>
          <a:srcRect l="0" t="24290" r="1" b="4109"/>
          <a:stretch>
            <a:fillRect/>
          </a:stretch>
        </p:blipFill>
        <p:spPr>
          <a:xfrm flipH="1">
            <a:off x="-18309" y="3322019"/>
            <a:ext cx="8509795" cy="9140924"/>
          </a:xfrm>
          <a:custGeom>
            <a:avLst/>
            <a:gdLst/>
            <a:ahLst/>
            <a:cxnLst>
              <a:cxn ang="0">
                <a:pos x="wd2" y="hd2"/>
              </a:cxn>
              <a:cxn ang="5400000">
                <a:pos x="wd2" y="hd2"/>
              </a:cxn>
              <a:cxn ang="10800000">
                <a:pos x="wd2" y="hd2"/>
              </a:cxn>
              <a:cxn ang="16200000">
                <a:pos x="wd2" y="hd2"/>
              </a:cxn>
            </a:cxnLst>
            <a:rect l="0" t="0" r="r" b="b"/>
            <a:pathLst>
              <a:path w="21575" h="20306" fill="norm" stroke="1" extrusionOk="0">
                <a:moveTo>
                  <a:pt x="5252" y="0"/>
                </a:moveTo>
                <a:cubicBezTo>
                  <a:pt x="4927" y="-4"/>
                  <a:pt x="4576" y="41"/>
                  <a:pt x="4193" y="142"/>
                </a:cubicBezTo>
                <a:cubicBezTo>
                  <a:pt x="1665" y="809"/>
                  <a:pt x="25" y="3997"/>
                  <a:pt x="0" y="7629"/>
                </a:cubicBezTo>
                <a:cubicBezTo>
                  <a:pt x="-25" y="11260"/>
                  <a:pt x="1564" y="15336"/>
                  <a:pt x="5491" y="17777"/>
                </a:cubicBezTo>
                <a:cubicBezTo>
                  <a:pt x="11632" y="21596"/>
                  <a:pt x="17958" y="20536"/>
                  <a:pt x="21348" y="18225"/>
                </a:cubicBezTo>
                <a:lnTo>
                  <a:pt x="21575" y="18060"/>
                </a:lnTo>
                <a:lnTo>
                  <a:pt x="21575" y="10653"/>
                </a:lnTo>
                <a:lnTo>
                  <a:pt x="20871" y="10325"/>
                </a:lnTo>
                <a:cubicBezTo>
                  <a:pt x="18758" y="9431"/>
                  <a:pt x="15948" y="8877"/>
                  <a:pt x="13763" y="7532"/>
                </a:cubicBezTo>
                <a:cubicBezTo>
                  <a:pt x="9137" y="4684"/>
                  <a:pt x="8396" y="42"/>
                  <a:pt x="5252" y="0"/>
                </a:cubicBezTo>
                <a:close/>
              </a:path>
            </a:pathLst>
          </a:custGeom>
          <a:ln w="12700">
            <a:miter lim="400000"/>
          </a:ln>
        </p:spPr>
      </p:pic>
      <p:sp>
        <p:nvSpPr>
          <p:cNvPr id="646" name="TextBox 134"/>
          <p:cNvSpPr txBox="1"/>
          <p:nvPr/>
        </p:nvSpPr>
        <p:spPr>
          <a:xfrm>
            <a:off x="3101854" y="893914"/>
            <a:ext cx="21029080" cy="1656075"/>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nchor="b">
            <a:spAutoFit/>
          </a:bodyPr>
          <a:lstStyle>
            <a:lvl1pPr defTabSz="1828433">
              <a:lnSpc>
                <a:spcPct val="80000"/>
              </a:lnSpc>
              <a:spcBef>
                <a:spcPts val="0"/>
              </a:spcBef>
              <a:defRPr sz="8800">
                <a:solidFill>
                  <a:schemeClr val="accent1">
                    <a:lumOff val="-13575"/>
                  </a:schemeClr>
                </a:solidFill>
                <a:latin typeface="Poppins Bold"/>
                <a:ea typeface="Poppins Bold"/>
                <a:cs typeface="Poppins Bold"/>
                <a:sym typeface="Poppins Bold"/>
              </a:defRPr>
            </a:lvl1pPr>
          </a:lstStyle>
          <a:p>
            <a:pPr/>
            <a:r>
              <a:t>Regulatory and Compliance Review</a:t>
            </a:r>
          </a:p>
        </p:txBody>
      </p:sp>
      <p:sp>
        <p:nvSpPr>
          <p:cNvPr id="647" name="2"/>
          <p:cNvSpPr/>
          <p:nvPr/>
        </p:nvSpPr>
        <p:spPr>
          <a:xfrm>
            <a:off x="1219200" y="1140291"/>
            <a:ext cx="1270000" cy="1270001"/>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4600">
                <a:solidFill>
                  <a:srgbClr val="FFFFFF"/>
                </a:solidFill>
                <a:latin typeface="Poppins Bold"/>
                <a:ea typeface="Poppins Bold"/>
                <a:cs typeface="Poppins Bold"/>
                <a:sym typeface="Poppins Bold"/>
              </a:defRPr>
            </a:lvl1pPr>
          </a:lstStyle>
          <a:p>
            <a:pPr/>
            <a:r>
              <a:t>2</a:t>
            </a:r>
          </a:p>
        </p:txBody>
      </p:sp>
      <p:sp>
        <p:nvSpPr>
          <p:cNvPr id="648" name="TextBox 17"/>
          <p:cNvSpPr txBox="1"/>
          <p:nvPr/>
        </p:nvSpPr>
        <p:spPr>
          <a:xfrm>
            <a:off x="9621119" y="3808546"/>
            <a:ext cx="13378383" cy="81678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74700" indent="-711200" defTabSz="1828433">
              <a:lnSpc>
                <a:spcPct val="120000"/>
              </a:lnSpc>
              <a:spcBef>
                <a:spcPts val="0"/>
              </a:spcBef>
              <a:buSzPct val="100000"/>
              <a:buChar char="๏"/>
              <a:defRPr spc="-34" sz="41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Licensing and Accreditation: </a:t>
            </a:r>
            <a:r>
              <a:t>Understand the requirements to operate legally, especially if it's an institution or course that offers certifications.</a:t>
            </a:r>
            <a:endParaRPr>
              <a:latin typeface="Poppins Bold"/>
              <a:ea typeface="Poppins Bold"/>
              <a:cs typeface="Poppins Bold"/>
              <a:sym typeface="Poppins Bold"/>
            </a:endParaRPr>
          </a:p>
          <a:p>
            <a:pPr marL="774700" indent="-711200" defTabSz="1828433">
              <a:lnSpc>
                <a:spcPct val="120000"/>
              </a:lnSpc>
              <a:spcBef>
                <a:spcPts val="0"/>
              </a:spcBef>
              <a:buSzPct val="100000"/>
              <a:buChar char="๏"/>
              <a:defRPr spc="-34" sz="41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Data Privacy: </a:t>
            </a:r>
            <a:r>
              <a:t>With many educational ventures now online, it's vital to ensure compliance with data protection and privacy regulations.</a:t>
            </a:r>
          </a:p>
          <a:p>
            <a:pPr marL="774700" indent="-711200" defTabSz="1828433">
              <a:lnSpc>
                <a:spcPct val="120000"/>
              </a:lnSpc>
              <a:spcBef>
                <a:spcPts val="0"/>
              </a:spcBef>
              <a:buSzPct val="100000"/>
              <a:buChar char="๏"/>
              <a:defRPr spc="-34" sz="4100">
                <a:solidFill>
                  <a:srgbClr val="272727"/>
                </a:solidFill>
                <a:latin typeface="Poppins Regular"/>
                <a:ea typeface="Poppins Regular"/>
                <a:cs typeface="Poppins Regular"/>
                <a:sym typeface="Poppins Regular"/>
              </a:defRPr>
            </a:pPr>
            <a:r>
              <a:rPr>
                <a:latin typeface="Poppins Bold"/>
                <a:ea typeface="Poppins Bold"/>
                <a:cs typeface="Poppins Bold"/>
                <a:sym typeface="Poppins Bold"/>
              </a:rPr>
              <a:t>Quality Assurance: </a:t>
            </a:r>
            <a:r>
              <a:t>Check the standards that must be met to ensure the quality of education provided.</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FFFFFF"/>
            </a:solidFill>
            <a:effectLst/>
            <a:uFillTx/>
            <a:latin typeface="Poppins Bold"/>
            <a:ea typeface="Poppins Bold"/>
            <a:cs typeface="Poppins Bold"/>
            <a:sym typeface="Poppins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FFFFFF"/>
            </a:solidFill>
            <a:effectLst/>
            <a:uFillTx/>
            <a:latin typeface="Poppins Bold"/>
            <a:ea typeface="Poppins Bold"/>
            <a:cs typeface="Poppins Bold"/>
            <a:sym typeface="Poppins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