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.jpe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.jpe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5" name="Shape 2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80000"/>
      </a:lnSpc>
      <a:defRPr sz="2700">
        <a:latin typeface="TH Sarabun New"/>
        <a:ea typeface="TH Sarabun New"/>
        <a:cs typeface="TH Sarabun New"/>
        <a:sym typeface="TH Sarabun New"/>
      </a:defRPr>
    </a:lvl1pPr>
    <a:lvl2pPr indent="228600" defTabSz="457200" latinLnBrk="0">
      <a:lnSpc>
        <a:spcPct val="80000"/>
      </a:lnSpc>
      <a:defRPr sz="2700">
        <a:latin typeface="TH Sarabun New"/>
        <a:ea typeface="TH Sarabun New"/>
        <a:cs typeface="TH Sarabun New"/>
        <a:sym typeface="TH Sarabun New"/>
      </a:defRPr>
    </a:lvl2pPr>
    <a:lvl3pPr indent="457200" defTabSz="457200" latinLnBrk="0">
      <a:lnSpc>
        <a:spcPct val="80000"/>
      </a:lnSpc>
      <a:defRPr sz="2700">
        <a:latin typeface="TH Sarabun New"/>
        <a:ea typeface="TH Sarabun New"/>
        <a:cs typeface="TH Sarabun New"/>
        <a:sym typeface="TH Sarabun New"/>
      </a:defRPr>
    </a:lvl3pPr>
    <a:lvl4pPr indent="685800" defTabSz="457200" latinLnBrk="0">
      <a:lnSpc>
        <a:spcPct val="80000"/>
      </a:lnSpc>
      <a:defRPr sz="2700">
        <a:latin typeface="TH Sarabun New"/>
        <a:ea typeface="TH Sarabun New"/>
        <a:cs typeface="TH Sarabun New"/>
        <a:sym typeface="TH Sarabun New"/>
      </a:defRPr>
    </a:lvl4pPr>
    <a:lvl5pPr indent="914400" defTabSz="457200" latinLnBrk="0">
      <a:lnSpc>
        <a:spcPct val="80000"/>
      </a:lnSpc>
      <a:defRPr sz="2700">
        <a:latin typeface="TH Sarabun New"/>
        <a:ea typeface="TH Sarabun New"/>
        <a:cs typeface="TH Sarabun New"/>
        <a:sym typeface="TH Sarabun New"/>
      </a:defRPr>
    </a:lvl5pPr>
    <a:lvl6pPr indent="1143000" defTabSz="457200" latinLnBrk="0">
      <a:lnSpc>
        <a:spcPct val="80000"/>
      </a:lnSpc>
      <a:defRPr sz="2700">
        <a:latin typeface="TH Sarabun New"/>
        <a:ea typeface="TH Sarabun New"/>
        <a:cs typeface="TH Sarabun New"/>
        <a:sym typeface="TH Sarabun New"/>
      </a:defRPr>
    </a:lvl6pPr>
    <a:lvl7pPr indent="1371600" defTabSz="457200" latinLnBrk="0">
      <a:lnSpc>
        <a:spcPct val="80000"/>
      </a:lnSpc>
      <a:defRPr sz="2700">
        <a:latin typeface="TH Sarabun New"/>
        <a:ea typeface="TH Sarabun New"/>
        <a:cs typeface="TH Sarabun New"/>
        <a:sym typeface="TH Sarabun New"/>
      </a:defRPr>
    </a:lvl7pPr>
    <a:lvl8pPr indent="1600200" defTabSz="457200" latinLnBrk="0">
      <a:lnSpc>
        <a:spcPct val="80000"/>
      </a:lnSpc>
      <a:defRPr sz="2700">
        <a:latin typeface="TH Sarabun New"/>
        <a:ea typeface="TH Sarabun New"/>
        <a:cs typeface="TH Sarabun New"/>
        <a:sym typeface="TH Sarabun New"/>
      </a:defRPr>
    </a:lvl8pPr>
    <a:lvl9pPr indent="1828800" defTabSz="457200" latinLnBrk="0">
      <a:lnSpc>
        <a:spcPct val="80000"/>
      </a:lnSpc>
      <a:defRPr sz="2700">
        <a:latin typeface="TH Sarabun New"/>
        <a:ea typeface="TH Sarabun New"/>
        <a:cs typeface="TH Sarabun New"/>
        <a:sym typeface="TH Sarabun New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Shape 2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300"/>
            </a:pPr>
            <a:r>
              <a:t>     After studying the course EAS 6308 Entrepreneurship and Ventures in Education 2 times and this is the 3rd time.</a:t>
            </a:r>
          </a:p>
          <a:p>
            <a:pPr>
              <a:lnSpc>
                <a:spcPct val="90000"/>
              </a:lnSpc>
              <a:defRPr sz="2300"/>
            </a:pPr>
            <a:r>
              <a:t>From now I will introduce you how to link concepts, theories and your ideas, towards defining the topic of doing Independent Study or IS.</a:t>
            </a:r>
          </a:p>
          <a:p>
            <a:pPr>
              <a:lnSpc>
                <a:spcPct val="90000"/>
              </a:lnSpc>
              <a:defRPr sz="2300"/>
            </a:pPr>
            <a:r>
              <a:t>   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在学习了2次EAS 6308创业和教育风险投资课程后，这是第三次。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从现在开始，我将向您介绍如何将概念、理论和您的想法联系起来，以确定进行独立研究或IS的主题。</a:t>
            </a:r>
          </a:p>
          <a:p>
            <a:pPr>
              <a:lnSpc>
                <a:spcPct val="90000"/>
              </a:lnSpc>
              <a:defRPr sz="2300"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0" name="Shape 4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216">
              <a:lnSpc>
                <a:spcPct val="90000"/>
              </a:lnSpc>
              <a:defRPr sz="2400"/>
            </a:pPr>
            <a:r>
              <a:t>Examples of research frameworks on “A study of Roles and Responsibilities of Investors in Educational Ventures”.</a:t>
            </a:r>
          </a:p>
          <a:p>
            <a:pPr marL="3048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rPr b="1"/>
              <a:t>On the left</a:t>
            </a:r>
            <a:r>
              <a:t> is the General Information framework, which is General information and characteristics of questionnaire participant. Includes Gender, Age, Occupation, Education, and Work experience variables, or more depending on your interests.</a:t>
            </a:r>
          </a:p>
          <a:p>
            <a:pPr marL="3048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rPr b="1"/>
              <a:t>The right frame </a:t>
            </a:r>
            <a:r>
              <a:t>is an opinion about the roles and responsibilities of investors in educational ventures. It consists of variables: Financial Support, Guidance and Mentorship, Networking and Partnerships, Governance and Accountability, Risk Management, Advocacy and Branding, Exit Strategy, and Ethical and Social Responsibilities.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Then take these variables to create a query to get the answers you need in the next order.</a:t>
            </a:r>
          </a:p>
          <a:p>
            <a:pPr defTabSz="914216">
              <a:lnSpc>
                <a:spcPct val="90000"/>
              </a:lnSpc>
              <a:defRPr sz="2400"/>
            </a:pP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关于“教育企业投资者的作用和责任研究”的研究框架示例。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左边是一般信息框架，这是问卷参与者的一般信息和特征。包括性别、年龄、职业、教育和工作经验变量，或更多，具体取决于您的兴趣。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正确的框架是对投资者在教育企业中的作用和责任的看法。它由变量组成：财务支持、指导和指导、网络和伙伴关系、治理和问责制、风险管理、倡导和品牌、退出战略以及道德和社会责任。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然后用这些变量创建一个查询，以在下一个顺序获得您需要的答案。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————</a:t>
            </a:r>
          </a:p>
          <a:p>
            <a:pPr>
              <a:defRPr i="1" sz="2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ตัวอย่างกรอบแนวคิดการวิจัยเรื่อง </a:t>
            </a:r>
            <a:r>
              <a:rPr b="1"/>
              <a:t>การศึกษาบทบาทและความรับผิดชอบของนักลงทุนในกิจการการศึกษา</a:t>
            </a:r>
            <a:endParaRPr b="1"/>
          </a:p>
          <a:p>
            <a:pPr marL="292100" indent="-292100">
              <a:buSzPct val="123000"/>
              <a:buChar char="•"/>
              <a:defRPr i="1" sz="2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ด้านซ้ายเป็นกรอบข้อมูลทั่วไป ซึ่งเป็นข้อมูลทั่วไปและลักษณะของผู้เข้าร่วมแบบสอบถาม ประกอบด้วยตัวแปร Gender, Age, Occupation, Education, and Work experience หรือจะมากกว่านี้แล้วแต่ความสนใจของคุณ</a:t>
            </a:r>
          </a:p>
          <a:p>
            <a:pPr marL="292100" indent="-292100">
              <a:buSzPct val="123000"/>
              <a:buChar char="•"/>
              <a:defRPr i="1" sz="2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ส่วนกรอบด้านขวาเป็นความคิดเห็นเกี่ยวกับ</a:t>
            </a:r>
            <a:r>
              <a:rPr b="1"/>
              <a:t>บทบาทและความรับผิดชอบของนักลงทุนในกิจการการศึกษา </a:t>
            </a:r>
            <a:r>
              <a:t>ประกอบด้วยตัวแปร ก การสนับสนุนทางการเงิน, คําแนะนําและการให้คําปรึกษา, เครือข่ายและความร่วมมือ, ธรรมาภิบาลและความรับผิดชอบ, การบริหารความเสี่ยง, การสนับสนุนและการสร้างแบรนด์, กลยุทธ์การถอนตัวออกจากธุรกิจ และความรับผิดชอบทางจริยธรรมและสังคม	</a:t>
            </a:r>
          </a:p>
          <a:p>
            <a:pPr>
              <a:defRPr i="1" sz="2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จากนั้นก็นำตัวแปรเหล่านี้ไปสร้างแบบสอบถามเพื่อให้ได้คำตอบที่คุณต้องการในลำดับต่อไป</a:t>
            </a:r>
          </a:p>
          <a:p>
            <a:pPr defTabSz="914216">
              <a:lnSpc>
                <a:spcPct val="90000"/>
              </a:lnSpc>
              <a:defRPr sz="2400"/>
            </a:pPr>
          </a:p>
          <a:p>
            <a:pPr defTabSz="914216">
              <a:lnSpc>
                <a:spcPct val="90000"/>
              </a:lnSpc>
              <a:defRPr sz="2400"/>
            </a:pPr>
            <a:r>
              <a:t>********************</a:t>
            </a:r>
          </a:p>
          <a:p>
            <a:pPr defTabSz="914216">
              <a:lnSpc>
                <a:spcPct val="90000"/>
              </a:lnSpc>
              <a:defRPr b="1" sz="2400"/>
            </a:pPr>
            <a:r>
              <a:t>General Information </a:t>
            </a:r>
            <a:r>
              <a:rPr b="0"/>
              <a:t>(General information and characteristics of questionnaire participant)</a:t>
            </a:r>
          </a:p>
          <a:p>
            <a:pPr defTabSz="914216">
              <a:lnSpc>
                <a:spcPct val="90000"/>
              </a:lnSpc>
              <a:defRPr b="1" sz="2400"/>
            </a:pPr>
            <a:r>
              <a:t>    1. Gender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Male 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Female</a:t>
            </a:r>
          </a:p>
          <a:p>
            <a:pPr defTabSz="914216">
              <a:lnSpc>
                <a:spcPct val="90000"/>
              </a:lnSpc>
              <a:defRPr b="1" sz="2400"/>
            </a:pPr>
            <a:r>
              <a:t>    2. Age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less than 30 years old 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30 – 39 years old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40 – 49 years old 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more than50 years old</a:t>
            </a:r>
          </a:p>
          <a:p>
            <a:pPr defTabSz="914216">
              <a:lnSpc>
                <a:spcPct val="90000"/>
              </a:lnSpc>
              <a:defRPr b="1" sz="2400"/>
            </a:pPr>
            <a:r>
              <a:t>   3. Occupation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Government Officer/state enterprise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Private Employee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Self-employed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Other, please……..</a:t>
            </a:r>
          </a:p>
          <a:p>
            <a:pPr defTabSz="914216">
              <a:lnSpc>
                <a:spcPct val="90000"/>
              </a:lnSpc>
              <a:defRPr b="1" sz="2400"/>
            </a:pPr>
            <a:r>
              <a:t>   4. Education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High School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Vocational School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Bachelor’s Degree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Master’s Degree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Doctoral Degree</a:t>
            </a:r>
          </a:p>
          <a:p>
            <a:pPr defTabSz="914216">
              <a:lnSpc>
                <a:spcPct val="90000"/>
              </a:lnSpc>
              <a:defRPr b="1" sz="2400"/>
            </a:pPr>
            <a:r>
              <a:t>   5. Work experience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5 years or less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6-10 years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11-15 years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16-20 years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more than 20 years</a:t>
            </a:r>
          </a:p>
          <a:p>
            <a:pPr defTabSz="914216">
              <a:lnSpc>
                <a:spcPct val="90000"/>
              </a:lnSpc>
              <a:defRPr sz="2400"/>
            </a:pPr>
          </a:p>
          <a:p>
            <a:pPr defTabSz="914216">
              <a:lnSpc>
                <a:spcPct val="90000"/>
              </a:lnSpc>
              <a:defRPr b="1" sz="2400"/>
            </a:pPr>
            <a:r>
              <a:t>Opinion on the roles and responsibilities of investors in educational ventures</a:t>
            </a:r>
          </a:p>
          <a:p>
            <a:pPr/>
            <a:r>
              <a:t>1. Financial Support</a:t>
            </a:r>
          </a:p>
          <a:p>
            <a:pPr/>
            <a:r>
              <a:t>2. Guidance and Mentorship</a:t>
            </a:r>
          </a:p>
          <a:p>
            <a:pPr/>
            <a:r>
              <a:t>3. Networking and Partnerships</a:t>
            </a:r>
          </a:p>
          <a:p>
            <a:pPr/>
            <a:r>
              <a:t>4. Governance and Accountability</a:t>
            </a:r>
          </a:p>
          <a:p>
            <a:pPr/>
            <a:r>
              <a:t>5. Risk Management</a:t>
            </a:r>
          </a:p>
          <a:p>
            <a:pPr/>
            <a:r>
              <a:t>6. Advocacy and Branding</a:t>
            </a:r>
          </a:p>
          <a:p>
            <a:pPr/>
            <a:r>
              <a:t>7. Exit Strategy</a:t>
            </a:r>
          </a:p>
          <a:p>
            <a:pPr/>
            <a:r>
              <a:t>8. Ethical and Social Responsibilities</a:t>
            </a:r>
          </a:p>
          <a:p>
            <a:pPr/>
          </a:p>
          <a:p>
            <a:pPr/>
          </a:p>
          <a:p>
            <a:pPr defTabSz="914216">
              <a:lnSpc>
                <a:spcPct val="90000"/>
              </a:lnSpc>
              <a:defRPr sz="2400"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6" name="Shape 50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300"/>
            </a:pPr>
            <a:r>
              <a:t>At the Topic 1 on our LMS is the Concepts of entrepreneurship and business ventures. Consists of </a:t>
            </a:r>
          </a:p>
          <a:p>
            <a:pPr>
              <a:lnSpc>
                <a:spcPct val="90000"/>
              </a:lnSpc>
              <a:defRPr sz="2300"/>
            </a:pPr>
            <a:r>
              <a:t>—————-</a:t>
            </a:r>
          </a:p>
          <a:p>
            <a:pPr defTabSz="914216">
              <a:lnSpc>
                <a:spcPct val="100000"/>
              </a:lnSpc>
              <a:defRPr sz="2400"/>
            </a:pPr>
            <a:r>
              <a:t>     1. Entrepreneurial Mindset in Education ==&gt; ความคิดของผู้ประกอบการในการศึกษา</a:t>
            </a:r>
          </a:p>
          <a:p>
            <a:pPr defTabSz="914216">
              <a:lnSpc>
                <a:spcPct val="100000"/>
              </a:lnSpc>
              <a:defRPr sz="2400"/>
            </a:pPr>
            <a:r>
              <a:t>     2. Educational Ventures ==&gt; การลงทุนด้านการศึกษา</a:t>
            </a:r>
          </a:p>
          <a:p>
            <a:pPr defTabSz="914216">
              <a:lnSpc>
                <a:spcPct val="100000"/>
              </a:lnSpc>
              <a:defRPr sz="2400"/>
            </a:pPr>
            <a:r>
              <a:t>     3. Business Models in Education ==&gt; โมเดลธุรกิจในการศึกษา</a:t>
            </a:r>
          </a:p>
          <a:p>
            <a:pPr defTabSz="914216">
              <a:lnSpc>
                <a:spcPct val="100000"/>
              </a:lnSpc>
              <a:defRPr sz="2400"/>
            </a:pPr>
            <a:r>
              <a:t>     4. Blended Learning Ventures ==&gt; การลงทุนในการเรียนรู้แบบผสมผสานกัน</a:t>
            </a:r>
          </a:p>
          <a:p>
            <a:pPr defTabSz="914216">
              <a:lnSpc>
                <a:spcPct val="100000"/>
              </a:lnSpc>
              <a:defRPr sz="2400"/>
            </a:pPr>
            <a:r>
              <a:t>     5. Incubators &amp; Accelerators ==&gt; ศูนย์บ่มเพาะและตัวเร่งความเร็ว </a:t>
            </a:r>
          </a:p>
          <a:p>
            <a:pPr defTabSz="914216">
              <a:lnSpc>
                <a:spcPct val="100000"/>
              </a:lnSpc>
              <a:defRPr sz="2400"/>
            </a:pPr>
            <a:r>
              <a:t>     6. Stakeholder Collaboration ==&gt; การทํางานร่วมกันของผู้มีส่วนได้ส่วนเสีย</a:t>
            </a:r>
          </a:p>
          <a:p>
            <a:pPr defTabSz="914216">
              <a:lnSpc>
                <a:spcPct val="100000"/>
              </a:lnSpc>
              <a:defRPr sz="2400"/>
            </a:pPr>
            <a:r>
              <a:t>     7. Lifelong Learning ==&gt; การเรียนรู้ตลอดชีวิต </a:t>
            </a:r>
          </a:p>
          <a:p>
            <a:pPr defTabSz="914216">
              <a:lnSpc>
                <a:spcPct val="100000"/>
              </a:lnSpc>
              <a:defRPr sz="2400"/>
            </a:pPr>
            <a:r>
              <a:t>     8. Global Ventures ==&gt; การลงทุนทั่วโลก </a:t>
            </a:r>
          </a:p>
          <a:p>
            <a:pPr defTabSz="914216">
              <a:lnSpc>
                <a:spcPct val="100000"/>
              </a:lnSpc>
              <a:defRPr sz="2400"/>
            </a:pPr>
            <a:r>
              <a:t>     9. Social Entrepreneurship in Education ==&gt; ผู้ประกอบการทางสังคมในการศึกษา:  </a:t>
            </a:r>
          </a:p>
          <a:p>
            <a:pPr defTabSz="914216">
              <a:lnSpc>
                <a:spcPct val="100000"/>
              </a:lnSpc>
              <a:defRPr sz="2400"/>
            </a:pPr>
            <a:r>
              <a:t>    10. Metrics &amp; Impact Measurement ==&gt; การวัดตัวชี้วัดและผลกระทบ:  </a:t>
            </a:r>
          </a:p>
          <a:p>
            <a:pPr defTabSz="914216">
              <a:lnSpc>
                <a:spcPct val="100000"/>
              </a:lnSpc>
              <a:defRPr sz="2400"/>
            </a:pPr>
            <a:r>
              <a:t> 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我们LMS的主题1是创业和商业企业的概念。由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1.教育中的创业心态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2.教育风险投资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3.教育中的商业模式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4.混合学习企业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5.孵化器和加速器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6.利益相关者协作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7.终身学习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8.全球风险投资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9.教育中的社会企业家精神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10.指标和影响测量</a:t>
            </a:r>
          </a:p>
          <a:p>
            <a:pPr defTabSz="914216">
              <a:lnSpc>
                <a:spcPct val="100000"/>
              </a:lnSpc>
              <a:defRPr sz="2400"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1" name="Shape 5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216">
              <a:lnSpc>
                <a:spcPct val="100000"/>
              </a:lnSpc>
              <a:defRPr sz="2400"/>
            </a:pPr>
            <a:r>
              <a:t>You can put these data in the background and significance of the problem—in the introduction to your research report.</a:t>
            </a:r>
          </a:p>
          <a:p>
            <a:pPr defTabSz="914216">
              <a:lnSpc>
                <a:spcPct val="100000"/>
              </a:lnSpc>
              <a:defRPr sz="2400"/>
            </a:pPr>
            <a:r>
              <a:t>To begin, introduce readers to existing phenomena, trends, or problems, as well as a review of literature related to a critical examination of relevant, recent, and academic research demonstrating what you know, what theories exist, and more research is needed.</a:t>
            </a:r>
          </a:p>
          <a:p>
            <a:pPr defTabSz="914216">
              <a:lnSpc>
                <a:spcPct val="100000"/>
              </a:lnSpc>
              <a:defRPr sz="2400"/>
            </a:pP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您可以在研究报告的导言中将这些数据放在问题的背景和意义中。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首先，向读者介绍现有的现象、趋势或问题，以及回顾与相关、近期和学术研究的批判性审查相关的文献，证明你所知道的，存在哪些理论，并且需要更多的研究。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4" name="Shape 5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216">
              <a:lnSpc>
                <a:spcPct val="90000"/>
              </a:lnSpc>
              <a:defRPr sz="2400"/>
            </a:pPr>
            <a:r>
              <a:t>     You will understand the content when you research the answers in Activity 1.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And can use the information in the research's Background and Significance of the Problem and Literature Reviews. If you are interested in researching these issues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     I will extend your time to submit Activity 1 until December 23, 2023.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Although this subject does not have an exam, it collects points from classroom participation and submits assignments.</a:t>
            </a:r>
          </a:p>
          <a:p>
            <a:pPr defTabSz="914216">
              <a:lnSpc>
                <a:spcPct val="90000"/>
              </a:lnSpc>
              <a:defRPr sz="2400"/>
            </a:pP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当您研究活动1中的答案时，您将理解内容。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并且可以使用研究背景和问题的意义以及文献评论中的信息。如果您有兴趣研究这些问题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我将把您提交活动1的时间延长到2023年12月23日。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虽然这个科目没有考试，但它从课堂参与中收集分数并提交作业。</a:t>
            </a:r>
          </a:p>
          <a:p>
            <a:pPr defTabSz="914216">
              <a:lnSpc>
                <a:spcPct val="90000"/>
              </a:lnSpc>
              <a:defRPr sz="2400"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0" name="Shape 5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b="1" sz="2300"/>
            </a:pPr>
            <a:r>
              <a:t>This is an example of applying all the knowledge gained from studying in this course to research. #</a:t>
            </a:r>
          </a:p>
          <a:p>
            <a:pPr marL="571500" indent="-292100">
              <a:lnSpc>
                <a:spcPct val="90000"/>
              </a:lnSpc>
              <a:buSzPct val="123000"/>
              <a:buChar char="•"/>
              <a:defRPr sz="2300"/>
            </a:pPr>
            <a:r>
              <a:t>The content in Topic 2 can study research on A Study of Necessary Skills for Educational Business Entrepreneurs. #</a:t>
            </a:r>
          </a:p>
          <a:p>
            <a:pPr marL="571500" indent="-292100">
              <a:lnSpc>
                <a:spcPct val="90000"/>
              </a:lnSpc>
              <a:buSzPct val="123000"/>
              <a:buChar char="•"/>
              <a:defRPr sz="2300"/>
            </a:pPr>
            <a:r>
              <a:t>The content in Topic 3 can do research on A Study of Assessment of Educational Business Development Opportunities. #</a:t>
            </a:r>
          </a:p>
          <a:p>
            <a:pPr marL="571500" indent="-292100">
              <a:lnSpc>
                <a:spcPct val="90000"/>
              </a:lnSpc>
              <a:buSzPct val="123000"/>
              <a:buChar char="•"/>
              <a:defRPr sz="2300"/>
            </a:pPr>
            <a:r>
              <a:t>The content in Topic 4 can do research on A Study of Roles and Responsibilities of Investors in Educational Ventures. #</a:t>
            </a:r>
          </a:p>
          <a:p>
            <a:pPr marL="571500" indent="-292100">
              <a:lnSpc>
                <a:spcPct val="90000"/>
              </a:lnSpc>
              <a:buSzPct val="123000"/>
              <a:buChar char="•"/>
              <a:defRPr sz="2300"/>
            </a:pPr>
            <a:r>
              <a:t>The content in Topic 1 can be used in the Background and Significance of the Problem and Literature Reviews of all 3 Title. </a:t>
            </a:r>
          </a:p>
          <a:p>
            <a:pPr>
              <a:lnSpc>
                <a:spcPct val="90000"/>
              </a:lnSpc>
              <a:defRPr sz="2300"/>
            </a:pPr>
            <a:r>
              <a:t>In these 3 examples, you can do research to find answers from samples in the context of your country.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这是一个将本课程学习中获得的所有知识应用于研究的例子。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主题2的内容可以研究教育商业企业家的必要技能研究。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主题3的内容可以对教育商业发展机会评估进行研究。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主题4的内容可以研究投资者在教育风险投资中的作用和责任。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主题1的内容可用于所有3个标题的问题和文献评论的背景和意义。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在这3个例子中，您可以进行研究，从您所在国家的样本中找到答案。</a:t>
            </a:r>
          </a:p>
          <a:p>
            <a:pPr>
              <a:lnSpc>
                <a:spcPct val="90000"/>
              </a:lnSpc>
              <a:defRPr sz="2300"/>
            </a:pPr>
          </a:p>
          <a:p>
            <a:pPr>
              <a:lnSpc>
                <a:spcPct val="90000"/>
              </a:lnSpc>
              <a:defRPr sz="2300"/>
            </a:pPr>
          </a:p>
          <a:p>
            <a:pPr>
              <a:lnSpc>
                <a:spcPct val="90000"/>
              </a:lnSpc>
              <a:defRPr sz="2300"/>
            </a:pPr>
          </a:p>
          <a:p>
            <a:pPr>
              <a:lnSpc>
                <a:spcPct val="90000"/>
              </a:lnSpc>
              <a:defRPr sz="2300"/>
            </a:pPr>
          </a:p>
          <a:p>
            <a:pPr>
              <a:lnSpc>
                <a:spcPct val="90000"/>
              </a:lnSpc>
              <a:defRPr sz="2300"/>
            </a:pPr>
          </a:p>
          <a:p>
            <a:pPr>
              <a:lnSpc>
                <a:spcPct val="90000"/>
              </a:lnSpc>
              <a:defRPr sz="2300"/>
            </a:pPr>
          </a:p>
          <a:p>
            <a:pPr>
              <a:lnSpc>
                <a:spcPct val="90000"/>
              </a:lnSpc>
              <a:defRPr sz="2300"/>
            </a:pPr>
          </a:p>
          <a:p>
            <a:pPr>
              <a:lnSpc>
                <a:spcPct val="90000"/>
              </a:lnSpc>
              <a:defRPr sz="2300"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Shape 2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300"/>
            </a:pPr>
            <a:r>
              <a:t>An example from Topic 2 in our LMS that mentions to the characteristics and skills necessary for educational business entrepreneurs.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我们LMS主题2的一个例子，提到了教育企业家所需的特征和技能。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0" name="Shape 2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216">
              <a:lnSpc>
                <a:spcPct val="90000"/>
              </a:lnSpc>
              <a:defRPr sz="2400"/>
            </a:pPr>
            <a:r>
              <a:t>The Essential skills for an education entrepreneur include these skills.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    1. Leadership 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    2. Problem-solving 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    3. Financial Acumen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     4. Tech-savviness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     5. Communication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     6. Negotiation 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    7. Time Management     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    8. Continuous Learning 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These information you can set name the research you are interested. and create a research framework as follows: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__________________</a:t>
            </a:r>
          </a:p>
          <a:p>
            <a:pPr defTabSz="914216">
              <a:lnSpc>
                <a:spcPct val="90000"/>
              </a:lnSpc>
              <a:defRPr sz="2400"/>
            </a:pP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教育企业家的基本技能包括这些技能。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1.带领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2.解决问题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3.金融敏锐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4.技术精明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5.通讯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6.谈判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7.时间管理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8.持续学习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您可以设置这些信息来命名您感兴趣的研究，并创建如下研究框架：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hape 3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216"/>
            <a:r>
              <a:t>Examples of research frameworks on </a:t>
            </a:r>
            <a:r>
              <a:rPr b="1"/>
              <a:t>“A study of necessary skills for educational business entrepreneurs”</a:t>
            </a:r>
            <a:endParaRPr b="1"/>
          </a:p>
          <a:p>
            <a:pPr marL="342900" indent="-342900" defTabSz="914216">
              <a:buSzPct val="123000"/>
              <a:buChar char="•"/>
            </a:pPr>
            <a:r>
              <a:rPr b="1"/>
              <a:t>On the left</a:t>
            </a:r>
            <a:r>
              <a:t> is the General Information framework, which is General information and characteristics of questionnaire participant. Includes Gender, Age, Occupation, Education, and Work experience variables, or more depending on your interests.</a:t>
            </a:r>
          </a:p>
          <a:p>
            <a:pPr marL="342900" indent="-342900" defTabSz="914216">
              <a:buSzPct val="123000"/>
              <a:buChar char="•"/>
            </a:pPr>
            <a:r>
              <a:t>The right frame is an opinion about the necessary skills for education business entrepreneur.  It consists of variables: Leadership, Problem-solving, Financial Acumen, Tech-savviness, Communication, Negotiation, Time Management and Continuous Learning.</a:t>
            </a:r>
          </a:p>
          <a:p>
            <a:pPr defTabSz="914216"/>
            <a:r>
              <a:t>Then take these variables to create a query to get the answers you need in the next order.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———————-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关于“教育企业家必要技能的研究”的研究框架示例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-左边是一般信息框架，这是问卷参与者的一般信息和特征。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包括性别、年龄、职业、教育和工作经验变量，或更多，具体取决于您的兴趣。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-正确的框架是关于教育企业家的必要技能的意见。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它由以下变量组成：领导力、解决问题、财务敏锐性、技术智慧、沟通、谈判、时间管理和持续学习。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然后用这些变量创建一个查询，以在下一个顺序获得您需要的答案。</a:t>
            </a:r>
          </a:p>
          <a:p>
            <a:pPr defTabSz="914216">
              <a:lnSpc>
                <a:spcPct val="90000"/>
              </a:lnSpc>
              <a:defRPr sz="2400"/>
            </a:pPr>
          </a:p>
          <a:p>
            <a:pPr defTabSz="914216">
              <a:lnSpc>
                <a:spcPct val="90000"/>
              </a:lnSpc>
              <a:defRPr sz="2400"/>
            </a:pPr>
            <a:r>
              <a:t>********************</a:t>
            </a:r>
          </a:p>
          <a:p>
            <a:pPr defTabSz="914216">
              <a:lnSpc>
                <a:spcPct val="90000"/>
              </a:lnSpc>
              <a:defRPr b="1" sz="2400"/>
            </a:pPr>
            <a:r>
              <a:t>General Information </a:t>
            </a:r>
            <a:r>
              <a:rPr b="0"/>
              <a:t>(General information and characteristics of questionnaire participant)</a:t>
            </a:r>
          </a:p>
          <a:p>
            <a:pPr defTabSz="914216">
              <a:lnSpc>
                <a:spcPct val="90000"/>
              </a:lnSpc>
              <a:defRPr b="1" sz="2400"/>
            </a:pPr>
            <a:r>
              <a:t>    1. Gender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Male 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Female</a:t>
            </a:r>
          </a:p>
          <a:p>
            <a:pPr defTabSz="914216">
              <a:lnSpc>
                <a:spcPct val="90000"/>
              </a:lnSpc>
              <a:defRPr b="1" sz="2400"/>
            </a:pPr>
            <a:r>
              <a:t>    2. Age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less than 30 years old 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30 – 39 years old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40 – 49 years old 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more than50 years old</a:t>
            </a:r>
          </a:p>
          <a:p>
            <a:pPr defTabSz="914216">
              <a:lnSpc>
                <a:spcPct val="90000"/>
              </a:lnSpc>
              <a:defRPr b="1" sz="2400"/>
            </a:pPr>
            <a:r>
              <a:t>   3. Occupation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Government Officer/state enterprise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Private Employee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Self-employed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Other, please……..</a:t>
            </a:r>
          </a:p>
          <a:p>
            <a:pPr defTabSz="914216">
              <a:lnSpc>
                <a:spcPct val="90000"/>
              </a:lnSpc>
              <a:defRPr b="1" sz="2400"/>
            </a:pPr>
            <a:r>
              <a:t>   4. Education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High School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Vocational School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Bachelor’s Degree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Master’s Degree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Doctoral Degree</a:t>
            </a:r>
          </a:p>
          <a:p>
            <a:pPr defTabSz="914216">
              <a:lnSpc>
                <a:spcPct val="90000"/>
              </a:lnSpc>
              <a:defRPr b="1" sz="2400"/>
            </a:pPr>
            <a:r>
              <a:t>   5. Work experience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5 years or less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6-10 years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11-15 years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16-20 years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more than 20 years</a:t>
            </a:r>
          </a:p>
          <a:p>
            <a:pPr defTabSz="914216">
              <a:lnSpc>
                <a:spcPct val="90000"/>
              </a:lnSpc>
              <a:defRPr b="1" sz="2400"/>
            </a:pPr>
            <a:r>
              <a:t>Opinion on the necessary skills for educational business entrepreneurs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1. Leadership 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2. Problem-solving 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3. Financial Acumen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4. Tech-savviness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5. Communication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6. Negotiation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7. Time Management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8. Continuous Learning</a:t>
            </a:r>
          </a:p>
          <a:p>
            <a:pPr>
              <a:lnSpc>
                <a:spcPct val="90000"/>
              </a:lnSpc>
              <a:defRPr sz="2300"/>
            </a:pPr>
          </a:p>
          <a:p>
            <a:pPr defTabSz="914216">
              <a:lnSpc>
                <a:spcPct val="90000"/>
              </a:lnSpc>
              <a:defRPr sz="2400"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6" name="Shape 31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300"/>
            </a:pPr>
            <a:r>
              <a:t>At the Topic 3 on our LMS is the Assessment of educational business development opportunities.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我们LMS的主题3是评估教育业务发展机会。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7" name="Shape 3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216">
              <a:lnSpc>
                <a:spcPct val="90000"/>
              </a:lnSpc>
              <a:defRPr sz="2500"/>
            </a:pPr>
            <a:r>
              <a:t>Which has presented 10 educational business development opportunities assessment frameworks, including</a:t>
            </a:r>
          </a:p>
          <a:p>
            <a:pPr defTabSz="914216">
              <a:lnSpc>
                <a:spcPct val="90000"/>
              </a:lnSpc>
              <a:defRPr sz="2500"/>
            </a:pPr>
            <a:r>
              <a:t>     1. Market Analysis</a:t>
            </a:r>
          </a:p>
          <a:p>
            <a:pPr defTabSz="914216">
              <a:lnSpc>
                <a:spcPct val="90000"/>
              </a:lnSpc>
              <a:defRPr sz="2500"/>
            </a:pPr>
            <a:r>
              <a:t>     2. Regulatory and Compliance Review </a:t>
            </a:r>
          </a:p>
          <a:p>
            <a:pPr defTabSz="914216">
              <a:lnSpc>
                <a:spcPct val="90000"/>
              </a:lnSpc>
              <a:defRPr sz="2500"/>
            </a:pPr>
            <a:r>
              <a:t>    3. Financial Viability</a:t>
            </a:r>
          </a:p>
          <a:p>
            <a:pPr defTabSz="914216">
              <a:lnSpc>
                <a:spcPct val="90000"/>
              </a:lnSpc>
              <a:defRPr sz="2500"/>
            </a:pPr>
            <a:r>
              <a:t>     4. Technological Infrastructure</a:t>
            </a:r>
          </a:p>
          <a:p>
            <a:pPr defTabSz="914216">
              <a:lnSpc>
                <a:spcPct val="90000"/>
              </a:lnSpc>
              <a:defRPr sz="2500"/>
            </a:pPr>
            <a:r>
              <a:t>     5. Content and Pedagogy </a:t>
            </a:r>
          </a:p>
          <a:p>
            <a:pPr defTabSz="914216">
              <a:lnSpc>
                <a:spcPct val="90000"/>
              </a:lnSpc>
              <a:defRPr sz="2500"/>
            </a:pPr>
            <a:r>
              <a:t>     6. Team and Expertise</a:t>
            </a:r>
          </a:p>
          <a:p>
            <a:pPr defTabSz="914216">
              <a:lnSpc>
                <a:spcPct val="90000"/>
              </a:lnSpc>
              <a:defRPr sz="2500"/>
            </a:pPr>
            <a:r>
              <a:t>     7. Sustainability and Scalability </a:t>
            </a:r>
          </a:p>
          <a:p>
            <a:pPr defTabSz="914216">
              <a:lnSpc>
                <a:spcPct val="90000"/>
              </a:lnSpc>
              <a:defRPr sz="2500"/>
            </a:pPr>
            <a:r>
              <a:t>     8. Stakeholder Feedback</a:t>
            </a:r>
          </a:p>
          <a:p>
            <a:pPr defTabSz="914216">
              <a:lnSpc>
                <a:spcPct val="90000"/>
              </a:lnSpc>
              <a:defRPr sz="2500"/>
            </a:pPr>
            <a:r>
              <a:t>     9. Social and Cultural Considerations </a:t>
            </a:r>
          </a:p>
          <a:p>
            <a:pPr defTabSz="914216">
              <a:lnSpc>
                <a:spcPct val="90000"/>
              </a:lnSpc>
              <a:defRPr sz="2500"/>
            </a:pPr>
            <a:r>
              <a:t>    10. Exit Strategy (for investors)</a:t>
            </a:r>
          </a:p>
          <a:p>
            <a:pPr defTabSz="914216"/>
            <a:r>
              <a:t>If you have any doubts in these assessment frameworks, you can research to find the answer.</a:t>
            </a:r>
          </a:p>
          <a:p>
            <a:pPr defTabSz="914216">
              <a:lnSpc>
                <a:spcPct val="90000"/>
              </a:lnSpc>
              <a:defRPr sz="2500"/>
            </a:pPr>
            <a:r>
              <a:t>By studying the assessment framework for educational business development opportunities in your context.</a:t>
            </a:r>
          </a:p>
          <a:p>
            <a:pPr defTabSz="914216">
              <a:lnSpc>
                <a:spcPct val="90000"/>
              </a:lnSpc>
              <a:defRPr sz="2400"/>
            </a:pP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它提出了10个教育商业发展机会评估框架，包括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1.市场分析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2.监管和合规审查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3.财务可行性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4.技术基础设施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5.内容和教育学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6.团队和专业知识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7.可持续性和可扩展性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8.利益相关者反馈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9.社会和文化考虑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还有，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10。退出策略（面向投资者）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如果您对这些评估框架有任何疑问，您可以进行研究以找到答案。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通过研究您背景下的教育业务发展机会的评估框架。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5" name="Shape 3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216">
              <a:lnSpc>
                <a:spcPct val="90000"/>
              </a:lnSpc>
              <a:defRPr sz="2400"/>
            </a:pPr>
            <a:r>
              <a:t>Examples of research frameworks on</a:t>
            </a:r>
            <a:r>
              <a:rPr b="1"/>
              <a:t> “A study of Assessment of educational business development opportunities”</a:t>
            </a:r>
            <a:r>
              <a:t>.</a:t>
            </a:r>
          </a:p>
          <a:p>
            <a:pPr marL="3048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rPr b="1"/>
              <a:t>On the left</a:t>
            </a:r>
            <a:r>
              <a:t> is the General Information framework, which is General information and characteristics of questionnaire participant. Includes Gender, Age, Occupation, Education, and Work experience variables, or more depending on your interests.</a:t>
            </a:r>
          </a:p>
          <a:p>
            <a:pPr marL="3048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rPr b="1"/>
              <a:t>The right frame </a:t>
            </a:r>
            <a:r>
              <a:t>is an opinion about the assessing educational business development opportunities. It consists of variables: Market Analysis, Regulatory and Compliance Review, Financial Viability, Technological Infrastructure, Content and Pedagogy, Team and Expertise, Sustainability and Scalability, Stakeholder Feedback, Social and Cultural Considerations And, Exit Strategy (for investors).</a:t>
            </a:r>
          </a:p>
          <a:p>
            <a:pPr defTabSz="914216">
              <a:lnSpc>
                <a:spcPct val="90000"/>
              </a:lnSpc>
              <a:defRPr sz="2400"/>
            </a:pPr>
            <a:r>
              <a:t>Then take these variables to create a query to get the answers you need in the next order.</a:t>
            </a:r>
          </a:p>
          <a:p>
            <a:pPr defTabSz="914216">
              <a:lnSpc>
                <a:spcPct val="90000"/>
              </a:lnSpc>
              <a:defRPr sz="2400"/>
            </a:pP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关于“教育业务发展机会评估研究”的研究框架示例。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左边是一般信息框架，这是问卷参与者的一般信息和特征。包括性别、年龄、职业、教育和工作经验变量，或更多，具体取决于您的兴趣。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正确的框架是关于评估教育业务发展机会的意见。它由变量组成：市场分析、监管和合规审查、财务可行性、技术基础设施、内容和教育学、团队和专业知识、可持续性和可扩展性、利益相关者反馈、社会和文化考虑因素以及退出战略（针对投资者）。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然后用这些变量创建一个查询，以在下一个顺序获得您需要的答案。</a:t>
            </a:r>
          </a:p>
          <a:p>
            <a:pPr defTabSz="914216">
              <a:lnSpc>
                <a:spcPct val="90000"/>
              </a:lnSpc>
              <a:defRPr sz="2400"/>
            </a:pPr>
          </a:p>
          <a:p>
            <a:pPr defTabSz="914216">
              <a:lnSpc>
                <a:spcPct val="90000"/>
              </a:lnSpc>
              <a:defRPr b="1" sz="2400"/>
            </a:pPr>
            <a:r>
              <a:t>General Information </a:t>
            </a:r>
            <a:r>
              <a:rPr b="0"/>
              <a:t>(General information and characteristics of questionnaire participant)</a:t>
            </a:r>
          </a:p>
          <a:p>
            <a:pPr defTabSz="914216">
              <a:lnSpc>
                <a:spcPct val="90000"/>
              </a:lnSpc>
              <a:defRPr b="1" sz="2400"/>
            </a:pPr>
            <a:r>
              <a:t>    1. Gender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Male 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Female</a:t>
            </a:r>
          </a:p>
          <a:p>
            <a:pPr defTabSz="914216">
              <a:lnSpc>
                <a:spcPct val="90000"/>
              </a:lnSpc>
              <a:defRPr b="1" sz="2400"/>
            </a:pPr>
            <a:r>
              <a:t>    2. Age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less than 30 years old 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30 – 39 years old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40 – 49 years old 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more than50 years old</a:t>
            </a:r>
          </a:p>
          <a:p>
            <a:pPr defTabSz="914216">
              <a:lnSpc>
                <a:spcPct val="90000"/>
              </a:lnSpc>
              <a:defRPr b="1" sz="2400"/>
            </a:pPr>
            <a:r>
              <a:t>   3. Occupation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Government Officer/state enterprise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Private Employee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Self-employed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Other, please……..</a:t>
            </a:r>
          </a:p>
          <a:p>
            <a:pPr defTabSz="914216">
              <a:lnSpc>
                <a:spcPct val="90000"/>
              </a:lnSpc>
              <a:defRPr b="1" sz="2400"/>
            </a:pPr>
            <a:r>
              <a:t>   4. Education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High School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Vocational School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Bachelor’s Degree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Master’s Degree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Doctoral Degree</a:t>
            </a:r>
          </a:p>
          <a:p>
            <a:pPr defTabSz="914216">
              <a:lnSpc>
                <a:spcPct val="90000"/>
              </a:lnSpc>
              <a:defRPr b="1" sz="2400"/>
            </a:pPr>
            <a:r>
              <a:t>   5. Work experience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5 years or less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6-10 years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11-15 years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16-20 years</a:t>
            </a:r>
          </a:p>
          <a:p>
            <a:pPr lvl="1" marL="914400" indent="-304800" defTabSz="914216">
              <a:lnSpc>
                <a:spcPct val="90000"/>
              </a:lnSpc>
              <a:buSzPct val="123000"/>
              <a:buChar char="•"/>
              <a:defRPr sz="2400"/>
            </a:pPr>
            <a:r>
              <a:t>more than 20 years</a:t>
            </a:r>
          </a:p>
          <a:p>
            <a:pPr defTabSz="914216">
              <a:lnSpc>
                <a:spcPct val="90000"/>
              </a:lnSpc>
              <a:defRPr sz="2400"/>
            </a:pPr>
          </a:p>
          <a:p>
            <a:pPr defTabSz="914216">
              <a:lnSpc>
                <a:spcPct val="90000"/>
              </a:lnSpc>
              <a:defRPr b="1" sz="2400"/>
            </a:pPr>
            <a:r>
              <a:t>Opinion on the assessing educational business development opportunities</a:t>
            </a:r>
          </a:p>
          <a:p>
            <a:pPr defTabSz="914216">
              <a:lnSpc>
                <a:spcPct val="90000"/>
              </a:lnSpc>
              <a:defRPr sz="2500"/>
            </a:pPr>
            <a:r>
              <a:t>1. Market Analysis </a:t>
            </a:r>
          </a:p>
          <a:p>
            <a:pPr defTabSz="914216">
              <a:lnSpc>
                <a:spcPct val="90000"/>
              </a:lnSpc>
              <a:defRPr sz="2500"/>
            </a:pPr>
            <a:r>
              <a:t>2. Regulatory and Compliance Review </a:t>
            </a:r>
          </a:p>
          <a:p>
            <a:pPr defTabSz="914216">
              <a:lnSpc>
                <a:spcPct val="90000"/>
              </a:lnSpc>
              <a:defRPr sz="2500"/>
            </a:pPr>
            <a:r>
              <a:t>3. Financial Viability</a:t>
            </a:r>
          </a:p>
          <a:p>
            <a:pPr defTabSz="914216">
              <a:lnSpc>
                <a:spcPct val="90000"/>
              </a:lnSpc>
              <a:defRPr sz="2500"/>
            </a:pPr>
            <a:r>
              <a:t>4. Technological Infrastructure</a:t>
            </a:r>
          </a:p>
          <a:p>
            <a:pPr defTabSz="914216">
              <a:lnSpc>
                <a:spcPct val="90000"/>
              </a:lnSpc>
              <a:defRPr sz="2500"/>
            </a:pPr>
            <a:r>
              <a:t>5. Content and Pedagogy</a:t>
            </a:r>
          </a:p>
          <a:p>
            <a:pPr defTabSz="914216">
              <a:lnSpc>
                <a:spcPct val="90000"/>
              </a:lnSpc>
              <a:defRPr sz="2500"/>
            </a:pPr>
            <a:r>
              <a:t>6. Team and Expertise</a:t>
            </a:r>
          </a:p>
          <a:p>
            <a:pPr defTabSz="914216">
              <a:lnSpc>
                <a:spcPct val="90000"/>
              </a:lnSpc>
              <a:defRPr sz="2500"/>
            </a:pPr>
            <a:r>
              <a:t>7. Sustainability and Scalability</a:t>
            </a:r>
          </a:p>
          <a:p>
            <a:pPr defTabSz="914216">
              <a:lnSpc>
                <a:spcPct val="90000"/>
              </a:lnSpc>
              <a:defRPr sz="2500"/>
            </a:pPr>
            <a:r>
              <a:t>8. Stakeholder Feedback</a:t>
            </a:r>
          </a:p>
          <a:p>
            <a:pPr defTabSz="914216">
              <a:lnSpc>
                <a:spcPct val="90000"/>
              </a:lnSpc>
              <a:defRPr sz="2500"/>
            </a:pPr>
            <a:r>
              <a:t>9. Social and Cultural Considerations</a:t>
            </a:r>
          </a:p>
          <a:p>
            <a:pPr defTabSz="914216">
              <a:lnSpc>
                <a:spcPct val="90000"/>
              </a:lnSpc>
              <a:defRPr sz="2500"/>
            </a:pPr>
            <a:r>
              <a:t>10. Exit Strategy</a:t>
            </a:r>
          </a:p>
          <a:p>
            <a:pPr defTabSz="914216">
              <a:lnSpc>
                <a:spcPct val="90000"/>
              </a:lnSpc>
              <a:defRPr sz="2400"/>
            </a:pPr>
          </a:p>
          <a:p>
            <a:pPr>
              <a:lnSpc>
                <a:spcPct val="90000"/>
              </a:lnSpc>
              <a:defRPr sz="2300"/>
            </a:pPr>
          </a:p>
          <a:p>
            <a:pPr defTabSz="914216">
              <a:lnSpc>
                <a:spcPct val="90000"/>
              </a:lnSpc>
              <a:defRPr sz="2400"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4" name="Shape 3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300"/>
            </a:pPr>
            <a:r>
              <a:t>At the Topic 4 on our LMS is the Roles and Responsibilities of Investors in Educational Ventures.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我们LMS的主题4是教育风险投资投资者的作用和责任。</a:t>
            </a:r>
          </a:p>
          <a:p>
            <a:pPr>
              <a:defRPr i="1" sz="2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2" name="Shape 4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Investors play an important role in the development and growth of educational enterprises, not just financing. They have the following roles and responsibilities in educational ventures:</a:t>
            </a:r>
          </a:p>
          <a:p>
            <a:pPr/>
            <a:r>
              <a:t>     1. Financial Support ==&gt; การสนับสนุนทางการเงิน</a:t>
            </a:r>
          </a:p>
          <a:p>
            <a:pPr/>
            <a:r>
              <a:t>     2. Guidance and Mentorship ==&gt; คําแนะนําและการให้คําปรึกษา</a:t>
            </a:r>
          </a:p>
          <a:p>
            <a:pPr/>
            <a:r>
              <a:t>     3. Networking and Partnerships ==&gt; เครือข่ายและความร่วมมือ</a:t>
            </a:r>
          </a:p>
          <a:p>
            <a:pPr/>
            <a:r>
              <a:t>     4. Governance and Accountability ==&gt; ธรรมาภิบาลและความรับผิดชอบ</a:t>
            </a:r>
          </a:p>
          <a:p>
            <a:pPr/>
            <a:r>
              <a:t>     5. Risk Management ==&gt; การบริหารความเสี่ยง</a:t>
            </a:r>
          </a:p>
          <a:p>
            <a:pPr/>
            <a:r>
              <a:t>     6. Advocacy and Branding ==&gt; การสนับสนุนและการสร้างแบรนด์</a:t>
            </a:r>
          </a:p>
          <a:p>
            <a:pPr/>
            <a:r>
              <a:t>     7. Exit Strategy ==&gt; กลยุทธ์การถอนตัวออกจากธุรกิจ</a:t>
            </a:r>
          </a:p>
          <a:p>
            <a:pPr/>
            <a:r>
              <a:t>     8. Ethical and Social Responsibilities ==&gt; ความรับผิดชอบทางจริยธรรมและสังคม:</a:t>
            </a:r>
          </a:p>
          <a:p>
            <a:pPr defTabSz="914216"/>
            <a:r>
              <a:t>If you have </a:t>
            </a:r>
            <a:r>
              <a:rPr>
                <a:solidFill>
                  <a:srgbClr val="FFFFFF"/>
                </a:solidFill>
              </a:rPr>
              <a:t>doubts </a:t>
            </a:r>
            <a:r>
              <a:t>about the roles and responsibilities of these investors' educational ventures, you can do your research to find the answer.</a:t>
            </a:r>
          </a:p>
          <a:p>
            <a:pPr defTabSz="914216">
              <a:lnSpc>
                <a:spcPct val="90000"/>
              </a:lnSpc>
              <a:defRPr sz="2500"/>
            </a:pPr>
            <a:r>
              <a:t>By studying the Roles and Responsibilities of Investors in Educational Ventures in your context.</a:t>
            </a:r>
          </a:p>
          <a:p>
            <a:pPr defTabSz="914216">
              <a:lnSpc>
                <a:spcPct val="90000"/>
              </a:lnSpc>
              <a:defRPr sz="2500"/>
            </a:pP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投资者在教育企业的发展和发展中发挥着重要作用，而不仅仅是融资。他们在教育企业中具有以下角色和责任：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1.财政支持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2.指导和指导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3.网络和伙伴关系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4.治理和问责制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5.风险管理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6.宣传和品牌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7.退出策略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8.道德和社会责任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如果您对这些投资者的教育企业的作用和责任有疑问，您可以进行研究以找到答案。</a:t>
            </a:r>
          </a:p>
          <a:p>
            <a:pPr>
              <a:lnSpc>
                <a:spcPct val="90000"/>
              </a:lnSpc>
              <a:defRPr sz="23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t>通过研究投资者在您的背景下在教育风险投资中的作用和责任。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Freeform 15"/>
          <p:cNvSpPr/>
          <p:nvPr/>
        </p:nvSpPr>
        <p:spPr>
          <a:xfrm>
            <a:off x="22348189" y="771612"/>
            <a:ext cx="514701" cy="514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806"/>
                </a:moveTo>
                <a:cubicBezTo>
                  <a:pt x="21600" y="16776"/>
                  <a:pt x="16764" y="21600"/>
                  <a:pt x="10794" y="21600"/>
                </a:cubicBezTo>
                <a:cubicBezTo>
                  <a:pt x="4836" y="21600"/>
                  <a:pt x="0" y="16776"/>
                  <a:pt x="0" y="10806"/>
                </a:cubicBezTo>
                <a:cubicBezTo>
                  <a:pt x="0" y="4848"/>
                  <a:pt x="4836" y="0"/>
                  <a:pt x="10794" y="0"/>
                </a:cubicBezTo>
                <a:cubicBezTo>
                  <a:pt x="16764" y="0"/>
                  <a:pt x="21600" y="4848"/>
                  <a:pt x="21600" y="10806"/>
                </a:cubicBezTo>
              </a:path>
            </a:pathLst>
          </a:custGeom>
          <a:gradFill>
            <a:gsLst>
              <a:gs pos="8000">
                <a:srgbClr val="E75F57"/>
              </a:gs>
              <a:gs pos="100000">
                <a:srgbClr val="F5BFBC"/>
              </a:gs>
            </a:gsLst>
            <a:lin ang="8100000"/>
          </a:gra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6400">
                <a:solidFill>
                  <a:srgbClr val="ABACA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</a:p>
        </p:txBody>
      </p:sp>
      <p:sp>
        <p:nvSpPr>
          <p:cNvPr id="170" name="Slide Number"/>
          <p:cNvSpPr txBox="1"/>
          <p:nvPr>
            <p:ph type="sldNum" sz="quarter" idx="2"/>
          </p:nvPr>
        </p:nvSpPr>
        <p:spPr>
          <a:xfrm>
            <a:off x="22494276" y="908454"/>
            <a:ext cx="222810" cy="241301"/>
          </a:xfrm>
          <a:prstGeom prst="rect">
            <a:avLst/>
          </a:prstGeom>
        </p:spPr>
        <p:txBody>
          <a:bodyPr lIns="0" tIns="0" rIns="0" bIns="0" anchor="ctr"/>
          <a:lstStyle>
            <a:lvl1pPr defTabSz="1828433"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 Right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icture Placeholder 52"/>
          <p:cNvSpPr/>
          <p:nvPr>
            <p:ph type="pic" idx="21"/>
          </p:nvPr>
        </p:nvSpPr>
        <p:spPr>
          <a:xfrm>
            <a:off x="11787406" y="7143"/>
            <a:ext cx="11618088" cy="137017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8" name="Slide Number"/>
          <p:cNvSpPr txBox="1"/>
          <p:nvPr>
            <p:ph type="sldNum" sz="quarter" idx="2"/>
          </p:nvPr>
        </p:nvSpPr>
        <p:spPr>
          <a:xfrm>
            <a:off x="11786234" y="12341857"/>
            <a:ext cx="5680716" cy="729491"/>
          </a:xfrm>
          <a:prstGeom prst="rect">
            <a:avLst/>
          </a:prstGeom>
        </p:spPr>
        <p:txBody>
          <a:bodyPr lIns="45672" tIns="45672" rIns="45672" bIns="45672" anchor="ctr"/>
          <a:lstStyle>
            <a:lvl1pPr algn="r" defTabSz="1828433">
              <a:defRPr sz="1200">
                <a:solidFill>
                  <a:srgbClr val="68686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icture Placeholder 66"/>
          <p:cNvSpPr/>
          <p:nvPr>
            <p:ph type="pic" idx="21"/>
          </p:nvPr>
        </p:nvSpPr>
        <p:spPr>
          <a:xfrm>
            <a:off x="-2580736" y="762002"/>
            <a:ext cx="14362774" cy="144055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86" name="Slide Number"/>
          <p:cNvSpPr txBox="1"/>
          <p:nvPr>
            <p:ph type="sldNum" sz="quarter" idx="2"/>
          </p:nvPr>
        </p:nvSpPr>
        <p:spPr>
          <a:xfrm>
            <a:off x="11785811" y="12344400"/>
            <a:ext cx="5686638" cy="7366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1828433">
              <a:defRPr sz="1200">
                <a:solidFill>
                  <a:srgbClr val="68686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 Right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icture Placeholder 80"/>
          <p:cNvSpPr/>
          <p:nvPr>
            <p:ph type="pic" idx="21"/>
          </p:nvPr>
        </p:nvSpPr>
        <p:spPr>
          <a:xfrm>
            <a:off x="11789640" y="-127829"/>
            <a:ext cx="15420113" cy="139716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94" name="Slide Number"/>
          <p:cNvSpPr txBox="1"/>
          <p:nvPr>
            <p:ph type="sldNum" sz="quarter" idx="2"/>
          </p:nvPr>
        </p:nvSpPr>
        <p:spPr>
          <a:xfrm>
            <a:off x="11785811" y="12344400"/>
            <a:ext cx="5686638" cy="7366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1828433">
              <a:defRPr sz="1200">
                <a:solidFill>
                  <a:srgbClr val="68686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icture Placeholder 49"/>
          <p:cNvSpPr/>
          <p:nvPr>
            <p:ph type="pic" sz="half" idx="21"/>
          </p:nvPr>
        </p:nvSpPr>
        <p:spPr>
          <a:xfrm>
            <a:off x="869654" y="2179601"/>
            <a:ext cx="13398586" cy="93568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02" name="Slide Number"/>
          <p:cNvSpPr txBox="1"/>
          <p:nvPr>
            <p:ph type="sldNum" sz="quarter" idx="2"/>
          </p:nvPr>
        </p:nvSpPr>
        <p:spPr>
          <a:xfrm>
            <a:off x="11785811" y="12344400"/>
            <a:ext cx="5686638" cy="7366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1828433">
              <a:defRPr sz="1200">
                <a:solidFill>
                  <a:srgbClr val="68686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sktop Devic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icture Placeholder 133"/>
          <p:cNvSpPr/>
          <p:nvPr>
            <p:ph type="pic" sz="quarter" idx="21"/>
          </p:nvPr>
        </p:nvSpPr>
        <p:spPr>
          <a:xfrm>
            <a:off x="105904" y="4045706"/>
            <a:ext cx="10230705" cy="56076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xfrm>
            <a:off x="17472448" y="12344400"/>
            <a:ext cx="5686637" cy="7366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l" defTabSz="1828433">
              <a:defRPr spc="-23" sz="2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icture Placeholder 70"/>
          <p:cNvSpPr/>
          <p:nvPr>
            <p:ph type="pic" idx="21"/>
          </p:nvPr>
        </p:nvSpPr>
        <p:spPr>
          <a:xfrm>
            <a:off x="-2193152" y="1124009"/>
            <a:ext cx="15995692" cy="114679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8" name="Slide Number"/>
          <p:cNvSpPr txBox="1"/>
          <p:nvPr>
            <p:ph type="sldNum" sz="quarter" idx="2"/>
          </p:nvPr>
        </p:nvSpPr>
        <p:spPr>
          <a:xfrm>
            <a:off x="17472448" y="12344400"/>
            <a:ext cx="5686637" cy="7366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l" defTabSz="1828433">
              <a:defRPr spc="-23" sz="2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Relationship Id="rId6" Type="http://schemas.openxmlformats.org/officeDocument/2006/relationships/image" Target="../media/image28.png"/><Relationship Id="rId7" Type="http://schemas.openxmlformats.org/officeDocument/2006/relationships/image" Target="../media/image1.png"/><Relationship Id="rId8" Type="http://schemas.openxmlformats.org/officeDocument/2006/relationships/image" Target="../media/image29.png"/><Relationship Id="rId9" Type="http://schemas.openxmlformats.org/officeDocument/2006/relationships/image" Target="../media/image7.png"/><Relationship Id="rId10" Type="http://schemas.openxmlformats.org/officeDocument/2006/relationships/image" Target="../media/image30.png"/><Relationship Id="rId11" Type="http://schemas.openxmlformats.org/officeDocument/2006/relationships/image" Target="../media/image3.png"/><Relationship Id="rId12" Type="http://schemas.openxmlformats.org/officeDocument/2006/relationships/image" Target="../media/image31.png"/><Relationship Id="rId13" Type="http://schemas.openxmlformats.org/officeDocument/2006/relationships/image" Target="../media/image11.png"/><Relationship Id="rId14" Type="http://schemas.openxmlformats.org/officeDocument/2006/relationships/image" Target="../media/image32.png"/><Relationship Id="rId15" Type="http://schemas.openxmlformats.org/officeDocument/2006/relationships/image" Target="../media/image5.png"/><Relationship Id="rId16" Type="http://schemas.openxmlformats.org/officeDocument/2006/relationships/image" Target="../media/image33.png"/><Relationship Id="rId17" Type="http://schemas.openxmlformats.org/officeDocument/2006/relationships/image" Target="../media/image13.png"/><Relationship Id="rId18" Type="http://schemas.openxmlformats.org/officeDocument/2006/relationships/image" Target="../media/image3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pasted-movie.png"/>
          <p:cNvGrpSpPr/>
          <p:nvPr/>
        </p:nvGrpSpPr>
        <p:grpSpPr>
          <a:xfrm>
            <a:off x="17711851" y="9228442"/>
            <a:ext cx="6104510" cy="4042426"/>
            <a:chOff x="0" y="0"/>
            <a:chExt cx="6104508" cy="4042425"/>
          </a:xfrm>
        </p:grpSpPr>
        <p:pic>
          <p:nvPicPr>
            <p:cNvPr id="228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5672709" cy="34836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7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104509" cy="4042426"/>
            </a:xfrm>
            <a:prstGeom prst="rect">
              <a:avLst/>
            </a:prstGeom>
            <a:effectLst/>
          </p:spPr>
        </p:pic>
      </p:grpSp>
      <p:grpSp>
        <p:nvGrpSpPr>
          <p:cNvPr id="232" name="pasted-movie.png"/>
          <p:cNvGrpSpPr/>
          <p:nvPr/>
        </p:nvGrpSpPr>
        <p:grpSpPr>
          <a:xfrm>
            <a:off x="5238700" y="9592485"/>
            <a:ext cx="6778965" cy="3499460"/>
            <a:chOff x="0" y="0"/>
            <a:chExt cx="6778964" cy="3499458"/>
          </a:xfrm>
        </p:grpSpPr>
        <p:pic>
          <p:nvPicPr>
            <p:cNvPr id="231" name="pasted-movie.png" descr="pasted-movi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5900" y="139700"/>
              <a:ext cx="6347165" cy="294065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0" name="pasted-movie.png" descr="pasted-movie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6778965" cy="3499459"/>
            </a:xfrm>
            <a:prstGeom prst="rect">
              <a:avLst/>
            </a:prstGeom>
            <a:effectLst/>
          </p:spPr>
        </p:pic>
      </p:grpSp>
      <p:grpSp>
        <p:nvGrpSpPr>
          <p:cNvPr id="235" name="pasted-movie.png"/>
          <p:cNvGrpSpPr/>
          <p:nvPr/>
        </p:nvGrpSpPr>
        <p:grpSpPr>
          <a:xfrm>
            <a:off x="5575928" y="4042964"/>
            <a:ext cx="6104509" cy="3584245"/>
            <a:chOff x="0" y="0"/>
            <a:chExt cx="6104508" cy="3584244"/>
          </a:xfrm>
        </p:grpSpPr>
        <p:pic>
          <p:nvPicPr>
            <p:cNvPr id="234" name="pasted-movie.png" descr="pasted-movi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5672709" cy="3025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3" name="pasted-movie.png" descr="pasted-movie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6104509" cy="3584245"/>
            </a:xfrm>
            <a:prstGeom prst="rect">
              <a:avLst/>
            </a:prstGeom>
            <a:effectLst/>
          </p:spPr>
        </p:pic>
      </p:grpSp>
      <p:grpSp>
        <p:nvGrpSpPr>
          <p:cNvPr id="238" name="pasted-movie.png"/>
          <p:cNvGrpSpPr/>
          <p:nvPr/>
        </p:nvGrpSpPr>
        <p:grpSpPr>
          <a:xfrm>
            <a:off x="12719627" y="8448715"/>
            <a:ext cx="5665550" cy="3373590"/>
            <a:chOff x="0" y="0"/>
            <a:chExt cx="5665548" cy="3373589"/>
          </a:xfrm>
        </p:grpSpPr>
        <p:pic>
          <p:nvPicPr>
            <p:cNvPr id="237" name="pasted-movie.png" descr="pasted-movie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5900" y="139700"/>
              <a:ext cx="5233749" cy="28147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6" name="pasted-movie.png" descr="pasted-movie.png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5665549" cy="3373590"/>
            </a:xfrm>
            <a:prstGeom prst="rect">
              <a:avLst/>
            </a:prstGeom>
            <a:effectLst/>
          </p:spPr>
        </p:pic>
      </p:grpSp>
      <p:sp>
        <p:nvSpPr>
          <p:cNvPr id="239" name="TextBox 134"/>
          <p:cNvSpPr txBox="1"/>
          <p:nvPr/>
        </p:nvSpPr>
        <p:spPr>
          <a:xfrm>
            <a:off x="1866043" y="-140569"/>
            <a:ext cx="20651915" cy="292479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1828433">
              <a:lnSpc>
                <a:spcPct val="80000"/>
              </a:lnSpc>
              <a:spcBef>
                <a:spcPts val="0"/>
              </a:spcBef>
              <a:defRPr sz="15900">
                <a:solidFill>
                  <a:srgbClr val="131316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Summary</a:t>
            </a:r>
          </a:p>
        </p:txBody>
      </p:sp>
      <p:grpSp>
        <p:nvGrpSpPr>
          <p:cNvPr id="242" name="pasted-movie.png"/>
          <p:cNvGrpSpPr/>
          <p:nvPr/>
        </p:nvGrpSpPr>
        <p:grpSpPr>
          <a:xfrm>
            <a:off x="17405266" y="3906434"/>
            <a:ext cx="6416232" cy="3857306"/>
            <a:chOff x="0" y="0"/>
            <a:chExt cx="6416231" cy="3857305"/>
          </a:xfrm>
        </p:grpSpPr>
        <p:pic>
          <p:nvPicPr>
            <p:cNvPr id="241" name="pasted-movie.png" descr="pasted-movie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5900" y="139700"/>
              <a:ext cx="5984432" cy="329850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0" name="pasted-movie.png" descr="pasted-movie.png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6416232" cy="3857306"/>
            </a:xfrm>
            <a:prstGeom prst="rect">
              <a:avLst/>
            </a:prstGeom>
            <a:effectLst/>
          </p:spPr>
        </p:pic>
      </p:grpSp>
      <p:grpSp>
        <p:nvGrpSpPr>
          <p:cNvPr id="245" name="pasted-movie.png"/>
          <p:cNvGrpSpPr/>
          <p:nvPr/>
        </p:nvGrpSpPr>
        <p:grpSpPr>
          <a:xfrm>
            <a:off x="661152" y="7959417"/>
            <a:ext cx="5467862" cy="3422787"/>
            <a:chOff x="0" y="0"/>
            <a:chExt cx="5467860" cy="3422786"/>
          </a:xfrm>
        </p:grpSpPr>
        <p:pic>
          <p:nvPicPr>
            <p:cNvPr id="244" name="pasted-movie.png" descr="pasted-movie.pn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15900" y="139700"/>
              <a:ext cx="5036061" cy="286398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3" name="pasted-movie.png" descr="pasted-movie.png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0"/>
              <a:ext cx="5467861" cy="3422787"/>
            </a:xfrm>
            <a:prstGeom prst="rect">
              <a:avLst/>
            </a:prstGeom>
            <a:effectLst/>
          </p:spPr>
        </p:pic>
      </p:grpSp>
      <p:grpSp>
        <p:nvGrpSpPr>
          <p:cNvPr id="248" name="pasted-movie.png"/>
          <p:cNvGrpSpPr/>
          <p:nvPr/>
        </p:nvGrpSpPr>
        <p:grpSpPr>
          <a:xfrm>
            <a:off x="627435" y="3181931"/>
            <a:ext cx="5535296" cy="3422788"/>
            <a:chOff x="0" y="0"/>
            <a:chExt cx="5535294" cy="3422786"/>
          </a:xfrm>
        </p:grpSpPr>
        <p:pic>
          <p:nvPicPr>
            <p:cNvPr id="247" name="pasted-movie.png" descr="pasted-movie.png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15899" y="139700"/>
              <a:ext cx="5103496" cy="286398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6" name="pasted-movie.png" descr="pasted-movie.png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1" y="0"/>
              <a:ext cx="5535296" cy="3422787"/>
            </a:xfrm>
            <a:prstGeom prst="rect">
              <a:avLst/>
            </a:prstGeom>
            <a:effectLst/>
          </p:spPr>
        </p:pic>
      </p:grpSp>
      <p:grpSp>
        <p:nvGrpSpPr>
          <p:cNvPr id="251" name="pasted-movie.png"/>
          <p:cNvGrpSpPr/>
          <p:nvPr/>
        </p:nvGrpSpPr>
        <p:grpSpPr>
          <a:xfrm>
            <a:off x="12496046" y="3181931"/>
            <a:ext cx="5732983" cy="3422788"/>
            <a:chOff x="0" y="0"/>
            <a:chExt cx="5732982" cy="3422786"/>
          </a:xfrm>
        </p:grpSpPr>
        <p:pic>
          <p:nvPicPr>
            <p:cNvPr id="250" name="pasted-movie.png" descr="pasted-movie.png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15900" y="139700"/>
              <a:ext cx="5301183" cy="286398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9" name="pasted-movie.png" descr="pasted-movie.png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0" y="0"/>
              <a:ext cx="5732983" cy="342278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Box 3"/>
          <p:cNvSpPr txBox="1"/>
          <p:nvPr/>
        </p:nvSpPr>
        <p:spPr>
          <a:xfrm>
            <a:off x="2528865" y="577344"/>
            <a:ext cx="18707896" cy="174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1828433">
              <a:lnSpc>
                <a:spcPct val="100000"/>
              </a:lnSpc>
              <a:spcBef>
                <a:spcPts val="0"/>
              </a:spcBef>
              <a:defRPr spc="-438" sz="11200">
                <a:solidFill>
                  <a:srgbClr val="11134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Conceptual Framework</a:t>
            </a:r>
          </a:p>
        </p:txBody>
      </p:sp>
      <p:sp>
        <p:nvSpPr>
          <p:cNvPr id="425" name="TextBox 3"/>
          <p:cNvSpPr txBox="1"/>
          <p:nvPr/>
        </p:nvSpPr>
        <p:spPr>
          <a:xfrm>
            <a:off x="1787987" y="2366073"/>
            <a:ext cx="20664774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1828433">
              <a:lnSpc>
                <a:spcPct val="100000"/>
              </a:lnSpc>
              <a:spcBef>
                <a:spcPts val="0"/>
              </a:spcBef>
              <a:defRPr spc="-188">
                <a:solidFill>
                  <a:schemeClr val="accent5">
                    <a:lumOff val="-29866"/>
                  </a:schemeClr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A study of Roles and Responsibilities of Investors in Educational Ventures</a:t>
            </a:r>
          </a:p>
        </p:txBody>
      </p:sp>
      <p:grpSp>
        <p:nvGrpSpPr>
          <p:cNvPr id="430" name="Group"/>
          <p:cNvGrpSpPr/>
          <p:nvPr/>
        </p:nvGrpSpPr>
        <p:grpSpPr>
          <a:xfrm>
            <a:off x="2535203" y="5515237"/>
            <a:ext cx="6940109" cy="5331851"/>
            <a:chOff x="0" y="0"/>
            <a:chExt cx="6940108" cy="5331850"/>
          </a:xfrm>
        </p:grpSpPr>
        <p:sp>
          <p:nvSpPr>
            <p:cNvPr id="426" name="Rounded Rectangle"/>
            <p:cNvSpPr/>
            <p:nvPr/>
          </p:nvSpPr>
          <p:spPr>
            <a:xfrm>
              <a:off x="0" y="0"/>
              <a:ext cx="6940109" cy="5331851"/>
            </a:xfrm>
            <a:prstGeom prst="roundRect">
              <a:avLst>
                <a:gd name="adj" fmla="val 19025"/>
              </a:avLst>
            </a:prstGeom>
            <a:solidFill>
              <a:srgbClr val="EAAF69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63500" dir="27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27" name="General Information"/>
            <p:cNvSpPr txBox="1"/>
            <p:nvPr/>
          </p:nvSpPr>
          <p:spPr>
            <a:xfrm>
              <a:off x="802405" y="348164"/>
              <a:ext cx="5335298" cy="791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t">
              <a:spAutoFit/>
            </a:bodyPr>
            <a:lstStyle>
              <a:lvl1pPr algn="ctr" defTabSz="1087636">
                <a:spcBef>
                  <a:spcPts val="500"/>
                </a:spcBef>
                <a:defRPr sz="3900">
                  <a:latin typeface="Poppins Bold"/>
                  <a:ea typeface="Poppins Bold"/>
                  <a:cs typeface="Poppins Bold"/>
                  <a:sym typeface="Poppins Bold"/>
                </a:defRPr>
              </a:lvl1pPr>
            </a:lstStyle>
            <a:p>
              <a:pPr/>
              <a:r>
                <a:t>General Information</a:t>
              </a:r>
            </a:p>
          </p:txBody>
        </p:sp>
        <p:sp>
          <p:nvSpPr>
            <p:cNvPr id="428" name="1. Gender…"/>
            <p:cNvSpPr txBox="1"/>
            <p:nvPr/>
          </p:nvSpPr>
          <p:spPr>
            <a:xfrm>
              <a:off x="1146770" y="1640720"/>
              <a:ext cx="4193353" cy="31637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t">
              <a:spAutoFit/>
            </a:bodyPr>
            <a:lstStyle/>
            <a:p>
              <a:pPr defTabSz="1087636">
                <a:spcBef>
                  <a:spcPts val="500"/>
                </a:spcBef>
                <a:defRPr sz="3200"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1. Gender </a:t>
              </a:r>
            </a:p>
            <a:p>
              <a:pPr defTabSz="1087636">
                <a:spcBef>
                  <a:spcPts val="500"/>
                </a:spcBef>
                <a:defRPr sz="3200"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2. Age </a:t>
              </a:r>
            </a:p>
            <a:p>
              <a:pPr defTabSz="1087636">
                <a:spcBef>
                  <a:spcPts val="500"/>
                </a:spcBef>
                <a:defRPr sz="3200"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3. Occupation</a:t>
              </a:r>
            </a:p>
            <a:p>
              <a:pPr defTabSz="1087636">
                <a:spcBef>
                  <a:spcPts val="500"/>
                </a:spcBef>
                <a:defRPr sz="3200"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4. Education</a:t>
              </a:r>
            </a:p>
            <a:p>
              <a:pPr defTabSz="1087636">
                <a:spcBef>
                  <a:spcPts val="500"/>
                </a:spcBef>
                <a:defRPr sz="3200"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5. Work experience</a:t>
              </a:r>
            </a:p>
          </p:txBody>
        </p:sp>
        <p:sp>
          <p:nvSpPr>
            <p:cNvPr id="429" name="Line"/>
            <p:cNvSpPr/>
            <p:nvPr/>
          </p:nvSpPr>
          <p:spPr>
            <a:xfrm>
              <a:off x="471551" y="1389998"/>
              <a:ext cx="5997007" cy="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38" name="Group"/>
          <p:cNvGrpSpPr/>
          <p:nvPr/>
        </p:nvGrpSpPr>
        <p:grpSpPr>
          <a:xfrm>
            <a:off x="9303126" y="4282436"/>
            <a:ext cx="12545671" cy="8180535"/>
            <a:chOff x="-133350" y="0"/>
            <a:chExt cx="12545669" cy="8180534"/>
          </a:xfrm>
        </p:grpSpPr>
        <p:grpSp>
          <p:nvGrpSpPr>
            <p:cNvPr id="435" name="Group"/>
            <p:cNvGrpSpPr/>
            <p:nvPr/>
          </p:nvGrpSpPr>
          <p:grpSpPr>
            <a:xfrm>
              <a:off x="3383080" y="0"/>
              <a:ext cx="9029240" cy="8180535"/>
              <a:chOff x="0" y="0"/>
              <a:chExt cx="9029239" cy="8180534"/>
            </a:xfrm>
          </p:grpSpPr>
          <p:sp>
            <p:nvSpPr>
              <p:cNvPr id="431" name="Rounded Rectangle"/>
              <p:cNvSpPr/>
              <p:nvPr/>
            </p:nvSpPr>
            <p:spPr>
              <a:xfrm>
                <a:off x="0" y="0"/>
                <a:ext cx="9029240" cy="8180535"/>
              </a:xfrm>
              <a:prstGeom prst="roundRect">
                <a:avLst>
                  <a:gd name="adj" fmla="val 12400"/>
                </a:avLst>
              </a:prstGeom>
              <a:solidFill>
                <a:srgbClr val="56B8B4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63500" dir="27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32" name="Opinion on the roles and responsibilities of investors in educational ventures"/>
              <p:cNvSpPr txBox="1"/>
              <p:nvPr/>
            </p:nvSpPr>
            <p:spPr>
              <a:xfrm>
                <a:off x="674416" y="258549"/>
                <a:ext cx="7680409" cy="1835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72" tIns="45672" rIns="45672" bIns="45672" numCol="1" anchor="t">
                <a:spAutoFit/>
              </a:bodyPr>
              <a:lstStyle>
                <a:lvl1pPr algn="ctr" defTabSz="1087636">
                  <a:spcBef>
                    <a:spcPts val="500"/>
                  </a:spcBef>
                  <a:defRPr sz="3300">
                    <a:latin typeface="Poppins Bold"/>
                    <a:ea typeface="Poppins Bold"/>
                    <a:cs typeface="Poppins Bold"/>
                    <a:sym typeface="Poppins Bold"/>
                  </a:defRPr>
                </a:lvl1pPr>
              </a:lstStyle>
              <a:p>
                <a:pPr/>
                <a:r>
                  <a:t>Opinion on the roles and responsibilities of investors in educational ventures</a:t>
                </a:r>
              </a:p>
            </p:txBody>
          </p:sp>
          <p:sp>
            <p:nvSpPr>
              <p:cNvPr id="433" name="Line"/>
              <p:cNvSpPr/>
              <p:nvPr/>
            </p:nvSpPr>
            <p:spPr>
              <a:xfrm>
                <a:off x="424388" y="2299282"/>
                <a:ext cx="8180465" cy="1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4" name="1. Financial Support…"/>
              <p:cNvSpPr txBox="1"/>
              <p:nvPr/>
            </p:nvSpPr>
            <p:spPr>
              <a:xfrm>
                <a:off x="902895" y="2747230"/>
                <a:ext cx="8121603" cy="49489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72" tIns="45672" rIns="45672" bIns="45672" numCol="1" anchor="t">
                <a:spAutoFit/>
              </a:bodyPr>
              <a:lstStyle/>
              <a:p>
                <a:pPr defTabSz="1087636">
                  <a:spcBef>
                    <a:spcPts val="500"/>
                  </a:spcBef>
                  <a:defRPr sz="3100"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1. Financial Support </a:t>
                </a:r>
              </a:p>
              <a:p>
                <a:pPr defTabSz="1087636">
                  <a:spcBef>
                    <a:spcPts val="500"/>
                  </a:spcBef>
                  <a:defRPr sz="3100"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2. Guidance and Mentorship </a:t>
                </a:r>
              </a:p>
              <a:p>
                <a:pPr defTabSz="1087636">
                  <a:spcBef>
                    <a:spcPts val="500"/>
                  </a:spcBef>
                  <a:defRPr sz="3100"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3. Networking and Partnerships </a:t>
                </a:r>
              </a:p>
              <a:p>
                <a:pPr defTabSz="1087636">
                  <a:spcBef>
                    <a:spcPts val="500"/>
                  </a:spcBef>
                  <a:defRPr sz="3100"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4. Governance and Accountability </a:t>
                </a:r>
              </a:p>
              <a:p>
                <a:pPr defTabSz="1087636">
                  <a:spcBef>
                    <a:spcPts val="500"/>
                  </a:spcBef>
                  <a:defRPr sz="3100"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5. Risk Management </a:t>
                </a:r>
              </a:p>
              <a:p>
                <a:pPr defTabSz="1087636">
                  <a:spcBef>
                    <a:spcPts val="500"/>
                  </a:spcBef>
                  <a:defRPr sz="3100"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6. Advocacy and Branding</a:t>
                </a:r>
              </a:p>
              <a:p>
                <a:pPr defTabSz="1087636">
                  <a:spcBef>
                    <a:spcPts val="500"/>
                  </a:spcBef>
                  <a:defRPr sz="3100"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7. Exit Strategy </a:t>
                </a:r>
              </a:p>
              <a:p>
                <a:pPr defTabSz="1087636">
                  <a:spcBef>
                    <a:spcPts val="500"/>
                  </a:spcBef>
                  <a:defRPr sz="3100"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8. Ethical and Social Responsibilities</a:t>
                </a:r>
              </a:p>
            </p:txBody>
          </p:sp>
        </p:grpSp>
        <p:pic>
          <p:nvPicPr>
            <p:cNvPr id="436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33350" y="3325533"/>
              <a:ext cx="3599238" cy="114476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0" grpId="1"/>
      <p:bldP build="whole" bldLvl="1" animBg="1" rev="0" advAuto="0" spid="43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DDE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roup"/>
          <p:cNvGrpSpPr/>
          <p:nvPr/>
        </p:nvGrpSpPr>
        <p:grpSpPr>
          <a:xfrm>
            <a:off x="-474805" y="3909686"/>
            <a:ext cx="12709843" cy="5293452"/>
            <a:chOff x="0" y="0"/>
            <a:chExt cx="12709842" cy="5293451"/>
          </a:xfrm>
        </p:grpSpPr>
        <p:sp>
          <p:nvSpPr>
            <p:cNvPr id="442" name="Line 8"/>
            <p:cNvSpPr/>
            <p:nvPr/>
          </p:nvSpPr>
          <p:spPr>
            <a:xfrm>
              <a:off x="10022314" y="1064198"/>
              <a:ext cx="2687529" cy="4229254"/>
            </a:xfrm>
            <a:prstGeom prst="line">
              <a:avLst/>
            </a:prstGeom>
            <a:noFill/>
            <a:ln w="63500" cap="flat">
              <a:solidFill>
                <a:srgbClr val="9411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68686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45" name="Group"/>
            <p:cNvGrpSpPr/>
            <p:nvPr/>
          </p:nvGrpSpPr>
          <p:grpSpPr>
            <a:xfrm>
              <a:off x="9143852" y="7486"/>
              <a:ext cx="1542186" cy="1404388"/>
              <a:chOff x="0" y="0"/>
              <a:chExt cx="1542184" cy="1404386"/>
            </a:xfrm>
          </p:grpSpPr>
          <p:sp>
            <p:nvSpPr>
              <p:cNvPr id="443" name="Freeform 272"/>
              <p:cNvSpPr/>
              <p:nvPr/>
            </p:nvSpPr>
            <p:spPr>
              <a:xfrm>
                <a:off x="-1" y="0"/>
                <a:ext cx="1542186" cy="1404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785"/>
                    </a:moveTo>
                    <a:cubicBezTo>
                      <a:pt x="21600" y="16777"/>
                      <a:pt x="16777" y="21600"/>
                      <a:pt x="10815" y="21600"/>
                    </a:cubicBezTo>
                    <a:cubicBezTo>
                      <a:pt x="4823" y="21600"/>
                      <a:pt x="0" y="16777"/>
                      <a:pt x="0" y="10785"/>
                    </a:cubicBezTo>
                    <a:cubicBezTo>
                      <a:pt x="0" y="4823"/>
                      <a:pt x="4823" y="0"/>
                      <a:pt x="10815" y="0"/>
                    </a:cubicBezTo>
                    <a:cubicBezTo>
                      <a:pt x="16777" y="0"/>
                      <a:pt x="21600" y="4823"/>
                      <a:pt x="21600" y="10785"/>
                    </a:cubicBezTo>
                  </a:path>
                </a:pathLst>
              </a:custGeom>
              <a:solidFill>
                <a:srgbClr val="E3B861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400">
                    <a:solidFill>
                      <a:srgbClr val="68686E"/>
                    </a:solidFill>
                    <a:latin typeface="Lato-Light"/>
                    <a:ea typeface="Lato-Light"/>
                    <a:cs typeface="Lato-Light"/>
                    <a:sym typeface="Lato-Light"/>
                  </a:defRPr>
                </a:pPr>
              </a:p>
            </p:txBody>
          </p:sp>
          <p:sp>
            <p:nvSpPr>
              <p:cNvPr id="444" name="TextBox 8"/>
              <p:cNvSpPr txBox="1"/>
              <p:nvPr/>
            </p:nvSpPr>
            <p:spPr>
              <a:xfrm>
                <a:off x="524623" y="253050"/>
                <a:ext cx="492937" cy="8877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 defTabSz="1828433">
                  <a:lnSpc>
                    <a:spcPct val="100000"/>
                  </a:lnSpc>
                  <a:spcBef>
                    <a:spcPts val="0"/>
                  </a:spcBef>
                  <a:defRPr b="1" spc="-30" sz="40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1</a:t>
                </a:r>
              </a:p>
            </p:txBody>
          </p:sp>
        </p:grpSp>
        <p:sp>
          <p:nvSpPr>
            <p:cNvPr id="446" name="TextBox 18"/>
            <p:cNvSpPr txBox="1"/>
            <p:nvPr/>
          </p:nvSpPr>
          <p:spPr>
            <a:xfrm>
              <a:off x="0" y="0"/>
              <a:ext cx="8462952" cy="1310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r" defTabSz="1828433">
                <a:lnSpc>
                  <a:spcPct val="100000"/>
                </a:lnSpc>
                <a:spcBef>
                  <a:spcPts val="0"/>
                </a:spcBef>
                <a:defRPr sz="4000">
                  <a:latin typeface="Lato Bold"/>
                  <a:ea typeface="Lato Bold"/>
                  <a:cs typeface="Lato Bold"/>
                  <a:sym typeface="Lato Bold"/>
                </a:defRPr>
              </a:pPr>
              <a:r>
                <a:t>Entrepreneurial Mindset </a:t>
              </a:r>
            </a:p>
            <a:p>
              <a:pPr algn="r" defTabSz="1828433">
                <a:lnSpc>
                  <a:spcPct val="100000"/>
                </a:lnSpc>
                <a:spcBef>
                  <a:spcPts val="0"/>
                </a:spcBef>
                <a:defRPr sz="4000">
                  <a:latin typeface="Lato Bold"/>
                  <a:ea typeface="Lato Bold"/>
                  <a:cs typeface="Lato Bold"/>
                  <a:sym typeface="Lato Bold"/>
                </a:defRPr>
              </a:pPr>
              <a:r>
                <a:t>in Education</a:t>
              </a:r>
            </a:p>
          </p:txBody>
        </p:sp>
      </p:grpSp>
      <p:grpSp>
        <p:nvGrpSpPr>
          <p:cNvPr id="453" name="Group"/>
          <p:cNvGrpSpPr/>
          <p:nvPr/>
        </p:nvGrpSpPr>
        <p:grpSpPr>
          <a:xfrm>
            <a:off x="268191" y="5680457"/>
            <a:ext cx="11979945" cy="3081311"/>
            <a:chOff x="0" y="0"/>
            <a:chExt cx="11979943" cy="3081309"/>
          </a:xfrm>
        </p:grpSpPr>
        <p:sp>
          <p:nvSpPr>
            <p:cNvPr id="448" name="Line 10"/>
            <p:cNvSpPr/>
            <p:nvPr/>
          </p:nvSpPr>
          <p:spPr>
            <a:xfrm>
              <a:off x="7984018" y="966682"/>
              <a:ext cx="3995926" cy="2114628"/>
            </a:xfrm>
            <a:prstGeom prst="line">
              <a:avLst/>
            </a:prstGeom>
            <a:noFill/>
            <a:ln w="63500" cap="flat">
              <a:solidFill>
                <a:srgbClr val="9411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68686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9" name="TextBox 19"/>
            <p:cNvSpPr txBox="1"/>
            <p:nvPr/>
          </p:nvSpPr>
          <p:spPr>
            <a:xfrm>
              <a:off x="0" y="363159"/>
              <a:ext cx="6094832" cy="70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 defTabSz="1828433">
                <a:lnSpc>
                  <a:spcPct val="100000"/>
                </a:lnSpc>
                <a:spcBef>
                  <a:spcPts val="0"/>
                </a:spcBef>
                <a:defRPr sz="4000"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/>
              <a:r>
                <a:t>Educational Ventures</a:t>
              </a:r>
            </a:p>
          </p:txBody>
        </p:sp>
        <p:grpSp>
          <p:nvGrpSpPr>
            <p:cNvPr id="452" name="Group"/>
            <p:cNvGrpSpPr/>
            <p:nvPr/>
          </p:nvGrpSpPr>
          <p:grpSpPr>
            <a:xfrm>
              <a:off x="6616686" y="0"/>
              <a:ext cx="1542186" cy="1404387"/>
              <a:chOff x="0" y="0"/>
              <a:chExt cx="1542184" cy="1404386"/>
            </a:xfrm>
          </p:grpSpPr>
          <p:sp>
            <p:nvSpPr>
              <p:cNvPr id="450" name="Freeform 272"/>
              <p:cNvSpPr/>
              <p:nvPr/>
            </p:nvSpPr>
            <p:spPr>
              <a:xfrm>
                <a:off x="-1" y="0"/>
                <a:ext cx="1542186" cy="1404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785"/>
                    </a:moveTo>
                    <a:cubicBezTo>
                      <a:pt x="21600" y="16777"/>
                      <a:pt x="16777" y="21600"/>
                      <a:pt x="10815" y="21600"/>
                    </a:cubicBezTo>
                    <a:cubicBezTo>
                      <a:pt x="4823" y="21600"/>
                      <a:pt x="0" y="16777"/>
                      <a:pt x="0" y="10785"/>
                    </a:cubicBezTo>
                    <a:cubicBezTo>
                      <a:pt x="0" y="4823"/>
                      <a:pt x="4823" y="0"/>
                      <a:pt x="10815" y="0"/>
                    </a:cubicBezTo>
                    <a:cubicBezTo>
                      <a:pt x="16777" y="0"/>
                      <a:pt x="21600" y="4823"/>
                      <a:pt x="21600" y="10785"/>
                    </a:cubicBezTo>
                  </a:path>
                </a:pathLst>
              </a:custGeom>
              <a:solidFill>
                <a:srgbClr val="E3B861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400">
                    <a:solidFill>
                      <a:srgbClr val="68686E"/>
                    </a:solidFill>
                    <a:latin typeface="Lato-Light"/>
                    <a:ea typeface="Lato-Light"/>
                    <a:cs typeface="Lato-Light"/>
                    <a:sym typeface="Lato-Light"/>
                  </a:defRPr>
                </a:pPr>
              </a:p>
            </p:txBody>
          </p:sp>
          <p:sp>
            <p:nvSpPr>
              <p:cNvPr id="451" name="TextBox 8"/>
              <p:cNvSpPr txBox="1"/>
              <p:nvPr/>
            </p:nvSpPr>
            <p:spPr>
              <a:xfrm>
                <a:off x="524623" y="253050"/>
                <a:ext cx="492937" cy="8877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 defTabSz="1828433">
                  <a:lnSpc>
                    <a:spcPct val="100000"/>
                  </a:lnSpc>
                  <a:spcBef>
                    <a:spcPts val="0"/>
                  </a:spcBef>
                  <a:defRPr b="1" spc="-30" sz="40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2</a:t>
                </a:r>
              </a:p>
            </p:txBody>
          </p:sp>
        </p:grpSp>
      </p:grpSp>
      <p:grpSp>
        <p:nvGrpSpPr>
          <p:cNvPr id="459" name="Group"/>
          <p:cNvGrpSpPr/>
          <p:nvPr/>
        </p:nvGrpSpPr>
        <p:grpSpPr>
          <a:xfrm>
            <a:off x="-1441216" y="7878095"/>
            <a:ext cx="13858441" cy="1404388"/>
            <a:chOff x="0" y="0"/>
            <a:chExt cx="13858438" cy="1404386"/>
          </a:xfrm>
        </p:grpSpPr>
        <p:sp>
          <p:nvSpPr>
            <p:cNvPr id="454" name="Line 12"/>
            <p:cNvSpPr/>
            <p:nvPr/>
          </p:nvSpPr>
          <p:spPr>
            <a:xfrm>
              <a:off x="9126976" y="815334"/>
              <a:ext cx="4731463" cy="1"/>
            </a:xfrm>
            <a:prstGeom prst="line">
              <a:avLst/>
            </a:prstGeom>
            <a:noFill/>
            <a:ln w="63500" cap="flat">
              <a:solidFill>
                <a:srgbClr val="9411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68686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55" name="TextBox 20"/>
            <p:cNvSpPr txBox="1"/>
            <p:nvPr/>
          </p:nvSpPr>
          <p:spPr>
            <a:xfrm>
              <a:off x="0" y="0"/>
              <a:ext cx="7158465" cy="1310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r" defTabSz="1828433">
                <a:lnSpc>
                  <a:spcPct val="100000"/>
                </a:lnSpc>
                <a:spcBef>
                  <a:spcPts val="0"/>
                </a:spcBef>
                <a:defRPr sz="4000">
                  <a:latin typeface="Lato Bold"/>
                  <a:ea typeface="Lato Bold"/>
                  <a:cs typeface="Lato Bold"/>
                  <a:sym typeface="Lato Bold"/>
                </a:defRPr>
              </a:pPr>
              <a:r>
                <a:t>Business Models </a:t>
              </a:r>
            </a:p>
            <a:p>
              <a:pPr algn="r" defTabSz="1828433">
                <a:lnSpc>
                  <a:spcPct val="100000"/>
                </a:lnSpc>
                <a:spcBef>
                  <a:spcPts val="0"/>
                </a:spcBef>
                <a:defRPr sz="4000">
                  <a:latin typeface="Lato Bold"/>
                  <a:ea typeface="Lato Bold"/>
                  <a:cs typeface="Lato Bold"/>
                  <a:sym typeface="Lato Bold"/>
                </a:defRPr>
              </a:pPr>
              <a:r>
                <a:t>in Education</a:t>
              </a:r>
            </a:p>
          </p:txBody>
        </p:sp>
        <p:grpSp>
          <p:nvGrpSpPr>
            <p:cNvPr id="458" name="Group"/>
            <p:cNvGrpSpPr/>
            <p:nvPr/>
          </p:nvGrpSpPr>
          <p:grpSpPr>
            <a:xfrm>
              <a:off x="7526346" y="0"/>
              <a:ext cx="1542186" cy="1404387"/>
              <a:chOff x="0" y="0"/>
              <a:chExt cx="1542184" cy="1404386"/>
            </a:xfrm>
          </p:grpSpPr>
          <p:sp>
            <p:nvSpPr>
              <p:cNvPr id="456" name="Freeform 272"/>
              <p:cNvSpPr/>
              <p:nvPr/>
            </p:nvSpPr>
            <p:spPr>
              <a:xfrm>
                <a:off x="-1" y="0"/>
                <a:ext cx="1542186" cy="1404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785"/>
                    </a:moveTo>
                    <a:cubicBezTo>
                      <a:pt x="21600" y="16777"/>
                      <a:pt x="16777" y="21600"/>
                      <a:pt x="10815" y="21600"/>
                    </a:cubicBezTo>
                    <a:cubicBezTo>
                      <a:pt x="4823" y="21600"/>
                      <a:pt x="0" y="16777"/>
                      <a:pt x="0" y="10785"/>
                    </a:cubicBezTo>
                    <a:cubicBezTo>
                      <a:pt x="0" y="4823"/>
                      <a:pt x="4823" y="0"/>
                      <a:pt x="10815" y="0"/>
                    </a:cubicBezTo>
                    <a:cubicBezTo>
                      <a:pt x="16777" y="0"/>
                      <a:pt x="21600" y="4823"/>
                      <a:pt x="21600" y="10785"/>
                    </a:cubicBezTo>
                  </a:path>
                </a:pathLst>
              </a:custGeom>
              <a:solidFill>
                <a:srgbClr val="E3B861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400">
                    <a:solidFill>
                      <a:srgbClr val="68686E"/>
                    </a:solidFill>
                    <a:latin typeface="Lato-Light"/>
                    <a:ea typeface="Lato-Light"/>
                    <a:cs typeface="Lato-Light"/>
                    <a:sym typeface="Lato-Light"/>
                  </a:defRPr>
                </a:pPr>
              </a:p>
            </p:txBody>
          </p:sp>
          <p:sp>
            <p:nvSpPr>
              <p:cNvPr id="457" name="TextBox 8"/>
              <p:cNvSpPr txBox="1"/>
              <p:nvPr/>
            </p:nvSpPr>
            <p:spPr>
              <a:xfrm>
                <a:off x="524623" y="253050"/>
                <a:ext cx="492937" cy="8877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 defTabSz="1828433">
                  <a:lnSpc>
                    <a:spcPct val="100000"/>
                  </a:lnSpc>
                  <a:spcBef>
                    <a:spcPts val="0"/>
                  </a:spcBef>
                  <a:defRPr b="1" spc="-30" sz="40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</p:grpSp>
      </p:grpSp>
      <p:grpSp>
        <p:nvGrpSpPr>
          <p:cNvPr id="465" name="Group"/>
          <p:cNvGrpSpPr/>
          <p:nvPr/>
        </p:nvGrpSpPr>
        <p:grpSpPr>
          <a:xfrm>
            <a:off x="-691274" y="8303692"/>
            <a:ext cx="13142781" cy="3107213"/>
            <a:chOff x="0" y="27491"/>
            <a:chExt cx="13142780" cy="3107211"/>
          </a:xfrm>
        </p:grpSpPr>
        <p:sp>
          <p:nvSpPr>
            <p:cNvPr id="460" name="Line 11"/>
            <p:cNvSpPr/>
            <p:nvPr/>
          </p:nvSpPr>
          <p:spPr>
            <a:xfrm flipH="1">
              <a:off x="9132706" y="27491"/>
              <a:ext cx="4010075" cy="2114627"/>
            </a:xfrm>
            <a:prstGeom prst="line">
              <a:avLst/>
            </a:prstGeom>
            <a:noFill/>
            <a:ln w="63500" cap="flat">
              <a:solidFill>
                <a:srgbClr val="9411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68686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1" name="TextBox 21"/>
            <p:cNvSpPr txBox="1"/>
            <p:nvPr/>
          </p:nvSpPr>
          <p:spPr>
            <a:xfrm>
              <a:off x="0" y="1824062"/>
              <a:ext cx="7046092" cy="1310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r" defTabSz="1828433">
                <a:lnSpc>
                  <a:spcPct val="100000"/>
                </a:lnSpc>
                <a:spcBef>
                  <a:spcPts val="0"/>
                </a:spcBef>
                <a:defRPr sz="4000">
                  <a:latin typeface="Lato Bold"/>
                  <a:ea typeface="Lato Bold"/>
                  <a:cs typeface="Lato Bold"/>
                  <a:sym typeface="Lato Bold"/>
                </a:defRPr>
              </a:pPr>
              <a:r>
                <a:t>Blended Learning </a:t>
              </a:r>
            </a:p>
            <a:p>
              <a:pPr algn="r" defTabSz="1828433">
                <a:lnSpc>
                  <a:spcPct val="100000"/>
                </a:lnSpc>
                <a:spcBef>
                  <a:spcPts val="0"/>
                </a:spcBef>
                <a:defRPr sz="4000">
                  <a:latin typeface="Lato Bold"/>
                  <a:ea typeface="Lato Bold"/>
                  <a:cs typeface="Lato Bold"/>
                  <a:sym typeface="Lato Bold"/>
                </a:defRPr>
              </a:pPr>
              <a:r>
                <a:t>Ventures</a:t>
              </a:r>
            </a:p>
          </p:txBody>
        </p:sp>
        <p:grpSp>
          <p:nvGrpSpPr>
            <p:cNvPr id="464" name="Group"/>
            <p:cNvGrpSpPr/>
            <p:nvPr/>
          </p:nvGrpSpPr>
          <p:grpSpPr>
            <a:xfrm>
              <a:off x="7729083" y="1555808"/>
              <a:ext cx="1542185" cy="1404387"/>
              <a:chOff x="0" y="0"/>
              <a:chExt cx="1542184" cy="1404386"/>
            </a:xfrm>
          </p:grpSpPr>
          <p:sp>
            <p:nvSpPr>
              <p:cNvPr id="462" name="Freeform 272"/>
              <p:cNvSpPr/>
              <p:nvPr/>
            </p:nvSpPr>
            <p:spPr>
              <a:xfrm>
                <a:off x="-1" y="0"/>
                <a:ext cx="1542186" cy="1404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785"/>
                    </a:moveTo>
                    <a:cubicBezTo>
                      <a:pt x="21600" y="16777"/>
                      <a:pt x="16777" y="21600"/>
                      <a:pt x="10815" y="21600"/>
                    </a:cubicBezTo>
                    <a:cubicBezTo>
                      <a:pt x="4823" y="21600"/>
                      <a:pt x="0" y="16777"/>
                      <a:pt x="0" y="10785"/>
                    </a:cubicBezTo>
                    <a:cubicBezTo>
                      <a:pt x="0" y="4823"/>
                      <a:pt x="4823" y="0"/>
                      <a:pt x="10815" y="0"/>
                    </a:cubicBezTo>
                    <a:cubicBezTo>
                      <a:pt x="16777" y="0"/>
                      <a:pt x="21600" y="4823"/>
                      <a:pt x="21600" y="10785"/>
                    </a:cubicBezTo>
                  </a:path>
                </a:pathLst>
              </a:custGeom>
              <a:solidFill>
                <a:srgbClr val="E3B861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400">
                    <a:solidFill>
                      <a:srgbClr val="68686E"/>
                    </a:solidFill>
                    <a:latin typeface="Lato-Light"/>
                    <a:ea typeface="Lato-Light"/>
                    <a:cs typeface="Lato-Light"/>
                    <a:sym typeface="Lato-Light"/>
                  </a:defRPr>
                </a:pPr>
              </a:p>
            </p:txBody>
          </p:sp>
          <p:sp>
            <p:nvSpPr>
              <p:cNvPr id="463" name="TextBox 8"/>
              <p:cNvSpPr txBox="1"/>
              <p:nvPr/>
            </p:nvSpPr>
            <p:spPr>
              <a:xfrm>
                <a:off x="524623" y="253050"/>
                <a:ext cx="492937" cy="8877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 defTabSz="1828433">
                  <a:lnSpc>
                    <a:spcPct val="100000"/>
                  </a:lnSpc>
                  <a:spcBef>
                    <a:spcPts val="0"/>
                  </a:spcBef>
                  <a:defRPr b="1" spc="-30" sz="40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4</a:t>
                </a:r>
              </a:p>
            </p:txBody>
          </p:sp>
        </p:grpSp>
      </p:grpSp>
      <p:grpSp>
        <p:nvGrpSpPr>
          <p:cNvPr id="471" name="Group"/>
          <p:cNvGrpSpPr/>
          <p:nvPr/>
        </p:nvGrpSpPr>
        <p:grpSpPr>
          <a:xfrm>
            <a:off x="2669411" y="7790629"/>
            <a:ext cx="10449905" cy="5293714"/>
            <a:chOff x="0" y="20034"/>
            <a:chExt cx="10449903" cy="5293713"/>
          </a:xfrm>
        </p:grpSpPr>
        <p:sp>
          <p:nvSpPr>
            <p:cNvPr id="466" name="Line 9"/>
            <p:cNvSpPr/>
            <p:nvPr/>
          </p:nvSpPr>
          <p:spPr>
            <a:xfrm flipH="1">
              <a:off x="7748231" y="20034"/>
              <a:ext cx="2701673" cy="4229255"/>
            </a:xfrm>
            <a:prstGeom prst="line">
              <a:avLst/>
            </a:prstGeom>
            <a:noFill/>
            <a:ln w="63500" cap="flat">
              <a:solidFill>
                <a:srgbClr val="9411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68686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7" name="TextBox 22"/>
            <p:cNvSpPr txBox="1"/>
            <p:nvPr/>
          </p:nvSpPr>
          <p:spPr>
            <a:xfrm>
              <a:off x="0" y="4443440"/>
              <a:ext cx="6263183" cy="70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1828433">
                <a:lnSpc>
                  <a:spcPct val="100000"/>
                </a:lnSpc>
                <a:spcBef>
                  <a:spcPts val="0"/>
                </a:spcBef>
                <a:defRPr sz="4000"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/>
              <a:r>
                <a:t>Incubators &amp; Accelerators</a:t>
              </a:r>
            </a:p>
          </p:txBody>
        </p:sp>
        <p:grpSp>
          <p:nvGrpSpPr>
            <p:cNvPr id="470" name="Group"/>
            <p:cNvGrpSpPr/>
            <p:nvPr/>
          </p:nvGrpSpPr>
          <p:grpSpPr>
            <a:xfrm>
              <a:off x="6517220" y="3909361"/>
              <a:ext cx="1542185" cy="1404387"/>
              <a:chOff x="0" y="0"/>
              <a:chExt cx="1542184" cy="1404386"/>
            </a:xfrm>
          </p:grpSpPr>
          <p:sp>
            <p:nvSpPr>
              <p:cNvPr id="468" name="Freeform 272"/>
              <p:cNvSpPr/>
              <p:nvPr/>
            </p:nvSpPr>
            <p:spPr>
              <a:xfrm>
                <a:off x="-1" y="0"/>
                <a:ext cx="1542186" cy="1404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785"/>
                    </a:moveTo>
                    <a:cubicBezTo>
                      <a:pt x="21600" y="16777"/>
                      <a:pt x="16777" y="21600"/>
                      <a:pt x="10815" y="21600"/>
                    </a:cubicBezTo>
                    <a:cubicBezTo>
                      <a:pt x="4823" y="21600"/>
                      <a:pt x="0" y="16777"/>
                      <a:pt x="0" y="10785"/>
                    </a:cubicBezTo>
                    <a:cubicBezTo>
                      <a:pt x="0" y="4823"/>
                      <a:pt x="4823" y="0"/>
                      <a:pt x="10815" y="0"/>
                    </a:cubicBezTo>
                    <a:cubicBezTo>
                      <a:pt x="16777" y="0"/>
                      <a:pt x="21600" y="4823"/>
                      <a:pt x="21600" y="10785"/>
                    </a:cubicBezTo>
                  </a:path>
                </a:pathLst>
              </a:custGeom>
              <a:solidFill>
                <a:srgbClr val="E3B861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400">
                    <a:solidFill>
                      <a:srgbClr val="68686E"/>
                    </a:solidFill>
                    <a:latin typeface="Lato-Light"/>
                    <a:ea typeface="Lato-Light"/>
                    <a:cs typeface="Lato-Light"/>
                    <a:sym typeface="Lato-Light"/>
                  </a:defRPr>
                </a:pPr>
              </a:p>
            </p:txBody>
          </p:sp>
          <p:sp>
            <p:nvSpPr>
              <p:cNvPr id="469" name="TextBox 8"/>
              <p:cNvSpPr txBox="1"/>
              <p:nvPr/>
            </p:nvSpPr>
            <p:spPr>
              <a:xfrm>
                <a:off x="524623" y="253050"/>
                <a:ext cx="492937" cy="8877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 defTabSz="1828433">
                  <a:lnSpc>
                    <a:spcPct val="100000"/>
                  </a:lnSpc>
                  <a:spcBef>
                    <a:spcPts val="0"/>
                  </a:spcBef>
                  <a:defRPr b="1" spc="-30" sz="40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5</a:t>
                </a:r>
              </a:p>
            </p:txBody>
          </p:sp>
        </p:grpSp>
      </p:grpSp>
      <p:grpSp>
        <p:nvGrpSpPr>
          <p:cNvPr id="477" name="Group"/>
          <p:cNvGrpSpPr/>
          <p:nvPr/>
        </p:nvGrpSpPr>
        <p:grpSpPr>
          <a:xfrm>
            <a:off x="10790147" y="7790948"/>
            <a:ext cx="12491468" cy="5292925"/>
            <a:chOff x="0" y="19884"/>
            <a:chExt cx="12491466" cy="5292923"/>
          </a:xfrm>
        </p:grpSpPr>
        <p:sp>
          <p:nvSpPr>
            <p:cNvPr id="472" name="Line 3"/>
            <p:cNvSpPr/>
            <p:nvPr/>
          </p:nvSpPr>
          <p:spPr>
            <a:xfrm>
              <a:off x="-1" y="19884"/>
              <a:ext cx="2687529" cy="4229254"/>
            </a:xfrm>
            <a:prstGeom prst="line">
              <a:avLst/>
            </a:prstGeom>
            <a:noFill/>
            <a:ln w="63500" cap="flat">
              <a:solidFill>
                <a:srgbClr val="9411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68686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73" name="TextBox 23"/>
            <p:cNvSpPr txBox="1"/>
            <p:nvPr/>
          </p:nvSpPr>
          <p:spPr>
            <a:xfrm>
              <a:off x="4274574" y="4442500"/>
              <a:ext cx="8216893" cy="70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1828433">
                <a:lnSpc>
                  <a:spcPct val="100000"/>
                </a:lnSpc>
                <a:spcBef>
                  <a:spcPts val="0"/>
                </a:spcBef>
                <a:defRPr sz="4000"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/>
              <a:r>
                <a:t>Metrics &amp; Impact Measurement</a:t>
              </a:r>
            </a:p>
          </p:txBody>
        </p:sp>
        <p:grpSp>
          <p:nvGrpSpPr>
            <p:cNvPr id="476" name="Group"/>
            <p:cNvGrpSpPr/>
            <p:nvPr/>
          </p:nvGrpSpPr>
          <p:grpSpPr>
            <a:xfrm>
              <a:off x="2107584" y="3908421"/>
              <a:ext cx="1542185" cy="1404388"/>
              <a:chOff x="0" y="0"/>
              <a:chExt cx="1542184" cy="1404386"/>
            </a:xfrm>
          </p:grpSpPr>
          <p:sp>
            <p:nvSpPr>
              <p:cNvPr id="474" name="Freeform 272"/>
              <p:cNvSpPr/>
              <p:nvPr/>
            </p:nvSpPr>
            <p:spPr>
              <a:xfrm>
                <a:off x="-1" y="0"/>
                <a:ext cx="1542186" cy="1404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785"/>
                    </a:moveTo>
                    <a:cubicBezTo>
                      <a:pt x="21600" y="16777"/>
                      <a:pt x="16777" y="21600"/>
                      <a:pt x="10815" y="21600"/>
                    </a:cubicBezTo>
                    <a:cubicBezTo>
                      <a:pt x="4823" y="21600"/>
                      <a:pt x="0" y="16777"/>
                      <a:pt x="0" y="10785"/>
                    </a:cubicBezTo>
                    <a:cubicBezTo>
                      <a:pt x="0" y="4823"/>
                      <a:pt x="4823" y="0"/>
                      <a:pt x="10815" y="0"/>
                    </a:cubicBezTo>
                    <a:cubicBezTo>
                      <a:pt x="16777" y="0"/>
                      <a:pt x="21600" y="4823"/>
                      <a:pt x="21600" y="10785"/>
                    </a:cubicBezTo>
                  </a:path>
                </a:pathLst>
              </a:custGeom>
              <a:solidFill>
                <a:srgbClr val="E3B861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400">
                    <a:solidFill>
                      <a:srgbClr val="68686E"/>
                    </a:solidFill>
                    <a:latin typeface="Lato-Light"/>
                    <a:ea typeface="Lato-Light"/>
                    <a:cs typeface="Lato-Light"/>
                    <a:sym typeface="Lato-Light"/>
                  </a:defRPr>
                </a:pPr>
              </a:p>
            </p:txBody>
          </p:sp>
          <p:sp>
            <p:nvSpPr>
              <p:cNvPr id="475" name="TextBox 8"/>
              <p:cNvSpPr txBox="1"/>
              <p:nvPr/>
            </p:nvSpPr>
            <p:spPr>
              <a:xfrm>
                <a:off x="375922" y="258319"/>
                <a:ext cx="790340" cy="8877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 defTabSz="1828433">
                  <a:lnSpc>
                    <a:spcPct val="100000"/>
                  </a:lnSpc>
                  <a:spcBef>
                    <a:spcPts val="0"/>
                  </a:spcBef>
                  <a:defRPr b="1" spc="-30" sz="40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10</a:t>
                </a:r>
              </a:p>
            </p:txBody>
          </p:sp>
        </p:grpSp>
      </p:grpSp>
      <p:grpSp>
        <p:nvGrpSpPr>
          <p:cNvPr id="483" name="Group"/>
          <p:cNvGrpSpPr/>
          <p:nvPr/>
        </p:nvGrpSpPr>
        <p:grpSpPr>
          <a:xfrm>
            <a:off x="11203555" y="8305753"/>
            <a:ext cx="12716615" cy="3103048"/>
            <a:chOff x="0" y="27447"/>
            <a:chExt cx="12716614" cy="3103047"/>
          </a:xfrm>
        </p:grpSpPr>
        <p:sp>
          <p:nvSpPr>
            <p:cNvPr id="478" name="Line 5"/>
            <p:cNvSpPr/>
            <p:nvPr/>
          </p:nvSpPr>
          <p:spPr>
            <a:xfrm>
              <a:off x="-1" y="27447"/>
              <a:ext cx="3995926" cy="2114628"/>
            </a:xfrm>
            <a:prstGeom prst="line">
              <a:avLst/>
            </a:prstGeom>
            <a:noFill/>
            <a:ln w="63500" cap="flat">
              <a:solidFill>
                <a:srgbClr val="9411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68686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79" name="TextBox 23"/>
            <p:cNvSpPr txBox="1"/>
            <p:nvPr/>
          </p:nvSpPr>
          <p:spPr>
            <a:xfrm>
              <a:off x="6078624" y="1819854"/>
              <a:ext cx="6637991" cy="1310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4000">
                  <a:latin typeface="Lato Bold"/>
                  <a:ea typeface="Lato Bold"/>
                  <a:cs typeface="Lato Bold"/>
                  <a:sym typeface="Lato Bold"/>
                </a:defRPr>
              </a:pPr>
              <a:r>
                <a:t>Social Entrepreneurship </a:t>
              </a:r>
            </a:p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4000">
                  <a:latin typeface="Lato Bold"/>
                  <a:ea typeface="Lato Bold"/>
                  <a:cs typeface="Lato Bold"/>
                  <a:sym typeface="Lato Bold"/>
                </a:defRPr>
              </a:pPr>
              <a:r>
                <a:t>In Education</a:t>
              </a:r>
            </a:p>
          </p:txBody>
        </p:sp>
        <p:grpSp>
          <p:nvGrpSpPr>
            <p:cNvPr id="482" name="Group"/>
            <p:cNvGrpSpPr/>
            <p:nvPr/>
          </p:nvGrpSpPr>
          <p:grpSpPr>
            <a:xfrm>
              <a:off x="3947486" y="1554977"/>
              <a:ext cx="1542185" cy="1404388"/>
              <a:chOff x="0" y="0"/>
              <a:chExt cx="1542184" cy="1404386"/>
            </a:xfrm>
          </p:grpSpPr>
          <p:sp>
            <p:nvSpPr>
              <p:cNvPr id="480" name="Freeform 272"/>
              <p:cNvSpPr/>
              <p:nvPr/>
            </p:nvSpPr>
            <p:spPr>
              <a:xfrm>
                <a:off x="-1" y="0"/>
                <a:ext cx="1542186" cy="1404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785"/>
                    </a:moveTo>
                    <a:cubicBezTo>
                      <a:pt x="21600" y="16777"/>
                      <a:pt x="16777" y="21600"/>
                      <a:pt x="10815" y="21600"/>
                    </a:cubicBezTo>
                    <a:cubicBezTo>
                      <a:pt x="4823" y="21600"/>
                      <a:pt x="0" y="16777"/>
                      <a:pt x="0" y="10785"/>
                    </a:cubicBezTo>
                    <a:cubicBezTo>
                      <a:pt x="0" y="4823"/>
                      <a:pt x="4823" y="0"/>
                      <a:pt x="10815" y="0"/>
                    </a:cubicBezTo>
                    <a:cubicBezTo>
                      <a:pt x="16777" y="0"/>
                      <a:pt x="21600" y="4823"/>
                      <a:pt x="21600" y="10785"/>
                    </a:cubicBezTo>
                  </a:path>
                </a:pathLst>
              </a:custGeom>
              <a:solidFill>
                <a:srgbClr val="E3B861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400">
                    <a:solidFill>
                      <a:srgbClr val="68686E"/>
                    </a:solidFill>
                    <a:latin typeface="Lato-Light"/>
                    <a:ea typeface="Lato-Light"/>
                    <a:cs typeface="Lato-Light"/>
                    <a:sym typeface="Lato-Light"/>
                  </a:defRPr>
                </a:pPr>
              </a:p>
            </p:txBody>
          </p:sp>
          <p:sp>
            <p:nvSpPr>
              <p:cNvPr id="481" name="TextBox 8"/>
              <p:cNvSpPr txBox="1"/>
              <p:nvPr/>
            </p:nvSpPr>
            <p:spPr>
              <a:xfrm>
                <a:off x="375922" y="258319"/>
                <a:ext cx="790340" cy="8877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 defTabSz="1828433">
                  <a:lnSpc>
                    <a:spcPct val="100000"/>
                  </a:lnSpc>
                  <a:spcBef>
                    <a:spcPts val="0"/>
                  </a:spcBef>
                  <a:defRPr b="1" spc="-30" sz="40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9</a:t>
                </a:r>
              </a:p>
            </p:txBody>
          </p:sp>
        </p:grpSp>
      </p:grpSp>
      <p:grpSp>
        <p:nvGrpSpPr>
          <p:cNvPr id="489" name="Group"/>
          <p:cNvGrpSpPr/>
          <p:nvPr/>
        </p:nvGrpSpPr>
        <p:grpSpPr>
          <a:xfrm>
            <a:off x="11239878" y="7892415"/>
            <a:ext cx="10531985" cy="1404387"/>
            <a:chOff x="0" y="0"/>
            <a:chExt cx="10531983" cy="1404386"/>
          </a:xfrm>
        </p:grpSpPr>
        <p:sp>
          <p:nvSpPr>
            <p:cNvPr id="484" name="Line 6"/>
            <p:cNvSpPr/>
            <p:nvPr/>
          </p:nvSpPr>
          <p:spPr>
            <a:xfrm flipH="1" flipV="1">
              <a:off x="0" y="816123"/>
              <a:ext cx="4738532" cy="1"/>
            </a:xfrm>
            <a:prstGeom prst="line">
              <a:avLst/>
            </a:prstGeom>
            <a:noFill/>
            <a:ln w="63500" cap="flat">
              <a:solidFill>
                <a:srgbClr val="9411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68686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5" name="TextBox 23"/>
            <p:cNvSpPr/>
            <p:nvPr/>
          </p:nvSpPr>
          <p:spPr>
            <a:xfrm>
              <a:off x="6528914" y="626681"/>
              <a:ext cx="400307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1828433">
                <a:lnSpc>
                  <a:spcPct val="100000"/>
                </a:lnSpc>
                <a:spcBef>
                  <a:spcPts val="0"/>
                </a:spcBef>
                <a:defRPr sz="4000"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/>
              <a:r>
                <a:t>Global Ventures</a:t>
              </a:r>
            </a:p>
          </p:txBody>
        </p:sp>
        <p:grpSp>
          <p:nvGrpSpPr>
            <p:cNvPr id="488" name="Group"/>
            <p:cNvGrpSpPr/>
            <p:nvPr/>
          </p:nvGrpSpPr>
          <p:grpSpPr>
            <a:xfrm>
              <a:off x="4618846" y="0"/>
              <a:ext cx="1542186" cy="1404387"/>
              <a:chOff x="0" y="0"/>
              <a:chExt cx="1542184" cy="1404386"/>
            </a:xfrm>
          </p:grpSpPr>
          <p:sp>
            <p:nvSpPr>
              <p:cNvPr id="486" name="Freeform 272"/>
              <p:cNvSpPr/>
              <p:nvPr/>
            </p:nvSpPr>
            <p:spPr>
              <a:xfrm>
                <a:off x="-1" y="0"/>
                <a:ext cx="1542186" cy="1404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785"/>
                    </a:moveTo>
                    <a:cubicBezTo>
                      <a:pt x="21600" y="16777"/>
                      <a:pt x="16777" y="21600"/>
                      <a:pt x="10815" y="21600"/>
                    </a:cubicBezTo>
                    <a:cubicBezTo>
                      <a:pt x="4823" y="21600"/>
                      <a:pt x="0" y="16777"/>
                      <a:pt x="0" y="10785"/>
                    </a:cubicBezTo>
                    <a:cubicBezTo>
                      <a:pt x="0" y="4823"/>
                      <a:pt x="4823" y="0"/>
                      <a:pt x="10815" y="0"/>
                    </a:cubicBezTo>
                    <a:cubicBezTo>
                      <a:pt x="16777" y="0"/>
                      <a:pt x="21600" y="4823"/>
                      <a:pt x="21600" y="10785"/>
                    </a:cubicBezTo>
                  </a:path>
                </a:pathLst>
              </a:custGeom>
              <a:solidFill>
                <a:srgbClr val="E3B861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400">
                    <a:solidFill>
                      <a:srgbClr val="68686E"/>
                    </a:solidFill>
                    <a:latin typeface="Lato-Light"/>
                    <a:ea typeface="Lato-Light"/>
                    <a:cs typeface="Lato-Light"/>
                    <a:sym typeface="Lato-Light"/>
                  </a:defRPr>
                </a:pPr>
              </a:p>
            </p:txBody>
          </p:sp>
          <p:sp>
            <p:nvSpPr>
              <p:cNvPr id="487" name="TextBox 8"/>
              <p:cNvSpPr txBox="1"/>
              <p:nvPr/>
            </p:nvSpPr>
            <p:spPr>
              <a:xfrm>
                <a:off x="375922" y="258319"/>
                <a:ext cx="790340" cy="8877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 defTabSz="1828433">
                  <a:lnSpc>
                    <a:spcPct val="100000"/>
                  </a:lnSpc>
                  <a:spcBef>
                    <a:spcPts val="0"/>
                  </a:spcBef>
                  <a:defRPr b="1" spc="-30" sz="40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8</a:t>
                </a:r>
              </a:p>
            </p:txBody>
          </p:sp>
        </p:grpSp>
      </p:grpSp>
      <p:grpSp>
        <p:nvGrpSpPr>
          <p:cNvPr id="495" name="Group"/>
          <p:cNvGrpSpPr/>
          <p:nvPr/>
        </p:nvGrpSpPr>
        <p:grpSpPr>
          <a:xfrm>
            <a:off x="11127105" y="5644682"/>
            <a:ext cx="12249606" cy="3152818"/>
            <a:chOff x="0" y="0"/>
            <a:chExt cx="12249604" cy="3152816"/>
          </a:xfrm>
        </p:grpSpPr>
        <p:sp>
          <p:nvSpPr>
            <p:cNvPr id="490" name="Line 4"/>
            <p:cNvSpPr/>
            <p:nvPr/>
          </p:nvSpPr>
          <p:spPr>
            <a:xfrm flipH="1">
              <a:off x="0" y="1038189"/>
              <a:ext cx="4010071" cy="2114628"/>
            </a:xfrm>
            <a:prstGeom prst="line">
              <a:avLst/>
            </a:prstGeom>
            <a:noFill/>
            <a:ln w="63500" cap="flat">
              <a:solidFill>
                <a:srgbClr val="9411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68686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91" name="TextBox 23"/>
            <p:cNvSpPr txBox="1"/>
            <p:nvPr/>
          </p:nvSpPr>
          <p:spPr>
            <a:xfrm>
              <a:off x="5986422" y="351673"/>
              <a:ext cx="6263183" cy="70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1828433">
                <a:lnSpc>
                  <a:spcPct val="100000"/>
                </a:lnSpc>
                <a:spcBef>
                  <a:spcPts val="0"/>
                </a:spcBef>
                <a:defRPr sz="4000"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/>
              <a:r>
                <a:t>Lifelong Learning</a:t>
              </a:r>
            </a:p>
          </p:txBody>
        </p:sp>
        <p:grpSp>
          <p:nvGrpSpPr>
            <p:cNvPr id="494" name="Group"/>
            <p:cNvGrpSpPr/>
            <p:nvPr/>
          </p:nvGrpSpPr>
          <p:grpSpPr>
            <a:xfrm>
              <a:off x="3947605" y="0"/>
              <a:ext cx="1542186" cy="1404387"/>
              <a:chOff x="0" y="0"/>
              <a:chExt cx="1542184" cy="1404386"/>
            </a:xfrm>
          </p:grpSpPr>
          <p:sp>
            <p:nvSpPr>
              <p:cNvPr id="492" name="Freeform 272"/>
              <p:cNvSpPr/>
              <p:nvPr/>
            </p:nvSpPr>
            <p:spPr>
              <a:xfrm>
                <a:off x="-1" y="0"/>
                <a:ext cx="1542186" cy="1404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785"/>
                    </a:moveTo>
                    <a:cubicBezTo>
                      <a:pt x="21600" y="16777"/>
                      <a:pt x="16777" y="21600"/>
                      <a:pt x="10815" y="21600"/>
                    </a:cubicBezTo>
                    <a:cubicBezTo>
                      <a:pt x="4823" y="21600"/>
                      <a:pt x="0" y="16777"/>
                      <a:pt x="0" y="10785"/>
                    </a:cubicBezTo>
                    <a:cubicBezTo>
                      <a:pt x="0" y="4823"/>
                      <a:pt x="4823" y="0"/>
                      <a:pt x="10815" y="0"/>
                    </a:cubicBezTo>
                    <a:cubicBezTo>
                      <a:pt x="16777" y="0"/>
                      <a:pt x="21600" y="4823"/>
                      <a:pt x="21600" y="10785"/>
                    </a:cubicBezTo>
                  </a:path>
                </a:pathLst>
              </a:custGeom>
              <a:solidFill>
                <a:srgbClr val="E3B861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400">
                    <a:solidFill>
                      <a:srgbClr val="68686E"/>
                    </a:solidFill>
                    <a:latin typeface="Lato-Light"/>
                    <a:ea typeface="Lato-Light"/>
                    <a:cs typeface="Lato-Light"/>
                    <a:sym typeface="Lato-Light"/>
                  </a:defRPr>
                </a:pPr>
              </a:p>
            </p:txBody>
          </p:sp>
          <p:sp>
            <p:nvSpPr>
              <p:cNvPr id="493" name="TextBox 8"/>
              <p:cNvSpPr txBox="1"/>
              <p:nvPr/>
            </p:nvSpPr>
            <p:spPr>
              <a:xfrm>
                <a:off x="524623" y="253050"/>
                <a:ext cx="492937" cy="8877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 defTabSz="1828433">
                  <a:lnSpc>
                    <a:spcPct val="100000"/>
                  </a:lnSpc>
                  <a:spcBef>
                    <a:spcPts val="0"/>
                  </a:spcBef>
                  <a:defRPr b="1" spc="-30" sz="40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7</a:t>
                </a:r>
              </a:p>
            </p:txBody>
          </p:sp>
        </p:grpSp>
      </p:grpSp>
      <p:grpSp>
        <p:nvGrpSpPr>
          <p:cNvPr id="501" name="Group"/>
          <p:cNvGrpSpPr/>
          <p:nvPr/>
        </p:nvGrpSpPr>
        <p:grpSpPr>
          <a:xfrm>
            <a:off x="11046100" y="3989492"/>
            <a:ext cx="10987235" cy="5341116"/>
            <a:chOff x="0" y="0"/>
            <a:chExt cx="10987234" cy="5341114"/>
          </a:xfrm>
        </p:grpSpPr>
        <p:sp>
          <p:nvSpPr>
            <p:cNvPr id="496" name="Line 2"/>
            <p:cNvSpPr/>
            <p:nvPr/>
          </p:nvSpPr>
          <p:spPr>
            <a:xfrm flipH="1">
              <a:off x="0" y="1111860"/>
              <a:ext cx="2701672" cy="4229255"/>
            </a:xfrm>
            <a:prstGeom prst="line">
              <a:avLst/>
            </a:prstGeom>
            <a:noFill/>
            <a:ln w="63500" cap="flat">
              <a:solidFill>
                <a:srgbClr val="9411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68686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97" name="TextBox 23"/>
            <p:cNvSpPr/>
            <p:nvPr/>
          </p:nvSpPr>
          <p:spPr>
            <a:xfrm>
              <a:off x="4349244" y="447893"/>
              <a:ext cx="663799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1828433">
                <a:lnSpc>
                  <a:spcPct val="100000"/>
                </a:lnSpc>
                <a:spcBef>
                  <a:spcPts val="0"/>
                </a:spcBef>
                <a:defRPr sz="4000"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/>
              <a:r>
                <a:t>Stakeholder Collaboration</a:t>
              </a:r>
            </a:p>
          </p:txBody>
        </p:sp>
        <p:grpSp>
          <p:nvGrpSpPr>
            <p:cNvPr id="500" name="Group"/>
            <p:cNvGrpSpPr/>
            <p:nvPr/>
          </p:nvGrpSpPr>
          <p:grpSpPr>
            <a:xfrm>
              <a:off x="1872257" y="0"/>
              <a:ext cx="1542185" cy="1404387"/>
              <a:chOff x="0" y="0"/>
              <a:chExt cx="1542184" cy="1404386"/>
            </a:xfrm>
          </p:grpSpPr>
          <p:sp>
            <p:nvSpPr>
              <p:cNvPr id="498" name="Freeform 272"/>
              <p:cNvSpPr/>
              <p:nvPr/>
            </p:nvSpPr>
            <p:spPr>
              <a:xfrm>
                <a:off x="-1" y="0"/>
                <a:ext cx="1542186" cy="1404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785"/>
                    </a:moveTo>
                    <a:cubicBezTo>
                      <a:pt x="21600" y="16777"/>
                      <a:pt x="16777" y="21600"/>
                      <a:pt x="10815" y="21600"/>
                    </a:cubicBezTo>
                    <a:cubicBezTo>
                      <a:pt x="4823" y="21600"/>
                      <a:pt x="0" y="16777"/>
                      <a:pt x="0" y="10785"/>
                    </a:cubicBezTo>
                    <a:cubicBezTo>
                      <a:pt x="0" y="4823"/>
                      <a:pt x="4823" y="0"/>
                      <a:pt x="10815" y="0"/>
                    </a:cubicBezTo>
                    <a:cubicBezTo>
                      <a:pt x="16777" y="0"/>
                      <a:pt x="21600" y="4823"/>
                      <a:pt x="21600" y="10785"/>
                    </a:cubicBezTo>
                  </a:path>
                </a:pathLst>
              </a:custGeom>
              <a:solidFill>
                <a:srgbClr val="E3B861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400">
                    <a:solidFill>
                      <a:srgbClr val="68686E"/>
                    </a:solidFill>
                    <a:latin typeface="Lato-Light"/>
                    <a:ea typeface="Lato-Light"/>
                    <a:cs typeface="Lato-Light"/>
                    <a:sym typeface="Lato-Light"/>
                  </a:defRPr>
                </a:pPr>
              </a:p>
            </p:txBody>
          </p:sp>
          <p:sp>
            <p:nvSpPr>
              <p:cNvPr id="499" name="TextBox 8"/>
              <p:cNvSpPr txBox="1"/>
              <p:nvPr/>
            </p:nvSpPr>
            <p:spPr>
              <a:xfrm>
                <a:off x="524623" y="253050"/>
                <a:ext cx="492937" cy="8877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 defTabSz="1828433">
                  <a:lnSpc>
                    <a:spcPct val="100000"/>
                  </a:lnSpc>
                  <a:spcBef>
                    <a:spcPts val="0"/>
                  </a:spcBef>
                  <a:defRPr b="1" spc="-30" sz="40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6</a:t>
                </a:r>
              </a:p>
            </p:txBody>
          </p:sp>
        </p:grpSp>
      </p:grpSp>
      <p:sp>
        <p:nvSpPr>
          <p:cNvPr id="502" name="Freeform 7"/>
          <p:cNvSpPr/>
          <p:nvPr/>
        </p:nvSpPr>
        <p:spPr>
          <a:xfrm>
            <a:off x="8953943" y="6615741"/>
            <a:ext cx="5740177" cy="3929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796"/>
                </a:moveTo>
                <a:cubicBezTo>
                  <a:pt x="21600" y="16764"/>
                  <a:pt x="16758" y="21600"/>
                  <a:pt x="10800" y="21600"/>
                </a:cubicBezTo>
                <a:cubicBezTo>
                  <a:pt x="4834" y="21600"/>
                  <a:pt x="0" y="16764"/>
                  <a:pt x="0" y="10796"/>
                </a:cubicBezTo>
                <a:cubicBezTo>
                  <a:pt x="0" y="4827"/>
                  <a:pt x="4834" y="0"/>
                  <a:pt x="10800" y="0"/>
                </a:cubicBezTo>
                <a:cubicBezTo>
                  <a:pt x="16758" y="0"/>
                  <a:pt x="21600" y="4827"/>
                  <a:pt x="21600" y="10796"/>
                </a:cubicBezTo>
              </a:path>
            </a:pathLst>
          </a:custGeom>
          <a:solidFill>
            <a:srgbClr val="4D5F50"/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400">
                <a:solidFill>
                  <a:srgbClr val="68686E"/>
                </a:solidFill>
                <a:latin typeface="Lato-Light"/>
                <a:ea typeface="Lato-Light"/>
                <a:cs typeface="Lato-Light"/>
                <a:sym typeface="Lato-Light"/>
              </a:defRPr>
            </a:pPr>
          </a:p>
        </p:txBody>
      </p:sp>
      <p:sp>
        <p:nvSpPr>
          <p:cNvPr id="503" name="TextBox 6"/>
          <p:cNvSpPr txBox="1"/>
          <p:nvPr/>
        </p:nvSpPr>
        <p:spPr>
          <a:xfrm>
            <a:off x="9239537" y="7670962"/>
            <a:ext cx="5168989" cy="204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1828433">
              <a:lnSpc>
                <a:spcPct val="110000"/>
              </a:lnSpc>
              <a:spcBef>
                <a:spcPts val="0"/>
              </a:spcBef>
              <a:defRPr b="1" spc="-30"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Concept of Entrepreneurship </a:t>
            </a:r>
          </a:p>
          <a:p>
            <a:pPr algn="ctr" defTabSz="1828433">
              <a:lnSpc>
                <a:spcPct val="110000"/>
              </a:lnSpc>
              <a:spcBef>
                <a:spcPts val="0"/>
              </a:spcBef>
              <a:defRPr b="1" spc="-30"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 education</a:t>
            </a:r>
          </a:p>
        </p:txBody>
      </p:sp>
      <p:sp>
        <p:nvSpPr>
          <p:cNvPr id="504" name="TextBox 3"/>
          <p:cNvSpPr txBox="1"/>
          <p:nvPr/>
        </p:nvSpPr>
        <p:spPr>
          <a:xfrm>
            <a:off x="-583358" y="947121"/>
            <a:ext cx="25550716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1828433">
              <a:lnSpc>
                <a:spcPct val="100000"/>
              </a:lnSpc>
              <a:spcBef>
                <a:spcPts val="0"/>
              </a:spcBef>
              <a:defRPr spc="-290" sz="7400">
                <a:solidFill>
                  <a:srgbClr val="11134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Concepts of entrepreneurship and business ventures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pasted-movie.png"/>
          <p:cNvGrpSpPr/>
          <p:nvPr/>
        </p:nvGrpSpPr>
        <p:grpSpPr>
          <a:xfrm>
            <a:off x="1008575" y="4191865"/>
            <a:ext cx="13312106" cy="7313327"/>
            <a:chOff x="0" y="0"/>
            <a:chExt cx="13312105" cy="7313325"/>
          </a:xfrm>
        </p:grpSpPr>
        <p:pic>
          <p:nvPicPr>
            <p:cNvPr id="509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215900" y="139700"/>
              <a:ext cx="12880307" cy="67545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08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3312106" cy="7313326"/>
            </a:xfrm>
            <a:prstGeom prst="rect">
              <a:avLst/>
            </a:prstGeom>
            <a:effectLst/>
          </p:spPr>
        </p:pic>
      </p:grpSp>
      <p:sp>
        <p:nvSpPr>
          <p:cNvPr id="511" name="TextBox 3"/>
          <p:cNvSpPr txBox="1"/>
          <p:nvPr/>
        </p:nvSpPr>
        <p:spPr>
          <a:xfrm>
            <a:off x="1450990" y="980901"/>
            <a:ext cx="22184010" cy="2643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1828433">
              <a:spcBef>
                <a:spcPts val="0"/>
              </a:spcBef>
              <a:defRPr spc="-141" sz="3600">
                <a:solidFill>
                  <a:srgbClr val="5E5E5E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           Can put these data in the background and significance of the problem.  To begin, introduce readers to existing phenomena, trends, or problems, as well as a review of literature related to a critical examination of relevant, recent, and academic research demonstrating what you know, what theories exist, and more research is needed.</a:t>
            </a:r>
          </a:p>
        </p:txBody>
      </p:sp>
      <p:grpSp>
        <p:nvGrpSpPr>
          <p:cNvPr id="519" name="Group"/>
          <p:cNvGrpSpPr/>
          <p:nvPr/>
        </p:nvGrpSpPr>
        <p:grpSpPr>
          <a:xfrm>
            <a:off x="7344481" y="4132549"/>
            <a:ext cx="16312063" cy="8728119"/>
            <a:chOff x="0" y="0"/>
            <a:chExt cx="16312061" cy="8728117"/>
          </a:xfrm>
        </p:grpSpPr>
        <p:grpSp>
          <p:nvGrpSpPr>
            <p:cNvPr id="514" name="Group"/>
            <p:cNvGrpSpPr/>
            <p:nvPr/>
          </p:nvGrpSpPr>
          <p:grpSpPr>
            <a:xfrm>
              <a:off x="7945654" y="0"/>
              <a:ext cx="8366408" cy="6353465"/>
              <a:chOff x="0" y="0"/>
              <a:chExt cx="8366407" cy="6353464"/>
            </a:xfrm>
          </p:grpSpPr>
          <p:sp>
            <p:nvSpPr>
              <p:cNvPr id="512" name="Rounded Rectangle"/>
              <p:cNvSpPr/>
              <p:nvPr/>
            </p:nvSpPr>
            <p:spPr>
              <a:xfrm>
                <a:off x="0" y="0"/>
                <a:ext cx="8366408" cy="6353465"/>
              </a:xfrm>
              <a:prstGeom prst="roundRect">
                <a:avLst>
                  <a:gd name="adj" fmla="val 19844"/>
                </a:avLst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13" name="TextBox 3"/>
              <p:cNvSpPr/>
              <p:nvPr/>
            </p:nvSpPr>
            <p:spPr>
              <a:xfrm>
                <a:off x="0" y="5406852"/>
                <a:ext cx="836640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/>
              <a:p>
                <a:pPr algn="ctr" defTabSz="1828433">
                  <a:lnSpc>
                    <a:spcPct val="110000"/>
                  </a:lnSpc>
                  <a:spcBef>
                    <a:spcPts val="0"/>
                  </a:spcBef>
                  <a:defRPr spc="-270" sz="6900">
                    <a:solidFill>
                      <a:srgbClr val="FFFF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pPr>
                <a:r>
                  <a:t>Background </a:t>
                </a:r>
              </a:p>
              <a:p>
                <a:pPr algn="ctr" defTabSz="1828433">
                  <a:lnSpc>
                    <a:spcPct val="110000"/>
                  </a:lnSpc>
                  <a:spcBef>
                    <a:spcPts val="0"/>
                  </a:spcBef>
                  <a:defRPr spc="-270" sz="6900">
                    <a:solidFill>
                      <a:srgbClr val="FFFF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pPr>
                <a:r>
                  <a:t>and </a:t>
                </a:r>
              </a:p>
              <a:p>
                <a:pPr algn="ctr" defTabSz="1828433">
                  <a:lnSpc>
                    <a:spcPct val="110000"/>
                  </a:lnSpc>
                  <a:spcBef>
                    <a:spcPts val="0"/>
                  </a:spcBef>
                  <a:defRPr spc="-270" sz="6900">
                    <a:solidFill>
                      <a:srgbClr val="FFFF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pPr>
                <a:r>
                  <a:t>Significance </a:t>
                </a:r>
              </a:p>
              <a:p>
                <a:pPr algn="ctr" defTabSz="1828433">
                  <a:lnSpc>
                    <a:spcPct val="110000"/>
                  </a:lnSpc>
                  <a:spcBef>
                    <a:spcPts val="0"/>
                  </a:spcBef>
                  <a:defRPr spc="-270" sz="6900">
                    <a:solidFill>
                      <a:srgbClr val="FFFF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pPr>
                <a:r>
                  <a:t>of the Problem </a:t>
                </a:r>
              </a:p>
            </p:txBody>
          </p:sp>
        </p:grpSp>
        <p:grpSp>
          <p:nvGrpSpPr>
            <p:cNvPr id="518" name="Group"/>
            <p:cNvGrpSpPr/>
            <p:nvPr/>
          </p:nvGrpSpPr>
          <p:grpSpPr>
            <a:xfrm>
              <a:off x="-1" y="6347528"/>
              <a:ext cx="12263876" cy="2380590"/>
              <a:chOff x="0" y="0"/>
              <a:chExt cx="12263874" cy="2380588"/>
            </a:xfrm>
          </p:grpSpPr>
          <p:sp>
            <p:nvSpPr>
              <p:cNvPr id="515" name="Line"/>
              <p:cNvSpPr/>
              <p:nvPr/>
            </p:nvSpPr>
            <p:spPr>
              <a:xfrm flipV="1">
                <a:off x="12263874" y="0"/>
                <a:ext cx="1" cy="2380589"/>
              </a:xfrm>
              <a:prstGeom prst="line">
                <a:avLst/>
              </a:prstGeom>
              <a:noFill/>
              <a:ln w="127000" cap="flat">
                <a:solidFill>
                  <a:srgbClr val="ED220D"/>
                </a:solidFill>
                <a:custDash>
                  <a:ds d="200000" sp="200000"/>
                </a:custDash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6" name="Line"/>
              <p:cNvSpPr/>
              <p:nvPr/>
            </p:nvSpPr>
            <p:spPr>
              <a:xfrm>
                <a:off x="0" y="2332575"/>
                <a:ext cx="12217509" cy="1"/>
              </a:xfrm>
              <a:prstGeom prst="line">
                <a:avLst/>
              </a:prstGeom>
              <a:noFill/>
              <a:ln w="127000" cap="flat">
                <a:solidFill>
                  <a:srgbClr val="ED220D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7" name="Line"/>
              <p:cNvSpPr/>
              <p:nvPr/>
            </p:nvSpPr>
            <p:spPr>
              <a:xfrm flipH="1">
                <a:off x="77116" y="745680"/>
                <a:ext cx="1" cy="1586516"/>
              </a:xfrm>
              <a:prstGeom prst="line">
                <a:avLst/>
              </a:prstGeom>
              <a:noFill/>
              <a:ln w="127000" cap="flat">
                <a:solidFill>
                  <a:srgbClr val="ED220D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pasted-movie.png"/>
          <p:cNvGrpSpPr/>
          <p:nvPr/>
        </p:nvGrpSpPr>
        <p:grpSpPr>
          <a:xfrm>
            <a:off x="1114531" y="642236"/>
            <a:ext cx="10957682" cy="11722614"/>
            <a:chOff x="0" y="0"/>
            <a:chExt cx="10957680" cy="11722613"/>
          </a:xfrm>
        </p:grpSpPr>
        <p:pic>
          <p:nvPicPr>
            <p:cNvPr id="524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899" y="139699"/>
              <a:ext cx="10525882" cy="1116381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23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10957682" cy="11722615"/>
            </a:xfrm>
            <a:prstGeom prst="rect">
              <a:avLst/>
            </a:prstGeom>
            <a:effectLst/>
          </p:spPr>
        </p:pic>
      </p:grpSp>
      <p:grpSp>
        <p:nvGrpSpPr>
          <p:cNvPr id="541" name="Group"/>
          <p:cNvGrpSpPr/>
          <p:nvPr/>
        </p:nvGrpSpPr>
        <p:grpSpPr>
          <a:xfrm>
            <a:off x="11898273" y="1538972"/>
            <a:ext cx="11420396" cy="9929142"/>
            <a:chOff x="-82549" y="0"/>
            <a:chExt cx="11420395" cy="9929141"/>
          </a:xfrm>
        </p:grpSpPr>
        <p:grpSp>
          <p:nvGrpSpPr>
            <p:cNvPr id="528" name="Group"/>
            <p:cNvGrpSpPr/>
            <p:nvPr/>
          </p:nvGrpSpPr>
          <p:grpSpPr>
            <a:xfrm>
              <a:off x="3529598" y="-1"/>
              <a:ext cx="7808248" cy="4657622"/>
              <a:chOff x="-311989" y="-191955"/>
              <a:chExt cx="7808246" cy="4657620"/>
            </a:xfrm>
          </p:grpSpPr>
          <p:sp>
            <p:nvSpPr>
              <p:cNvPr id="526" name="Rounded Rectangle"/>
              <p:cNvSpPr/>
              <p:nvPr/>
            </p:nvSpPr>
            <p:spPr>
              <a:xfrm>
                <a:off x="0" y="0"/>
                <a:ext cx="7184269" cy="4465666"/>
              </a:xfrm>
              <a:prstGeom prst="roundRect">
                <a:avLst>
                  <a:gd name="adj" fmla="val 24244"/>
                </a:avLst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27" name="TextBox 3"/>
              <p:cNvSpPr txBox="1"/>
              <p:nvPr/>
            </p:nvSpPr>
            <p:spPr>
              <a:xfrm>
                <a:off x="-311990" y="-191956"/>
                <a:ext cx="7808248" cy="4150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b">
                <a:noAutofit/>
              </a:bodyPr>
              <a:lstStyle/>
              <a:p>
                <a:pPr algn="ctr" defTabSz="1828433">
                  <a:lnSpc>
                    <a:spcPct val="110000"/>
                  </a:lnSpc>
                  <a:spcBef>
                    <a:spcPts val="0"/>
                  </a:spcBef>
                  <a:defRPr spc="-207" sz="5300">
                    <a:solidFill>
                      <a:srgbClr val="FFFF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pPr>
                <a:r>
                  <a:t>Background </a:t>
                </a:r>
              </a:p>
              <a:p>
                <a:pPr algn="ctr" defTabSz="1828433">
                  <a:lnSpc>
                    <a:spcPct val="110000"/>
                  </a:lnSpc>
                  <a:spcBef>
                    <a:spcPts val="0"/>
                  </a:spcBef>
                  <a:defRPr spc="-207" sz="5300">
                    <a:solidFill>
                      <a:srgbClr val="FFFF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pPr>
                <a:r>
                  <a:t>and </a:t>
                </a:r>
              </a:p>
              <a:p>
                <a:pPr algn="ctr" defTabSz="1828433">
                  <a:lnSpc>
                    <a:spcPct val="110000"/>
                  </a:lnSpc>
                  <a:spcBef>
                    <a:spcPts val="0"/>
                  </a:spcBef>
                  <a:defRPr spc="-207" sz="5300">
                    <a:solidFill>
                      <a:srgbClr val="FFFF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pPr>
                <a:r>
                  <a:t>Significance </a:t>
                </a:r>
              </a:p>
              <a:p>
                <a:pPr algn="ctr" defTabSz="1828433">
                  <a:lnSpc>
                    <a:spcPct val="110000"/>
                  </a:lnSpc>
                  <a:spcBef>
                    <a:spcPts val="0"/>
                  </a:spcBef>
                  <a:defRPr spc="-207" sz="5300">
                    <a:solidFill>
                      <a:srgbClr val="FFFF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pPr>
                <a:r>
                  <a:t>of the Problem</a:t>
                </a:r>
              </a:p>
            </p:txBody>
          </p:sp>
        </p:grpSp>
        <p:grpSp>
          <p:nvGrpSpPr>
            <p:cNvPr id="531" name="Group"/>
            <p:cNvGrpSpPr/>
            <p:nvPr/>
          </p:nvGrpSpPr>
          <p:grpSpPr>
            <a:xfrm>
              <a:off x="3452406" y="6124762"/>
              <a:ext cx="7809031" cy="3804380"/>
              <a:chOff x="-235576" y="0"/>
              <a:chExt cx="7809029" cy="3804379"/>
            </a:xfrm>
          </p:grpSpPr>
          <p:sp>
            <p:nvSpPr>
              <p:cNvPr id="529" name="Rounded Rectangle"/>
              <p:cNvSpPr/>
              <p:nvPr/>
            </p:nvSpPr>
            <p:spPr>
              <a:xfrm>
                <a:off x="114987" y="0"/>
                <a:ext cx="7107901" cy="3804380"/>
              </a:xfrm>
              <a:prstGeom prst="roundRect">
                <a:avLst>
                  <a:gd name="adj" fmla="val 20770"/>
                </a:avLst>
              </a:prstGeom>
              <a:solidFill>
                <a:srgbClr val="4A60E6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63500" dir="270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68686E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30" name="TextBox 3"/>
              <p:cNvSpPr txBox="1"/>
              <p:nvPr/>
            </p:nvSpPr>
            <p:spPr>
              <a:xfrm>
                <a:off x="-235577" y="737329"/>
                <a:ext cx="7809030" cy="23297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b">
                <a:noAutofit/>
              </a:bodyPr>
              <a:lstStyle/>
              <a:p>
                <a:pPr algn="ctr" defTabSz="1828433">
                  <a:lnSpc>
                    <a:spcPct val="110000"/>
                  </a:lnSpc>
                  <a:spcBef>
                    <a:spcPts val="0"/>
                  </a:spcBef>
                  <a:defRPr spc="-250" sz="6400">
                    <a:solidFill>
                      <a:srgbClr val="FFFF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pPr>
                <a:r>
                  <a:t>Literature </a:t>
                </a:r>
              </a:p>
              <a:p>
                <a:pPr algn="ctr" defTabSz="1828433">
                  <a:lnSpc>
                    <a:spcPct val="110000"/>
                  </a:lnSpc>
                  <a:spcBef>
                    <a:spcPts val="0"/>
                  </a:spcBef>
                  <a:defRPr spc="-250" sz="6400">
                    <a:solidFill>
                      <a:srgbClr val="FFFF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pPr>
                <a:r>
                  <a:t>Reviews</a:t>
                </a:r>
              </a:p>
            </p:txBody>
          </p:sp>
        </p:grpSp>
        <p:grpSp>
          <p:nvGrpSpPr>
            <p:cNvPr id="540" name="Group"/>
            <p:cNvGrpSpPr/>
            <p:nvPr/>
          </p:nvGrpSpPr>
          <p:grpSpPr>
            <a:xfrm>
              <a:off x="-82550" y="2275728"/>
              <a:ext cx="3994064" cy="6344809"/>
              <a:chOff x="-82549" y="-307375"/>
              <a:chExt cx="3994063" cy="6344808"/>
            </a:xfrm>
          </p:grpSpPr>
          <p:pic>
            <p:nvPicPr>
              <p:cNvPr id="532" name="Line Line" descr="Line Lin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-82550" y="2542824"/>
                <a:ext cx="2015074" cy="165101"/>
              </a:xfrm>
              <a:prstGeom prst="rect">
                <a:avLst/>
              </a:prstGeom>
              <a:effectLst/>
            </p:spPr>
          </p:pic>
          <p:pic>
            <p:nvPicPr>
              <p:cNvPr id="534" name="Line Line" descr="Line Line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5400000">
                <a:off x="-1218577" y="2797118"/>
                <a:ext cx="5924439" cy="165101"/>
              </a:xfrm>
              <a:prstGeom prst="rect">
                <a:avLst/>
              </a:prstGeom>
              <a:effectLst/>
            </p:spPr>
          </p:pic>
          <p:pic>
            <p:nvPicPr>
              <p:cNvPr id="536" name="Line Line" descr="Line Line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1661093" y="-307376"/>
                <a:ext cx="2250422" cy="722079"/>
              </a:xfrm>
              <a:prstGeom prst="rect">
                <a:avLst/>
              </a:prstGeom>
              <a:effectLst/>
            </p:spPr>
          </p:pic>
          <p:pic>
            <p:nvPicPr>
              <p:cNvPr id="538" name="Line Line" descr="Line Line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1661093" y="5315353"/>
                <a:ext cx="2250422" cy="722080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542" name="Extend to submit Activity 1 until December 23, 2023"/>
          <p:cNvSpPr txBox="1"/>
          <p:nvPr/>
        </p:nvSpPr>
        <p:spPr>
          <a:xfrm>
            <a:off x="4533241" y="12368908"/>
            <a:ext cx="14060578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b">
            <a:spAutoFit/>
          </a:bodyPr>
          <a:lstStyle>
            <a:lvl1pPr algn="ctr" defTabSz="1828433">
              <a:lnSpc>
                <a:spcPct val="100000"/>
              </a:lnSpc>
              <a:spcBef>
                <a:spcPts val="0"/>
              </a:spcBef>
              <a:defRPr spc="-188">
                <a:solidFill>
                  <a:schemeClr val="accent5">
                    <a:lumOff val="-29866"/>
                  </a:schemeClr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Extend to submit Activity 1 until December 23,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TextBox 134"/>
          <p:cNvSpPr txBox="1"/>
          <p:nvPr/>
        </p:nvSpPr>
        <p:spPr>
          <a:xfrm>
            <a:off x="95875" y="281948"/>
            <a:ext cx="24192249" cy="20116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1828433">
              <a:lnSpc>
                <a:spcPct val="80000"/>
              </a:lnSpc>
              <a:spcBef>
                <a:spcPts val="0"/>
              </a:spcBef>
              <a:defRPr sz="10800">
                <a:solidFill>
                  <a:srgbClr val="131316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Knowledge to Research Topics</a:t>
            </a:r>
          </a:p>
        </p:txBody>
      </p:sp>
      <p:grpSp>
        <p:nvGrpSpPr>
          <p:cNvPr id="555" name="Group"/>
          <p:cNvGrpSpPr/>
          <p:nvPr/>
        </p:nvGrpSpPr>
        <p:grpSpPr>
          <a:xfrm>
            <a:off x="12448732" y="2641865"/>
            <a:ext cx="11380280" cy="4600115"/>
            <a:chOff x="0" y="-139700"/>
            <a:chExt cx="11380279" cy="4600114"/>
          </a:xfrm>
        </p:grpSpPr>
        <p:grpSp>
          <p:nvGrpSpPr>
            <p:cNvPr id="549" name="pasted-movie.png"/>
            <p:cNvGrpSpPr/>
            <p:nvPr/>
          </p:nvGrpSpPr>
          <p:grpSpPr>
            <a:xfrm>
              <a:off x="4838781" y="997864"/>
              <a:ext cx="5136716" cy="3152062"/>
              <a:chOff x="0" y="0"/>
              <a:chExt cx="5136714" cy="3152060"/>
            </a:xfrm>
          </p:grpSpPr>
          <p:pic>
            <p:nvPicPr>
              <p:cNvPr id="548" name="pasted-movie.png" descr="pasted-movie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15900" y="139700"/>
                <a:ext cx="4704915" cy="259326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47" name="pasted-movie.png" descr="pasted-movie.pn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5136715" cy="3152061"/>
              </a:xfrm>
              <a:prstGeom prst="rect">
                <a:avLst/>
              </a:prstGeom>
              <a:effectLst/>
            </p:spPr>
          </p:pic>
        </p:grpSp>
        <p:grpSp>
          <p:nvGrpSpPr>
            <p:cNvPr id="552" name="pasted-movie.png"/>
            <p:cNvGrpSpPr/>
            <p:nvPr/>
          </p:nvGrpSpPr>
          <p:grpSpPr>
            <a:xfrm>
              <a:off x="399198" y="-139700"/>
              <a:ext cx="4920077" cy="2983611"/>
              <a:chOff x="0" y="0"/>
              <a:chExt cx="4920076" cy="2983610"/>
            </a:xfrm>
          </p:grpSpPr>
          <p:pic>
            <p:nvPicPr>
              <p:cNvPr id="551" name="pasted-movie.png" descr="pasted-movie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15900" y="139700"/>
                <a:ext cx="4488277" cy="242481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50" name="pasted-movie.png" descr="pasted-movie.png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4920077" cy="2983611"/>
              </a:xfrm>
              <a:prstGeom prst="rect">
                <a:avLst/>
              </a:prstGeom>
              <a:effectLst/>
            </p:spPr>
          </p:pic>
        </p:grpSp>
        <p:sp>
          <p:nvSpPr>
            <p:cNvPr id="553" name="TextBox 3"/>
            <p:cNvSpPr txBox="1"/>
            <p:nvPr/>
          </p:nvSpPr>
          <p:spPr>
            <a:xfrm>
              <a:off x="0" y="3987973"/>
              <a:ext cx="11380280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 defTabSz="1828433">
                <a:lnSpc>
                  <a:spcPct val="100000"/>
                </a:lnSpc>
                <a:spcBef>
                  <a:spcPts val="0"/>
                </a:spcBef>
                <a:defRPr spc="-101" sz="26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/>
              <a:r>
                <a:t>A Study of Necessary Skills for Educational Business Entrepreneurs</a:t>
              </a:r>
            </a:p>
          </p:txBody>
        </p:sp>
        <p:sp>
          <p:nvSpPr>
            <p:cNvPr id="554" name="Topic 2"/>
            <p:cNvSpPr txBox="1"/>
            <p:nvPr/>
          </p:nvSpPr>
          <p:spPr>
            <a:xfrm>
              <a:off x="5814275" y="114816"/>
              <a:ext cx="2629275" cy="828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216">
                <a:spcBef>
                  <a:spcPts val="0"/>
                </a:spcBef>
                <a:defRPr sz="50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/>
              <a:r>
                <a:t>Topic 2</a:t>
              </a:r>
            </a:p>
          </p:txBody>
        </p:sp>
      </p:grpSp>
      <p:grpSp>
        <p:nvGrpSpPr>
          <p:cNvPr id="564" name="Group"/>
          <p:cNvGrpSpPr/>
          <p:nvPr/>
        </p:nvGrpSpPr>
        <p:grpSpPr>
          <a:xfrm>
            <a:off x="12093933" y="8688641"/>
            <a:ext cx="11380280" cy="4359687"/>
            <a:chOff x="0" y="0"/>
            <a:chExt cx="11380279" cy="4359685"/>
          </a:xfrm>
        </p:grpSpPr>
        <p:grpSp>
          <p:nvGrpSpPr>
            <p:cNvPr id="558" name="pasted-movie.png"/>
            <p:cNvGrpSpPr/>
            <p:nvPr/>
          </p:nvGrpSpPr>
          <p:grpSpPr>
            <a:xfrm>
              <a:off x="4946058" y="790584"/>
              <a:ext cx="4682904" cy="3169414"/>
              <a:chOff x="0" y="0"/>
              <a:chExt cx="4682902" cy="3169413"/>
            </a:xfrm>
          </p:grpSpPr>
          <p:pic>
            <p:nvPicPr>
              <p:cNvPr id="557" name="pasted-movie.png" descr="pasted-movie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215900" y="139700"/>
                <a:ext cx="4251103" cy="2610614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56" name="pasted-movie.png" descr="pasted-movie.png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4682903" cy="3169414"/>
              </a:xfrm>
              <a:prstGeom prst="rect">
                <a:avLst/>
              </a:prstGeom>
              <a:effectLst/>
            </p:spPr>
          </p:pic>
        </p:grpSp>
        <p:grpSp>
          <p:nvGrpSpPr>
            <p:cNvPr id="561" name="pasted-movie.png"/>
            <p:cNvGrpSpPr/>
            <p:nvPr/>
          </p:nvGrpSpPr>
          <p:grpSpPr>
            <a:xfrm>
              <a:off x="400905" y="147993"/>
              <a:ext cx="5094091" cy="3066251"/>
              <a:chOff x="0" y="0"/>
              <a:chExt cx="5094090" cy="3066250"/>
            </a:xfrm>
          </p:grpSpPr>
          <p:pic>
            <p:nvPicPr>
              <p:cNvPr id="560" name="pasted-movie.png" descr="pasted-movie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215900" y="139700"/>
                <a:ext cx="4662291" cy="250745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59" name="pasted-movie.png" descr="pasted-movie.png"/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0" y="0"/>
                <a:ext cx="5094091" cy="3066251"/>
              </a:xfrm>
              <a:prstGeom prst="rect">
                <a:avLst/>
              </a:prstGeom>
              <a:effectLst/>
            </p:spPr>
          </p:pic>
        </p:grpSp>
        <p:sp>
          <p:nvSpPr>
            <p:cNvPr id="562" name="TextBox 3"/>
            <p:cNvSpPr txBox="1"/>
            <p:nvPr/>
          </p:nvSpPr>
          <p:spPr>
            <a:xfrm>
              <a:off x="0" y="3887245"/>
              <a:ext cx="11380280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 defTabSz="1828433">
                <a:lnSpc>
                  <a:spcPct val="100000"/>
                </a:lnSpc>
                <a:spcBef>
                  <a:spcPts val="0"/>
                </a:spcBef>
                <a:defRPr spc="-101" sz="26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/>
              <a:r>
                <a:t>A study of Roles and Responsibilities of Investors in Educational Ventures</a:t>
              </a:r>
            </a:p>
          </p:txBody>
        </p:sp>
        <p:sp>
          <p:nvSpPr>
            <p:cNvPr id="563" name="Topic 4"/>
            <p:cNvSpPr txBox="1"/>
            <p:nvPr/>
          </p:nvSpPr>
          <p:spPr>
            <a:xfrm>
              <a:off x="6169073" y="0"/>
              <a:ext cx="2629276" cy="828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216">
                <a:spcBef>
                  <a:spcPts val="0"/>
                </a:spcBef>
                <a:defRPr sz="50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/>
              <a:r>
                <a:t>Topic 4</a:t>
              </a:r>
            </a:p>
          </p:txBody>
        </p:sp>
      </p:grpSp>
      <p:grpSp>
        <p:nvGrpSpPr>
          <p:cNvPr id="573" name="Group"/>
          <p:cNvGrpSpPr/>
          <p:nvPr/>
        </p:nvGrpSpPr>
        <p:grpSpPr>
          <a:xfrm>
            <a:off x="166238" y="8567749"/>
            <a:ext cx="11380280" cy="4442479"/>
            <a:chOff x="0" y="-120891"/>
            <a:chExt cx="11380279" cy="4442477"/>
          </a:xfrm>
        </p:grpSpPr>
        <p:grpSp>
          <p:nvGrpSpPr>
            <p:cNvPr id="567" name="pasted-movie.png"/>
            <p:cNvGrpSpPr/>
            <p:nvPr/>
          </p:nvGrpSpPr>
          <p:grpSpPr>
            <a:xfrm>
              <a:off x="4770932" y="1065863"/>
              <a:ext cx="5425139" cy="2872229"/>
              <a:chOff x="0" y="0"/>
              <a:chExt cx="5425138" cy="2872227"/>
            </a:xfrm>
          </p:grpSpPr>
          <p:pic>
            <p:nvPicPr>
              <p:cNvPr id="566" name="pasted-movie.png" descr="pasted-movie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15900" y="139700"/>
                <a:ext cx="4993339" cy="2313428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65" name="pasted-movie.png" descr="pasted-movie.png"/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0" y="0"/>
                <a:ext cx="5425139" cy="2872228"/>
              </a:xfrm>
              <a:prstGeom prst="rect">
                <a:avLst/>
              </a:prstGeom>
              <a:effectLst/>
            </p:spPr>
          </p:pic>
        </p:grpSp>
        <p:grpSp>
          <p:nvGrpSpPr>
            <p:cNvPr id="570" name="pasted-movie.png"/>
            <p:cNvGrpSpPr/>
            <p:nvPr/>
          </p:nvGrpSpPr>
          <p:grpSpPr>
            <a:xfrm>
              <a:off x="616249" y="-120892"/>
              <a:ext cx="4695611" cy="2983611"/>
              <a:chOff x="0" y="0"/>
              <a:chExt cx="4695609" cy="2983610"/>
            </a:xfrm>
          </p:grpSpPr>
          <p:pic>
            <p:nvPicPr>
              <p:cNvPr id="569" name="pasted-movie.png" descr="pasted-movie.pn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215900" y="139700"/>
                <a:ext cx="4263810" cy="242481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68" name="pasted-movie.png" descr="pasted-movie.png"/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0" y="0"/>
                <a:ext cx="4695610" cy="2983611"/>
              </a:xfrm>
              <a:prstGeom prst="rect">
                <a:avLst/>
              </a:prstGeom>
              <a:effectLst/>
            </p:spPr>
          </p:pic>
        </p:grpSp>
        <p:sp>
          <p:nvSpPr>
            <p:cNvPr id="571" name="TextBox 3"/>
            <p:cNvSpPr txBox="1"/>
            <p:nvPr/>
          </p:nvSpPr>
          <p:spPr>
            <a:xfrm>
              <a:off x="0" y="3899945"/>
              <a:ext cx="11380280" cy="42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 defTabSz="1828433">
                <a:lnSpc>
                  <a:spcPct val="100000"/>
                </a:lnSpc>
                <a:spcBef>
                  <a:spcPts val="0"/>
                </a:spcBef>
                <a:defRPr spc="-86" sz="22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/>
              <a:r>
                <a:t>A Study of Assessment of Educational Business Development Opportunities</a:t>
              </a:r>
            </a:p>
          </p:txBody>
        </p:sp>
        <p:sp>
          <p:nvSpPr>
            <p:cNvPr id="572" name="Topic 3"/>
            <p:cNvSpPr txBox="1"/>
            <p:nvPr/>
          </p:nvSpPr>
          <p:spPr>
            <a:xfrm>
              <a:off x="5996526" y="0"/>
              <a:ext cx="2629275" cy="828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216">
                <a:spcBef>
                  <a:spcPts val="0"/>
                </a:spcBef>
                <a:defRPr sz="50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/>
              <a:r>
                <a:t>Topic 3</a:t>
              </a:r>
            </a:p>
          </p:txBody>
        </p:sp>
      </p:grpSp>
      <p:sp>
        <p:nvSpPr>
          <p:cNvPr id="574" name="Line"/>
          <p:cNvSpPr/>
          <p:nvPr/>
        </p:nvSpPr>
        <p:spPr>
          <a:xfrm flipV="1">
            <a:off x="11527466" y="2409333"/>
            <a:ext cx="1" cy="10715407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75" name="Line"/>
          <p:cNvSpPr/>
          <p:nvPr/>
        </p:nvSpPr>
        <p:spPr>
          <a:xfrm flipH="1" flipV="1">
            <a:off x="912129" y="8156504"/>
            <a:ext cx="22939420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588" name="Group"/>
          <p:cNvGrpSpPr/>
          <p:nvPr/>
        </p:nvGrpSpPr>
        <p:grpSpPr>
          <a:xfrm>
            <a:off x="-99052" y="2641865"/>
            <a:ext cx="12680851" cy="6665808"/>
            <a:chOff x="0" y="-139699"/>
            <a:chExt cx="12680849" cy="6665806"/>
          </a:xfrm>
        </p:grpSpPr>
        <p:grpSp>
          <p:nvGrpSpPr>
            <p:cNvPr id="584" name="Group"/>
            <p:cNvGrpSpPr/>
            <p:nvPr/>
          </p:nvGrpSpPr>
          <p:grpSpPr>
            <a:xfrm>
              <a:off x="0" y="-139700"/>
              <a:ext cx="11380280" cy="4600114"/>
              <a:chOff x="0" y="-139700"/>
              <a:chExt cx="11380279" cy="4600113"/>
            </a:xfrm>
          </p:grpSpPr>
          <p:grpSp>
            <p:nvGrpSpPr>
              <p:cNvPr id="578" name="pasted-movie.png"/>
              <p:cNvGrpSpPr/>
              <p:nvPr/>
            </p:nvGrpSpPr>
            <p:grpSpPr>
              <a:xfrm>
                <a:off x="5253617" y="1246021"/>
                <a:ext cx="4645671" cy="2806197"/>
                <a:chOff x="0" y="0"/>
                <a:chExt cx="4645669" cy="2806196"/>
              </a:xfrm>
            </p:grpSpPr>
            <p:pic>
              <p:nvPicPr>
                <p:cNvPr id="577" name="pasted-movie.png" descr="pasted-movie.png"/>
                <p:cNvPicPr>
                  <a:picLocks noChangeAspect="1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215900" y="139700"/>
                  <a:ext cx="4213870" cy="2247397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576" name="pasted-movie.png" descr="pasted-movie.pn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645670" cy="2806197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581" name="pasted-movie.png"/>
              <p:cNvGrpSpPr/>
              <p:nvPr/>
            </p:nvGrpSpPr>
            <p:grpSpPr>
              <a:xfrm>
                <a:off x="888507" y="-139700"/>
                <a:ext cx="4899964" cy="3066251"/>
                <a:chOff x="0" y="0"/>
                <a:chExt cx="4899963" cy="3066250"/>
              </a:xfrm>
            </p:grpSpPr>
            <p:pic>
              <p:nvPicPr>
                <p:cNvPr id="580" name="pasted-movie.png" descr="pasted-movie.png"/>
                <p:cNvPicPr>
                  <a:picLocks noChangeAspect="1"/>
                </p:cNvPicPr>
                <p:nvPr/>
              </p:nvPicPr>
              <p:blipFill>
                <a:blip r:embed="rId17">
                  <a:extLst/>
                </a:blip>
                <a:stretch>
                  <a:fillRect/>
                </a:stretch>
              </p:blipFill>
              <p:spPr>
                <a:xfrm>
                  <a:off x="215900" y="139700"/>
                  <a:ext cx="4468164" cy="2507451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579" name="pasted-movie.png" descr="pasted-movie.png"/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899964" cy="3066251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582" name="TextBox 3"/>
              <p:cNvSpPr txBox="1"/>
              <p:nvPr/>
            </p:nvSpPr>
            <p:spPr>
              <a:xfrm>
                <a:off x="0" y="3987973"/>
                <a:ext cx="11380280" cy="472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ctr" defTabSz="1828433">
                  <a:lnSpc>
                    <a:spcPct val="100000"/>
                  </a:lnSpc>
                  <a:spcBef>
                    <a:spcPts val="0"/>
                  </a:spcBef>
                  <a:defRPr spc="-101" sz="2600"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pPr/>
                <a:r>
                  <a:t>Put these data in the background and significance of the problem</a:t>
                </a:r>
              </a:p>
            </p:txBody>
          </p:sp>
          <p:sp>
            <p:nvSpPr>
              <p:cNvPr id="583" name="Topic 1"/>
              <p:cNvSpPr txBox="1"/>
              <p:nvPr/>
            </p:nvSpPr>
            <p:spPr>
              <a:xfrm>
                <a:off x="6261815" y="327686"/>
                <a:ext cx="2629275" cy="828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 defTabSz="914216">
                  <a:spcBef>
                    <a:spcPts val="0"/>
                  </a:spcBef>
                  <a:defRPr sz="5000"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pPr/>
                <a:r>
                  <a:t>Topic 1</a:t>
                </a:r>
              </a:p>
            </p:txBody>
          </p:sp>
        </p:grpSp>
        <p:sp>
          <p:nvSpPr>
            <p:cNvPr id="585" name="Arrow"/>
            <p:cNvSpPr/>
            <p:nvPr/>
          </p:nvSpPr>
          <p:spPr>
            <a:xfrm rot="5400000">
              <a:off x="5260082" y="5008706"/>
              <a:ext cx="1390693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86" name="Arrow"/>
            <p:cNvSpPr/>
            <p:nvPr/>
          </p:nvSpPr>
          <p:spPr>
            <a:xfrm rot="2139276">
              <a:off x="10916590" y="4926804"/>
              <a:ext cx="1538300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87" name="Arrow"/>
            <p:cNvSpPr/>
            <p:nvPr/>
          </p:nvSpPr>
          <p:spPr>
            <a:xfrm flipH="1" rot="10800000">
              <a:off x="10931171" y="2074565"/>
              <a:ext cx="1390693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4" grpId="3"/>
      <p:bldP build="whole" bldLvl="1" animBg="1" rev="0" advAuto="0" spid="555" grpId="1"/>
      <p:bldP build="whole" bldLvl="1" animBg="1" rev="0" advAuto="0" spid="588" grpId="4"/>
      <p:bldP build="whole" bldLvl="1" animBg="1" rev="0" advAuto="0" spid="57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8A69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reeform 23"/>
          <p:cNvSpPr/>
          <p:nvPr/>
        </p:nvSpPr>
        <p:spPr>
          <a:xfrm flipH="1" rot="5400000">
            <a:off x="2358170" y="-2421451"/>
            <a:ext cx="4030620" cy="8775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9683" y="0"/>
                  <a:pt x="0" y="5880"/>
                  <a:pt x="0" y="13136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solidFill>
            <a:srgbClr val="C0B3AC">
              <a:alpha val="6062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6400">
                <a:solidFill>
                  <a:srgbClr val="68686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</a:p>
        </p:txBody>
      </p:sp>
      <p:pic>
        <p:nvPicPr>
          <p:cNvPr id="256" name="1692336249957.jpeg" descr="1692336249957.jpe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32402" t="437" r="0" b="0"/>
          <a:stretch>
            <a:fillRect/>
          </a:stretch>
        </p:blipFill>
        <p:spPr>
          <a:xfrm>
            <a:off x="11728255" y="1165470"/>
            <a:ext cx="16309579" cy="12610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0" fill="norm" stroke="1" extrusionOk="0">
                <a:moveTo>
                  <a:pt x="13329" y="0"/>
                </a:moveTo>
                <a:cubicBezTo>
                  <a:pt x="9755" y="21"/>
                  <a:pt x="6300" y="2506"/>
                  <a:pt x="4491" y="6863"/>
                </a:cubicBezTo>
                <a:lnTo>
                  <a:pt x="4260" y="7402"/>
                </a:lnTo>
                <a:lnTo>
                  <a:pt x="8913" y="10646"/>
                </a:lnTo>
                <a:cubicBezTo>
                  <a:pt x="5394" y="10736"/>
                  <a:pt x="2014" y="13212"/>
                  <a:pt x="224" y="17504"/>
                </a:cubicBezTo>
                <a:lnTo>
                  <a:pt x="0" y="18042"/>
                </a:lnTo>
                <a:lnTo>
                  <a:pt x="5099" y="21590"/>
                </a:lnTo>
                <a:lnTo>
                  <a:pt x="19047" y="21590"/>
                </a:lnTo>
                <a:cubicBezTo>
                  <a:pt x="18828" y="19853"/>
                  <a:pt x="18342" y="18182"/>
                  <a:pt x="17610" y="16685"/>
                </a:cubicBezTo>
                <a:lnTo>
                  <a:pt x="21600" y="19465"/>
                </a:lnTo>
                <a:lnTo>
                  <a:pt x="21600" y="5531"/>
                </a:lnTo>
                <a:cubicBezTo>
                  <a:pt x="20727" y="3925"/>
                  <a:pt x="19562" y="2547"/>
                  <a:pt x="18135" y="1553"/>
                </a:cubicBezTo>
                <a:cubicBezTo>
                  <a:pt x="16603" y="489"/>
                  <a:pt x="14954" y="-10"/>
                  <a:pt x="13329" y="0"/>
                </a:cubicBezTo>
                <a:close/>
              </a:path>
            </a:pathLst>
          </a:custGeom>
        </p:spPr>
      </p:pic>
      <p:sp>
        <p:nvSpPr>
          <p:cNvPr id="257" name="CuadroTexto 4"/>
          <p:cNvSpPr txBox="1"/>
          <p:nvPr/>
        </p:nvSpPr>
        <p:spPr>
          <a:xfrm>
            <a:off x="1054718" y="4678045"/>
            <a:ext cx="11102783" cy="3445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1828433">
              <a:spcBef>
                <a:spcPts val="0"/>
              </a:spcBef>
              <a:defRPr b="1" sz="116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</a:lstStyle>
          <a:p>
            <a:pPr/>
            <a:r>
              <a:t>Characteristics </a:t>
            </a:r>
          </a:p>
        </p:txBody>
      </p:sp>
      <p:sp>
        <p:nvSpPr>
          <p:cNvPr id="258" name="CuadroTexto 4"/>
          <p:cNvSpPr txBox="1"/>
          <p:nvPr/>
        </p:nvSpPr>
        <p:spPr>
          <a:xfrm>
            <a:off x="-2011956" y="6654115"/>
            <a:ext cx="17439332" cy="460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1828433">
              <a:spcBef>
                <a:spcPts val="0"/>
              </a:spcBef>
              <a:defRPr b="1" sz="80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pPr>
            <a:r>
              <a:t>and Necessary Skills </a:t>
            </a:r>
          </a:p>
          <a:p>
            <a:pPr algn="ctr" defTabSz="1828433">
              <a:spcBef>
                <a:spcPts val="0"/>
              </a:spcBef>
              <a:defRPr b="1" sz="80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pPr>
            <a:r>
              <a:t>for Educational </a:t>
            </a:r>
          </a:p>
          <a:p>
            <a:pPr algn="ctr" defTabSz="1828433">
              <a:spcBef>
                <a:spcPts val="0"/>
              </a:spcBef>
              <a:defRPr b="1" sz="80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pPr>
            <a:r>
              <a:t>Business Entrepreneurs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Freeform 283"/>
          <p:cNvSpPr/>
          <p:nvPr/>
        </p:nvSpPr>
        <p:spPr>
          <a:xfrm>
            <a:off x="7319648" y="3793452"/>
            <a:ext cx="8770032" cy="6836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196" y="0"/>
                </a:moveTo>
                <a:lnTo>
                  <a:pt x="5400" y="0"/>
                </a:lnTo>
                <a:lnTo>
                  <a:pt x="0" y="10798"/>
                </a:lnTo>
                <a:lnTo>
                  <a:pt x="5400" y="21600"/>
                </a:lnTo>
                <a:lnTo>
                  <a:pt x="16196" y="21600"/>
                </a:lnTo>
                <a:lnTo>
                  <a:pt x="21600" y="10798"/>
                </a:lnTo>
                <a:lnTo>
                  <a:pt x="16196" y="0"/>
                </a:lnTo>
              </a:path>
            </a:pathLst>
          </a:custGeom>
          <a:ln w="1143000">
            <a:solidFill>
              <a:srgbClr val="C3C8CE">
                <a:alpha val="25000"/>
              </a:srgbClr>
            </a:solidFill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400">
                <a:solidFill>
                  <a:srgbClr val="747994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</a:p>
        </p:txBody>
      </p:sp>
      <p:sp>
        <p:nvSpPr>
          <p:cNvPr id="263" name="Freeform 284"/>
          <p:cNvSpPr/>
          <p:nvPr/>
        </p:nvSpPr>
        <p:spPr>
          <a:xfrm>
            <a:off x="9038000" y="2580294"/>
            <a:ext cx="2120901" cy="1943101"/>
          </a:xfrm>
          <a:prstGeom prst="ellipse">
            <a:avLst/>
          </a:prstGeom>
          <a:solidFill>
            <a:srgbClr val="27BA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1828433">
              <a:lnSpc>
                <a:spcPct val="100000"/>
              </a:lnSpc>
              <a:spcBef>
                <a:spcPts val="0"/>
              </a:spcBef>
              <a:defRPr sz="60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64" name="Freeform 285"/>
          <p:cNvSpPr/>
          <p:nvPr/>
        </p:nvSpPr>
        <p:spPr>
          <a:xfrm>
            <a:off x="9038000" y="9662516"/>
            <a:ext cx="2120901" cy="1943101"/>
          </a:xfrm>
          <a:prstGeom prst="ellipse">
            <a:avLst/>
          </a:prstGeom>
          <a:solidFill>
            <a:srgbClr val="EF644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1828433">
              <a:lnSpc>
                <a:spcPct val="100000"/>
              </a:lnSpc>
              <a:spcBef>
                <a:spcPts val="0"/>
              </a:spcBef>
              <a:defRPr sz="60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65" name="Freeform 286"/>
          <p:cNvSpPr/>
          <p:nvPr/>
        </p:nvSpPr>
        <p:spPr>
          <a:xfrm>
            <a:off x="12259801" y="9661079"/>
            <a:ext cx="2125710" cy="1945975"/>
          </a:xfrm>
          <a:prstGeom prst="ellipse">
            <a:avLst/>
          </a:prstGeom>
          <a:solidFill>
            <a:srgbClr val="C3C8C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1828433">
              <a:lnSpc>
                <a:spcPct val="100000"/>
              </a:lnSpc>
              <a:spcBef>
                <a:spcPts val="0"/>
              </a:spcBef>
              <a:defRPr sz="60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66" name="Freeform 287"/>
          <p:cNvSpPr/>
          <p:nvPr/>
        </p:nvSpPr>
        <p:spPr>
          <a:xfrm>
            <a:off x="12262205" y="2580294"/>
            <a:ext cx="2120901" cy="1943101"/>
          </a:xfrm>
          <a:prstGeom prst="ellipse">
            <a:avLst/>
          </a:prstGeom>
          <a:solidFill>
            <a:srgbClr val="F5AD5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1828433">
              <a:lnSpc>
                <a:spcPct val="100000"/>
              </a:lnSpc>
              <a:spcBef>
                <a:spcPts val="0"/>
              </a:spcBef>
              <a:defRPr sz="60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267" name="Freeform 288"/>
          <p:cNvSpPr/>
          <p:nvPr/>
        </p:nvSpPr>
        <p:spPr>
          <a:xfrm>
            <a:off x="14096043" y="4716356"/>
            <a:ext cx="2120901" cy="1943101"/>
          </a:xfrm>
          <a:prstGeom prst="ellipse">
            <a:avLst/>
          </a:prstGeom>
          <a:solidFill>
            <a:srgbClr val="A34F9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1828433">
              <a:lnSpc>
                <a:spcPct val="100000"/>
              </a:lnSpc>
              <a:spcBef>
                <a:spcPts val="0"/>
              </a:spcBef>
              <a:defRPr sz="60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268" name="Freeform 290"/>
          <p:cNvSpPr/>
          <p:nvPr/>
        </p:nvSpPr>
        <p:spPr>
          <a:xfrm>
            <a:off x="7141671" y="4716356"/>
            <a:ext cx="2120901" cy="1943101"/>
          </a:xfrm>
          <a:prstGeom prst="ellipse">
            <a:avLst/>
          </a:prstGeom>
          <a:solidFill>
            <a:srgbClr val="57B88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1828433">
              <a:lnSpc>
                <a:spcPct val="100000"/>
              </a:lnSpc>
              <a:spcBef>
                <a:spcPts val="0"/>
              </a:spcBef>
              <a:defRPr sz="60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69" name="Freeform: Shape 549"/>
          <p:cNvSpPr/>
          <p:nvPr/>
        </p:nvSpPr>
        <p:spPr>
          <a:xfrm>
            <a:off x="6036501" y="1928083"/>
            <a:ext cx="11336326" cy="10567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69" y="21569"/>
                </a:moveTo>
                <a:cubicBezTo>
                  <a:pt x="10580" y="21572"/>
                  <a:pt x="10690" y="21575"/>
                  <a:pt x="10800" y="21575"/>
                </a:cubicBezTo>
                <a:lnTo>
                  <a:pt x="10806" y="21575"/>
                </a:lnTo>
                <a:lnTo>
                  <a:pt x="10806" y="21600"/>
                </a:lnTo>
                <a:lnTo>
                  <a:pt x="10800" y="21600"/>
                </a:lnTo>
                <a:cubicBezTo>
                  <a:pt x="10690" y="21600"/>
                  <a:pt x="10577" y="21600"/>
                  <a:pt x="10469" y="21597"/>
                </a:cubicBezTo>
                <a:close/>
                <a:moveTo>
                  <a:pt x="11478" y="21556"/>
                </a:moveTo>
                <a:lnTo>
                  <a:pt x="11481" y="21581"/>
                </a:lnTo>
                <a:cubicBezTo>
                  <a:pt x="11370" y="21587"/>
                  <a:pt x="11257" y="21592"/>
                  <a:pt x="11144" y="21594"/>
                </a:cubicBezTo>
                <a:lnTo>
                  <a:pt x="11144" y="21569"/>
                </a:lnTo>
                <a:cubicBezTo>
                  <a:pt x="11255" y="21566"/>
                  <a:pt x="11368" y="21561"/>
                  <a:pt x="11478" y="21556"/>
                </a:cubicBezTo>
                <a:close/>
                <a:moveTo>
                  <a:pt x="9794" y="21528"/>
                </a:moveTo>
                <a:cubicBezTo>
                  <a:pt x="9905" y="21538"/>
                  <a:pt x="10018" y="21546"/>
                  <a:pt x="10131" y="21554"/>
                </a:cubicBezTo>
                <a:lnTo>
                  <a:pt x="10128" y="21581"/>
                </a:lnTo>
                <a:cubicBezTo>
                  <a:pt x="10015" y="21573"/>
                  <a:pt x="9902" y="21565"/>
                  <a:pt x="9792" y="21554"/>
                </a:cubicBezTo>
                <a:close/>
                <a:moveTo>
                  <a:pt x="12153" y="21489"/>
                </a:moveTo>
                <a:lnTo>
                  <a:pt x="12156" y="21518"/>
                </a:lnTo>
                <a:cubicBezTo>
                  <a:pt x="12045" y="21531"/>
                  <a:pt x="11935" y="21542"/>
                  <a:pt x="11822" y="21553"/>
                </a:cubicBezTo>
                <a:lnTo>
                  <a:pt x="11819" y="21526"/>
                </a:lnTo>
                <a:cubicBezTo>
                  <a:pt x="11930" y="21516"/>
                  <a:pt x="12043" y="21502"/>
                  <a:pt x="12153" y="21489"/>
                </a:cubicBezTo>
                <a:close/>
                <a:moveTo>
                  <a:pt x="9122" y="21444"/>
                </a:moveTo>
                <a:cubicBezTo>
                  <a:pt x="9232" y="21460"/>
                  <a:pt x="9345" y="21477"/>
                  <a:pt x="9456" y="21490"/>
                </a:cubicBezTo>
                <a:lnTo>
                  <a:pt x="9450" y="21517"/>
                </a:lnTo>
                <a:cubicBezTo>
                  <a:pt x="9340" y="21503"/>
                  <a:pt x="9230" y="21487"/>
                  <a:pt x="9117" y="21471"/>
                </a:cubicBezTo>
                <a:close/>
                <a:moveTo>
                  <a:pt x="12822" y="21383"/>
                </a:moveTo>
                <a:lnTo>
                  <a:pt x="12825" y="21413"/>
                </a:lnTo>
                <a:cubicBezTo>
                  <a:pt x="12715" y="21432"/>
                  <a:pt x="12605" y="21453"/>
                  <a:pt x="12494" y="21469"/>
                </a:cubicBezTo>
                <a:lnTo>
                  <a:pt x="12492" y="21440"/>
                </a:lnTo>
                <a:cubicBezTo>
                  <a:pt x="12599" y="21424"/>
                  <a:pt x="12712" y="21408"/>
                  <a:pt x="12822" y="21383"/>
                </a:cubicBezTo>
                <a:close/>
                <a:moveTo>
                  <a:pt x="8458" y="21317"/>
                </a:moveTo>
                <a:cubicBezTo>
                  <a:pt x="8566" y="21344"/>
                  <a:pt x="8679" y="21365"/>
                  <a:pt x="8789" y="21384"/>
                </a:cubicBezTo>
                <a:lnTo>
                  <a:pt x="8781" y="21411"/>
                </a:lnTo>
                <a:cubicBezTo>
                  <a:pt x="8673" y="21392"/>
                  <a:pt x="8560" y="21371"/>
                  <a:pt x="8453" y="21346"/>
                </a:cubicBezTo>
                <a:close/>
                <a:moveTo>
                  <a:pt x="13481" y="21239"/>
                </a:moveTo>
                <a:lnTo>
                  <a:pt x="13489" y="21266"/>
                </a:lnTo>
                <a:cubicBezTo>
                  <a:pt x="13381" y="21293"/>
                  <a:pt x="13271" y="21317"/>
                  <a:pt x="13161" y="21342"/>
                </a:cubicBezTo>
                <a:lnTo>
                  <a:pt x="13156" y="21315"/>
                </a:lnTo>
                <a:cubicBezTo>
                  <a:pt x="13266" y="21293"/>
                  <a:pt x="13373" y="21266"/>
                  <a:pt x="13481" y="21239"/>
                </a:cubicBezTo>
                <a:close/>
                <a:moveTo>
                  <a:pt x="7803" y="21153"/>
                </a:moveTo>
                <a:cubicBezTo>
                  <a:pt x="7910" y="21183"/>
                  <a:pt x="8018" y="21212"/>
                  <a:pt x="8125" y="21237"/>
                </a:cubicBezTo>
                <a:lnTo>
                  <a:pt x="8119" y="21264"/>
                </a:lnTo>
                <a:cubicBezTo>
                  <a:pt x="8009" y="21237"/>
                  <a:pt x="7902" y="21207"/>
                  <a:pt x="7794" y="21180"/>
                </a:cubicBezTo>
                <a:close/>
                <a:moveTo>
                  <a:pt x="14133" y="21050"/>
                </a:moveTo>
                <a:lnTo>
                  <a:pt x="14142" y="21074"/>
                </a:lnTo>
                <a:cubicBezTo>
                  <a:pt x="14034" y="21110"/>
                  <a:pt x="13924" y="21142"/>
                  <a:pt x="13819" y="21172"/>
                </a:cubicBezTo>
                <a:lnTo>
                  <a:pt x="13811" y="21148"/>
                </a:lnTo>
                <a:cubicBezTo>
                  <a:pt x="13919" y="21118"/>
                  <a:pt x="14026" y="21083"/>
                  <a:pt x="14133" y="21050"/>
                </a:cubicBezTo>
                <a:close/>
                <a:moveTo>
                  <a:pt x="7158" y="20944"/>
                </a:moveTo>
                <a:cubicBezTo>
                  <a:pt x="7263" y="20980"/>
                  <a:pt x="7370" y="21015"/>
                  <a:pt x="7475" y="21051"/>
                </a:cubicBezTo>
                <a:lnTo>
                  <a:pt x="7467" y="21075"/>
                </a:lnTo>
                <a:cubicBezTo>
                  <a:pt x="7362" y="21042"/>
                  <a:pt x="7252" y="21007"/>
                  <a:pt x="7147" y="20969"/>
                </a:cubicBezTo>
                <a:close/>
                <a:moveTo>
                  <a:pt x="14767" y="20819"/>
                </a:moveTo>
                <a:lnTo>
                  <a:pt x="14781" y="20847"/>
                </a:lnTo>
                <a:cubicBezTo>
                  <a:pt x="14676" y="20885"/>
                  <a:pt x="14568" y="20926"/>
                  <a:pt x="14464" y="20964"/>
                </a:cubicBezTo>
                <a:lnTo>
                  <a:pt x="14456" y="20937"/>
                </a:lnTo>
                <a:cubicBezTo>
                  <a:pt x="14560" y="20898"/>
                  <a:pt x="14665" y="20860"/>
                  <a:pt x="14767" y="20819"/>
                </a:cubicBezTo>
                <a:close/>
                <a:moveTo>
                  <a:pt x="6525" y="20694"/>
                </a:moveTo>
                <a:cubicBezTo>
                  <a:pt x="6627" y="20738"/>
                  <a:pt x="6731" y="20779"/>
                  <a:pt x="6836" y="20820"/>
                </a:cubicBezTo>
                <a:lnTo>
                  <a:pt x="6828" y="20847"/>
                </a:lnTo>
                <a:cubicBezTo>
                  <a:pt x="6723" y="20804"/>
                  <a:pt x="6619" y="20763"/>
                  <a:pt x="6514" y="20719"/>
                </a:cubicBezTo>
                <a:close/>
                <a:moveTo>
                  <a:pt x="15389" y="20550"/>
                </a:moveTo>
                <a:lnTo>
                  <a:pt x="15400" y="20575"/>
                </a:lnTo>
                <a:cubicBezTo>
                  <a:pt x="15298" y="20624"/>
                  <a:pt x="15196" y="20670"/>
                  <a:pt x="15092" y="20714"/>
                </a:cubicBezTo>
                <a:lnTo>
                  <a:pt x="15083" y="20687"/>
                </a:lnTo>
                <a:cubicBezTo>
                  <a:pt x="15185" y="20643"/>
                  <a:pt x="15287" y="20596"/>
                  <a:pt x="15389" y="20550"/>
                </a:cubicBezTo>
                <a:close/>
                <a:moveTo>
                  <a:pt x="5911" y="20406"/>
                </a:moveTo>
                <a:cubicBezTo>
                  <a:pt x="6013" y="20455"/>
                  <a:pt x="6115" y="20504"/>
                  <a:pt x="6214" y="20550"/>
                </a:cubicBezTo>
                <a:lnTo>
                  <a:pt x="6203" y="20578"/>
                </a:lnTo>
                <a:cubicBezTo>
                  <a:pt x="6101" y="20529"/>
                  <a:pt x="5999" y="20479"/>
                  <a:pt x="5900" y="20427"/>
                </a:cubicBezTo>
                <a:close/>
                <a:moveTo>
                  <a:pt x="15989" y="20244"/>
                </a:moveTo>
                <a:lnTo>
                  <a:pt x="16003" y="20269"/>
                </a:lnTo>
                <a:cubicBezTo>
                  <a:pt x="15904" y="20321"/>
                  <a:pt x="15805" y="20376"/>
                  <a:pt x="15705" y="20425"/>
                </a:cubicBezTo>
                <a:lnTo>
                  <a:pt x="15694" y="20400"/>
                </a:lnTo>
                <a:cubicBezTo>
                  <a:pt x="15791" y="20351"/>
                  <a:pt x="15890" y="20299"/>
                  <a:pt x="15989" y="20244"/>
                </a:cubicBezTo>
                <a:close/>
                <a:moveTo>
                  <a:pt x="5319" y="20078"/>
                </a:moveTo>
                <a:cubicBezTo>
                  <a:pt x="5416" y="20133"/>
                  <a:pt x="5512" y="20190"/>
                  <a:pt x="5611" y="20242"/>
                </a:cubicBezTo>
                <a:lnTo>
                  <a:pt x="5597" y="20267"/>
                </a:lnTo>
                <a:cubicBezTo>
                  <a:pt x="5498" y="20215"/>
                  <a:pt x="5399" y="20157"/>
                  <a:pt x="5303" y="20100"/>
                </a:cubicBezTo>
                <a:close/>
                <a:moveTo>
                  <a:pt x="16570" y="19900"/>
                </a:moveTo>
                <a:lnTo>
                  <a:pt x="16586" y="19925"/>
                </a:lnTo>
                <a:cubicBezTo>
                  <a:pt x="16493" y="19985"/>
                  <a:pt x="16396" y="20042"/>
                  <a:pt x="16300" y="20097"/>
                </a:cubicBezTo>
                <a:lnTo>
                  <a:pt x="16283" y="20075"/>
                </a:lnTo>
                <a:cubicBezTo>
                  <a:pt x="16380" y="20018"/>
                  <a:pt x="16476" y="19958"/>
                  <a:pt x="16570" y="19900"/>
                </a:cubicBezTo>
                <a:close/>
                <a:moveTo>
                  <a:pt x="4747" y="19714"/>
                </a:moveTo>
                <a:cubicBezTo>
                  <a:pt x="4838" y="19774"/>
                  <a:pt x="4934" y="19837"/>
                  <a:pt x="5028" y="19898"/>
                </a:cubicBezTo>
                <a:lnTo>
                  <a:pt x="5011" y="19922"/>
                </a:lnTo>
                <a:cubicBezTo>
                  <a:pt x="4918" y="19859"/>
                  <a:pt x="4824" y="19799"/>
                  <a:pt x="4731" y="19736"/>
                </a:cubicBezTo>
                <a:close/>
                <a:moveTo>
                  <a:pt x="17128" y="19519"/>
                </a:moveTo>
                <a:lnTo>
                  <a:pt x="17147" y="19544"/>
                </a:lnTo>
                <a:cubicBezTo>
                  <a:pt x="17054" y="19607"/>
                  <a:pt x="16963" y="19673"/>
                  <a:pt x="16869" y="19733"/>
                </a:cubicBezTo>
                <a:lnTo>
                  <a:pt x="16856" y="19711"/>
                </a:lnTo>
                <a:cubicBezTo>
                  <a:pt x="16946" y="19651"/>
                  <a:pt x="17037" y="19585"/>
                  <a:pt x="17128" y="19519"/>
                </a:cubicBezTo>
                <a:close/>
                <a:moveTo>
                  <a:pt x="4200" y="19314"/>
                </a:moveTo>
                <a:cubicBezTo>
                  <a:pt x="4288" y="19382"/>
                  <a:pt x="4376" y="19448"/>
                  <a:pt x="4467" y="19514"/>
                </a:cubicBezTo>
                <a:lnTo>
                  <a:pt x="4450" y="19539"/>
                </a:lnTo>
                <a:cubicBezTo>
                  <a:pt x="4359" y="19473"/>
                  <a:pt x="4271" y="19404"/>
                  <a:pt x="4181" y="19336"/>
                </a:cubicBezTo>
                <a:close/>
                <a:moveTo>
                  <a:pt x="17661" y="19106"/>
                </a:moveTo>
                <a:lnTo>
                  <a:pt x="17681" y="19128"/>
                </a:lnTo>
                <a:cubicBezTo>
                  <a:pt x="17595" y="19196"/>
                  <a:pt x="17507" y="19267"/>
                  <a:pt x="17419" y="19336"/>
                </a:cubicBezTo>
                <a:lnTo>
                  <a:pt x="17403" y="19314"/>
                </a:lnTo>
                <a:cubicBezTo>
                  <a:pt x="17488" y="19246"/>
                  <a:pt x="17576" y="19174"/>
                  <a:pt x="17661" y="19106"/>
                </a:cubicBezTo>
                <a:close/>
                <a:moveTo>
                  <a:pt x="3678" y="18883"/>
                </a:moveTo>
                <a:cubicBezTo>
                  <a:pt x="3760" y="18955"/>
                  <a:pt x="3845" y="19029"/>
                  <a:pt x="3931" y="19100"/>
                </a:cubicBezTo>
                <a:lnTo>
                  <a:pt x="3914" y="19122"/>
                </a:lnTo>
                <a:cubicBezTo>
                  <a:pt x="3829" y="19051"/>
                  <a:pt x="3741" y="18979"/>
                  <a:pt x="3658" y="18905"/>
                </a:cubicBezTo>
                <a:close/>
                <a:moveTo>
                  <a:pt x="18170" y="18658"/>
                </a:moveTo>
                <a:lnTo>
                  <a:pt x="18189" y="18678"/>
                </a:lnTo>
                <a:cubicBezTo>
                  <a:pt x="18109" y="18754"/>
                  <a:pt x="18024" y="18829"/>
                  <a:pt x="17941" y="18903"/>
                </a:cubicBezTo>
                <a:lnTo>
                  <a:pt x="17925" y="18884"/>
                </a:lnTo>
                <a:cubicBezTo>
                  <a:pt x="18005" y="18809"/>
                  <a:pt x="18090" y="18732"/>
                  <a:pt x="18170" y="18658"/>
                </a:cubicBezTo>
                <a:close/>
                <a:moveTo>
                  <a:pt x="3183" y="18419"/>
                </a:moveTo>
                <a:cubicBezTo>
                  <a:pt x="3263" y="18499"/>
                  <a:pt x="3343" y="18576"/>
                  <a:pt x="3425" y="18653"/>
                </a:cubicBezTo>
                <a:lnTo>
                  <a:pt x="3406" y="18672"/>
                </a:lnTo>
                <a:cubicBezTo>
                  <a:pt x="3326" y="18598"/>
                  <a:pt x="3244" y="18518"/>
                  <a:pt x="3164" y="18439"/>
                </a:cubicBezTo>
                <a:close/>
                <a:moveTo>
                  <a:pt x="18650" y="18181"/>
                </a:moveTo>
                <a:lnTo>
                  <a:pt x="18669" y="18200"/>
                </a:lnTo>
                <a:cubicBezTo>
                  <a:pt x="18593" y="18279"/>
                  <a:pt x="18513" y="18359"/>
                  <a:pt x="18436" y="18439"/>
                </a:cubicBezTo>
                <a:lnTo>
                  <a:pt x="18417" y="18420"/>
                </a:lnTo>
                <a:cubicBezTo>
                  <a:pt x="18496" y="18343"/>
                  <a:pt x="18573" y="18260"/>
                  <a:pt x="18650" y="18181"/>
                </a:cubicBezTo>
                <a:close/>
                <a:moveTo>
                  <a:pt x="2722" y="17925"/>
                </a:moveTo>
                <a:cubicBezTo>
                  <a:pt x="2793" y="18010"/>
                  <a:pt x="2870" y="18093"/>
                  <a:pt x="2947" y="18172"/>
                </a:cubicBezTo>
                <a:lnTo>
                  <a:pt x="2925" y="18194"/>
                </a:lnTo>
                <a:cubicBezTo>
                  <a:pt x="2848" y="18112"/>
                  <a:pt x="2774" y="18029"/>
                  <a:pt x="2700" y="17944"/>
                </a:cubicBezTo>
                <a:close/>
                <a:moveTo>
                  <a:pt x="19097" y="17672"/>
                </a:moveTo>
                <a:lnTo>
                  <a:pt x="19119" y="17689"/>
                </a:lnTo>
                <a:cubicBezTo>
                  <a:pt x="19048" y="17774"/>
                  <a:pt x="18974" y="17862"/>
                  <a:pt x="18900" y="17944"/>
                </a:cubicBezTo>
                <a:lnTo>
                  <a:pt x="18881" y="17928"/>
                </a:lnTo>
                <a:cubicBezTo>
                  <a:pt x="18952" y="17843"/>
                  <a:pt x="19026" y="17757"/>
                  <a:pt x="19097" y="17672"/>
                </a:cubicBezTo>
                <a:close/>
                <a:moveTo>
                  <a:pt x="2289" y="17406"/>
                </a:moveTo>
                <a:cubicBezTo>
                  <a:pt x="2357" y="17494"/>
                  <a:pt x="2429" y="17582"/>
                  <a:pt x="2497" y="17667"/>
                </a:cubicBezTo>
                <a:lnTo>
                  <a:pt x="2475" y="17686"/>
                </a:lnTo>
                <a:cubicBezTo>
                  <a:pt x="2407" y="17598"/>
                  <a:pt x="2335" y="17510"/>
                  <a:pt x="2267" y="17422"/>
                </a:cubicBezTo>
                <a:close/>
                <a:moveTo>
                  <a:pt x="19511" y="17136"/>
                </a:moveTo>
                <a:lnTo>
                  <a:pt x="19536" y="17155"/>
                </a:lnTo>
                <a:cubicBezTo>
                  <a:pt x="19470" y="17243"/>
                  <a:pt x="19402" y="17334"/>
                  <a:pt x="19333" y="17422"/>
                </a:cubicBezTo>
                <a:lnTo>
                  <a:pt x="19311" y="17406"/>
                </a:lnTo>
                <a:cubicBezTo>
                  <a:pt x="19380" y="17318"/>
                  <a:pt x="19446" y="17227"/>
                  <a:pt x="19511" y="17136"/>
                </a:cubicBezTo>
                <a:close/>
                <a:moveTo>
                  <a:pt x="1891" y="16858"/>
                </a:moveTo>
                <a:cubicBezTo>
                  <a:pt x="1954" y="16952"/>
                  <a:pt x="2018" y="17043"/>
                  <a:pt x="2083" y="17133"/>
                </a:cubicBezTo>
                <a:lnTo>
                  <a:pt x="2061" y="17147"/>
                </a:lnTo>
                <a:cubicBezTo>
                  <a:pt x="1996" y="17059"/>
                  <a:pt x="1933" y="16968"/>
                  <a:pt x="1869" y="16875"/>
                </a:cubicBezTo>
                <a:close/>
                <a:moveTo>
                  <a:pt x="19895" y="16578"/>
                </a:moveTo>
                <a:lnTo>
                  <a:pt x="19919" y="16592"/>
                </a:lnTo>
                <a:cubicBezTo>
                  <a:pt x="19859" y="16685"/>
                  <a:pt x="19796" y="16781"/>
                  <a:pt x="19733" y="16872"/>
                </a:cubicBezTo>
                <a:lnTo>
                  <a:pt x="19711" y="16858"/>
                </a:lnTo>
                <a:cubicBezTo>
                  <a:pt x="19774" y="16765"/>
                  <a:pt x="19834" y="16671"/>
                  <a:pt x="19895" y="16578"/>
                </a:cubicBezTo>
                <a:close/>
                <a:moveTo>
                  <a:pt x="1527" y="16289"/>
                </a:moveTo>
                <a:cubicBezTo>
                  <a:pt x="1585" y="16385"/>
                  <a:pt x="1645" y="16479"/>
                  <a:pt x="1703" y="16575"/>
                </a:cubicBezTo>
                <a:lnTo>
                  <a:pt x="1681" y="16589"/>
                </a:lnTo>
                <a:cubicBezTo>
                  <a:pt x="1618" y="16495"/>
                  <a:pt x="1560" y="16399"/>
                  <a:pt x="1506" y="16303"/>
                </a:cubicBezTo>
                <a:close/>
                <a:moveTo>
                  <a:pt x="20239" y="15994"/>
                </a:moveTo>
                <a:lnTo>
                  <a:pt x="20264" y="16008"/>
                </a:lnTo>
                <a:cubicBezTo>
                  <a:pt x="20212" y="16105"/>
                  <a:pt x="20154" y="16204"/>
                  <a:pt x="20097" y="16300"/>
                </a:cubicBezTo>
                <a:lnTo>
                  <a:pt x="20075" y="16286"/>
                </a:lnTo>
                <a:cubicBezTo>
                  <a:pt x="20130" y="16190"/>
                  <a:pt x="20187" y="16094"/>
                  <a:pt x="20239" y="15994"/>
                </a:cubicBezTo>
                <a:close/>
                <a:moveTo>
                  <a:pt x="1202" y="15697"/>
                </a:moveTo>
                <a:cubicBezTo>
                  <a:pt x="1252" y="15796"/>
                  <a:pt x="1304" y="15895"/>
                  <a:pt x="1358" y="15995"/>
                </a:cubicBezTo>
                <a:lnTo>
                  <a:pt x="1334" y="16008"/>
                </a:lnTo>
                <a:cubicBezTo>
                  <a:pt x="1282" y="15909"/>
                  <a:pt x="1227" y="15810"/>
                  <a:pt x="1178" y="15711"/>
                </a:cubicBezTo>
                <a:close/>
                <a:moveTo>
                  <a:pt x="20548" y="15392"/>
                </a:moveTo>
                <a:lnTo>
                  <a:pt x="20575" y="15403"/>
                </a:lnTo>
                <a:cubicBezTo>
                  <a:pt x="20529" y="15505"/>
                  <a:pt x="20477" y="15606"/>
                  <a:pt x="20427" y="15706"/>
                </a:cubicBezTo>
                <a:lnTo>
                  <a:pt x="20403" y="15692"/>
                </a:lnTo>
                <a:cubicBezTo>
                  <a:pt x="20452" y="15593"/>
                  <a:pt x="20501" y="15491"/>
                  <a:pt x="20548" y="15392"/>
                </a:cubicBezTo>
                <a:close/>
                <a:moveTo>
                  <a:pt x="913" y="15086"/>
                </a:moveTo>
                <a:cubicBezTo>
                  <a:pt x="960" y="15188"/>
                  <a:pt x="1004" y="15293"/>
                  <a:pt x="1050" y="15392"/>
                </a:cubicBezTo>
                <a:lnTo>
                  <a:pt x="1025" y="15403"/>
                </a:lnTo>
                <a:cubicBezTo>
                  <a:pt x="979" y="15304"/>
                  <a:pt x="933" y="15199"/>
                  <a:pt x="889" y="15100"/>
                </a:cubicBezTo>
                <a:close/>
                <a:moveTo>
                  <a:pt x="20820" y="14769"/>
                </a:moveTo>
                <a:lnTo>
                  <a:pt x="20844" y="14778"/>
                </a:lnTo>
                <a:cubicBezTo>
                  <a:pt x="20804" y="14882"/>
                  <a:pt x="20760" y="14987"/>
                  <a:pt x="20716" y="15089"/>
                </a:cubicBezTo>
                <a:lnTo>
                  <a:pt x="20692" y="15081"/>
                </a:lnTo>
                <a:cubicBezTo>
                  <a:pt x="20735" y="14976"/>
                  <a:pt x="20779" y="14871"/>
                  <a:pt x="20820" y="14769"/>
                </a:cubicBezTo>
                <a:close/>
                <a:moveTo>
                  <a:pt x="666" y="14458"/>
                </a:moveTo>
                <a:cubicBezTo>
                  <a:pt x="702" y="14566"/>
                  <a:pt x="742" y="14670"/>
                  <a:pt x="783" y="14772"/>
                </a:cubicBezTo>
                <a:lnTo>
                  <a:pt x="756" y="14783"/>
                </a:lnTo>
                <a:cubicBezTo>
                  <a:pt x="715" y="14679"/>
                  <a:pt x="677" y="14574"/>
                  <a:pt x="639" y="14469"/>
                </a:cubicBezTo>
                <a:close/>
                <a:moveTo>
                  <a:pt x="21048" y="14131"/>
                </a:moveTo>
                <a:lnTo>
                  <a:pt x="21075" y="14136"/>
                </a:lnTo>
                <a:cubicBezTo>
                  <a:pt x="21040" y="14246"/>
                  <a:pt x="21004" y="14354"/>
                  <a:pt x="20966" y="14458"/>
                </a:cubicBezTo>
                <a:lnTo>
                  <a:pt x="20942" y="14447"/>
                </a:lnTo>
                <a:cubicBezTo>
                  <a:pt x="20977" y="14343"/>
                  <a:pt x="21012" y="14235"/>
                  <a:pt x="21048" y="14131"/>
                </a:cubicBezTo>
                <a:close/>
                <a:moveTo>
                  <a:pt x="455" y="13817"/>
                </a:moveTo>
                <a:cubicBezTo>
                  <a:pt x="488" y="13924"/>
                  <a:pt x="517" y="14032"/>
                  <a:pt x="553" y="14136"/>
                </a:cubicBezTo>
                <a:lnTo>
                  <a:pt x="526" y="14144"/>
                </a:lnTo>
                <a:cubicBezTo>
                  <a:pt x="490" y="14040"/>
                  <a:pt x="460" y="13932"/>
                  <a:pt x="428" y="13825"/>
                </a:cubicBezTo>
                <a:close/>
                <a:moveTo>
                  <a:pt x="21237" y="13481"/>
                </a:moveTo>
                <a:lnTo>
                  <a:pt x="21264" y="13486"/>
                </a:lnTo>
                <a:cubicBezTo>
                  <a:pt x="21237" y="13593"/>
                  <a:pt x="21207" y="13704"/>
                  <a:pt x="21177" y="13811"/>
                </a:cubicBezTo>
                <a:lnTo>
                  <a:pt x="21150" y="13803"/>
                </a:lnTo>
                <a:cubicBezTo>
                  <a:pt x="21180" y="13695"/>
                  <a:pt x="21210" y="13588"/>
                  <a:pt x="21237" y="13481"/>
                </a:cubicBezTo>
                <a:close/>
                <a:moveTo>
                  <a:pt x="288" y="13161"/>
                </a:moveTo>
                <a:cubicBezTo>
                  <a:pt x="312" y="13269"/>
                  <a:pt x="337" y="13379"/>
                  <a:pt x="364" y="13486"/>
                </a:cubicBezTo>
                <a:lnTo>
                  <a:pt x="337" y="13494"/>
                </a:lnTo>
                <a:cubicBezTo>
                  <a:pt x="310" y="13384"/>
                  <a:pt x="283" y="13274"/>
                  <a:pt x="261" y="13167"/>
                </a:cubicBezTo>
                <a:close/>
                <a:moveTo>
                  <a:pt x="21384" y="12819"/>
                </a:moveTo>
                <a:lnTo>
                  <a:pt x="21411" y="12825"/>
                </a:lnTo>
                <a:cubicBezTo>
                  <a:pt x="21390" y="12935"/>
                  <a:pt x="21368" y="13045"/>
                  <a:pt x="21344" y="13156"/>
                </a:cubicBezTo>
                <a:lnTo>
                  <a:pt x="21317" y="13147"/>
                </a:lnTo>
                <a:cubicBezTo>
                  <a:pt x="21341" y="13040"/>
                  <a:pt x="21363" y="12930"/>
                  <a:pt x="21384" y="12819"/>
                </a:cubicBezTo>
                <a:close/>
                <a:moveTo>
                  <a:pt x="160" y="12494"/>
                </a:moveTo>
                <a:cubicBezTo>
                  <a:pt x="176" y="12607"/>
                  <a:pt x="195" y="12718"/>
                  <a:pt x="217" y="12828"/>
                </a:cubicBezTo>
                <a:lnTo>
                  <a:pt x="190" y="12833"/>
                </a:lnTo>
                <a:cubicBezTo>
                  <a:pt x="168" y="12723"/>
                  <a:pt x="149" y="12610"/>
                  <a:pt x="133" y="12500"/>
                </a:cubicBezTo>
                <a:close/>
                <a:moveTo>
                  <a:pt x="21490" y="12150"/>
                </a:moveTo>
                <a:lnTo>
                  <a:pt x="21517" y="12153"/>
                </a:lnTo>
                <a:cubicBezTo>
                  <a:pt x="21503" y="12266"/>
                  <a:pt x="21487" y="12376"/>
                  <a:pt x="21471" y="12486"/>
                </a:cubicBezTo>
                <a:lnTo>
                  <a:pt x="21442" y="12483"/>
                </a:lnTo>
                <a:cubicBezTo>
                  <a:pt x="21460" y="12373"/>
                  <a:pt x="21476" y="12260"/>
                  <a:pt x="21490" y="12150"/>
                </a:cubicBezTo>
                <a:close/>
                <a:moveTo>
                  <a:pt x="77" y="11825"/>
                </a:moveTo>
                <a:cubicBezTo>
                  <a:pt x="84" y="11935"/>
                  <a:pt x="98" y="12048"/>
                  <a:pt x="111" y="12158"/>
                </a:cubicBezTo>
                <a:lnTo>
                  <a:pt x="84" y="12161"/>
                </a:lnTo>
                <a:cubicBezTo>
                  <a:pt x="71" y="12051"/>
                  <a:pt x="58" y="11938"/>
                  <a:pt x="47" y="11828"/>
                </a:cubicBezTo>
                <a:close/>
                <a:moveTo>
                  <a:pt x="21552" y="11478"/>
                </a:moveTo>
                <a:lnTo>
                  <a:pt x="21581" y="11481"/>
                </a:lnTo>
                <a:cubicBezTo>
                  <a:pt x="21573" y="11591"/>
                  <a:pt x="21565" y="11704"/>
                  <a:pt x="21554" y="11814"/>
                </a:cubicBezTo>
                <a:lnTo>
                  <a:pt x="21528" y="11811"/>
                </a:lnTo>
                <a:cubicBezTo>
                  <a:pt x="21538" y="11701"/>
                  <a:pt x="21546" y="11588"/>
                  <a:pt x="21552" y="11478"/>
                </a:cubicBezTo>
                <a:close/>
                <a:moveTo>
                  <a:pt x="6" y="11150"/>
                </a:moveTo>
                <a:lnTo>
                  <a:pt x="32" y="11150"/>
                </a:lnTo>
                <a:cubicBezTo>
                  <a:pt x="37" y="11260"/>
                  <a:pt x="39" y="11373"/>
                  <a:pt x="47" y="11483"/>
                </a:cubicBezTo>
                <a:lnTo>
                  <a:pt x="21" y="11486"/>
                </a:lnTo>
                <a:cubicBezTo>
                  <a:pt x="13" y="11373"/>
                  <a:pt x="8" y="11260"/>
                  <a:pt x="6" y="11150"/>
                </a:cubicBezTo>
                <a:close/>
                <a:moveTo>
                  <a:pt x="21575" y="10781"/>
                </a:moveTo>
                <a:lnTo>
                  <a:pt x="21600" y="10781"/>
                </a:lnTo>
                <a:lnTo>
                  <a:pt x="21600" y="10800"/>
                </a:lnTo>
                <a:cubicBezTo>
                  <a:pt x="21600" y="10913"/>
                  <a:pt x="21597" y="11026"/>
                  <a:pt x="21595" y="11136"/>
                </a:cubicBezTo>
                <a:lnTo>
                  <a:pt x="21569" y="11136"/>
                </a:lnTo>
                <a:cubicBezTo>
                  <a:pt x="21572" y="11026"/>
                  <a:pt x="21575" y="10913"/>
                  <a:pt x="21575" y="10800"/>
                </a:cubicBezTo>
                <a:close/>
                <a:moveTo>
                  <a:pt x="5" y="10472"/>
                </a:moveTo>
                <a:lnTo>
                  <a:pt x="31" y="10472"/>
                </a:lnTo>
                <a:cubicBezTo>
                  <a:pt x="25" y="10580"/>
                  <a:pt x="25" y="10690"/>
                  <a:pt x="25" y="10797"/>
                </a:cubicBezTo>
                <a:lnTo>
                  <a:pt x="25" y="10808"/>
                </a:lnTo>
                <a:lnTo>
                  <a:pt x="0" y="10808"/>
                </a:lnTo>
                <a:lnTo>
                  <a:pt x="0" y="10797"/>
                </a:lnTo>
                <a:cubicBezTo>
                  <a:pt x="0" y="10690"/>
                  <a:pt x="3" y="10580"/>
                  <a:pt x="5" y="10472"/>
                </a:cubicBezTo>
                <a:close/>
                <a:moveTo>
                  <a:pt x="21579" y="10103"/>
                </a:moveTo>
                <a:cubicBezTo>
                  <a:pt x="21587" y="10216"/>
                  <a:pt x="21592" y="10329"/>
                  <a:pt x="21594" y="10439"/>
                </a:cubicBezTo>
                <a:lnTo>
                  <a:pt x="21568" y="10439"/>
                </a:lnTo>
                <a:cubicBezTo>
                  <a:pt x="21566" y="10329"/>
                  <a:pt x="21561" y="10216"/>
                  <a:pt x="21553" y="10106"/>
                </a:cubicBezTo>
                <a:close/>
                <a:moveTo>
                  <a:pt x="46" y="9794"/>
                </a:moveTo>
                <a:lnTo>
                  <a:pt x="72" y="9797"/>
                </a:lnTo>
                <a:cubicBezTo>
                  <a:pt x="62" y="9907"/>
                  <a:pt x="54" y="10020"/>
                  <a:pt x="46" y="10131"/>
                </a:cubicBezTo>
                <a:lnTo>
                  <a:pt x="22" y="10128"/>
                </a:lnTo>
                <a:cubicBezTo>
                  <a:pt x="27" y="10018"/>
                  <a:pt x="35" y="9905"/>
                  <a:pt x="46" y="9794"/>
                </a:cubicBezTo>
                <a:close/>
                <a:moveTo>
                  <a:pt x="21515" y="9428"/>
                </a:moveTo>
                <a:cubicBezTo>
                  <a:pt x="21529" y="9538"/>
                  <a:pt x="21542" y="9651"/>
                  <a:pt x="21550" y="9761"/>
                </a:cubicBezTo>
                <a:lnTo>
                  <a:pt x="21526" y="9764"/>
                </a:lnTo>
                <a:cubicBezTo>
                  <a:pt x="21513" y="9654"/>
                  <a:pt x="21502" y="9541"/>
                  <a:pt x="21489" y="9431"/>
                </a:cubicBezTo>
                <a:close/>
                <a:moveTo>
                  <a:pt x="129" y="9122"/>
                </a:moveTo>
                <a:lnTo>
                  <a:pt x="156" y="9125"/>
                </a:lnTo>
                <a:cubicBezTo>
                  <a:pt x="140" y="9235"/>
                  <a:pt x="123" y="9345"/>
                  <a:pt x="110" y="9456"/>
                </a:cubicBezTo>
                <a:lnTo>
                  <a:pt x="83" y="9453"/>
                </a:lnTo>
                <a:cubicBezTo>
                  <a:pt x="97" y="9343"/>
                  <a:pt x="113" y="9230"/>
                  <a:pt x="129" y="9122"/>
                </a:cubicBezTo>
                <a:close/>
                <a:moveTo>
                  <a:pt x="21410" y="8758"/>
                </a:moveTo>
                <a:cubicBezTo>
                  <a:pt x="21429" y="8866"/>
                  <a:pt x="21451" y="8979"/>
                  <a:pt x="21467" y="9089"/>
                </a:cubicBezTo>
                <a:lnTo>
                  <a:pt x="21440" y="9092"/>
                </a:lnTo>
                <a:cubicBezTo>
                  <a:pt x="21421" y="8981"/>
                  <a:pt x="21405" y="8871"/>
                  <a:pt x="21383" y="8764"/>
                </a:cubicBezTo>
                <a:close/>
                <a:moveTo>
                  <a:pt x="254" y="8453"/>
                </a:moveTo>
                <a:lnTo>
                  <a:pt x="281" y="8461"/>
                </a:lnTo>
                <a:cubicBezTo>
                  <a:pt x="256" y="8568"/>
                  <a:pt x="235" y="8679"/>
                  <a:pt x="216" y="8789"/>
                </a:cubicBezTo>
                <a:lnTo>
                  <a:pt x="186" y="8783"/>
                </a:lnTo>
                <a:cubicBezTo>
                  <a:pt x="208" y="8673"/>
                  <a:pt x="229" y="8563"/>
                  <a:pt x="254" y="8453"/>
                </a:cubicBezTo>
                <a:close/>
                <a:moveTo>
                  <a:pt x="21260" y="8094"/>
                </a:moveTo>
                <a:cubicBezTo>
                  <a:pt x="21290" y="8202"/>
                  <a:pt x="21315" y="8312"/>
                  <a:pt x="21339" y="8422"/>
                </a:cubicBezTo>
                <a:lnTo>
                  <a:pt x="21312" y="8428"/>
                </a:lnTo>
                <a:cubicBezTo>
                  <a:pt x="21287" y="8320"/>
                  <a:pt x="21260" y="8210"/>
                  <a:pt x="21233" y="8103"/>
                </a:cubicBezTo>
                <a:close/>
                <a:moveTo>
                  <a:pt x="420" y="7800"/>
                </a:moveTo>
                <a:lnTo>
                  <a:pt x="447" y="7808"/>
                </a:lnTo>
                <a:cubicBezTo>
                  <a:pt x="417" y="7913"/>
                  <a:pt x="388" y="8023"/>
                  <a:pt x="361" y="8131"/>
                </a:cubicBezTo>
                <a:lnTo>
                  <a:pt x="336" y="8125"/>
                </a:lnTo>
                <a:cubicBezTo>
                  <a:pt x="361" y="8018"/>
                  <a:pt x="390" y="7907"/>
                  <a:pt x="420" y="7800"/>
                </a:cubicBezTo>
                <a:close/>
                <a:moveTo>
                  <a:pt x="21072" y="7444"/>
                </a:moveTo>
                <a:cubicBezTo>
                  <a:pt x="21104" y="7555"/>
                  <a:pt x="21140" y="7662"/>
                  <a:pt x="21169" y="7767"/>
                </a:cubicBezTo>
                <a:lnTo>
                  <a:pt x="21142" y="7775"/>
                </a:lnTo>
                <a:cubicBezTo>
                  <a:pt x="21112" y="7670"/>
                  <a:pt x="21080" y="7560"/>
                  <a:pt x="21044" y="7455"/>
                </a:cubicBezTo>
                <a:close/>
                <a:moveTo>
                  <a:pt x="631" y="7153"/>
                </a:moveTo>
                <a:lnTo>
                  <a:pt x="656" y="7161"/>
                </a:lnTo>
                <a:cubicBezTo>
                  <a:pt x="617" y="7266"/>
                  <a:pt x="582" y="7373"/>
                  <a:pt x="549" y="7481"/>
                </a:cubicBezTo>
                <a:lnTo>
                  <a:pt x="522" y="7472"/>
                </a:lnTo>
                <a:cubicBezTo>
                  <a:pt x="558" y="7365"/>
                  <a:pt x="593" y="7257"/>
                  <a:pt x="631" y="7153"/>
                </a:cubicBezTo>
                <a:close/>
                <a:moveTo>
                  <a:pt x="20841" y="6808"/>
                </a:moveTo>
                <a:cubicBezTo>
                  <a:pt x="20882" y="6913"/>
                  <a:pt x="20923" y="7018"/>
                  <a:pt x="20958" y="7122"/>
                </a:cubicBezTo>
                <a:lnTo>
                  <a:pt x="20931" y="7131"/>
                </a:lnTo>
                <a:cubicBezTo>
                  <a:pt x="20896" y="7029"/>
                  <a:pt x="20855" y="6924"/>
                  <a:pt x="20814" y="6819"/>
                </a:cubicBezTo>
                <a:close/>
                <a:moveTo>
                  <a:pt x="881" y="6519"/>
                </a:moveTo>
                <a:lnTo>
                  <a:pt x="906" y="6530"/>
                </a:lnTo>
                <a:cubicBezTo>
                  <a:pt x="862" y="6635"/>
                  <a:pt x="821" y="6740"/>
                  <a:pt x="777" y="6842"/>
                </a:cubicBezTo>
                <a:lnTo>
                  <a:pt x="753" y="6831"/>
                </a:lnTo>
                <a:cubicBezTo>
                  <a:pt x="794" y="6726"/>
                  <a:pt x="837" y="6621"/>
                  <a:pt x="881" y="6519"/>
                </a:cubicBezTo>
                <a:close/>
                <a:moveTo>
                  <a:pt x="20569" y="6189"/>
                </a:moveTo>
                <a:cubicBezTo>
                  <a:pt x="20618" y="6291"/>
                  <a:pt x="20665" y="6393"/>
                  <a:pt x="20708" y="6492"/>
                </a:cubicBezTo>
                <a:lnTo>
                  <a:pt x="20681" y="6506"/>
                </a:lnTo>
                <a:cubicBezTo>
                  <a:pt x="20637" y="6404"/>
                  <a:pt x="20591" y="6302"/>
                  <a:pt x="20544" y="6200"/>
                </a:cubicBezTo>
                <a:close/>
                <a:moveTo>
                  <a:pt x="1170" y="5906"/>
                </a:moveTo>
                <a:lnTo>
                  <a:pt x="1194" y="5917"/>
                </a:lnTo>
                <a:cubicBezTo>
                  <a:pt x="1145" y="6016"/>
                  <a:pt x="1093" y="6118"/>
                  <a:pt x="1047" y="6219"/>
                </a:cubicBezTo>
                <a:lnTo>
                  <a:pt x="1022" y="6208"/>
                </a:lnTo>
                <a:cubicBezTo>
                  <a:pt x="1071" y="6104"/>
                  <a:pt x="1121" y="6005"/>
                  <a:pt x="1170" y="5906"/>
                </a:cubicBezTo>
                <a:close/>
                <a:moveTo>
                  <a:pt x="20261" y="5586"/>
                </a:moveTo>
                <a:cubicBezTo>
                  <a:pt x="20315" y="5682"/>
                  <a:pt x="20367" y="5782"/>
                  <a:pt x="20417" y="5881"/>
                </a:cubicBezTo>
                <a:lnTo>
                  <a:pt x="20392" y="5894"/>
                </a:lnTo>
                <a:cubicBezTo>
                  <a:pt x="20343" y="5795"/>
                  <a:pt x="20291" y="5696"/>
                  <a:pt x="20239" y="5600"/>
                </a:cubicBezTo>
                <a:close/>
                <a:moveTo>
                  <a:pt x="1498" y="5308"/>
                </a:moveTo>
                <a:lnTo>
                  <a:pt x="1522" y="5325"/>
                </a:lnTo>
                <a:cubicBezTo>
                  <a:pt x="1465" y="5418"/>
                  <a:pt x="1410" y="5518"/>
                  <a:pt x="1355" y="5614"/>
                </a:cubicBezTo>
                <a:lnTo>
                  <a:pt x="1331" y="5600"/>
                </a:lnTo>
                <a:cubicBezTo>
                  <a:pt x="1383" y="5504"/>
                  <a:pt x="1440" y="5405"/>
                  <a:pt x="1498" y="5308"/>
                </a:cubicBezTo>
                <a:close/>
                <a:moveTo>
                  <a:pt x="19916" y="5003"/>
                </a:moveTo>
                <a:cubicBezTo>
                  <a:pt x="19977" y="5096"/>
                  <a:pt x="20034" y="5195"/>
                  <a:pt x="20092" y="5289"/>
                </a:cubicBezTo>
                <a:lnTo>
                  <a:pt x="20067" y="5303"/>
                </a:lnTo>
                <a:cubicBezTo>
                  <a:pt x="20012" y="5209"/>
                  <a:pt x="19952" y="5113"/>
                  <a:pt x="19892" y="5019"/>
                </a:cubicBezTo>
                <a:close/>
                <a:moveTo>
                  <a:pt x="1861" y="4736"/>
                </a:moveTo>
                <a:lnTo>
                  <a:pt x="1886" y="4750"/>
                </a:lnTo>
                <a:cubicBezTo>
                  <a:pt x="1823" y="4843"/>
                  <a:pt x="1760" y="4937"/>
                  <a:pt x="1700" y="5033"/>
                </a:cubicBezTo>
                <a:lnTo>
                  <a:pt x="1678" y="5017"/>
                </a:lnTo>
                <a:cubicBezTo>
                  <a:pt x="1738" y="4923"/>
                  <a:pt x="1798" y="4827"/>
                  <a:pt x="1861" y="4736"/>
                </a:cubicBezTo>
                <a:close/>
                <a:moveTo>
                  <a:pt x="19533" y="4444"/>
                </a:moveTo>
                <a:cubicBezTo>
                  <a:pt x="19599" y="4532"/>
                  <a:pt x="19665" y="4626"/>
                  <a:pt x="19728" y="4717"/>
                </a:cubicBezTo>
                <a:lnTo>
                  <a:pt x="19703" y="4733"/>
                </a:lnTo>
                <a:cubicBezTo>
                  <a:pt x="19640" y="4643"/>
                  <a:pt x="19574" y="4549"/>
                  <a:pt x="19511" y="4461"/>
                </a:cubicBezTo>
                <a:close/>
                <a:moveTo>
                  <a:pt x="2261" y="4186"/>
                </a:moveTo>
                <a:lnTo>
                  <a:pt x="2283" y="4205"/>
                </a:lnTo>
                <a:cubicBezTo>
                  <a:pt x="2215" y="4291"/>
                  <a:pt x="2146" y="4381"/>
                  <a:pt x="2080" y="4472"/>
                </a:cubicBezTo>
                <a:lnTo>
                  <a:pt x="2058" y="4456"/>
                </a:lnTo>
                <a:cubicBezTo>
                  <a:pt x="2124" y="4365"/>
                  <a:pt x="2193" y="4274"/>
                  <a:pt x="2261" y="4186"/>
                </a:cubicBezTo>
                <a:close/>
                <a:moveTo>
                  <a:pt x="19116" y="3908"/>
                </a:moveTo>
                <a:cubicBezTo>
                  <a:pt x="19188" y="3994"/>
                  <a:pt x="19259" y="4082"/>
                  <a:pt x="19328" y="4172"/>
                </a:cubicBezTo>
                <a:lnTo>
                  <a:pt x="19306" y="4189"/>
                </a:lnTo>
                <a:cubicBezTo>
                  <a:pt x="19237" y="4101"/>
                  <a:pt x="19166" y="4013"/>
                  <a:pt x="19094" y="3928"/>
                </a:cubicBezTo>
                <a:close/>
                <a:moveTo>
                  <a:pt x="2695" y="3664"/>
                </a:moveTo>
                <a:lnTo>
                  <a:pt x="2714" y="3680"/>
                </a:lnTo>
                <a:cubicBezTo>
                  <a:pt x="2642" y="3766"/>
                  <a:pt x="2568" y="3851"/>
                  <a:pt x="2497" y="3936"/>
                </a:cubicBezTo>
                <a:lnTo>
                  <a:pt x="2475" y="3917"/>
                </a:lnTo>
                <a:cubicBezTo>
                  <a:pt x="2546" y="3832"/>
                  <a:pt x="2621" y="3746"/>
                  <a:pt x="2695" y="3664"/>
                </a:cubicBezTo>
                <a:close/>
                <a:moveTo>
                  <a:pt x="18666" y="3400"/>
                </a:moveTo>
                <a:cubicBezTo>
                  <a:pt x="18743" y="3482"/>
                  <a:pt x="18820" y="3565"/>
                  <a:pt x="18894" y="3647"/>
                </a:cubicBezTo>
                <a:lnTo>
                  <a:pt x="18872" y="3667"/>
                </a:lnTo>
                <a:cubicBezTo>
                  <a:pt x="18801" y="3584"/>
                  <a:pt x="18724" y="3502"/>
                  <a:pt x="18647" y="3419"/>
                </a:cubicBezTo>
                <a:close/>
                <a:moveTo>
                  <a:pt x="3159" y="3169"/>
                </a:moveTo>
                <a:lnTo>
                  <a:pt x="3178" y="3189"/>
                </a:lnTo>
                <a:cubicBezTo>
                  <a:pt x="3098" y="3266"/>
                  <a:pt x="3021" y="3348"/>
                  <a:pt x="2944" y="3428"/>
                </a:cubicBezTo>
                <a:lnTo>
                  <a:pt x="2925" y="3409"/>
                </a:lnTo>
                <a:cubicBezTo>
                  <a:pt x="3002" y="3329"/>
                  <a:pt x="3079" y="3246"/>
                  <a:pt x="3159" y="3169"/>
                </a:cubicBezTo>
                <a:close/>
                <a:moveTo>
                  <a:pt x="18189" y="2922"/>
                </a:moveTo>
                <a:cubicBezTo>
                  <a:pt x="18268" y="2996"/>
                  <a:pt x="18351" y="3076"/>
                  <a:pt x="18428" y="3156"/>
                </a:cubicBezTo>
                <a:lnTo>
                  <a:pt x="18409" y="3175"/>
                </a:lnTo>
                <a:cubicBezTo>
                  <a:pt x="18332" y="3095"/>
                  <a:pt x="18249" y="3018"/>
                  <a:pt x="18167" y="2941"/>
                </a:cubicBezTo>
                <a:close/>
                <a:moveTo>
                  <a:pt x="3653" y="2706"/>
                </a:moveTo>
                <a:lnTo>
                  <a:pt x="3669" y="2725"/>
                </a:lnTo>
                <a:cubicBezTo>
                  <a:pt x="3587" y="2799"/>
                  <a:pt x="3504" y="2873"/>
                  <a:pt x="3422" y="2950"/>
                </a:cubicBezTo>
                <a:lnTo>
                  <a:pt x="3403" y="2928"/>
                </a:lnTo>
                <a:cubicBezTo>
                  <a:pt x="3485" y="2854"/>
                  <a:pt x="3568" y="2777"/>
                  <a:pt x="3653" y="2706"/>
                </a:cubicBezTo>
                <a:close/>
                <a:moveTo>
                  <a:pt x="17678" y="2472"/>
                </a:moveTo>
                <a:cubicBezTo>
                  <a:pt x="17766" y="2544"/>
                  <a:pt x="17851" y="2618"/>
                  <a:pt x="17933" y="2689"/>
                </a:cubicBezTo>
                <a:lnTo>
                  <a:pt x="17914" y="2711"/>
                </a:lnTo>
                <a:cubicBezTo>
                  <a:pt x="17832" y="2637"/>
                  <a:pt x="17746" y="2566"/>
                  <a:pt x="17661" y="2494"/>
                </a:cubicBezTo>
                <a:close/>
                <a:moveTo>
                  <a:pt x="4172" y="2272"/>
                </a:moveTo>
                <a:lnTo>
                  <a:pt x="4192" y="2291"/>
                </a:lnTo>
                <a:cubicBezTo>
                  <a:pt x="4104" y="2363"/>
                  <a:pt x="4016" y="2431"/>
                  <a:pt x="3930" y="2503"/>
                </a:cubicBezTo>
                <a:lnTo>
                  <a:pt x="3914" y="2481"/>
                </a:lnTo>
                <a:cubicBezTo>
                  <a:pt x="3999" y="2409"/>
                  <a:pt x="4087" y="2338"/>
                  <a:pt x="4172" y="2272"/>
                </a:cubicBezTo>
                <a:close/>
                <a:moveTo>
                  <a:pt x="17142" y="2056"/>
                </a:moveTo>
                <a:cubicBezTo>
                  <a:pt x="17232" y="2121"/>
                  <a:pt x="17323" y="2190"/>
                  <a:pt x="17411" y="2259"/>
                </a:cubicBezTo>
                <a:lnTo>
                  <a:pt x="17395" y="2281"/>
                </a:lnTo>
                <a:cubicBezTo>
                  <a:pt x="17304" y="2212"/>
                  <a:pt x="17216" y="2143"/>
                  <a:pt x="17125" y="2080"/>
                </a:cubicBezTo>
                <a:close/>
                <a:moveTo>
                  <a:pt x="4722" y="1872"/>
                </a:moveTo>
                <a:lnTo>
                  <a:pt x="4739" y="1894"/>
                </a:lnTo>
                <a:cubicBezTo>
                  <a:pt x="4645" y="1957"/>
                  <a:pt x="4555" y="2020"/>
                  <a:pt x="4464" y="2086"/>
                </a:cubicBezTo>
                <a:lnTo>
                  <a:pt x="4447" y="2064"/>
                </a:lnTo>
                <a:cubicBezTo>
                  <a:pt x="4538" y="1998"/>
                  <a:pt x="4629" y="1935"/>
                  <a:pt x="4722" y="1872"/>
                </a:cubicBezTo>
                <a:close/>
                <a:moveTo>
                  <a:pt x="16580" y="1675"/>
                </a:moveTo>
                <a:cubicBezTo>
                  <a:pt x="16674" y="1735"/>
                  <a:pt x="16768" y="1796"/>
                  <a:pt x="16861" y="1859"/>
                </a:cubicBezTo>
                <a:lnTo>
                  <a:pt x="16845" y="1883"/>
                </a:lnTo>
                <a:cubicBezTo>
                  <a:pt x="16754" y="1820"/>
                  <a:pt x="16657" y="1760"/>
                  <a:pt x="16564" y="1700"/>
                </a:cubicBezTo>
                <a:close/>
                <a:moveTo>
                  <a:pt x="5292" y="1508"/>
                </a:moveTo>
                <a:lnTo>
                  <a:pt x="5308" y="1530"/>
                </a:lnTo>
                <a:cubicBezTo>
                  <a:pt x="5212" y="1588"/>
                  <a:pt x="5116" y="1648"/>
                  <a:pt x="5022" y="1706"/>
                </a:cubicBezTo>
                <a:lnTo>
                  <a:pt x="5006" y="1684"/>
                </a:lnTo>
                <a:cubicBezTo>
                  <a:pt x="5102" y="1623"/>
                  <a:pt x="5198" y="1563"/>
                  <a:pt x="5292" y="1508"/>
                </a:cubicBezTo>
                <a:close/>
                <a:moveTo>
                  <a:pt x="15994" y="1331"/>
                </a:moveTo>
                <a:cubicBezTo>
                  <a:pt x="16093" y="1383"/>
                  <a:pt x="16193" y="1440"/>
                  <a:pt x="16289" y="1495"/>
                </a:cubicBezTo>
                <a:lnTo>
                  <a:pt x="16272" y="1519"/>
                </a:lnTo>
                <a:cubicBezTo>
                  <a:pt x="16176" y="1462"/>
                  <a:pt x="16080" y="1407"/>
                  <a:pt x="15981" y="1352"/>
                </a:cubicBezTo>
                <a:close/>
                <a:moveTo>
                  <a:pt x="5886" y="1181"/>
                </a:moveTo>
                <a:lnTo>
                  <a:pt x="5900" y="1205"/>
                </a:lnTo>
                <a:cubicBezTo>
                  <a:pt x="5801" y="1254"/>
                  <a:pt x="5702" y="1306"/>
                  <a:pt x="5603" y="1361"/>
                </a:cubicBezTo>
                <a:lnTo>
                  <a:pt x="5589" y="1336"/>
                </a:lnTo>
                <a:cubicBezTo>
                  <a:pt x="5688" y="1285"/>
                  <a:pt x="5787" y="1230"/>
                  <a:pt x="5886" y="1181"/>
                </a:cubicBezTo>
                <a:close/>
                <a:moveTo>
                  <a:pt x="15389" y="1019"/>
                </a:moveTo>
                <a:cubicBezTo>
                  <a:pt x="15491" y="1066"/>
                  <a:pt x="15593" y="1118"/>
                  <a:pt x="15692" y="1167"/>
                </a:cubicBezTo>
                <a:lnTo>
                  <a:pt x="15681" y="1192"/>
                </a:lnTo>
                <a:cubicBezTo>
                  <a:pt x="15579" y="1142"/>
                  <a:pt x="15477" y="1093"/>
                  <a:pt x="15378" y="1047"/>
                </a:cubicBezTo>
                <a:close/>
                <a:moveTo>
                  <a:pt x="6497" y="892"/>
                </a:moveTo>
                <a:lnTo>
                  <a:pt x="6508" y="916"/>
                </a:lnTo>
                <a:cubicBezTo>
                  <a:pt x="6406" y="960"/>
                  <a:pt x="6305" y="1006"/>
                  <a:pt x="6205" y="1053"/>
                </a:cubicBezTo>
                <a:lnTo>
                  <a:pt x="6192" y="1028"/>
                </a:lnTo>
                <a:cubicBezTo>
                  <a:pt x="6294" y="982"/>
                  <a:pt x="6395" y="935"/>
                  <a:pt x="6497" y="892"/>
                </a:cubicBezTo>
                <a:close/>
                <a:moveTo>
                  <a:pt x="14767" y="750"/>
                </a:moveTo>
                <a:cubicBezTo>
                  <a:pt x="14868" y="791"/>
                  <a:pt x="14973" y="835"/>
                  <a:pt x="15078" y="878"/>
                </a:cubicBezTo>
                <a:lnTo>
                  <a:pt x="15064" y="903"/>
                </a:lnTo>
                <a:cubicBezTo>
                  <a:pt x="14965" y="862"/>
                  <a:pt x="14857" y="818"/>
                  <a:pt x="14756" y="777"/>
                </a:cubicBezTo>
                <a:close/>
                <a:moveTo>
                  <a:pt x="7128" y="642"/>
                </a:moveTo>
                <a:lnTo>
                  <a:pt x="7136" y="666"/>
                </a:lnTo>
                <a:cubicBezTo>
                  <a:pt x="7031" y="704"/>
                  <a:pt x="6927" y="743"/>
                  <a:pt x="6822" y="786"/>
                </a:cubicBezTo>
                <a:lnTo>
                  <a:pt x="6814" y="759"/>
                </a:lnTo>
                <a:cubicBezTo>
                  <a:pt x="6916" y="718"/>
                  <a:pt x="7020" y="680"/>
                  <a:pt x="7128" y="642"/>
                </a:cubicBezTo>
                <a:close/>
                <a:moveTo>
                  <a:pt x="14125" y="522"/>
                </a:moveTo>
                <a:cubicBezTo>
                  <a:pt x="14230" y="555"/>
                  <a:pt x="14340" y="590"/>
                  <a:pt x="14444" y="628"/>
                </a:cubicBezTo>
                <a:lnTo>
                  <a:pt x="14433" y="656"/>
                </a:lnTo>
                <a:cubicBezTo>
                  <a:pt x="14329" y="617"/>
                  <a:pt x="14221" y="582"/>
                  <a:pt x="14114" y="549"/>
                </a:cubicBezTo>
                <a:close/>
                <a:moveTo>
                  <a:pt x="7772" y="431"/>
                </a:moveTo>
                <a:lnTo>
                  <a:pt x="7781" y="458"/>
                </a:lnTo>
                <a:cubicBezTo>
                  <a:pt x="7673" y="488"/>
                  <a:pt x="7566" y="520"/>
                  <a:pt x="7458" y="553"/>
                </a:cubicBezTo>
                <a:lnTo>
                  <a:pt x="7453" y="528"/>
                </a:lnTo>
                <a:cubicBezTo>
                  <a:pt x="7557" y="493"/>
                  <a:pt x="7665" y="460"/>
                  <a:pt x="7772" y="431"/>
                </a:cubicBezTo>
                <a:close/>
                <a:moveTo>
                  <a:pt x="13472" y="333"/>
                </a:moveTo>
                <a:cubicBezTo>
                  <a:pt x="13580" y="360"/>
                  <a:pt x="13690" y="390"/>
                  <a:pt x="13797" y="420"/>
                </a:cubicBezTo>
                <a:lnTo>
                  <a:pt x="13789" y="447"/>
                </a:lnTo>
                <a:cubicBezTo>
                  <a:pt x="13682" y="415"/>
                  <a:pt x="13574" y="388"/>
                  <a:pt x="13467" y="360"/>
                </a:cubicBezTo>
                <a:close/>
                <a:moveTo>
                  <a:pt x="8428" y="261"/>
                </a:moveTo>
                <a:lnTo>
                  <a:pt x="8436" y="288"/>
                </a:lnTo>
                <a:cubicBezTo>
                  <a:pt x="8329" y="313"/>
                  <a:pt x="8218" y="337"/>
                  <a:pt x="8108" y="367"/>
                </a:cubicBezTo>
                <a:lnTo>
                  <a:pt x="8103" y="340"/>
                </a:lnTo>
                <a:cubicBezTo>
                  <a:pt x="8210" y="310"/>
                  <a:pt x="8320" y="285"/>
                  <a:pt x="8428" y="261"/>
                </a:cubicBezTo>
                <a:close/>
                <a:moveTo>
                  <a:pt x="12811" y="186"/>
                </a:moveTo>
                <a:cubicBezTo>
                  <a:pt x="12919" y="205"/>
                  <a:pt x="13031" y="229"/>
                  <a:pt x="13142" y="254"/>
                </a:cubicBezTo>
                <a:lnTo>
                  <a:pt x="13133" y="278"/>
                </a:lnTo>
                <a:cubicBezTo>
                  <a:pt x="13023" y="256"/>
                  <a:pt x="12916" y="235"/>
                  <a:pt x="12806" y="213"/>
                </a:cubicBezTo>
                <a:close/>
                <a:moveTo>
                  <a:pt x="9097" y="133"/>
                </a:moveTo>
                <a:lnTo>
                  <a:pt x="9100" y="160"/>
                </a:lnTo>
                <a:cubicBezTo>
                  <a:pt x="8990" y="179"/>
                  <a:pt x="8880" y="198"/>
                  <a:pt x="8769" y="217"/>
                </a:cubicBezTo>
                <a:lnTo>
                  <a:pt x="8764" y="190"/>
                </a:lnTo>
                <a:cubicBezTo>
                  <a:pt x="8874" y="171"/>
                  <a:pt x="8984" y="149"/>
                  <a:pt x="9097" y="133"/>
                </a:cubicBezTo>
                <a:close/>
                <a:moveTo>
                  <a:pt x="12139" y="83"/>
                </a:moveTo>
                <a:cubicBezTo>
                  <a:pt x="12249" y="97"/>
                  <a:pt x="12362" y="110"/>
                  <a:pt x="12472" y="126"/>
                </a:cubicBezTo>
                <a:lnTo>
                  <a:pt x="12467" y="156"/>
                </a:lnTo>
                <a:cubicBezTo>
                  <a:pt x="12359" y="140"/>
                  <a:pt x="12246" y="121"/>
                  <a:pt x="12136" y="110"/>
                </a:cubicBezTo>
                <a:close/>
                <a:moveTo>
                  <a:pt x="9769" y="50"/>
                </a:moveTo>
                <a:lnTo>
                  <a:pt x="9769" y="77"/>
                </a:lnTo>
                <a:cubicBezTo>
                  <a:pt x="9659" y="87"/>
                  <a:pt x="9549" y="98"/>
                  <a:pt x="9439" y="111"/>
                </a:cubicBezTo>
                <a:lnTo>
                  <a:pt x="9433" y="85"/>
                </a:lnTo>
                <a:cubicBezTo>
                  <a:pt x="9544" y="71"/>
                  <a:pt x="9656" y="58"/>
                  <a:pt x="9769" y="50"/>
                </a:cubicBezTo>
                <a:close/>
                <a:moveTo>
                  <a:pt x="11464" y="19"/>
                </a:moveTo>
                <a:cubicBezTo>
                  <a:pt x="11574" y="27"/>
                  <a:pt x="11687" y="35"/>
                  <a:pt x="11800" y="43"/>
                </a:cubicBezTo>
                <a:lnTo>
                  <a:pt x="11797" y="72"/>
                </a:lnTo>
                <a:cubicBezTo>
                  <a:pt x="11684" y="62"/>
                  <a:pt x="11571" y="54"/>
                  <a:pt x="11461" y="48"/>
                </a:cubicBezTo>
                <a:close/>
                <a:moveTo>
                  <a:pt x="10447" y="6"/>
                </a:moveTo>
                <a:lnTo>
                  <a:pt x="10447" y="32"/>
                </a:lnTo>
                <a:cubicBezTo>
                  <a:pt x="10337" y="37"/>
                  <a:pt x="10224" y="42"/>
                  <a:pt x="10111" y="47"/>
                </a:cubicBezTo>
                <a:lnTo>
                  <a:pt x="10111" y="21"/>
                </a:lnTo>
                <a:cubicBezTo>
                  <a:pt x="10221" y="13"/>
                  <a:pt x="10334" y="11"/>
                  <a:pt x="10447" y="6"/>
                </a:cubicBezTo>
                <a:close/>
                <a:moveTo>
                  <a:pt x="10789" y="0"/>
                </a:moveTo>
                <a:lnTo>
                  <a:pt x="10803" y="0"/>
                </a:lnTo>
                <a:cubicBezTo>
                  <a:pt x="10910" y="0"/>
                  <a:pt x="11018" y="3"/>
                  <a:pt x="11125" y="5"/>
                </a:cubicBezTo>
                <a:lnTo>
                  <a:pt x="11122" y="31"/>
                </a:lnTo>
                <a:cubicBezTo>
                  <a:pt x="11018" y="28"/>
                  <a:pt x="10910" y="25"/>
                  <a:pt x="10803" y="25"/>
                </a:cubicBezTo>
                <a:lnTo>
                  <a:pt x="10789" y="25"/>
                </a:lnTo>
                <a:close/>
              </a:path>
            </a:pathLst>
          </a:custGeom>
          <a:solidFill>
            <a:srgbClr val="5E5E5E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43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5E5E5E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</a:p>
        </p:txBody>
      </p:sp>
      <p:sp>
        <p:nvSpPr>
          <p:cNvPr id="270" name="Freeform 290"/>
          <p:cNvSpPr/>
          <p:nvPr/>
        </p:nvSpPr>
        <p:spPr>
          <a:xfrm>
            <a:off x="7059580" y="7515678"/>
            <a:ext cx="2120901" cy="1943101"/>
          </a:xfrm>
          <a:prstGeom prst="ellipse">
            <a:avLst/>
          </a:prstGeom>
          <a:solidFill>
            <a:srgbClr val="0CBB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1828433">
              <a:lnSpc>
                <a:spcPct val="100000"/>
              </a:lnSpc>
              <a:spcBef>
                <a:spcPts val="0"/>
              </a:spcBef>
              <a:defRPr sz="60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71" name="Freeform 288"/>
          <p:cNvSpPr/>
          <p:nvPr/>
        </p:nvSpPr>
        <p:spPr>
          <a:xfrm>
            <a:off x="14096043" y="7515678"/>
            <a:ext cx="2120901" cy="1943101"/>
          </a:xfrm>
          <a:prstGeom prst="ellipse">
            <a:avLst/>
          </a:prstGeom>
          <a:solidFill>
            <a:srgbClr val="98435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1828433">
              <a:lnSpc>
                <a:spcPct val="100000"/>
              </a:lnSpc>
              <a:spcBef>
                <a:spcPts val="0"/>
              </a:spcBef>
              <a:defRPr sz="60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272" name="1. Leadership"/>
          <p:cNvSpPr txBox="1"/>
          <p:nvPr/>
        </p:nvSpPr>
        <p:spPr>
          <a:xfrm>
            <a:off x="5057732" y="1015492"/>
            <a:ext cx="3937183" cy="80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r" defTabSz="1828433">
              <a:lnSpc>
                <a:spcPct val="70000"/>
              </a:lnSpc>
              <a:spcBef>
                <a:spcPts val="0"/>
              </a:spcBef>
              <a:defRPr spc="-35" sz="4000">
                <a:solidFill>
                  <a:srgbClr val="5AB8D7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1. Leadership </a:t>
            </a:r>
          </a:p>
        </p:txBody>
      </p:sp>
      <p:sp>
        <p:nvSpPr>
          <p:cNvPr id="273" name="2. Problem-solving"/>
          <p:cNvSpPr txBox="1"/>
          <p:nvPr/>
        </p:nvSpPr>
        <p:spPr>
          <a:xfrm>
            <a:off x="58538" y="4258491"/>
            <a:ext cx="5935500" cy="80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r" defTabSz="1828433">
              <a:lnSpc>
                <a:spcPct val="70000"/>
              </a:lnSpc>
              <a:spcBef>
                <a:spcPts val="0"/>
              </a:spcBef>
              <a:defRPr spc="-35" sz="4000">
                <a:solidFill>
                  <a:srgbClr val="57B880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2. Problem-solving </a:t>
            </a:r>
          </a:p>
        </p:txBody>
      </p:sp>
      <p:sp>
        <p:nvSpPr>
          <p:cNvPr id="274" name="Guiding teams, inspiring a shared vision,…"/>
          <p:cNvSpPr txBox="1"/>
          <p:nvPr/>
        </p:nvSpPr>
        <p:spPr>
          <a:xfrm>
            <a:off x="2210119" y="1848640"/>
            <a:ext cx="6287559" cy="1342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Guiding teams, inspiring a shared vision,      </a:t>
            </a:r>
          </a:p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                      and fostering a positive </a:t>
            </a:r>
          </a:p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                   organizational culture.</a:t>
            </a:r>
          </a:p>
        </p:txBody>
      </p:sp>
      <p:sp>
        <p:nvSpPr>
          <p:cNvPr id="275" name="Identifying challenges and…"/>
          <p:cNvSpPr txBox="1"/>
          <p:nvPr/>
        </p:nvSpPr>
        <p:spPr>
          <a:xfrm>
            <a:off x="135946" y="5042112"/>
            <a:ext cx="6116894" cy="1342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                Identifying challenges and </a:t>
            </a:r>
          </a:p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      bottlenecks in the educational </a:t>
            </a:r>
          </a:p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       model and devising solutions.</a:t>
            </a:r>
          </a:p>
        </p:txBody>
      </p:sp>
      <p:sp>
        <p:nvSpPr>
          <p:cNvPr id="276" name="3. Financial Acumen"/>
          <p:cNvSpPr txBox="1"/>
          <p:nvPr/>
        </p:nvSpPr>
        <p:spPr>
          <a:xfrm>
            <a:off x="-125962" y="7451963"/>
            <a:ext cx="5935500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r" defTabSz="1828433">
              <a:lnSpc>
                <a:spcPct val="70000"/>
              </a:lnSpc>
              <a:spcBef>
                <a:spcPts val="0"/>
              </a:spcBef>
              <a:defRPr spc="-35" sz="4000">
                <a:solidFill>
                  <a:srgbClr val="56B8B4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3. Financial Acumen </a:t>
            </a:r>
          </a:p>
        </p:txBody>
      </p:sp>
      <p:sp>
        <p:nvSpPr>
          <p:cNvPr id="277" name="Understanding and managing…"/>
          <p:cNvSpPr txBox="1"/>
          <p:nvPr/>
        </p:nvSpPr>
        <p:spPr>
          <a:xfrm>
            <a:off x="408583" y="8179691"/>
            <a:ext cx="6287559" cy="1342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     Understanding and managing        </a:t>
            </a:r>
          </a:p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budgets, forecasting, and ensuring </a:t>
            </a:r>
          </a:p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                 the venture's sustainability.</a:t>
            </a:r>
          </a:p>
        </p:txBody>
      </p:sp>
      <p:sp>
        <p:nvSpPr>
          <p:cNvPr id="278" name="4. Tech-savviness"/>
          <p:cNvSpPr txBox="1"/>
          <p:nvPr/>
        </p:nvSpPr>
        <p:spPr>
          <a:xfrm>
            <a:off x="663730" y="10257438"/>
            <a:ext cx="5935499" cy="80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r" defTabSz="1828433">
              <a:lnSpc>
                <a:spcPct val="70000"/>
              </a:lnSpc>
              <a:spcBef>
                <a:spcPts val="0"/>
              </a:spcBef>
              <a:defRPr spc="-35" sz="4000">
                <a:solidFill>
                  <a:srgbClr val="DE6C56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4. Tech-savviness</a:t>
            </a:r>
          </a:p>
        </p:txBody>
      </p:sp>
      <p:sp>
        <p:nvSpPr>
          <p:cNvPr id="279" name="In the digital age, integrating technology…"/>
          <p:cNvSpPr txBox="1"/>
          <p:nvPr/>
        </p:nvSpPr>
        <p:spPr>
          <a:xfrm>
            <a:off x="365926" y="11029749"/>
            <a:ext cx="8262210" cy="176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     In the digital age, integrating technology </a:t>
            </a:r>
          </a:p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     into education is often vital. An educational           </a:t>
            </a:r>
          </a:p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                         entrepreneur should be familiar with </a:t>
            </a:r>
          </a:p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                educational technology tools and platforms.</a:t>
            </a:r>
          </a:p>
        </p:txBody>
      </p:sp>
      <p:sp>
        <p:nvSpPr>
          <p:cNvPr id="280" name="5. Communication"/>
          <p:cNvSpPr txBox="1"/>
          <p:nvPr/>
        </p:nvSpPr>
        <p:spPr>
          <a:xfrm>
            <a:off x="15911434" y="10314999"/>
            <a:ext cx="5935500" cy="80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r" defTabSz="1828433">
              <a:lnSpc>
                <a:spcPct val="70000"/>
              </a:lnSpc>
              <a:spcBef>
                <a:spcPts val="0"/>
              </a:spcBef>
              <a:defRPr spc="-35" sz="4000">
                <a:solidFill>
                  <a:srgbClr val="5E5E5E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5. Communication </a:t>
            </a:r>
          </a:p>
        </p:txBody>
      </p:sp>
      <p:sp>
        <p:nvSpPr>
          <p:cNvPr id="281" name="Clearly conveying ideas to teams, stakeholders,…"/>
          <p:cNvSpPr txBox="1"/>
          <p:nvPr/>
        </p:nvSpPr>
        <p:spPr>
          <a:xfrm>
            <a:off x="15012396" y="11184394"/>
            <a:ext cx="9313917" cy="2191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             Clearly conveying ideas to teams, stakeholders, </a:t>
            </a:r>
          </a:p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        and potential investors. This also includes active    </a:t>
            </a:r>
          </a:p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listening to gather feedback and understand </a:t>
            </a:r>
          </a:p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the community's needs.</a:t>
            </a:r>
          </a:p>
        </p:txBody>
      </p:sp>
      <p:sp>
        <p:nvSpPr>
          <p:cNvPr id="282" name="6. Negotiation"/>
          <p:cNvSpPr txBox="1"/>
          <p:nvPr/>
        </p:nvSpPr>
        <p:spPr>
          <a:xfrm>
            <a:off x="17807452" y="7292624"/>
            <a:ext cx="5935500" cy="80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1828433">
              <a:lnSpc>
                <a:spcPct val="70000"/>
              </a:lnSpc>
              <a:spcBef>
                <a:spcPts val="0"/>
              </a:spcBef>
              <a:defRPr spc="-35" sz="4000">
                <a:solidFill>
                  <a:srgbClr val="984355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6. Negotiation </a:t>
            </a:r>
          </a:p>
        </p:txBody>
      </p:sp>
      <p:sp>
        <p:nvSpPr>
          <p:cNvPr id="283" name="Striking deals with partners, investors, or…"/>
          <p:cNvSpPr txBox="1"/>
          <p:nvPr/>
        </p:nvSpPr>
        <p:spPr>
          <a:xfrm>
            <a:off x="17434579" y="8141027"/>
            <a:ext cx="6416866" cy="1342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  Striking deals with partners, investors, or   </a:t>
            </a:r>
          </a:p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 other stakeholders in a way that aligns   </a:t>
            </a:r>
          </a:p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with the venture's mission and values.</a:t>
            </a:r>
          </a:p>
        </p:txBody>
      </p:sp>
      <p:sp>
        <p:nvSpPr>
          <p:cNvPr id="284" name="7. Time Management"/>
          <p:cNvSpPr txBox="1"/>
          <p:nvPr/>
        </p:nvSpPr>
        <p:spPr>
          <a:xfrm>
            <a:off x="17327860" y="4297324"/>
            <a:ext cx="5935499" cy="80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1828433">
              <a:lnSpc>
                <a:spcPct val="70000"/>
              </a:lnSpc>
              <a:spcBef>
                <a:spcPts val="0"/>
              </a:spcBef>
              <a:defRPr spc="-35" sz="4000">
                <a:solidFill>
                  <a:srgbClr val="985393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7. Time Management </a:t>
            </a:r>
          </a:p>
        </p:txBody>
      </p:sp>
      <p:sp>
        <p:nvSpPr>
          <p:cNvPr id="285" name="Prioritizing tasks, delegating when…"/>
          <p:cNvSpPr txBox="1"/>
          <p:nvPr/>
        </p:nvSpPr>
        <p:spPr>
          <a:xfrm>
            <a:off x="17670603" y="5145386"/>
            <a:ext cx="6287559" cy="1342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Prioritizing tasks, delegating when    </a:t>
            </a:r>
          </a:p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necessary, and ensuring timely </a:t>
            </a:r>
          </a:p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   execution of projects.</a:t>
            </a:r>
          </a:p>
        </p:txBody>
      </p:sp>
      <p:sp>
        <p:nvSpPr>
          <p:cNvPr id="286" name="8. Continuous Learning"/>
          <p:cNvSpPr txBox="1"/>
          <p:nvPr/>
        </p:nvSpPr>
        <p:spPr>
          <a:xfrm>
            <a:off x="14531726" y="1015492"/>
            <a:ext cx="7246992" cy="80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1828433">
              <a:lnSpc>
                <a:spcPct val="70000"/>
              </a:lnSpc>
              <a:spcBef>
                <a:spcPts val="0"/>
              </a:spcBef>
              <a:defRPr spc="-35" sz="4000">
                <a:solidFill>
                  <a:srgbClr val="EAB06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8. Continuous Learning </a:t>
            </a:r>
          </a:p>
        </p:txBody>
      </p:sp>
      <p:sp>
        <p:nvSpPr>
          <p:cNvPr id="287" name="The education sector is dynamic. An educational…"/>
          <p:cNvSpPr txBox="1"/>
          <p:nvPr/>
        </p:nvSpPr>
        <p:spPr>
          <a:xfrm>
            <a:off x="15012396" y="1725651"/>
            <a:ext cx="8905121" cy="176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The education sector is dynamic. An educational </a:t>
            </a:r>
          </a:p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    entrepreneur should be committed to lifelong </a:t>
            </a:r>
          </a:p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         learning, staying updated with the latest trends,    </a:t>
            </a:r>
          </a:p>
          <a:p>
            <a:pPr defTabSz="1087636">
              <a:lnSpc>
                <a:spcPct val="80000"/>
              </a:lnSpc>
              <a:spcBef>
                <a:spcPts val="500"/>
              </a:spcBef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                   research, and innovations in the field.</a:t>
            </a:r>
          </a:p>
        </p:txBody>
      </p:sp>
      <p:sp>
        <p:nvSpPr>
          <p:cNvPr id="288" name="TextBox 134"/>
          <p:cNvSpPr txBox="1"/>
          <p:nvPr/>
        </p:nvSpPr>
        <p:spPr>
          <a:xfrm>
            <a:off x="8449132" y="5851812"/>
            <a:ext cx="6421947" cy="307721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1828433">
              <a:lnSpc>
                <a:spcPct val="70000"/>
              </a:lnSpc>
              <a:spcBef>
                <a:spcPts val="0"/>
              </a:spcBef>
              <a:defRPr sz="5000">
                <a:solidFill>
                  <a:srgbClr val="131316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Essential skills </a:t>
            </a:r>
          </a:p>
          <a:p>
            <a:pPr algn="ctr" defTabSz="1828433">
              <a:lnSpc>
                <a:spcPct val="70000"/>
              </a:lnSpc>
              <a:spcBef>
                <a:spcPts val="0"/>
              </a:spcBef>
              <a:defRPr sz="5000">
                <a:solidFill>
                  <a:srgbClr val="131316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for an </a:t>
            </a:r>
          </a:p>
          <a:p>
            <a:pPr algn="ctr" defTabSz="1828433">
              <a:lnSpc>
                <a:spcPct val="70000"/>
              </a:lnSpc>
              <a:spcBef>
                <a:spcPts val="0"/>
              </a:spcBef>
              <a:defRPr sz="5000">
                <a:solidFill>
                  <a:srgbClr val="131316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education </a:t>
            </a:r>
          </a:p>
          <a:p>
            <a:pPr algn="ctr" defTabSz="1828433">
              <a:lnSpc>
                <a:spcPct val="70000"/>
              </a:lnSpc>
              <a:spcBef>
                <a:spcPts val="0"/>
              </a:spcBef>
              <a:defRPr sz="5000">
                <a:solidFill>
                  <a:srgbClr val="131316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entrepreneur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Box 3"/>
          <p:cNvSpPr txBox="1"/>
          <p:nvPr/>
        </p:nvSpPr>
        <p:spPr>
          <a:xfrm>
            <a:off x="2528865" y="577344"/>
            <a:ext cx="18707896" cy="174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1828433">
              <a:lnSpc>
                <a:spcPct val="100000"/>
              </a:lnSpc>
              <a:spcBef>
                <a:spcPts val="0"/>
              </a:spcBef>
              <a:defRPr spc="-438" sz="11200">
                <a:solidFill>
                  <a:srgbClr val="11134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Conceptual Framework</a:t>
            </a:r>
          </a:p>
        </p:txBody>
      </p:sp>
      <p:sp>
        <p:nvSpPr>
          <p:cNvPr id="293" name="TextBox 3"/>
          <p:cNvSpPr txBox="1"/>
          <p:nvPr/>
        </p:nvSpPr>
        <p:spPr>
          <a:xfrm>
            <a:off x="2838052" y="2366074"/>
            <a:ext cx="18707896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1828433">
              <a:lnSpc>
                <a:spcPct val="100000"/>
              </a:lnSpc>
              <a:spcBef>
                <a:spcPts val="0"/>
              </a:spcBef>
              <a:defRPr spc="-188">
                <a:solidFill>
                  <a:schemeClr val="accent5">
                    <a:lumOff val="-29866"/>
                  </a:schemeClr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A Study of Necessary Skills for Educational Business Entrepreneurs</a:t>
            </a:r>
          </a:p>
        </p:txBody>
      </p:sp>
      <p:grpSp>
        <p:nvGrpSpPr>
          <p:cNvPr id="298" name="Group"/>
          <p:cNvGrpSpPr/>
          <p:nvPr/>
        </p:nvGrpSpPr>
        <p:grpSpPr>
          <a:xfrm>
            <a:off x="2535203" y="5515237"/>
            <a:ext cx="6940109" cy="5331852"/>
            <a:chOff x="0" y="0"/>
            <a:chExt cx="6940108" cy="5331850"/>
          </a:xfrm>
        </p:grpSpPr>
        <p:sp>
          <p:nvSpPr>
            <p:cNvPr id="294" name="Rounded Rectangle"/>
            <p:cNvSpPr/>
            <p:nvPr/>
          </p:nvSpPr>
          <p:spPr>
            <a:xfrm>
              <a:off x="0" y="0"/>
              <a:ext cx="6940109" cy="5331851"/>
            </a:xfrm>
            <a:prstGeom prst="roundRect">
              <a:avLst>
                <a:gd name="adj" fmla="val 19025"/>
              </a:avLst>
            </a:prstGeom>
            <a:solidFill>
              <a:srgbClr val="56B8B4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63500" dir="27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95" name="General Information"/>
            <p:cNvSpPr txBox="1"/>
            <p:nvPr/>
          </p:nvSpPr>
          <p:spPr>
            <a:xfrm>
              <a:off x="802405" y="348164"/>
              <a:ext cx="5335298" cy="791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t">
              <a:spAutoFit/>
            </a:bodyPr>
            <a:lstStyle>
              <a:lvl1pPr algn="ctr" defTabSz="1087636">
                <a:spcBef>
                  <a:spcPts val="500"/>
                </a:spcBef>
                <a:defRPr sz="39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lvl1pPr>
            </a:lstStyle>
            <a:p>
              <a:pPr/>
              <a:r>
                <a:t>General Information</a:t>
              </a:r>
            </a:p>
          </p:txBody>
        </p:sp>
        <p:sp>
          <p:nvSpPr>
            <p:cNvPr id="296" name="1. Gender…"/>
            <p:cNvSpPr txBox="1"/>
            <p:nvPr/>
          </p:nvSpPr>
          <p:spPr>
            <a:xfrm>
              <a:off x="1146770" y="1640720"/>
              <a:ext cx="4193353" cy="31637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t">
              <a:spAutoFit/>
            </a:bodyPr>
            <a:lstStyle/>
            <a:p>
              <a:pPr defTabSz="1087636">
                <a:spcBef>
                  <a:spcPts val="500"/>
                </a:spcBef>
                <a:defRPr sz="3200">
                  <a:solidFill>
                    <a:srgbClr val="FFFFFF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1. Gender </a:t>
              </a:r>
            </a:p>
            <a:p>
              <a:pPr defTabSz="1087636">
                <a:spcBef>
                  <a:spcPts val="500"/>
                </a:spcBef>
                <a:defRPr sz="3200">
                  <a:solidFill>
                    <a:srgbClr val="FFFFFF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2. Age </a:t>
              </a:r>
            </a:p>
            <a:p>
              <a:pPr defTabSz="1087636">
                <a:spcBef>
                  <a:spcPts val="500"/>
                </a:spcBef>
                <a:defRPr sz="3200">
                  <a:solidFill>
                    <a:srgbClr val="FFFFFF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3. Occupation</a:t>
              </a:r>
            </a:p>
            <a:p>
              <a:pPr defTabSz="1087636">
                <a:spcBef>
                  <a:spcPts val="500"/>
                </a:spcBef>
                <a:defRPr sz="3200">
                  <a:solidFill>
                    <a:srgbClr val="FFFFFF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4. Education</a:t>
              </a:r>
            </a:p>
            <a:p>
              <a:pPr defTabSz="1087636">
                <a:spcBef>
                  <a:spcPts val="500"/>
                </a:spcBef>
                <a:defRPr sz="3200">
                  <a:solidFill>
                    <a:srgbClr val="FFFFFF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5. Work experience</a:t>
              </a:r>
            </a:p>
          </p:txBody>
        </p:sp>
        <p:sp>
          <p:nvSpPr>
            <p:cNvPr id="297" name="Line"/>
            <p:cNvSpPr/>
            <p:nvPr/>
          </p:nvSpPr>
          <p:spPr>
            <a:xfrm>
              <a:off x="471551" y="1389998"/>
              <a:ext cx="5997007" cy="1"/>
            </a:xfrm>
            <a:prstGeom prst="line">
              <a:avLst/>
            </a:prstGeom>
            <a:noFill/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6" name="Group"/>
          <p:cNvGrpSpPr/>
          <p:nvPr/>
        </p:nvGrpSpPr>
        <p:grpSpPr>
          <a:xfrm>
            <a:off x="9303126" y="4282436"/>
            <a:ext cx="12545671" cy="8180535"/>
            <a:chOff x="-133350" y="0"/>
            <a:chExt cx="12545669" cy="8180534"/>
          </a:xfrm>
        </p:grpSpPr>
        <p:grpSp>
          <p:nvGrpSpPr>
            <p:cNvPr id="303" name="Group"/>
            <p:cNvGrpSpPr/>
            <p:nvPr/>
          </p:nvGrpSpPr>
          <p:grpSpPr>
            <a:xfrm>
              <a:off x="3383080" y="0"/>
              <a:ext cx="9029240" cy="8180535"/>
              <a:chOff x="0" y="0"/>
              <a:chExt cx="9029239" cy="8180534"/>
            </a:xfrm>
          </p:grpSpPr>
          <p:sp>
            <p:nvSpPr>
              <p:cNvPr id="299" name="Rounded Rectangle"/>
              <p:cNvSpPr/>
              <p:nvPr/>
            </p:nvSpPr>
            <p:spPr>
              <a:xfrm>
                <a:off x="0" y="0"/>
                <a:ext cx="9029240" cy="8180535"/>
              </a:xfrm>
              <a:prstGeom prst="roundRect">
                <a:avLst>
                  <a:gd name="adj" fmla="val 12400"/>
                </a:avLst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00" name="Opinion on the necessary skills for educational business entrepreneurs"/>
              <p:cNvSpPr txBox="1"/>
              <p:nvPr/>
            </p:nvSpPr>
            <p:spPr>
              <a:xfrm>
                <a:off x="674416" y="420569"/>
                <a:ext cx="7680409" cy="11900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72" tIns="45672" rIns="45672" bIns="45672" numCol="1" anchor="t">
                <a:spAutoFit/>
              </a:bodyPr>
              <a:lstStyle>
                <a:lvl1pPr algn="ctr" defTabSz="1087636">
                  <a:spcBef>
                    <a:spcPts val="500"/>
                  </a:spcBef>
                  <a:defRPr sz="31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lvl1pPr>
              </a:lstStyle>
              <a:p>
                <a:pPr/>
                <a:r>
                  <a:t>Opinion on the necessary skills for educational business entrepreneurs</a:t>
                </a:r>
              </a:p>
            </p:txBody>
          </p:sp>
          <p:sp>
            <p:nvSpPr>
              <p:cNvPr id="301" name="Line"/>
              <p:cNvSpPr/>
              <p:nvPr/>
            </p:nvSpPr>
            <p:spPr>
              <a:xfrm>
                <a:off x="424388" y="1933840"/>
                <a:ext cx="8180465" cy="1"/>
              </a:xfrm>
              <a:prstGeom prst="line">
                <a:avLst/>
              </a:prstGeom>
              <a:noFill/>
              <a:ln w="889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2" name="1. Leadership…"/>
              <p:cNvSpPr txBox="1"/>
              <p:nvPr/>
            </p:nvSpPr>
            <p:spPr>
              <a:xfrm>
                <a:off x="1393711" y="2446828"/>
                <a:ext cx="7306748" cy="50412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72" tIns="45672" rIns="45672" bIns="45672" numCol="1" anchor="t">
                <a:spAutoFit/>
              </a:bodyPr>
              <a:lstStyle/>
              <a:p>
                <a:pPr defTabSz="1087636">
                  <a:spcBef>
                    <a:spcPts val="500"/>
                  </a:spcBef>
                  <a:defRPr sz="3200">
                    <a:solidFill>
                      <a:srgbClr val="FFFFFF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1. Leadership </a:t>
                </a:r>
              </a:p>
              <a:p>
                <a:pPr defTabSz="1087636">
                  <a:spcBef>
                    <a:spcPts val="500"/>
                  </a:spcBef>
                  <a:defRPr sz="3200">
                    <a:solidFill>
                      <a:srgbClr val="FFFFFF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2. Problem-solving </a:t>
                </a:r>
              </a:p>
              <a:p>
                <a:pPr defTabSz="1087636">
                  <a:spcBef>
                    <a:spcPts val="500"/>
                  </a:spcBef>
                  <a:defRPr sz="3200">
                    <a:solidFill>
                      <a:srgbClr val="FFFFFF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3. Financial Acumen</a:t>
                </a:r>
              </a:p>
              <a:p>
                <a:pPr defTabSz="1087636">
                  <a:spcBef>
                    <a:spcPts val="500"/>
                  </a:spcBef>
                  <a:defRPr sz="3200">
                    <a:solidFill>
                      <a:srgbClr val="FFFFFF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4. Tech-savviness</a:t>
                </a:r>
              </a:p>
              <a:p>
                <a:pPr defTabSz="1087636">
                  <a:spcBef>
                    <a:spcPts val="500"/>
                  </a:spcBef>
                  <a:defRPr sz="3200">
                    <a:solidFill>
                      <a:srgbClr val="FFFFFF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5. Communication</a:t>
                </a:r>
              </a:p>
              <a:p>
                <a:pPr defTabSz="1087636">
                  <a:spcBef>
                    <a:spcPts val="500"/>
                  </a:spcBef>
                  <a:defRPr sz="3200">
                    <a:solidFill>
                      <a:srgbClr val="FFFFFF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6. Negotiation</a:t>
                </a:r>
              </a:p>
              <a:p>
                <a:pPr defTabSz="1087636">
                  <a:spcBef>
                    <a:spcPts val="500"/>
                  </a:spcBef>
                  <a:defRPr sz="3200">
                    <a:solidFill>
                      <a:srgbClr val="FFFFFF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7. Time Management</a:t>
                </a:r>
              </a:p>
              <a:p>
                <a:pPr defTabSz="1087636">
                  <a:spcBef>
                    <a:spcPts val="500"/>
                  </a:spcBef>
                  <a:defRPr sz="3200">
                    <a:solidFill>
                      <a:srgbClr val="FFFFFF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8. Continuous Learning</a:t>
                </a:r>
              </a:p>
            </p:txBody>
          </p:sp>
        </p:grpSp>
        <p:pic>
          <p:nvPicPr>
            <p:cNvPr id="304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33350" y="3325533"/>
              <a:ext cx="3599238" cy="114476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8" grpId="1"/>
      <p:bldP build="whole" bldLvl="1" animBg="1" rev="0" advAuto="0" spid="30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icture Placeholder 2"/>
          <p:cNvSpPr/>
          <p:nvPr/>
        </p:nvSpPr>
        <p:spPr>
          <a:xfrm>
            <a:off x="6350" y="0"/>
            <a:ext cx="22148801" cy="1371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0" y="0"/>
                </a:moveTo>
                <a:lnTo>
                  <a:pt x="21589" y="0"/>
                </a:lnTo>
                <a:lnTo>
                  <a:pt x="21592" y="98"/>
                </a:lnTo>
                <a:cubicBezTo>
                  <a:pt x="21600" y="1534"/>
                  <a:pt x="21304" y="3068"/>
                  <a:pt x="20959" y="4372"/>
                </a:cubicBezTo>
                <a:cubicBezTo>
                  <a:pt x="20168" y="7353"/>
                  <a:pt x="17029" y="11742"/>
                  <a:pt x="14776" y="13616"/>
                </a:cubicBezTo>
                <a:cubicBezTo>
                  <a:pt x="12524" y="15490"/>
                  <a:pt x="9557" y="13554"/>
                  <a:pt x="7443" y="15613"/>
                </a:cubicBezTo>
                <a:cubicBezTo>
                  <a:pt x="6519" y="16514"/>
                  <a:pt x="5759" y="18805"/>
                  <a:pt x="5031" y="21012"/>
                </a:cubicBezTo>
                <a:lnTo>
                  <a:pt x="4836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b="1" sz="3600">
                <a:solidFill>
                  <a:srgbClr val="68686E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11" name="AdobeStock_201973585.jpg.jpeg" descr="AdobeStock_201973585.jpg.jpeg"/>
          <p:cNvPicPr>
            <a:picLocks noChangeAspect="1"/>
          </p:cNvPicPr>
          <p:nvPr/>
        </p:nvPicPr>
        <p:blipFill>
          <a:blip r:embed="rId3">
            <a:extLst/>
          </a:blip>
          <a:srcRect l="0" t="3569" r="0" b="3569"/>
          <a:stretch>
            <a:fillRect/>
          </a:stretch>
        </p:blipFill>
        <p:spPr>
          <a:xfrm>
            <a:off x="6273" y="0"/>
            <a:ext cx="22148801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4836" y="21600"/>
                </a:lnTo>
                <a:lnTo>
                  <a:pt x="5031" y="21012"/>
                </a:lnTo>
                <a:cubicBezTo>
                  <a:pt x="5759" y="18805"/>
                  <a:pt x="6519" y="16515"/>
                  <a:pt x="7443" y="15614"/>
                </a:cubicBezTo>
                <a:cubicBezTo>
                  <a:pt x="9557" y="13554"/>
                  <a:pt x="12523" y="15490"/>
                  <a:pt x="14776" y="13616"/>
                </a:cubicBezTo>
                <a:cubicBezTo>
                  <a:pt x="17028" y="11743"/>
                  <a:pt x="20168" y="7353"/>
                  <a:pt x="20958" y="4372"/>
                </a:cubicBezTo>
                <a:cubicBezTo>
                  <a:pt x="21304" y="3068"/>
                  <a:pt x="21600" y="1534"/>
                  <a:pt x="21592" y="98"/>
                </a:cubicBezTo>
                <a:lnTo>
                  <a:pt x="21588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12" name="Picture Placeholder 2"/>
          <p:cNvSpPr/>
          <p:nvPr/>
        </p:nvSpPr>
        <p:spPr>
          <a:xfrm>
            <a:off x="6350" y="0"/>
            <a:ext cx="22148801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0" y="0"/>
                </a:moveTo>
                <a:lnTo>
                  <a:pt x="21589" y="0"/>
                </a:lnTo>
                <a:lnTo>
                  <a:pt x="21592" y="98"/>
                </a:lnTo>
                <a:cubicBezTo>
                  <a:pt x="21600" y="1534"/>
                  <a:pt x="21304" y="3068"/>
                  <a:pt x="20959" y="4372"/>
                </a:cubicBezTo>
                <a:cubicBezTo>
                  <a:pt x="20168" y="7353"/>
                  <a:pt x="17029" y="11742"/>
                  <a:pt x="14776" y="13616"/>
                </a:cubicBezTo>
                <a:cubicBezTo>
                  <a:pt x="12524" y="15490"/>
                  <a:pt x="9557" y="13554"/>
                  <a:pt x="7443" y="15613"/>
                </a:cubicBezTo>
                <a:cubicBezTo>
                  <a:pt x="6519" y="16514"/>
                  <a:pt x="5759" y="18805"/>
                  <a:pt x="5031" y="21012"/>
                </a:cubicBezTo>
                <a:lnTo>
                  <a:pt x="4836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6000">
                <a:srgbClr val="403BD9">
                  <a:alpha val="32000"/>
                </a:srgbClr>
              </a:gs>
              <a:gs pos="94000">
                <a:srgbClr val="38F2AE">
                  <a:alpha val="21000"/>
                </a:srgbClr>
              </a:gs>
            </a:gsLst>
            <a:lin ang="7199999"/>
          </a:gradFill>
          <a:ln w="12700">
            <a:miter lim="400000"/>
          </a:ln>
          <a:effectLst>
            <a:outerShdw sx="100000" sy="100000" kx="0" ky="0" algn="b" rotWithShape="0" blurRad="571500" dist="381000" dir="5400000">
              <a:srgbClr val="000000">
                <a:alpha val="10000"/>
              </a:srgbClr>
            </a:outerShdw>
          </a:effectLst>
        </p:spPr>
        <p:txBody>
          <a:bodyPr lIns="45719" rIns="45719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68686E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3" name="Rounded Rectangle 6"/>
          <p:cNvSpPr/>
          <p:nvPr/>
        </p:nvSpPr>
        <p:spPr>
          <a:xfrm>
            <a:off x="2377499" y="7970606"/>
            <a:ext cx="20189326" cy="329155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71500" dist="381000" dir="5400000">
              <a:srgbClr val="131316">
                <a:alpha val="10000"/>
              </a:srgbClr>
            </a:outerShdw>
          </a:effectLst>
        </p:spPr>
        <p:txBody>
          <a:bodyPr lIns="45719" rIns="45719" anchor="ctr"/>
          <a:lstStyle/>
          <a:p>
            <a:pPr algn="ctr" defTabSz="1828433">
              <a:lnSpc>
                <a:spcPct val="100000"/>
              </a:lnSpc>
              <a:spcBef>
                <a:spcPts val="0"/>
              </a:spcBef>
              <a:defRPr b="1" sz="3600">
                <a:solidFill>
                  <a:srgbClr val="FFFFFF"/>
                </a:solidFill>
                <a:latin typeface="Heebo Light"/>
                <a:ea typeface="Heebo Light"/>
                <a:cs typeface="Heebo Light"/>
                <a:sym typeface="Heebo Light"/>
              </a:defRPr>
            </a:pPr>
          </a:p>
        </p:txBody>
      </p:sp>
      <p:sp>
        <p:nvSpPr>
          <p:cNvPr id="314" name="TextBox 134"/>
          <p:cNvSpPr txBox="1"/>
          <p:nvPr/>
        </p:nvSpPr>
        <p:spPr>
          <a:xfrm>
            <a:off x="2797816" y="8292679"/>
            <a:ext cx="19348692" cy="264312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1828433">
              <a:lnSpc>
                <a:spcPct val="80000"/>
              </a:lnSpc>
              <a:spcBef>
                <a:spcPts val="0"/>
              </a:spcBef>
              <a:defRPr sz="7600">
                <a:solidFill>
                  <a:srgbClr val="131316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>
                <a:solidFill>
                  <a:srgbClr val="0096FF"/>
                </a:solidFill>
              </a:rPr>
              <a:t>A</a:t>
            </a:r>
            <a:r>
              <a:t>ssessment of </a:t>
            </a:r>
            <a:r>
              <a:rPr>
                <a:solidFill>
                  <a:srgbClr val="FF85FF"/>
                </a:solidFill>
              </a:rPr>
              <a:t>E</a:t>
            </a:r>
            <a:r>
              <a:t>ducational </a:t>
            </a:r>
            <a:r>
              <a:rPr>
                <a:solidFill>
                  <a:srgbClr val="009051"/>
                </a:solidFill>
              </a:rPr>
              <a:t>B</a:t>
            </a:r>
            <a:r>
              <a:t>usiness </a:t>
            </a:r>
            <a:r>
              <a:rPr>
                <a:solidFill>
                  <a:srgbClr val="941100"/>
                </a:solidFill>
              </a:rPr>
              <a:t>D</a:t>
            </a:r>
            <a:r>
              <a:t>evelopment </a:t>
            </a:r>
            <a:r>
              <a:rPr>
                <a:solidFill>
                  <a:srgbClr val="76D6FF"/>
                </a:solidFill>
              </a:rPr>
              <a:t>O</a:t>
            </a:r>
            <a:r>
              <a:t>pportunities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Box 134"/>
          <p:cNvSpPr txBox="1"/>
          <p:nvPr/>
        </p:nvSpPr>
        <p:spPr>
          <a:xfrm>
            <a:off x="711027" y="222244"/>
            <a:ext cx="22676159" cy="2149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1828433">
              <a:lnSpc>
                <a:spcPct val="70000"/>
              </a:lnSpc>
              <a:spcBef>
                <a:spcPts val="0"/>
              </a:spcBef>
              <a:defRPr sz="6500"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 Framework of Assessment of educational </a:t>
            </a:r>
          </a:p>
          <a:p>
            <a:pPr algn="ctr" defTabSz="1828433">
              <a:lnSpc>
                <a:spcPct val="70000"/>
              </a:lnSpc>
              <a:spcBef>
                <a:spcPts val="0"/>
              </a:spcBef>
              <a:defRPr sz="6500"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business development opportunities</a:t>
            </a:r>
          </a:p>
        </p:txBody>
      </p:sp>
      <p:sp>
        <p:nvSpPr>
          <p:cNvPr id="319" name="Rectangle"/>
          <p:cNvSpPr/>
          <p:nvPr/>
        </p:nvSpPr>
        <p:spPr>
          <a:xfrm>
            <a:off x="1006119" y="2887078"/>
            <a:ext cx="11241596" cy="1838846"/>
          </a:xfrm>
          <a:prstGeom prst="rect">
            <a:avLst/>
          </a:prstGeom>
          <a:solidFill>
            <a:srgbClr val="377EB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0" name="Rectangle"/>
          <p:cNvSpPr/>
          <p:nvPr/>
        </p:nvSpPr>
        <p:spPr>
          <a:xfrm>
            <a:off x="12244999" y="2887078"/>
            <a:ext cx="11132882" cy="1838846"/>
          </a:xfrm>
          <a:prstGeom prst="rect">
            <a:avLst/>
          </a:prstGeom>
          <a:solidFill>
            <a:srgbClr val="9C952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1" name="Rectangle"/>
          <p:cNvSpPr/>
          <p:nvPr/>
        </p:nvSpPr>
        <p:spPr>
          <a:xfrm>
            <a:off x="1006119" y="4985456"/>
            <a:ext cx="11241596" cy="1838847"/>
          </a:xfrm>
          <a:prstGeom prst="rect">
            <a:avLst/>
          </a:prstGeom>
          <a:solidFill>
            <a:srgbClr val="479C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2" name="Rectangle"/>
          <p:cNvSpPr/>
          <p:nvPr/>
        </p:nvSpPr>
        <p:spPr>
          <a:xfrm>
            <a:off x="12244999" y="4985456"/>
            <a:ext cx="11132882" cy="1838847"/>
          </a:xfrm>
          <a:prstGeom prst="rect">
            <a:avLst/>
          </a:prstGeom>
          <a:solidFill>
            <a:srgbClr val="9C6B2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3" name="Rectangle"/>
          <p:cNvSpPr/>
          <p:nvPr/>
        </p:nvSpPr>
        <p:spPr>
          <a:xfrm>
            <a:off x="1006119" y="7083835"/>
            <a:ext cx="11241596" cy="1838846"/>
          </a:xfrm>
          <a:prstGeom prst="rect">
            <a:avLst/>
          </a:prstGeom>
          <a:solidFill>
            <a:srgbClr val="389C6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4" name="Rectangle"/>
          <p:cNvSpPr/>
          <p:nvPr/>
        </p:nvSpPr>
        <p:spPr>
          <a:xfrm>
            <a:off x="12244999" y="7083835"/>
            <a:ext cx="11132882" cy="1838846"/>
          </a:xfrm>
          <a:prstGeom prst="rect">
            <a:avLst/>
          </a:prstGeom>
          <a:solidFill>
            <a:srgbClr val="9C462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5" name="Rectangle"/>
          <p:cNvSpPr/>
          <p:nvPr/>
        </p:nvSpPr>
        <p:spPr>
          <a:xfrm>
            <a:off x="1006119" y="9182213"/>
            <a:ext cx="11241596" cy="1838846"/>
          </a:xfrm>
          <a:prstGeom prst="rect">
            <a:avLst/>
          </a:prstGeom>
          <a:solidFill>
            <a:srgbClr val="3A9C4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6" name="Rectangle"/>
          <p:cNvSpPr/>
          <p:nvPr/>
        </p:nvSpPr>
        <p:spPr>
          <a:xfrm>
            <a:off x="12244999" y="9182213"/>
            <a:ext cx="11132882" cy="1838846"/>
          </a:xfrm>
          <a:prstGeom prst="rect">
            <a:avLst/>
          </a:prstGeom>
          <a:solidFill>
            <a:srgbClr val="9C262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7" name="Rectangle"/>
          <p:cNvSpPr/>
          <p:nvPr/>
        </p:nvSpPr>
        <p:spPr>
          <a:xfrm>
            <a:off x="1006119" y="11280592"/>
            <a:ext cx="11241596" cy="1838846"/>
          </a:xfrm>
          <a:prstGeom prst="rect">
            <a:avLst/>
          </a:prstGeom>
          <a:solidFill>
            <a:srgbClr val="629C3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8" name="Rectangle"/>
          <p:cNvSpPr/>
          <p:nvPr/>
        </p:nvSpPr>
        <p:spPr>
          <a:xfrm>
            <a:off x="12244999" y="11280592"/>
            <a:ext cx="11132882" cy="1838846"/>
          </a:xfrm>
          <a:prstGeom prst="rect">
            <a:avLst/>
          </a:prstGeom>
          <a:solidFill>
            <a:srgbClr val="9C265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9" name="Freeform 70"/>
          <p:cNvSpPr/>
          <p:nvPr/>
        </p:nvSpPr>
        <p:spPr>
          <a:xfrm>
            <a:off x="6940329" y="2795275"/>
            <a:ext cx="10461160" cy="1051382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400">
                <a:solidFill>
                  <a:srgbClr val="272727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</a:p>
        </p:txBody>
      </p:sp>
      <p:sp>
        <p:nvSpPr>
          <p:cNvPr id="330" name="TextBox 26"/>
          <p:cNvSpPr txBox="1"/>
          <p:nvPr/>
        </p:nvSpPr>
        <p:spPr>
          <a:xfrm>
            <a:off x="18216168" y="3357557"/>
            <a:ext cx="4851883" cy="897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1828433">
              <a:lnSpc>
                <a:spcPct val="80000"/>
              </a:lnSpc>
              <a:spcBef>
                <a:spcPts val="0"/>
              </a:spcBef>
              <a:defRPr spc="-37" sz="45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Market Analysis</a:t>
            </a:r>
          </a:p>
        </p:txBody>
      </p:sp>
      <p:sp>
        <p:nvSpPr>
          <p:cNvPr id="331" name="TextBox 23"/>
          <p:cNvSpPr txBox="1"/>
          <p:nvPr/>
        </p:nvSpPr>
        <p:spPr>
          <a:xfrm>
            <a:off x="15995085" y="5104781"/>
            <a:ext cx="7038091" cy="1600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1828433">
              <a:lnSpc>
                <a:spcPct val="80000"/>
              </a:lnSpc>
              <a:spcBef>
                <a:spcPts val="0"/>
              </a:spcBef>
              <a:defRPr spc="-37" sz="45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Regulatory &amp; </a:t>
            </a:r>
          </a:p>
          <a:p>
            <a:pPr algn="r" defTabSz="1828433">
              <a:lnSpc>
                <a:spcPct val="80000"/>
              </a:lnSpc>
              <a:spcBef>
                <a:spcPts val="0"/>
              </a:spcBef>
              <a:defRPr spc="-37" sz="45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Compliance Review</a:t>
            </a:r>
          </a:p>
        </p:txBody>
      </p:sp>
      <p:sp>
        <p:nvSpPr>
          <p:cNvPr id="332" name="TextBox 23"/>
          <p:cNvSpPr txBox="1"/>
          <p:nvPr/>
        </p:nvSpPr>
        <p:spPr>
          <a:xfrm>
            <a:off x="16895522" y="7494652"/>
            <a:ext cx="6118448" cy="897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1828433">
              <a:lnSpc>
                <a:spcPct val="80000"/>
              </a:lnSpc>
              <a:spcBef>
                <a:spcPts val="0"/>
              </a:spcBef>
              <a:defRPr spc="-37" sz="45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Financial Viability</a:t>
            </a:r>
          </a:p>
        </p:txBody>
      </p:sp>
      <p:sp>
        <p:nvSpPr>
          <p:cNvPr id="333" name="TextBox 23"/>
          <p:cNvSpPr txBox="1"/>
          <p:nvPr/>
        </p:nvSpPr>
        <p:spPr>
          <a:xfrm>
            <a:off x="15034246" y="9301537"/>
            <a:ext cx="7906847" cy="1600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1828433">
              <a:lnSpc>
                <a:spcPct val="80000"/>
              </a:lnSpc>
              <a:spcBef>
                <a:spcPts val="0"/>
              </a:spcBef>
              <a:defRPr spc="-37" sz="45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Technological </a:t>
            </a:r>
          </a:p>
          <a:p>
            <a:pPr algn="r" defTabSz="1828433">
              <a:lnSpc>
                <a:spcPct val="80000"/>
              </a:lnSpc>
              <a:spcBef>
                <a:spcPts val="0"/>
              </a:spcBef>
              <a:defRPr spc="-37" sz="45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Infrastructure</a:t>
            </a:r>
          </a:p>
        </p:txBody>
      </p:sp>
      <p:sp>
        <p:nvSpPr>
          <p:cNvPr id="334" name="TextBox 23"/>
          <p:cNvSpPr txBox="1"/>
          <p:nvPr/>
        </p:nvSpPr>
        <p:spPr>
          <a:xfrm>
            <a:off x="15289133" y="11751071"/>
            <a:ext cx="7817496" cy="897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1828433">
              <a:lnSpc>
                <a:spcPct val="80000"/>
              </a:lnSpc>
              <a:spcBef>
                <a:spcPts val="0"/>
              </a:spcBef>
              <a:defRPr spc="-37" sz="45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Content and Pedagogy</a:t>
            </a:r>
          </a:p>
        </p:txBody>
      </p:sp>
      <p:sp>
        <p:nvSpPr>
          <p:cNvPr id="335" name="TextBox 23"/>
          <p:cNvSpPr txBox="1"/>
          <p:nvPr/>
        </p:nvSpPr>
        <p:spPr>
          <a:xfrm>
            <a:off x="1391967" y="11751071"/>
            <a:ext cx="6671649" cy="897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1828433">
              <a:lnSpc>
                <a:spcPct val="80000"/>
              </a:lnSpc>
              <a:spcBef>
                <a:spcPts val="0"/>
              </a:spcBef>
              <a:defRPr spc="-37" sz="45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Team and Expertise</a:t>
            </a:r>
          </a:p>
        </p:txBody>
      </p:sp>
      <p:sp>
        <p:nvSpPr>
          <p:cNvPr id="336" name="TextBox 23"/>
          <p:cNvSpPr txBox="1"/>
          <p:nvPr/>
        </p:nvSpPr>
        <p:spPr>
          <a:xfrm>
            <a:off x="1411543" y="9301537"/>
            <a:ext cx="5848469" cy="1600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828433">
              <a:lnSpc>
                <a:spcPct val="80000"/>
              </a:lnSpc>
              <a:spcBef>
                <a:spcPts val="0"/>
              </a:spcBef>
              <a:defRPr spc="-37" sz="45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Sustainability </a:t>
            </a:r>
          </a:p>
          <a:p>
            <a:pPr defTabSz="1828433">
              <a:lnSpc>
                <a:spcPct val="80000"/>
              </a:lnSpc>
              <a:spcBef>
                <a:spcPts val="0"/>
              </a:spcBef>
              <a:defRPr spc="-37" sz="45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and Scalability</a:t>
            </a:r>
          </a:p>
        </p:txBody>
      </p:sp>
      <p:sp>
        <p:nvSpPr>
          <p:cNvPr id="337" name="TextBox 23"/>
          <p:cNvSpPr txBox="1"/>
          <p:nvPr/>
        </p:nvSpPr>
        <p:spPr>
          <a:xfrm>
            <a:off x="1315230" y="7322483"/>
            <a:ext cx="5476209" cy="1600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1828433">
              <a:lnSpc>
                <a:spcPct val="80000"/>
              </a:lnSpc>
              <a:spcBef>
                <a:spcPts val="0"/>
              </a:spcBef>
              <a:defRPr spc="-37" sz="45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Stakeholder Feedback</a:t>
            </a:r>
          </a:p>
        </p:txBody>
      </p:sp>
      <p:sp>
        <p:nvSpPr>
          <p:cNvPr id="338" name="TextBox 23"/>
          <p:cNvSpPr txBox="1"/>
          <p:nvPr/>
        </p:nvSpPr>
        <p:spPr>
          <a:xfrm>
            <a:off x="1380813" y="5104781"/>
            <a:ext cx="6307063" cy="1600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1828433">
              <a:lnSpc>
                <a:spcPct val="80000"/>
              </a:lnSpc>
              <a:spcBef>
                <a:spcPts val="0"/>
              </a:spcBef>
              <a:defRPr spc="-37" sz="45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Social and Cultural Considerations</a:t>
            </a:r>
          </a:p>
        </p:txBody>
      </p:sp>
      <p:sp>
        <p:nvSpPr>
          <p:cNvPr id="339" name="TextBox 23"/>
          <p:cNvSpPr txBox="1"/>
          <p:nvPr/>
        </p:nvSpPr>
        <p:spPr>
          <a:xfrm>
            <a:off x="1327023" y="3357557"/>
            <a:ext cx="7817496" cy="897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828433">
              <a:lnSpc>
                <a:spcPct val="80000"/>
              </a:lnSpc>
              <a:spcBef>
                <a:spcPts val="0"/>
              </a:spcBef>
              <a:defRPr spc="-37" sz="45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Exit Strategy </a:t>
            </a:r>
            <a:r>
              <a:rPr spc="-31" sz="3800"/>
              <a:t>(for investors)</a:t>
            </a:r>
          </a:p>
        </p:txBody>
      </p:sp>
      <p:grpSp>
        <p:nvGrpSpPr>
          <p:cNvPr id="355" name="Group"/>
          <p:cNvGrpSpPr/>
          <p:nvPr/>
        </p:nvGrpSpPr>
        <p:grpSpPr>
          <a:xfrm>
            <a:off x="8179985" y="3891663"/>
            <a:ext cx="7738241" cy="7707834"/>
            <a:chOff x="0" y="0"/>
            <a:chExt cx="7738239" cy="7707832"/>
          </a:xfrm>
        </p:grpSpPr>
        <p:sp>
          <p:nvSpPr>
            <p:cNvPr id="340" name="Shape"/>
            <p:cNvSpPr/>
            <p:nvPr/>
          </p:nvSpPr>
          <p:spPr>
            <a:xfrm>
              <a:off x="6626313" y="2368970"/>
              <a:ext cx="1111927" cy="110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216" fill="norm" stroke="1" extrusionOk="0">
                  <a:moveTo>
                    <a:pt x="39" y="15680"/>
                  </a:moveTo>
                  <a:cubicBezTo>
                    <a:pt x="-112" y="15169"/>
                    <a:pt x="191" y="13916"/>
                    <a:pt x="720" y="12901"/>
                  </a:cubicBezTo>
                  <a:lnTo>
                    <a:pt x="4830" y="5189"/>
                  </a:lnTo>
                  <a:cubicBezTo>
                    <a:pt x="5368" y="4183"/>
                    <a:pt x="6544" y="3089"/>
                    <a:pt x="7435" y="2754"/>
                  </a:cubicBezTo>
                  <a:lnTo>
                    <a:pt x="14739" y="80"/>
                  </a:lnTo>
                  <a:cubicBezTo>
                    <a:pt x="15638" y="-255"/>
                    <a:pt x="16117" y="486"/>
                    <a:pt x="15790" y="1704"/>
                  </a:cubicBezTo>
                  <a:lnTo>
                    <a:pt x="14033" y="8516"/>
                  </a:lnTo>
                  <a:cubicBezTo>
                    <a:pt x="13714" y="9751"/>
                    <a:pt x="14235" y="11374"/>
                    <a:pt x="15184" y="12142"/>
                  </a:cubicBezTo>
                  <a:lnTo>
                    <a:pt x="20488" y="16351"/>
                  </a:lnTo>
                  <a:cubicBezTo>
                    <a:pt x="21446" y="17110"/>
                    <a:pt x="21488" y="18010"/>
                    <a:pt x="20589" y="18336"/>
                  </a:cubicBezTo>
                  <a:lnTo>
                    <a:pt x="13293" y="21019"/>
                  </a:lnTo>
                  <a:cubicBezTo>
                    <a:pt x="12386" y="21345"/>
                    <a:pt x="10839" y="21257"/>
                    <a:pt x="9831" y="20816"/>
                  </a:cubicBezTo>
                  <a:lnTo>
                    <a:pt x="2174" y="17427"/>
                  </a:lnTo>
                  <a:cubicBezTo>
                    <a:pt x="1166" y="16977"/>
                    <a:pt x="216" y="16201"/>
                    <a:pt x="39" y="15680"/>
                  </a:cubicBezTo>
                </a:path>
              </a:pathLst>
            </a:custGeom>
            <a:solidFill>
              <a:srgbClr val="4A63A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6400">
                  <a:solidFill>
                    <a:srgbClr val="7F7F7F"/>
                  </a:solidFill>
                  <a:latin typeface="Lato-Light"/>
                  <a:ea typeface="Lato-Light"/>
                  <a:cs typeface="Lato-Light"/>
                  <a:sym typeface="Lato-Light"/>
                </a:defRPr>
              </a:pPr>
            </a:p>
          </p:txBody>
        </p:sp>
        <p:grpSp>
          <p:nvGrpSpPr>
            <p:cNvPr id="354" name="Group"/>
            <p:cNvGrpSpPr/>
            <p:nvPr/>
          </p:nvGrpSpPr>
          <p:grpSpPr>
            <a:xfrm>
              <a:off x="-1" y="0"/>
              <a:ext cx="7428246" cy="7707833"/>
              <a:chOff x="0" y="0"/>
              <a:chExt cx="7428244" cy="7707832"/>
            </a:xfrm>
          </p:grpSpPr>
          <p:sp>
            <p:nvSpPr>
              <p:cNvPr id="341" name="Shape"/>
              <p:cNvSpPr/>
              <p:nvPr/>
            </p:nvSpPr>
            <p:spPr>
              <a:xfrm>
                <a:off x="0" y="2377798"/>
                <a:ext cx="1117562" cy="1092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218" fill="norm" stroke="1" extrusionOk="0">
                    <a:moveTo>
                      <a:pt x="21194" y="15105"/>
                    </a:moveTo>
                    <a:cubicBezTo>
                      <a:pt x="21043" y="15624"/>
                      <a:pt x="20098" y="16456"/>
                      <a:pt x="19103" y="16957"/>
                    </a:cubicBezTo>
                    <a:lnTo>
                      <a:pt x="11498" y="20706"/>
                    </a:lnTo>
                    <a:cubicBezTo>
                      <a:pt x="10503" y="21198"/>
                      <a:pt x="8947" y="21368"/>
                      <a:pt x="8035" y="21073"/>
                    </a:cubicBezTo>
                    <a:lnTo>
                      <a:pt x="665" y="18711"/>
                    </a:lnTo>
                    <a:cubicBezTo>
                      <a:pt x="-247" y="18424"/>
                      <a:pt x="-214" y="17520"/>
                      <a:pt x="723" y="16715"/>
                    </a:cubicBezTo>
                    <a:lnTo>
                      <a:pt x="5944" y="12223"/>
                    </a:lnTo>
                    <a:cubicBezTo>
                      <a:pt x="6880" y="11409"/>
                      <a:pt x="7366" y="9754"/>
                      <a:pt x="7023" y="8537"/>
                    </a:cubicBezTo>
                    <a:lnTo>
                      <a:pt x="5107" y="1754"/>
                    </a:lnTo>
                    <a:cubicBezTo>
                      <a:pt x="4764" y="538"/>
                      <a:pt x="5224" y="-232"/>
                      <a:pt x="6136" y="63"/>
                    </a:cubicBezTo>
                    <a:lnTo>
                      <a:pt x="13506" y="2425"/>
                    </a:lnTo>
                    <a:cubicBezTo>
                      <a:pt x="14410" y="2721"/>
                      <a:pt x="15606" y="3777"/>
                      <a:pt x="16166" y="4770"/>
                    </a:cubicBezTo>
                    <a:lnTo>
                      <a:pt x="20458" y="12340"/>
                    </a:lnTo>
                    <a:cubicBezTo>
                      <a:pt x="21027" y="13324"/>
                      <a:pt x="21353" y="14577"/>
                      <a:pt x="21194" y="15105"/>
                    </a:cubicBezTo>
                  </a:path>
                </a:pathLst>
              </a:custGeom>
              <a:solidFill>
                <a:srgbClr val="62CD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6400">
                    <a:solidFill>
                      <a:srgbClr val="7F7F7F"/>
                    </a:solidFill>
                    <a:latin typeface="Lato-Light"/>
                    <a:ea typeface="Lato-Light"/>
                    <a:cs typeface="Lato-Light"/>
                    <a:sym typeface="Lato-Light"/>
                  </a:defRPr>
                </a:pPr>
              </a:p>
            </p:txBody>
          </p:sp>
          <p:grpSp>
            <p:nvGrpSpPr>
              <p:cNvPr id="353" name="Group"/>
              <p:cNvGrpSpPr/>
              <p:nvPr/>
            </p:nvGrpSpPr>
            <p:grpSpPr>
              <a:xfrm>
                <a:off x="306615" y="0"/>
                <a:ext cx="7121630" cy="7707833"/>
                <a:chOff x="0" y="0"/>
                <a:chExt cx="7121628" cy="7707832"/>
              </a:xfrm>
            </p:grpSpPr>
            <p:sp>
              <p:nvSpPr>
                <p:cNvPr id="342" name="Oval"/>
                <p:cNvSpPr/>
                <p:nvPr/>
              </p:nvSpPr>
              <p:spPr>
                <a:xfrm>
                  <a:off x="1111568" y="1563352"/>
                  <a:ext cx="4898172" cy="5123432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6400">
                      <a:solidFill>
                        <a:srgbClr val="7F7F7F"/>
                      </a:solidFill>
                      <a:latin typeface="Lato-Light"/>
                      <a:ea typeface="Lato-Light"/>
                      <a:cs typeface="Lato-Light"/>
                      <a:sym typeface="Lato-Light"/>
                    </a:defRPr>
                  </a:pPr>
                </a:p>
              </p:txBody>
            </p:sp>
            <p:sp>
              <p:nvSpPr>
                <p:cNvPr id="343" name="Shape"/>
                <p:cNvSpPr/>
                <p:nvPr/>
              </p:nvSpPr>
              <p:spPr>
                <a:xfrm>
                  <a:off x="3557961" y="1197954"/>
                  <a:ext cx="2800672" cy="58567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0" h="21595" fill="norm" stroke="1" extrusionOk="0">
                      <a:moveTo>
                        <a:pt x="15" y="8762"/>
                      </a:moveTo>
                      <a:cubicBezTo>
                        <a:pt x="2260" y="8760"/>
                        <a:pt x="4074" y="9666"/>
                        <a:pt x="4078" y="10787"/>
                      </a:cubicBezTo>
                      <a:cubicBezTo>
                        <a:pt x="4081" y="11910"/>
                        <a:pt x="2267" y="12823"/>
                        <a:pt x="18" y="12823"/>
                      </a:cubicBezTo>
                      <a:close/>
                      <a:moveTo>
                        <a:pt x="0" y="4407"/>
                      </a:moveTo>
                      <a:cubicBezTo>
                        <a:pt x="7040" y="4404"/>
                        <a:pt x="12781" y="7268"/>
                        <a:pt x="12785" y="10792"/>
                      </a:cubicBezTo>
                      <a:cubicBezTo>
                        <a:pt x="12788" y="14312"/>
                        <a:pt x="7061" y="17185"/>
                        <a:pt x="17" y="17186"/>
                      </a:cubicBezTo>
                      <a:lnTo>
                        <a:pt x="14" y="14731"/>
                      </a:lnTo>
                      <a:cubicBezTo>
                        <a:pt x="4360" y="14730"/>
                        <a:pt x="7882" y="12966"/>
                        <a:pt x="7878" y="10794"/>
                      </a:cubicBezTo>
                      <a:cubicBezTo>
                        <a:pt x="7872" y="8619"/>
                        <a:pt x="4350" y="6857"/>
                        <a:pt x="3" y="6859"/>
                      </a:cubicBezTo>
                      <a:close/>
                      <a:moveTo>
                        <a:pt x="0" y="0"/>
                      </a:moveTo>
                      <a:cubicBezTo>
                        <a:pt x="11899" y="-5"/>
                        <a:pt x="21580" y="4835"/>
                        <a:pt x="21590" y="10790"/>
                      </a:cubicBezTo>
                      <a:cubicBezTo>
                        <a:pt x="21600" y="16743"/>
                        <a:pt x="11930" y="21592"/>
                        <a:pt x="31" y="21595"/>
                      </a:cubicBezTo>
                      <a:lnTo>
                        <a:pt x="24" y="19140"/>
                      </a:lnTo>
                      <a:cubicBezTo>
                        <a:pt x="9219" y="19137"/>
                        <a:pt x="16695" y="15392"/>
                        <a:pt x="16688" y="10793"/>
                      </a:cubicBezTo>
                      <a:cubicBezTo>
                        <a:pt x="16678" y="6189"/>
                        <a:pt x="9196" y="2448"/>
                        <a:pt x="0" y="2451"/>
                      </a:cubicBezTo>
                      <a:close/>
                    </a:path>
                  </a:pathLst>
                </a:custGeom>
                <a:solidFill>
                  <a:srgbClr val="25733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6400">
                      <a:solidFill>
                        <a:srgbClr val="7F7F7F"/>
                      </a:solidFill>
                      <a:latin typeface="Lato-Light"/>
                      <a:ea typeface="Lato-Light"/>
                      <a:cs typeface="Lato-Light"/>
                      <a:sym typeface="Lato-Light"/>
                    </a:defRPr>
                  </a:pPr>
                </a:p>
              </p:txBody>
            </p:sp>
            <p:sp>
              <p:nvSpPr>
                <p:cNvPr id="344" name="Shape"/>
                <p:cNvSpPr/>
                <p:nvPr/>
              </p:nvSpPr>
              <p:spPr>
                <a:xfrm>
                  <a:off x="760733" y="1196574"/>
                  <a:ext cx="2802612" cy="5856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0" h="21593" fill="norm" stroke="1" extrusionOk="0">
                      <a:moveTo>
                        <a:pt x="21557" y="8765"/>
                      </a:moveTo>
                      <a:lnTo>
                        <a:pt x="21560" y="12828"/>
                      </a:lnTo>
                      <a:cubicBezTo>
                        <a:pt x="19322" y="12828"/>
                        <a:pt x="17497" y="11918"/>
                        <a:pt x="17497" y="10795"/>
                      </a:cubicBezTo>
                      <a:cubicBezTo>
                        <a:pt x="17497" y="9675"/>
                        <a:pt x="19318" y="8765"/>
                        <a:pt x="21557" y="8765"/>
                      </a:cubicBezTo>
                      <a:close/>
                      <a:moveTo>
                        <a:pt x="21543" y="4409"/>
                      </a:moveTo>
                      <a:lnTo>
                        <a:pt x="21547" y="6859"/>
                      </a:lnTo>
                      <a:cubicBezTo>
                        <a:pt x="17213" y="6864"/>
                        <a:pt x="13699" y="8626"/>
                        <a:pt x="13702" y="10798"/>
                      </a:cubicBezTo>
                      <a:cubicBezTo>
                        <a:pt x="13702" y="12968"/>
                        <a:pt x="17223" y="14730"/>
                        <a:pt x="21557" y="14728"/>
                      </a:cubicBezTo>
                      <a:lnTo>
                        <a:pt x="21560" y="17182"/>
                      </a:lnTo>
                      <a:cubicBezTo>
                        <a:pt x="14532" y="17184"/>
                        <a:pt x="8803" y="14321"/>
                        <a:pt x="8799" y="10801"/>
                      </a:cubicBezTo>
                      <a:cubicBezTo>
                        <a:pt x="8796" y="7278"/>
                        <a:pt x="14516" y="4412"/>
                        <a:pt x="21543" y="4409"/>
                      </a:cubicBezTo>
                      <a:close/>
                      <a:moveTo>
                        <a:pt x="21556" y="0"/>
                      </a:moveTo>
                      <a:lnTo>
                        <a:pt x="21559" y="2451"/>
                      </a:lnTo>
                      <a:cubicBezTo>
                        <a:pt x="12372" y="2456"/>
                        <a:pt x="4897" y="6201"/>
                        <a:pt x="4904" y="10804"/>
                      </a:cubicBezTo>
                      <a:cubicBezTo>
                        <a:pt x="4911" y="15401"/>
                        <a:pt x="12392" y="19142"/>
                        <a:pt x="21583" y="19139"/>
                      </a:cubicBezTo>
                      <a:lnTo>
                        <a:pt x="21590" y="21593"/>
                      </a:lnTo>
                      <a:cubicBezTo>
                        <a:pt x="9696" y="21600"/>
                        <a:pt x="10" y="16757"/>
                        <a:pt x="0" y="10804"/>
                      </a:cubicBezTo>
                      <a:cubicBezTo>
                        <a:pt x="-10" y="4848"/>
                        <a:pt x="9662" y="5"/>
                        <a:pt x="21556" y="0"/>
                      </a:cubicBezTo>
                      <a:close/>
                    </a:path>
                  </a:pathLst>
                </a:custGeom>
                <a:solidFill>
                  <a:srgbClr val="62CD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6400">
                      <a:solidFill>
                        <a:srgbClr val="7F7F7F"/>
                      </a:solidFill>
                      <a:latin typeface="Lato-Light"/>
                      <a:ea typeface="Lato-Light"/>
                      <a:cs typeface="Lato-Light"/>
                      <a:sym typeface="Lato-Light"/>
                    </a:defRPr>
                  </a:pPr>
                </a:p>
              </p:txBody>
            </p:sp>
            <p:sp>
              <p:nvSpPr>
                <p:cNvPr id="345" name="Shape"/>
                <p:cNvSpPr/>
                <p:nvPr/>
              </p:nvSpPr>
              <p:spPr>
                <a:xfrm>
                  <a:off x="3073643" y="0"/>
                  <a:ext cx="970146" cy="10763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2" h="21297" fill="norm" stroke="1" extrusionOk="0">
                      <a:moveTo>
                        <a:pt x="11172" y="21297"/>
                      </a:moveTo>
                      <a:cubicBezTo>
                        <a:pt x="10566" y="21297"/>
                        <a:pt x="9354" y="20586"/>
                        <a:pt x="8484" y="19712"/>
                      </a:cubicBezTo>
                      <a:lnTo>
                        <a:pt x="1838" y="13007"/>
                      </a:lnTo>
                      <a:cubicBezTo>
                        <a:pt x="968" y="12141"/>
                        <a:pt x="245" y="10574"/>
                        <a:pt x="206" y="9545"/>
                      </a:cubicBezTo>
                      <a:lnTo>
                        <a:pt x="1" y="1164"/>
                      </a:lnTo>
                      <a:cubicBezTo>
                        <a:pt x="-19" y="125"/>
                        <a:pt x="929" y="-121"/>
                        <a:pt x="2112" y="599"/>
                      </a:cubicBezTo>
                      <a:lnTo>
                        <a:pt x="8650" y="4580"/>
                      </a:lnTo>
                      <a:cubicBezTo>
                        <a:pt x="9843" y="5300"/>
                        <a:pt x="11729" y="5291"/>
                        <a:pt x="12873" y="4544"/>
                      </a:cubicBezTo>
                      <a:lnTo>
                        <a:pt x="19226" y="426"/>
                      </a:lnTo>
                      <a:cubicBezTo>
                        <a:pt x="20369" y="-303"/>
                        <a:pt x="21327" y="-75"/>
                        <a:pt x="21346" y="954"/>
                      </a:cubicBezTo>
                      <a:lnTo>
                        <a:pt x="21561" y="9335"/>
                      </a:lnTo>
                      <a:cubicBezTo>
                        <a:pt x="21581" y="10374"/>
                        <a:pt x="20916" y="11941"/>
                        <a:pt x="20095" y="12843"/>
                      </a:cubicBezTo>
                      <a:lnTo>
                        <a:pt x="13772" y="19657"/>
                      </a:lnTo>
                      <a:cubicBezTo>
                        <a:pt x="12951" y="20550"/>
                        <a:pt x="11778" y="21288"/>
                        <a:pt x="11172" y="21297"/>
                      </a:cubicBezTo>
                    </a:path>
                  </a:pathLst>
                </a:custGeom>
                <a:solidFill>
                  <a:srgbClr val="3E8E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6400">
                      <a:solidFill>
                        <a:srgbClr val="7F7F7F"/>
                      </a:solidFill>
                      <a:latin typeface="Lato-Light"/>
                      <a:ea typeface="Lato-Light"/>
                      <a:cs typeface="Lato-Light"/>
                      <a:sym typeface="Lato-Light"/>
                    </a:defRPr>
                  </a:pPr>
                </a:p>
              </p:txBody>
            </p:sp>
            <p:sp>
              <p:nvSpPr>
                <p:cNvPr id="346" name="Shape"/>
                <p:cNvSpPr/>
                <p:nvPr/>
              </p:nvSpPr>
              <p:spPr>
                <a:xfrm>
                  <a:off x="3478392" y="195787"/>
                  <a:ext cx="160643" cy="36555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680"/>
                      </a:moveTo>
                      <a:cubicBezTo>
                        <a:pt x="0" y="302"/>
                        <a:pt x="4839" y="0"/>
                        <a:pt x="10800" y="0"/>
                      </a:cubicBezTo>
                      <a:cubicBezTo>
                        <a:pt x="16761" y="0"/>
                        <a:pt x="21600" y="302"/>
                        <a:pt x="21600" y="680"/>
                      </a:cubicBezTo>
                      <a:lnTo>
                        <a:pt x="21600" y="20920"/>
                      </a:lnTo>
                      <a:cubicBezTo>
                        <a:pt x="21600" y="21295"/>
                        <a:pt x="16761" y="21600"/>
                        <a:pt x="10800" y="21600"/>
                      </a:cubicBezTo>
                      <a:cubicBezTo>
                        <a:pt x="4839" y="21600"/>
                        <a:pt x="0" y="21295"/>
                        <a:pt x="0" y="20920"/>
                      </a:cubicBezTo>
                      <a:lnTo>
                        <a:pt x="0" y="680"/>
                      </a:lnTo>
                    </a:path>
                  </a:pathLst>
                </a:cu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6400">
                      <a:solidFill>
                        <a:srgbClr val="7F7F7F"/>
                      </a:solidFill>
                      <a:latin typeface="Lato-Light"/>
                      <a:ea typeface="Lato-Light"/>
                      <a:cs typeface="Lato-Light"/>
                      <a:sym typeface="Lato-Light"/>
                    </a:defRPr>
                  </a:pPr>
                </a:p>
              </p:txBody>
            </p:sp>
            <p:sp>
              <p:nvSpPr>
                <p:cNvPr id="347" name="Shape"/>
                <p:cNvSpPr/>
                <p:nvPr/>
              </p:nvSpPr>
              <p:spPr>
                <a:xfrm>
                  <a:off x="-1" y="2846711"/>
                  <a:ext cx="3331092" cy="1234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186" fill="norm" stroke="1" extrusionOk="0">
                      <a:moveTo>
                        <a:pt x="533" y="2884"/>
                      </a:moveTo>
                      <a:cubicBezTo>
                        <a:pt x="164" y="2544"/>
                        <a:pt x="-71" y="1652"/>
                        <a:pt x="20" y="901"/>
                      </a:cubicBezTo>
                      <a:cubicBezTo>
                        <a:pt x="108" y="135"/>
                        <a:pt x="485" y="-205"/>
                        <a:pt x="853" y="127"/>
                      </a:cubicBezTo>
                      <a:lnTo>
                        <a:pt x="20928" y="18306"/>
                      </a:lnTo>
                      <a:cubicBezTo>
                        <a:pt x="21299" y="18646"/>
                        <a:pt x="21529" y="19530"/>
                        <a:pt x="21438" y="20289"/>
                      </a:cubicBezTo>
                      <a:cubicBezTo>
                        <a:pt x="21353" y="21047"/>
                        <a:pt x="20979" y="21395"/>
                        <a:pt x="20608" y="21055"/>
                      </a:cubicBezTo>
                      <a:lnTo>
                        <a:pt x="533" y="2884"/>
                      </a:lnTo>
                    </a:path>
                  </a:pathLst>
                </a:cu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6400">
                      <a:solidFill>
                        <a:srgbClr val="7F7F7F"/>
                      </a:solidFill>
                      <a:latin typeface="Lato-Light"/>
                      <a:ea typeface="Lato-Light"/>
                      <a:cs typeface="Lato-Light"/>
                      <a:sym typeface="Lato-Light"/>
                    </a:defRPr>
                  </a:pPr>
                </a:p>
              </p:txBody>
            </p:sp>
            <p:sp>
              <p:nvSpPr>
                <p:cNvPr id="348" name="Shape"/>
                <p:cNvSpPr/>
                <p:nvPr/>
              </p:nvSpPr>
              <p:spPr>
                <a:xfrm>
                  <a:off x="883386" y="6535862"/>
                  <a:ext cx="1065846" cy="11699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4" h="21179" fill="norm" stroke="1" extrusionOk="0">
                      <a:moveTo>
                        <a:pt x="19047" y="261"/>
                      </a:moveTo>
                      <a:cubicBezTo>
                        <a:pt x="19475" y="560"/>
                        <a:pt x="19956" y="1693"/>
                        <a:pt x="20087" y="2768"/>
                      </a:cubicBezTo>
                      <a:lnTo>
                        <a:pt x="21127" y="11056"/>
                      </a:lnTo>
                      <a:cubicBezTo>
                        <a:pt x="21258" y="12148"/>
                        <a:pt x="20900" y="13664"/>
                        <a:pt x="20341" y="14438"/>
                      </a:cubicBezTo>
                      <a:lnTo>
                        <a:pt x="15771" y="20736"/>
                      </a:lnTo>
                      <a:cubicBezTo>
                        <a:pt x="15211" y="21519"/>
                        <a:pt x="14373" y="21236"/>
                        <a:pt x="13927" y="20111"/>
                      </a:cubicBezTo>
                      <a:lnTo>
                        <a:pt x="11445" y="13872"/>
                      </a:lnTo>
                      <a:cubicBezTo>
                        <a:pt x="11000" y="12747"/>
                        <a:pt x="9619" y="11814"/>
                        <a:pt x="8370" y="11789"/>
                      </a:cubicBezTo>
                      <a:lnTo>
                        <a:pt x="1449" y="11664"/>
                      </a:lnTo>
                      <a:cubicBezTo>
                        <a:pt x="217" y="11639"/>
                        <a:pt x="-342" y="10981"/>
                        <a:pt x="217" y="10198"/>
                      </a:cubicBezTo>
                      <a:lnTo>
                        <a:pt x="4787" y="3901"/>
                      </a:lnTo>
                      <a:cubicBezTo>
                        <a:pt x="5364" y="3126"/>
                        <a:pt x="6727" y="2285"/>
                        <a:pt x="7819" y="2035"/>
                      </a:cubicBezTo>
                      <a:lnTo>
                        <a:pt x="16234" y="152"/>
                      </a:lnTo>
                      <a:cubicBezTo>
                        <a:pt x="17335" y="-81"/>
                        <a:pt x="18593" y="-48"/>
                        <a:pt x="19047" y="261"/>
                      </a:cubicBezTo>
                    </a:path>
                  </a:pathLst>
                </a:custGeom>
                <a:solidFill>
                  <a:srgbClr val="54B8A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6400">
                      <a:solidFill>
                        <a:srgbClr val="7F7F7F"/>
                      </a:solidFill>
                      <a:latin typeface="Lato-Light"/>
                      <a:ea typeface="Lato-Light"/>
                      <a:cs typeface="Lato-Light"/>
                      <a:sym typeface="Lato-Light"/>
                    </a:defRPr>
                  </a:pPr>
                </a:p>
              </p:txBody>
            </p:sp>
            <p:sp>
              <p:nvSpPr>
                <p:cNvPr id="349" name="Shape"/>
                <p:cNvSpPr/>
                <p:nvPr/>
              </p:nvSpPr>
              <p:spPr>
                <a:xfrm>
                  <a:off x="1335075" y="4303216"/>
                  <a:ext cx="2108522" cy="2982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6" h="21386" fill="norm" stroke="1" extrusionOk="0">
                      <a:moveTo>
                        <a:pt x="1594" y="20988"/>
                      </a:moveTo>
                      <a:cubicBezTo>
                        <a:pt x="1232" y="21354"/>
                        <a:pt x="637" y="21493"/>
                        <a:pt x="275" y="21298"/>
                      </a:cubicBezTo>
                      <a:cubicBezTo>
                        <a:pt x="-91" y="21100"/>
                        <a:pt x="-91" y="20645"/>
                        <a:pt x="271" y="20279"/>
                      </a:cubicBezTo>
                      <a:lnTo>
                        <a:pt x="19820" y="401"/>
                      </a:lnTo>
                      <a:cubicBezTo>
                        <a:pt x="20186" y="35"/>
                        <a:pt x="20776" y="-107"/>
                        <a:pt x="21138" y="88"/>
                      </a:cubicBezTo>
                      <a:cubicBezTo>
                        <a:pt x="21505" y="289"/>
                        <a:pt x="21509" y="744"/>
                        <a:pt x="21151" y="1111"/>
                      </a:cubicBezTo>
                      <a:lnTo>
                        <a:pt x="1594" y="20988"/>
                      </a:lnTo>
                    </a:path>
                  </a:pathLst>
                </a:cu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6400">
                      <a:solidFill>
                        <a:srgbClr val="7F7F7F"/>
                      </a:solidFill>
                      <a:latin typeface="Lato-Light"/>
                      <a:ea typeface="Lato-Light"/>
                      <a:cs typeface="Lato-Light"/>
                      <a:sym typeface="Lato-Light"/>
                    </a:defRPr>
                  </a:pPr>
                </a:p>
              </p:txBody>
            </p:sp>
            <p:sp>
              <p:nvSpPr>
                <p:cNvPr id="350" name="Shape"/>
                <p:cNvSpPr/>
                <p:nvPr/>
              </p:nvSpPr>
              <p:spPr>
                <a:xfrm>
                  <a:off x="5165162" y="6554943"/>
                  <a:ext cx="1075926" cy="11528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65" h="21159" fill="norm" stroke="1" extrusionOk="0">
                      <a:moveTo>
                        <a:pt x="1692" y="300"/>
                      </a:moveTo>
                      <a:cubicBezTo>
                        <a:pt x="2116" y="-12"/>
                        <a:pt x="3380" y="-97"/>
                        <a:pt x="4487" y="123"/>
                      </a:cubicBezTo>
                      <a:lnTo>
                        <a:pt x="12985" y="1771"/>
                      </a:lnTo>
                      <a:cubicBezTo>
                        <a:pt x="14110" y="1983"/>
                        <a:pt x="15504" y="2786"/>
                        <a:pt x="16101" y="3547"/>
                      </a:cubicBezTo>
                      <a:lnTo>
                        <a:pt x="20921" y="9735"/>
                      </a:lnTo>
                      <a:cubicBezTo>
                        <a:pt x="21518" y="10496"/>
                        <a:pt x="20981" y="11164"/>
                        <a:pt x="19727" y="11223"/>
                      </a:cubicBezTo>
                      <a:lnTo>
                        <a:pt x="12812" y="11561"/>
                      </a:lnTo>
                      <a:cubicBezTo>
                        <a:pt x="11575" y="11620"/>
                        <a:pt x="10216" y="12592"/>
                        <a:pt x="9809" y="13725"/>
                      </a:cubicBezTo>
                      <a:lnTo>
                        <a:pt x="7568" y="20057"/>
                      </a:lnTo>
                      <a:cubicBezTo>
                        <a:pt x="7161" y="21190"/>
                        <a:pt x="6339" y="21503"/>
                        <a:pt x="5742" y="20742"/>
                      </a:cubicBezTo>
                      <a:lnTo>
                        <a:pt x="922" y="14554"/>
                      </a:lnTo>
                      <a:cubicBezTo>
                        <a:pt x="333" y="13784"/>
                        <a:pt x="-82" y="12271"/>
                        <a:pt x="13" y="11189"/>
                      </a:cubicBezTo>
                      <a:lnTo>
                        <a:pt x="740" y="2845"/>
                      </a:lnTo>
                      <a:cubicBezTo>
                        <a:pt x="827" y="1763"/>
                        <a:pt x="1251" y="613"/>
                        <a:pt x="1692" y="300"/>
                      </a:cubicBezTo>
                    </a:path>
                  </a:pathLst>
                </a:custGeom>
                <a:solidFill>
                  <a:srgbClr val="437DB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6400">
                      <a:solidFill>
                        <a:srgbClr val="7F7F7F"/>
                      </a:solidFill>
                      <a:latin typeface="Lato-Light"/>
                      <a:ea typeface="Lato-Light"/>
                      <a:cs typeface="Lato-Light"/>
                      <a:sym typeface="Lato-Light"/>
                    </a:defRPr>
                  </a:pPr>
                </a:p>
              </p:txBody>
            </p:sp>
            <p:sp>
              <p:nvSpPr>
                <p:cNvPr id="351" name="Shape"/>
                <p:cNvSpPr/>
                <p:nvPr/>
              </p:nvSpPr>
              <p:spPr>
                <a:xfrm>
                  <a:off x="3677712" y="4301097"/>
                  <a:ext cx="2108358" cy="2982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5" h="21386" fill="norm" stroke="1" extrusionOk="0">
                      <a:moveTo>
                        <a:pt x="21145" y="20272"/>
                      </a:moveTo>
                      <a:cubicBezTo>
                        <a:pt x="21507" y="20642"/>
                        <a:pt x="21503" y="21100"/>
                        <a:pt x="21141" y="21298"/>
                      </a:cubicBezTo>
                      <a:cubicBezTo>
                        <a:pt x="20779" y="21493"/>
                        <a:pt x="20184" y="21351"/>
                        <a:pt x="19818" y="20985"/>
                      </a:cubicBezTo>
                      <a:lnTo>
                        <a:pt x="269" y="1111"/>
                      </a:lnTo>
                      <a:cubicBezTo>
                        <a:pt x="-93" y="744"/>
                        <a:pt x="-89" y="282"/>
                        <a:pt x="273" y="88"/>
                      </a:cubicBezTo>
                      <a:cubicBezTo>
                        <a:pt x="644" y="-107"/>
                        <a:pt x="1234" y="32"/>
                        <a:pt x="1592" y="401"/>
                      </a:cubicBezTo>
                      <a:lnTo>
                        <a:pt x="21145" y="20272"/>
                      </a:lnTo>
                    </a:path>
                  </a:pathLst>
                </a:cu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6400">
                      <a:solidFill>
                        <a:srgbClr val="7F7F7F"/>
                      </a:solidFill>
                      <a:latin typeface="Lato-Light"/>
                      <a:ea typeface="Lato-Light"/>
                      <a:cs typeface="Lato-Light"/>
                      <a:sym typeface="Lato-Light"/>
                    </a:defRPr>
                  </a:pPr>
                </a:p>
              </p:txBody>
            </p:sp>
            <p:sp>
              <p:nvSpPr>
                <p:cNvPr id="352" name="Shape"/>
                <p:cNvSpPr/>
                <p:nvPr/>
              </p:nvSpPr>
              <p:spPr>
                <a:xfrm>
                  <a:off x="3789944" y="2844945"/>
                  <a:ext cx="3331685" cy="12342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190" fill="norm" stroke="1" extrusionOk="0">
                      <a:moveTo>
                        <a:pt x="20609" y="131"/>
                      </a:moveTo>
                      <a:cubicBezTo>
                        <a:pt x="20978" y="-209"/>
                        <a:pt x="21355" y="139"/>
                        <a:pt x="21443" y="905"/>
                      </a:cubicBezTo>
                      <a:cubicBezTo>
                        <a:pt x="21531" y="1656"/>
                        <a:pt x="21301" y="2548"/>
                        <a:pt x="20927" y="2888"/>
                      </a:cubicBezTo>
                      <a:lnTo>
                        <a:pt x="853" y="21067"/>
                      </a:lnTo>
                      <a:cubicBezTo>
                        <a:pt x="481" y="21391"/>
                        <a:pt x="110" y="21059"/>
                        <a:pt x="19" y="20293"/>
                      </a:cubicBezTo>
                      <a:cubicBezTo>
                        <a:pt x="-69" y="19542"/>
                        <a:pt x="161" y="18650"/>
                        <a:pt x="532" y="18310"/>
                      </a:cubicBezTo>
                      <a:lnTo>
                        <a:pt x="20609" y="131"/>
                      </a:lnTo>
                    </a:path>
                  </a:pathLst>
                </a:cu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6400">
                      <a:solidFill>
                        <a:srgbClr val="7F7F7F"/>
                      </a:solidFill>
                      <a:latin typeface="Lato-Light"/>
                      <a:ea typeface="Lato-Light"/>
                      <a:cs typeface="Lato-Light"/>
                      <a:sym typeface="Lato-Light"/>
                    </a:defRPr>
                  </a:pPr>
                </a:p>
              </p:txBody>
            </p:sp>
          </p:grpSp>
        </p:grpSp>
      </p:grpSp>
      <p:sp>
        <p:nvSpPr>
          <p:cNvPr id="356" name="1"/>
          <p:cNvSpPr/>
          <p:nvPr/>
        </p:nvSpPr>
        <p:spPr>
          <a:xfrm>
            <a:off x="14596941" y="3171501"/>
            <a:ext cx="1270001" cy="127000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6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57" name="2"/>
          <p:cNvSpPr/>
          <p:nvPr/>
        </p:nvSpPr>
        <p:spPr>
          <a:xfrm>
            <a:off x="16066335" y="5315654"/>
            <a:ext cx="1270001" cy="127000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6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58" name="3"/>
          <p:cNvSpPr/>
          <p:nvPr/>
        </p:nvSpPr>
        <p:spPr>
          <a:xfrm>
            <a:off x="16406874" y="7248933"/>
            <a:ext cx="1270001" cy="127000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6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59" name="4"/>
          <p:cNvSpPr/>
          <p:nvPr/>
        </p:nvSpPr>
        <p:spPr>
          <a:xfrm>
            <a:off x="16066335" y="9308607"/>
            <a:ext cx="1270001" cy="127000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6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60" name="5"/>
          <p:cNvSpPr/>
          <p:nvPr/>
        </p:nvSpPr>
        <p:spPr>
          <a:xfrm>
            <a:off x="14596941" y="11565015"/>
            <a:ext cx="1270001" cy="127000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6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61" name="6"/>
          <p:cNvSpPr/>
          <p:nvPr/>
        </p:nvSpPr>
        <p:spPr>
          <a:xfrm>
            <a:off x="8282518" y="11565015"/>
            <a:ext cx="1270001" cy="127000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6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362" name="7"/>
          <p:cNvSpPr/>
          <p:nvPr/>
        </p:nvSpPr>
        <p:spPr>
          <a:xfrm>
            <a:off x="6761877" y="9420861"/>
            <a:ext cx="1270001" cy="127000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6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363" name="8"/>
          <p:cNvSpPr/>
          <p:nvPr/>
        </p:nvSpPr>
        <p:spPr>
          <a:xfrm>
            <a:off x="6421338" y="7427920"/>
            <a:ext cx="1270001" cy="127000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6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364" name="9"/>
          <p:cNvSpPr/>
          <p:nvPr/>
        </p:nvSpPr>
        <p:spPr>
          <a:xfrm>
            <a:off x="6761095" y="5441922"/>
            <a:ext cx="1270001" cy="127000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6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9</a:t>
            </a:r>
          </a:p>
        </p:txBody>
      </p:sp>
      <p:sp>
        <p:nvSpPr>
          <p:cNvPr id="365" name="10"/>
          <p:cNvSpPr/>
          <p:nvPr/>
        </p:nvSpPr>
        <p:spPr>
          <a:xfrm>
            <a:off x="8627622" y="3217275"/>
            <a:ext cx="1270001" cy="127000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6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10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entr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ntr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Class="entr" nodeType="click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Class="entr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ntr" nodeType="after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2" grpId="5"/>
      <p:bldP build="whole" bldLvl="1" animBg="1" rev="0" advAuto="0" spid="332" grpId="10"/>
      <p:bldP build="whole" bldLvl="1" animBg="1" rev="0" advAuto="0" spid="357" grpId="7"/>
      <p:bldP build="whole" bldLvl="1" animBg="1" rev="0" advAuto="0" spid="356" grpId="3"/>
      <p:bldP build="whole" bldLvl="1" animBg="1" rev="0" advAuto="0" spid="321" grpId="26"/>
      <p:bldP build="whole" bldLvl="1" animBg="1" rev="0" advAuto="0" spid="330" grpId="4"/>
      <p:bldP build="whole" bldLvl="1" animBg="1" rev="0" advAuto="0" spid="324" grpId="8"/>
      <p:bldP build="whole" bldLvl="1" animBg="1" rev="0" advAuto="0" spid="359" grpId="13"/>
      <p:bldP build="whole" bldLvl="1" animBg="1" rev="0" advAuto="0" spid="337" grpId="24"/>
      <p:bldP build="whole" bldLvl="1" animBg="1" rev="0" advAuto="0" spid="319" grpId="29"/>
      <p:bldP build="whole" bldLvl="1" animBg="1" rev="0" advAuto="0" spid="362" grpId="22"/>
      <p:bldP build="whole" bldLvl="1" animBg="1" rev="0" advAuto="0" spid="358" grpId="9"/>
      <p:bldP build="whole" bldLvl="1" animBg="1" rev="0" advAuto="0" spid="361" grpId="18"/>
      <p:bldP build="whole" bldLvl="1" animBg="1" rev="0" advAuto="0" spid="339" grpId="31"/>
      <p:bldP build="whole" bldLvl="1" animBg="1" rev="0" advAuto="0" spid="336" grpId="21"/>
      <p:bldP build="whole" bldLvl="1" animBg="1" rev="0" advAuto="0" spid="363" grpId="25"/>
      <p:bldP build="whole" bldLvl="1" animBg="1" rev="0" advAuto="0" spid="364" grpId="28"/>
      <p:bldP build="whole" bldLvl="1" animBg="1" rev="0" advAuto="0" spid="334" grpId="16"/>
      <p:bldP build="whole" bldLvl="1" animBg="1" rev="0" advAuto="0" spid="326" grpId="11"/>
      <p:bldP build="whole" bldLvl="1" animBg="1" rev="0" advAuto="0" spid="338" grpId="27"/>
      <p:bldP build="whole" bldLvl="1" animBg="1" rev="0" advAuto="0" spid="360" grpId="15"/>
      <p:bldP build="whole" bldLvl="1" animBg="1" rev="0" advAuto="0" spid="365" grpId="30"/>
      <p:bldP build="whole" bldLvl="1" animBg="1" rev="0" advAuto="0" spid="331" grpId="6"/>
      <p:bldP build="whole" bldLvl="1" animBg="1" rev="0" advAuto="0" spid="325" grpId="20"/>
      <p:bldP build="whole" bldLvl="1" animBg="1" rev="0" advAuto="0" spid="320" grpId="2"/>
      <p:bldP build="whole" bldLvl="1" animBg="1" rev="0" advAuto="0" spid="335" grpId="19"/>
      <p:bldP build="whole" bldLvl="1" animBg="1" rev="0" advAuto="0" spid="327" grpId="17"/>
      <p:bldP build="whole" bldLvl="1" animBg="1" rev="0" advAuto="0" spid="355" grpId="1"/>
      <p:bldP build="whole" bldLvl="1" animBg="1" rev="0" advAuto="0" spid="328" grpId="14"/>
      <p:bldP build="whole" bldLvl="1" animBg="1" rev="0" advAuto="0" spid="323" grpId="23"/>
      <p:bldP build="whole" bldLvl="1" animBg="1" rev="0" advAuto="0" spid="333" grpId="1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Box 3"/>
          <p:cNvSpPr txBox="1"/>
          <p:nvPr/>
        </p:nvSpPr>
        <p:spPr>
          <a:xfrm>
            <a:off x="2528865" y="577344"/>
            <a:ext cx="18707896" cy="174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1828433">
              <a:lnSpc>
                <a:spcPct val="100000"/>
              </a:lnSpc>
              <a:spcBef>
                <a:spcPts val="0"/>
              </a:spcBef>
              <a:defRPr spc="-438" sz="11200">
                <a:solidFill>
                  <a:srgbClr val="11134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Conceptual Framework</a:t>
            </a:r>
          </a:p>
        </p:txBody>
      </p:sp>
      <p:sp>
        <p:nvSpPr>
          <p:cNvPr id="370" name="TextBox 3"/>
          <p:cNvSpPr txBox="1"/>
          <p:nvPr/>
        </p:nvSpPr>
        <p:spPr>
          <a:xfrm>
            <a:off x="1622051" y="2393077"/>
            <a:ext cx="21139898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1828433">
              <a:lnSpc>
                <a:spcPct val="100000"/>
              </a:lnSpc>
              <a:spcBef>
                <a:spcPts val="0"/>
              </a:spcBef>
              <a:defRPr spc="-188">
                <a:solidFill>
                  <a:schemeClr val="accent5">
                    <a:lumOff val="-29866"/>
                  </a:schemeClr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A Study of Assessment of Educational Business Development Opportunities</a:t>
            </a:r>
          </a:p>
        </p:txBody>
      </p:sp>
      <p:grpSp>
        <p:nvGrpSpPr>
          <p:cNvPr id="375" name="Group"/>
          <p:cNvGrpSpPr/>
          <p:nvPr/>
        </p:nvGrpSpPr>
        <p:grpSpPr>
          <a:xfrm>
            <a:off x="2535203" y="5515237"/>
            <a:ext cx="6940109" cy="5331851"/>
            <a:chOff x="0" y="0"/>
            <a:chExt cx="6940108" cy="5331850"/>
          </a:xfrm>
        </p:grpSpPr>
        <p:sp>
          <p:nvSpPr>
            <p:cNvPr id="371" name="Rounded Rectangle"/>
            <p:cNvSpPr/>
            <p:nvPr/>
          </p:nvSpPr>
          <p:spPr>
            <a:xfrm>
              <a:off x="0" y="0"/>
              <a:ext cx="6940109" cy="5331851"/>
            </a:xfrm>
            <a:prstGeom prst="roundRect">
              <a:avLst>
                <a:gd name="adj" fmla="val 19025"/>
              </a:avLst>
            </a:prstGeom>
            <a:solidFill>
              <a:srgbClr val="56B8B4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63500" dir="27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72" name="General Information"/>
            <p:cNvSpPr txBox="1"/>
            <p:nvPr/>
          </p:nvSpPr>
          <p:spPr>
            <a:xfrm>
              <a:off x="802405" y="348164"/>
              <a:ext cx="5335298" cy="791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t">
              <a:spAutoFit/>
            </a:bodyPr>
            <a:lstStyle>
              <a:lvl1pPr algn="ctr" defTabSz="1087636">
                <a:spcBef>
                  <a:spcPts val="500"/>
                </a:spcBef>
                <a:defRPr sz="3900">
                  <a:latin typeface="Poppins Bold"/>
                  <a:ea typeface="Poppins Bold"/>
                  <a:cs typeface="Poppins Bold"/>
                  <a:sym typeface="Poppins Bold"/>
                </a:defRPr>
              </a:lvl1pPr>
            </a:lstStyle>
            <a:p>
              <a:pPr/>
              <a:r>
                <a:t>General Information</a:t>
              </a:r>
            </a:p>
          </p:txBody>
        </p:sp>
        <p:sp>
          <p:nvSpPr>
            <p:cNvPr id="373" name="1. Gender…"/>
            <p:cNvSpPr txBox="1"/>
            <p:nvPr/>
          </p:nvSpPr>
          <p:spPr>
            <a:xfrm>
              <a:off x="1146770" y="1640720"/>
              <a:ext cx="4193353" cy="31637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72" tIns="45672" rIns="45672" bIns="45672" numCol="1" anchor="t">
              <a:spAutoFit/>
            </a:bodyPr>
            <a:lstStyle/>
            <a:p>
              <a:pPr defTabSz="1087636">
                <a:spcBef>
                  <a:spcPts val="500"/>
                </a:spcBef>
                <a:defRPr sz="3200"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1. Gender </a:t>
              </a:r>
            </a:p>
            <a:p>
              <a:pPr defTabSz="1087636">
                <a:spcBef>
                  <a:spcPts val="500"/>
                </a:spcBef>
                <a:defRPr sz="3200"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2. Age </a:t>
              </a:r>
            </a:p>
            <a:p>
              <a:pPr defTabSz="1087636">
                <a:spcBef>
                  <a:spcPts val="500"/>
                </a:spcBef>
                <a:defRPr sz="3200"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3. Occupation</a:t>
              </a:r>
            </a:p>
            <a:p>
              <a:pPr defTabSz="1087636">
                <a:spcBef>
                  <a:spcPts val="500"/>
                </a:spcBef>
                <a:defRPr sz="3200"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4. Education</a:t>
              </a:r>
            </a:p>
            <a:p>
              <a:pPr defTabSz="1087636">
                <a:spcBef>
                  <a:spcPts val="500"/>
                </a:spcBef>
                <a:defRPr sz="3200"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5. Work experience</a:t>
              </a:r>
            </a:p>
          </p:txBody>
        </p:sp>
        <p:sp>
          <p:nvSpPr>
            <p:cNvPr id="374" name="Line"/>
            <p:cNvSpPr/>
            <p:nvPr/>
          </p:nvSpPr>
          <p:spPr>
            <a:xfrm>
              <a:off x="471551" y="1389998"/>
              <a:ext cx="5997007" cy="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83" name="Group"/>
          <p:cNvGrpSpPr/>
          <p:nvPr/>
        </p:nvGrpSpPr>
        <p:grpSpPr>
          <a:xfrm>
            <a:off x="9303126" y="4282436"/>
            <a:ext cx="12702949" cy="8180535"/>
            <a:chOff x="-133350" y="0"/>
            <a:chExt cx="12702948" cy="8180534"/>
          </a:xfrm>
        </p:grpSpPr>
        <p:grpSp>
          <p:nvGrpSpPr>
            <p:cNvPr id="380" name="Group"/>
            <p:cNvGrpSpPr/>
            <p:nvPr/>
          </p:nvGrpSpPr>
          <p:grpSpPr>
            <a:xfrm>
              <a:off x="3383080" y="0"/>
              <a:ext cx="9186519" cy="8180535"/>
              <a:chOff x="0" y="0"/>
              <a:chExt cx="9186517" cy="8180534"/>
            </a:xfrm>
          </p:grpSpPr>
          <p:sp>
            <p:nvSpPr>
              <p:cNvPr id="376" name="Rounded Rectangle"/>
              <p:cNvSpPr/>
              <p:nvPr/>
            </p:nvSpPr>
            <p:spPr>
              <a:xfrm>
                <a:off x="0" y="0"/>
                <a:ext cx="9029240" cy="8180535"/>
              </a:xfrm>
              <a:prstGeom prst="roundRect">
                <a:avLst>
                  <a:gd name="adj" fmla="val 12400"/>
                </a:avLst>
              </a:prstGeom>
              <a:solidFill>
                <a:srgbClr val="DE6C56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63500" dir="27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77" name="Opinion on the assessing educational business development opportunities"/>
              <p:cNvSpPr txBox="1"/>
              <p:nvPr/>
            </p:nvSpPr>
            <p:spPr>
              <a:xfrm>
                <a:off x="674416" y="258549"/>
                <a:ext cx="7680409" cy="1835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72" tIns="45672" rIns="45672" bIns="45672" numCol="1" anchor="t">
                <a:spAutoFit/>
              </a:bodyPr>
              <a:lstStyle>
                <a:lvl1pPr algn="ctr" defTabSz="1087636">
                  <a:spcBef>
                    <a:spcPts val="500"/>
                  </a:spcBef>
                  <a:defRPr sz="33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lvl1pPr>
              </a:lstStyle>
              <a:p>
                <a:pPr/>
                <a:r>
                  <a:t>Opinion on the assessing educational business development opportunities</a:t>
                </a:r>
              </a:p>
            </p:txBody>
          </p:sp>
          <p:sp>
            <p:nvSpPr>
              <p:cNvPr id="378" name="Line"/>
              <p:cNvSpPr/>
              <p:nvPr/>
            </p:nvSpPr>
            <p:spPr>
              <a:xfrm>
                <a:off x="424388" y="2299282"/>
                <a:ext cx="8180465" cy="1"/>
              </a:xfrm>
              <a:prstGeom prst="line">
                <a:avLst/>
              </a:prstGeom>
              <a:noFill/>
              <a:ln w="889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" name="1. Market Analysis…"/>
              <p:cNvSpPr txBox="1"/>
              <p:nvPr/>
            </p:nvSpPr>
            <p:spPr>
              <a:xfrm>
                <a:off x="1064915" y="2504201"/>
                <a:ext cx="8121603" cy="5253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72" tIns="45672" rIns="45672" bIns="45672" numCol="1" anchor="t">
                <a:spAutoFit/>
              </a:bodyPr>
              <a:lstStyle/>
              <a:p>
                <a:pPr defTabSz="1087636">
                  <a:spcBef>
                    <a:spcPts val="500"/>
                  </a:spcBef>
                  <a:defRPr sz="2600">
                    <a:solidFill>
                      <a:srgbClr val="FFFFFF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1. Market Analysis </a:t>
                </a:r>
              </a:p>
              <a:p>
                <a:pPr defTabSz="1087636">
                  <a:spcBef>
                    <a:spcPts val="500"/>
                  </a:spcBef>
                  <a:defRPr sz="2600">
                    <a:solidFill>
                      <a:srgbClr val="FFFFFF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2. Regulatory and Compliance Review </a:t>
                </a:r>
              </a:p>
              <a:p>
                <a:pPr defTabSz="1087636">
                  <a:spcBef>
                    <a:spcPts val="500"/>
                  </a:spcBef>
                  <a:defRPr sz="2600">
                    <a:solidFill>
                      <a:srgbClr val="FFFFFF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3. Financial Viability</a:t>
                </a:r>
              </a:p>
              <a:p>
                <a:pPr defTabSz="1087636">
                  <a:spcBef>
                    <a:spcPts val="500"/>
                  </a:spcBef>
                  <a:defRPr sz="2600">
                    <a:solidFill>
                      <a:srgbClr val="FFFFFF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4. Technological Infrastructure</a:t>
                </a:r>
              </a:p>
              <a:p>
                <a:pPr defTabSz="1087636">
                  <a:spcBef>
                    <a:spcPts val="500"/>
                  </a:spcBef>
                  <a:defRPr sz="2600">
                    <a:solidFill>
                      <a:srgbClr val="FFFFFF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5. Content and Pedagogy</a:t>
                </a:r>
              </a:p>
              <a:p>
                <a:pPr defTabSz="1087636">
                  <a:spcBef>
                    <a:spcPts val="500"/>
                  </a:spcBef>
                  <a:defRPr sz="2600">
                    <a:solidFill>
                      <a:srgbClr val="FFFFFF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6. Team and Expertise</a:t>
                </a:r>
              </a:p>
              <a:p>
                <a:pPr defTabSz="1087636">
                  <a:spcBef>
                    <a:spcPts val="500"/>
                  </a:spcBef>
                  <a:defRPr sz="2600">
                    <a:solidFill>
                      <a:srgbClr val="FFFFFF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7. Sustainability and Scalability</a:t>
                </a:r>
              </a:p>
              <a:p>
                <a:pPr defTabSz="1087636">
                  <a:spcBef>
                    <a:spcPts val="500"/>
                  </a:spcBef>
                  <a:defRPr sz="2600">
                    <a:solidFill>
                      <a:srgbClr val="FFFFFF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8. Stakeholder Feedback</a:t>
                </a:r>
              </a:p>
              <a:p>
                <a:pPr defTabSz="1087636">
                  <a:spcBef>
                    <a:spcPts val="500"/>
                  </a:spcBef>
                  <a:defRPr sz="2600">
                    <a:solidFill>
                      <a:srgbClr val="FFFFFF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9. Social and Cultural Considerations</a:t>
                </a:r>
              </a:p>
              <a:p>
                <a:pPr defTabSz="1087636">
                  <a:spcBef>
                    <a:spcPts val="500"/>
                  </a:spcBef>
                  <a:defRPr sz="2600">
                    <a:solidFill>
                      <a:srgbClr val="FFFFFF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pPr>
                <a:r>
                  <a:t>10. Exit Strategy</a:t>
                </a:r>
              </a:p>
            </p:txBody>
          </p:sp>
        </p:grpSp>
        <p:pic>
          <p:nvPicPr>
            <p:cNvPr id="381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33350" y="3325533"/>
              <a:ext cx="3599238" cy="114476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5" grpId="1"/>
      <p:bldP build="whole" bldLvl="1" animBg="1" rev="0" advAuto="0" spid="38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Box 4"/>
          <p:cNvSpPr txBox="1"/>
          <p:nvPr>
            <p:ph type="sldNum" sz="quarter" idx="2"/>
          </p:nvPr>
        </p:nvSpPr>
        <p:spPr>
          <a:xfrm>
            <a:off x="22533900" y="908454"/>
            <a:ext cx="143562" cy="241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91" name="Group"/>
          <p:cNvGrpSpPr/>
          <p:nvPr/>
        </p:nvGrpSpPr>
        <p:grpSpPr>
          <a:xfrm>
            <a:off x="11716276" y="-3820389"/>
            <a:ext cx="17095951" cy="14156498"/>
            <a:chOff x="0" y="0"/>
            <a:chExt cx="17095950" cy="14156496"/>
          </a:xfrm>
        </p:grpSpPr>
        <p:sp>
          <p:nvSpPr>
            <p:cNvPr id="388" name="Picture Placeholder 2"/>
            <p:cNvSpPr/>
            <p:nvPr/>
          </p:nvSpPr>
          <p:spPr>
            <a:xfrm>
              <a:off x="4907125" y="2353964"/>
              <a:ext cx="12188826" cy="11802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1" y="0"/>
                  </a:moveTo>
                  <a:lnTo>
                    <a:pt x="21600" y="0"/>
                  </a:lnTo>
                  <a:lnTo>
                    <a:pt x="21600" y="19924"/>
                  </a:lnTo>
                  <a:lnTo>
                    <a:pt x="21294" y="20087"/>
                  </a:lnTo>
                  <a:cubicBezTo>
                    <a:pt x="19346" y="21057"/>
                    <a:pt x="17161" y="21600"/>
                    <a:pt x="14854" y="21600"/>
                  </a:cubicBezTo>
                  <a:cubicBezTo>
                    <a:pt x="6650" y="21600"/>
                    <a:pt x="0" y="14732"/>
                    <a:pt x="0" y="6260"/>
                  </a:cubicBezTo>
                  <a:cubicBezTo>
                    <a:pt x="0" y="4076"/>
                    <a:pt x="442" y="1998"/>
                    <a:pt x="1239" y="117"/>
                  </a:cubicBezTo>
                  <a:close/>
                </a:path>
              </a:pathLst>
            </a:custGeom>
            <a:solidFill>
              <a:srgbClr val="DE6C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ABACA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9" name="Oval 14"/>
            <p:cNvSpPr/>
            <p:nvPr/>
          </p:nvSpPr>
          <p:spPr>
            <a:xfrm>
              <a:off x="0" y="0"/>
              <a:ext cx="8878562" cy="8878562"/>
            </a:xfrm>
            <a:prstGeom prst="ellipse">
              <a:avLst/>
            </a:prstGeom>
            <a:solidFill>
              <a:srgbClr val="56B8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56B8B4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pPr>
            </a:p>
          </p:txBody>
        </p:sp>
        <p:sp>
          <p:nvSpPr>
            <p:cNvPr id="390" name="Oval 14"/>
            <p:cNvSpPr/>
            <p:nvPr/>
          </p:nvSpPr>
          <p:spPr>
            <a:xfrm>
              <a:off x="4906990" y="2353897"/>
              <a:ext cx="3971276" cy="640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3622" y="0"/>
                  </a:moveTo>
                  <a:lnTo>
                    <a:pt x="3476" y="217"/>
                  </a:lnTo>
                  <a:cubicBezTo>
                    <a:pt x="1241" y="3682"/>
                    <a:pt x="0" y="7509"/>
                    <a:pt x="0" y="11533"/>
                  </a:cubicBezTo>
                  <a:cubicBezTo>
                    <a:pt x="0" y="15080"/>
                    <a:pt x="973" y="18472"/>
                    <a:pt x="2732" y="21600"/>
                  </a:cubicBezTo>
                  <a:cubicBezTo>
                    <a:pt x="6597" y="20986"/>
                    <a:pt x="10264" y="19659"/>
                    <a:pt x="13278" y="17615"/>
                  </a:cubicBezTo>
                  <a:cubicBezTo>
                    <a:pt x="20308" y="12846"/>
                    <a:pt x="21600" y="5659"/>
                    <a:pt x="17158" y="0"/>
                  </a:cubicBezTo>
                  <a:lnTo>
                    <a:pt x="3622" y="0"/>
                  </a:lnTo>
                  <a:close/>
                </a:path>
              </a:pathLst>
            </a:custGeom>
            <a:solidFill>
              <a:srgbClr val="EAAF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56B8B4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pPr>
            </a:p>
          </p:txBody>
        </p:sp>
      </p:grpSp>
      <p:sp>
        <p:nvSpPr>
          <p:cNvPr id="392" name="TextBox 5"/>
          <p:cNvSpPr txBox="1"/>
          <p:nvPr/>
        </p:nvSpPr>
        <p:spPr>
          <a:xfrm>
            <a:off x="1622883" y="3652590"/>
            <a:ext cx="21138234" cy="866648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defTabSz="1828433">
              <a:spcBef>
                <a:spcPts val="0"/>
              </a:spcBef>
              <a:defRPr b="1" sz="15100">
                <a:solidFill>
                  <a:srgbClr val="13133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pPr>
            <a:r>
              <a:rPr sz="15500">
                <a:solidFill>
                  <a:srgbClr val="DE6C56"/>
                </a:solidFill>
              </a:rPr>
              <a:t>Roles</a:t>
            </a:r>
            <a:r>
              <a:t> </a:t>
            </a:r>
            <a:r>
              <a:rPr sz="14400"/>
              <a:t>and </a:t>
            </a:r>
          </a:p>
          <a:p>
            <a:pPr defTabSz="1828433">
              <a:spcBef>
                <a:spcPts val="0"/>
              </a:spcBef>
              <a:defRPr b="1" sz="15100">
                <a:solidFill>
                  <a:srgbClr val="13133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pPr>
            <a:r>
              <a:rPr sz="15500">
                <a:solidFill>
                  <a:srgbClr val="56B8B4"/>
                </a:solidFill>
              </a:rPr>
              <a:t>Responsibilities</a:t>
            </a:r>
            <a:r>
              <a:t> </a:t>
            </a:r>
          </a:p>
          <a:p>
            <a:pPr defTabSz="1828433">
              <a:spcBef>
                <a:spcPts val="0"/>
              </a:spcBef>
              <a:defRPr b="1" sz="15100">
                <a:solidFill>
                  <a:srgbClr val="13133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pPr>
            <a:r>
              <a:rPr sz="14400"/>
              <a:t>of</a:t>
            </a:r>
            <a:r>
              <a:rPr sz="15500">
                <a:solidFill>
                  <a:srgbClr val="EAAF69"/>
                </a:solidFill>
              </a:rPr>
              <a:t> Investors</a:t>
            </a:r>
            <a:r>
              <a:rPr sz="15500"/>
              <a:t> </a:t>
            </a:r>
          </a:p>
          <a:p>
            <a:pPr defTabSz="1828433">
              <a:spcBef>
                <a:spcPts val="0"/>
              </a:spcBef>
              <a:defRPr b="1" sz="14400">
                <a:solidFill>
                  <a:srgbClr val="13133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pPr>
            <a:r>
              <a:t>in Educational Ventures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08052" y="1408711"/>
            <a:ext cx="11426976" cy="11086598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TextBox 559"/>
          <p:cNvSpPr txBox="1"/>
          <p:nvPr/>
        </p:nvSpPr>
        <p:spPr>
          <a:xfrm>
            <a:off x="2023622" y="1126023"/>
            <a:ext cx="6895438" cy="660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r" defTabSz="1828433">
              <a:lnSpc>
                <a:spcPct val="70000"/>
              </a:lnSpc>
              <a:spcBef>
                <a:spcPts val="0"/>
              </a:spcBef>
              <a:defRPr spc="-28" sz="3200">
                <a:solidFill>
                  <a:srgbClr val="5AB8D7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Financial Support</a:t>
            </a:r>
          </a:p>
        </p:txBody>
      </p:sp>
      <p:sp>
        <p:nvSpPr>
          <p:cNvPr id="398" name="Guidance…"/>
          <p:cNvSpPr txBox="1"/>
          <p:nvPr/>
        </p:nvSpPr>
        <p:spPr>
          <a:xfrm>
            <a:off x="2448755" y="3598448"/>
            <a:ext cx="3937183" cy="1099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defTabSz="1828433">
              <a:lnSpc>
                <a:spcPct val="70000"/>
              </a:lnSpc>
              <a:spcBef>
                <a:spcPts val="0"/>
              </a:spcBef>
              <a:defRPr spc="-28" sz="3200">
                <a:solidFill>
                  <a:srgbClr val="56B8B4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Guidance </a:t>
            </a:r>
          </a:p>
          <a:p>
            <a:pPr defTabSz="1828433">
              <a:lnSpc>
                <a:spcPct val="70000"/>
              </a:lnSpc>
              <a:spcBef>
                <a:spcPts val="0"/>
              </a:spcBef>
              <a:defRPr spc="-28" sz="3200">
                <a:solidFill>
                  <a:srgbClr val="56B8B4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and Mentorship</a:t>
            </a:r>
          </a:p>
        </p:txBody>
      </p:sp>
      <p:sp>
        <p:nvSpPr>
          <p:cNvPr id="399" name="Networking…"/>
          <p:cNvSpPr txBox="1"/>
          <p:nvPr/>
        </p:nvSpPr>
        <p:spPr>
          <a:xfrm>
            <a:off x="2535905" y="7328641"/>
            <a:ext cx="4212822" cy="1099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defTabSz="1828433">
              <a:lnSpc>
                <a:spcPct val="70000"/>
              </a:lnSpc>
              <a:spcBef>
                <a:spcPts val="0"/>
              </a:spcBef>
              <a:defRPr spc="-28" sz="3200">
                <a:solidFill>
                  <a:srgbClr val="5185B8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Networking  </a:t>
            </a:r>
          </a:p>
          <a:p>
            <a:pPr defTabSz="1828433">
              <a:lnSpc>
                <a:spcPct val="70000"/>
              </a:lnSpc>
              <a:spcBef>
                <a:spcPts val="0"/>
              </a:spcBef>
              <a:defRPr spc="-28" sz="3200">
                <a:solidFill>
                  <a:srgbClr val="5185B8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and Partnerships</a:t>
            </a:r>
          </a:p>
        </p:txBody>
      </p:sp>
      <p:sp>
        <p:nvSpPr>
          <p:cNvPr id="400" name="Governance…"/>
          <p:cNvSpPr txBox="1"/>
          <p:nvPr/>
        </p:nvSpPr>
        <p:spPr>
          <a:xfrm>
            <a:off x="4718867" y="10603910"/>
            <a:ext cx="4047918" cy="1099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b">
            <a:spAutoFit/>
          </a:bodyPr>
          <a:lstStyle/>
          <a:p>
            <a:pPr defTabSz="1828433">
              <a:lnSpc>
                <a:spcPct val="70000"/>
              </a:lnSpc>
              <a:spcBef>
                <a:spcPts val="0"/>
              </a:spcBef>
              <a:defRPr spc="-28" sz="3200">
                <a:solidFill>
                  <a:srgbClr val="DE6C56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Governance </a:t>
            </a:r>
          </a:p>
          <a:p>
            <a:pPr defTabSz="1828433">
              <a:lnSpc>
                <a:spcPct val="70000"/>
              </a:lnSpc>
              <a:spcBef>
                <a:spcPts val="0"/>
              </a:spcBef>
              <a:defRPr spc="-28" sz="3200">
                <a:solidFill>
                  <a:srgbClr val="DE6C56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and Accountability</a:t>
            </a:r>
          </a:p>
        </p:txBody>
      </p:sp>
      <p:sp>
        <p:nvSpPr>
          <p:cNvPr id="401" name="Risk Management"/>
          <p:cNvSpPr txBox="1"/>
          <p:nvPr/>
        </p:nvSpPr>
        <p:spPr>
          <a:xfrm>
            <a:off x="15656974" y="11058835"/>
            <a:ext cx="7766218" cy="660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1828433">
              <a:lnSpc>
                <a:spcPct val="70000"/>
              </a:lnSpc>
              <a:spcBef>
                <a:spcPts val="0"/>
              </a:spcBef>
              <a:defRPr spc="-28" sz="3200">
                <a:solidFill>
                  <a:srgbClr val="EAB069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Risk Management</a:t>
            </a:r>
          </a:p>
        </p:txBody>
      </p:sp>
      <p:sp>
        <p:nvSpPr>
          <p:cNvPr id="402" name="Advocacy…"/>
          <p:cNvSpPr txBox="1"/>
          <p:nvPr/>
        </p:nvSpPr>
        <p:spPr>
          <a:xfrm>
            <a:off x="17976741" y="7298525"/>
            <a:ext cx="5683041" cy="1099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defTabSz="1828433">
              <a:lnSpc>
                <a:spcPct val="70000"/>
              </a:lnSpc>
              <a:spcBef>
                <a:spcPts val="0"/>
              </a:spcBef>
              <a:defRPr spc="-28" sz="3200">
                <a:solidFill>
                  <a:srgbClr val="694498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Advocacy </a:t>
            </a:r>
          </a:p>
          <a:p>
            <a:pPr defTabSz="1828433">
              <a:lnSpc>
                <a:spcPct val="70000"/>
              </a:lnSpc>
              <a:spcBef>
                <a:spcPts val="0"/>
              </a:spcBef>
              <a:defRPr spc="-28" sz="3200">
                <a:solidFill>
                  <a:srgbClr val="694498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and Branding</a:t>
            </a:r>
          </a:p>
        </p:txBody>
      </p:sp>
      <p:sp>
        <p:nvSpPr>
          <p:cNvPr id="403" name="Exit  Strategy"/>
          <p:cNvSpPr txBox="1"/>
          <p:nvPr/>
        </p:nvSpPr>
        <p:spPr>
          <a:xfrm>
            <a:off x="17444494" y="3817905"/>
            <a:ext cx="2782915" cy="660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b">
            <a:spAutoFit/>
          </a:bodyPr>
          <a:lstStyle>
            <a:lvl1pPr defTabSz="1828433">
              <a:lnSpc>
                <a:spcPct val="70000"/>
              </a:lnSpc>
              <a:spcBef>
                <a:spcPts val="0"/>
              </a:spcBef>
              <a:defRPr spc="-28" sz="3200">
                <a:solidFill>
                  <a:srgbClr val="985393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Exit  Strategy</a:t>
            </a:r>
          </a:p>
        </p:txBody>
      </p:sp>
      <p:sp>
        <p:nvSpPr>
          <p:cNvPr id="404" name="Ethical and…"/>
          <p:cNvSpPr txBox="1"/>
          <p:nvPr/>
        </p:nvSpPr>
        <p:spPr>
          <a:xfrm>
            <a:off x="14689315" y="687110"/>
            <a:ext cx="4673320" cy="1099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b">
            <a:spAutoFit/>
          </a:bodyPr>
          <a:lstStyle/>
          <a:p>
            <a:pPr defTabSz="1828433">
              <a:lnSpc>
                <a:spcPct val="70000"/>
              </a:lnSpc>
              <a:spcBef>
                <a:spcPts val="0"/>
              </a:spcBef>
              <a:defRPr spc="-28" sz="3200">
                <a:solidFill>
                  <a:srgbClr val="5E5E5E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Ethical and</a:t>
            </a:r>
          </a:p>
          <a:p>
            <a:pPr defTabSz="1828433">
              <a:lnSpc>
                <a:spcPct val="70000"/>
              </a:lnSpc>
              <a:spcBef>
                <a:spcPts val="0"/>
              </a:spcBef>
              <a:defRPr spc="-28" sz="3200">
                <a:solidFill>
                  <a:srgbClr val="5E5E5E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Social Responsibilities</a:t>
            </a:r>
          </a:p>
        </p:txBody>
      </p:sp>
      <p:sp>
        <p:nvSpPr>
          <p:cNvPr id="405" name="TextBox 6"/>
          <p:cNvSpPr txBox="1"/>
          <p:nvPr/>
        </p:nvSpPr>
        <p:spPr>
          <a:xfrm>
            <a:off x="17726531" y="4609205"/>
            <a:ext cx="5071394" cy="918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 marL="368300" indent="-368300" defTabSz="1087636">
              <a:lnSpc>
                <a:spcPct val="80000"/>
              </a:lnSpc>
              <a:spcBef>
                <a:spcPts val="500"/>
              </a:spcBef>
              <a:buSzPct val="123000"/>
              <a:buChar char="๏"/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Future Funding Rounds</a:t>
            </a:r>
          </a:p>
          <a:p>
            <a:pPr marL="368300" indent="-368300" defTabSz="1087636">
              <a:lnSpc>
                <a:spcPct val="80000"/>
              </a:lnSpc>
              <a:spcBef>
                <a:spcPts val="500"/>
              </a:spcBef>
              <a:buSzPct val="123000"/>
              <a:buChar char="๏"/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Buyout or Sale</a:t>
            </a:r>
          </a:p>
        </p:txBody>
      </p:sp>
      <p:sp>
        <p:nvSpPr>
          <p:cNvPr id="406" name="TextBox 6"/>
          <p:cNvSpPr txBox="1"/>
          <p:nvPr/>
        </p:nvSpPr>
        <p:spPr>
          <a:xfrm>
            <a:off x="5354666" y="1820299"/>
            <a:ext cx="3524246" cy="918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 marL="368300" indent="-368300" defTabSz="1087636">
              <a:lnSpc>
                <a:spcPct val="80000"/>
              </a:lnSpc>
              <a:spcBef>
                <a:spcPts val="500"/>
              </a:spcBef>
              <a:buSzPct val="123000"/>
              <a:buChar char="๏"/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Capital Infusion</a:t>
            </a:r>
          </a:p>
          <a:p>
            <a:pPr marL="368300" indent="-368300" defTabSz="1087636">
              <a:lnSpc>
                <a:spcPct val="80000"/>
              </a:lnSpc>
              <a:spcBef>
                <a:spcPts val="500"/>
              </a:spcBef>
              <a:buSzPct val="123000"/>
              <a:buChar char="๏"/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Budget Oversight</a:t>
            </a:r>
          </a:p>
        </p:txBody>
      </p:sp>
      <p:sp>
        <p:nvSpPr>
          <p:cNvPr id="407" name="TextBox 6"/>
          <p:cNvSpPr txBox="1"/>
          <p:nvPr/>
        </p:nvSpPr>
        <p:spPr>
          <a:xfrm>
            <a:off x="2880193" y="8552153"/>
            <a:ext cx="3524245" cy="918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 marL="368300" indent="-368300" defTabSz="1087636">
              <a:lnSpc>
                <a:spcPct val="80000"/>
              </a:lnSpc>
              <a:spcBef>
                <a:spcPts val="500"/>
              </a:spcBef>
              <a:buSzPct val="123000"/>
              <a:buChar char="๏"/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Introductions</a:t>
            </a:r>
          </a:p>
          <a:p>
            <a:pPr marL="368300" indent="-368300" defTabSz="1087636">
              <a:lnSpc>
                <a:spcPct val="80000"/>
              </a:lnSpc>
              <a:spcBef>
                <a:spcPts val="500"/>
              </a:spcBef>
              <a:buSzPct val="123000"/>
              <a:buChar char="๏"/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Access to Resources</a:t>
            </a:r>
          </a:p>
        </p:txBody>
      </p:sp>
      <p:sp>
        <p:nvSpPr>
          <p:cNvPr id="408" name="TextBox 6"/>
          <p:cNvSpPr txBox="1"/>
          <p:nvPr/>
        </p:nvSpPr>
        <p:spPr>
          <a:xfrm>
            <a:off x="2809506" y="4818630"/>
            <a:ext cx="4212822" cy="1342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 marL="368300" indent="-368300" defTabSz="1087636">
              <a:lnSpc>
                <a:spcPct val="80000"/>
              </a:lnSpc>
              <a:spcBef>
                <a:spcPts val="500"/>
              </a:spcBef>
              <a:buSzPct val="123000"/>
              <a:buChar char="๏"/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Strategic Planning</a:t>
            </a:r>
          </a:p>
          <a:p>
            <a:pPr marL="368300" indent="-368300" defTabSz="1087636">
              <a:lnSpc>
                <a:spcPct val="80000"/>
              </a:lnSpc>
              <a:spcBef>
                <a:spcPts val="500"/>
              </a:spcBef>
              <a:buSzPct val="123000"/>
              <a:buChar char="๏"/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Operational Expertise</a:t>
            </a:r>
          </a:p>
          <a:p>
            <a:pPr marL="368300" indent="-368300" defTabSz="1087636">
              <a:lnSpc>
                <a:spcPct val="80000"/>
              </a:lnSpc>
              <a:spcBef>
                <a:spcPts val="500"/>
              </a:spcBef>
              <a:buSzPct val="123000"/>
              <a:buChar char="๏"/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Market Insights</a:t>
            </a:r>
          </a:p>
        </p:txBody>
      </p:sp>
      <p:sp>
        <p:nvSpPr>
          <p:cNvPr id="409" name="TextBox 6"/>
          <p:cNvSpPr txBox="1"/>
          <p:nvPr/>
        </p:nvSpPr>
        <p:spPr>
          <a:xfrm>
            <a:off x="5074062" y="11861241"/>
            <a:ext cx="4959552" cy="1342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 marL="368300" indent="-368300" defTabSz="1087636">
              <a:lnSpc>
                <a:spcPct val="80000"/>
              </a:lnSpc>
              <a:spcBef>
                <a:spcPts val="500"/>
              </a:spcBef>
              <a:buSzPct val="123000"/>
              <a:buChar char="๏"/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Board Representation</a:t>
            </a:r>
          </a:p>
          <a:p>
            <a:pPr marL="368300" indent="-368300" defTabSz="1087636">
              <a:lnSpc>
                <a:spcPct val="80000"/>
              </a:lnSpc>
              <a:spcBef>
                <a:spcPts val="500"/>
              </a:spcBef>
              <a:buSzPct val="123000"/>
              <a:buChar char="๏"/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Performance Metrics</a:t>
            </a:r>
          </a:p>
          <a:p>
            <a:pPr marL="368300" indent="-368300" defTabSz="1087636">
              <a:lnSpc>
                <a:spcPct val="80000"/>
              </a:lnSpc>
              <a:spcBef>
                <a:spcPts val="500"/>
              </a:spcBef>
              <a:buSzPct val="123000"/>
              <a:buChar char="๏"/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Compliance</a:t>
            </a:r>
          </a:p>
        </p:txBody>
      </p:sp>
      <p:sp>
        <p:nvSpPr>
          <p:cNvPr id="410" name="TextBox 6"/>
          <p:cNvSpPr txBox="1"/>
          <p:nvPr/>
        </p:nvSpPr>
        <p:spPr>
          <a:xfrm>
            <a:off x="15930643" y="11834592"/>
            <a:ext cx="5071394" cy="918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 marL="368300" indent="-368300" defTabSz="1087636">
              <a:lnSpc>
                <a:spcPct val="80000"/>
              </a:lnSpc>
              <a:spcBef>
                <a:spcPts val="500"/>
              </a:spcBef>
              <a:buSzPct val="123000"/>
              <a:buChar char="๏"/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Due Diligence</a:t>
            </a:r>
          </a:p>
          <a:p>
            <a:pPr marL="368300" indent="-368300" defTabSz="1087636">
              <a:lnSpc>
                <a:spcPct val="80000"/>
              </a:lnSpc>
              <a:spcBef>
                <a:spcPts val="500"/>
              </a:spcBef>
              <a:buSzPct val="123000"/>
              <a:buChar char="๏"/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Contingency Planning</a:t>
            </a:r>
          </a:p>
        </p:txBody>
      </p:sp>
      <p:sp>
        <p:nvSpPr>
          <p:cNvPr id="411" name="TextBox 6"/>
          <p:cNvSpPr txBox="1"/>
          <p:nvPr/>
        </p:nvSpPr>
        <p:spPr>
          <a:xfrm>
            <a:off x="18296256" y="8552153"/>
            <a:ext cx="3524246" cy="918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 marL="368300" indent="-368300" defTabSz="1087636">
              <a:lnSpc>
                <a:spcPct val="80000"/>
              </a:lnSpc>
              <a:spcBef>
                <a:spcPts val="500"/>
              </a:spcBef>
              <a:buSzPct val="123000"/>
              <a:buChar char="๏"/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Promotion</a:t>
            </a:r>
          </a:p>
          <a:p>
            <a:pPr marL="368300" indent="-368300" defTabSz="1087636">
              <a:lnSpc>
                <a:spcPct val="80000"/>
              </a:lnSpc>
              <a:spcBef>
                <a:spcPts val="500"/>
              </a:spcBef>
              <a:buSzPct val="123000"/>
              <a:buChar char="๏"/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endorsement</a:t>
            </a:r>
          </a:p>
        </p:txBody>
      </p:sp>
      <p:sp>
        <p:nvSpPr>
          <p:cNvPr id="412" name="TextBox 6"/>
          <p:cNvSpPr txBox="1"/>
          <p:nvPr/>
        </p:nvSpPr>
        <p:spPr>
          <a:xfrm>
            <a:off x="15420581" y="1820299"/>
            <a:ext cx="3524245" cy="918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72" tIns="45672" rIns="45672" bIns="45672">
            <a:spAutoFit/>
          </a:bodyPr>
          <a:lstStyle/>
          <a:p>
            <a:pPr marL="368300" indent="-368300" defTabSz="1087636">
              <a:lnSpc>
                <a:spcPct val="80000"/>
              </a:lnSpc>
              <a:spcBef>
                <a:spcPts val="500"/>
              </a:spcBef>
              <a:buSzPct val="123000"/>
              <a:buChar char="๏"/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Educational Impact</a:t>
            </a:r>
          </a:p>
          <a:p>
            <a:pPr marL="368300" indent="-368300" defTabSz="1087636">
              <a:lnSpc>
                <a:spcPct val="80000"/>
              </a:lnSpc>
              <a:spcBef>
                <a:spcPts val="500"/>
              </a:spcBef>
              <a:buSzPct val="123000"/>
              <a:buChar char="๏"/>
              <a:defRPr sz="23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Sustainability</a:t>
            </a:r>
          </a:p>
        </p:txBody>
      </p:sp>
      <p:sp>
        <p:nvSpPr>
          <p:cNvPr id="413" name="1"/>
          <p:cNvSpPr/>
          <p:nvPr/>
        </p:nvSpPr>
        <p:spPr>
          <a:xfrm>
            <a:off x="10409640" y="3841598"/>
            <a:ext cx="933359" cy="91836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b="1" sz="3400">
                <a:solidFill>
                  <a:srgbClr val="5BB8D7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14" name="8"/>
          <p:cNvSpPr/>
          <p:nvPr/>
        </p:nvSpPr>
        <p:spPr>
          <a:xfrm>
            <a:off x="12408658" y="3841598"/>
            <a:ext cx="933360" cy="91836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b="1" sz="3400">
                <a:solidFill>
                  <a:srgbClr val="5E5E5E"/>
                </a:solidFill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415" name="7"/>
          <p:cNvSpPr/>
          <p:nvPr/>
        </p:nvSpPr>
        <p:spPr>
          <a:xfrm>
            <a:off x="14329392" y="5401044"/>
            <a:ext cx="933359" cy="91836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b="1" sz="3400">
                <a:solidFill>
                  <a:srgbClr val="995394"/>
                </a:solidFill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416" name="6"/>
          <p:cNvSpPr/>
          <p:nvPr/>
        </p:nvSpPr>
        <p:spPr>
          <a:xfrm>
            <a:off x="14329392" y="7809495"/>
            <a:ext cx="933359" cy="91836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b="1" sz="3400">
                <a:solidFill>
                  <a:srgbClr val="694498"/>
                </a:solidFill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417" name="5"/>
          <p:cNvSpPr/>
          <p:nvPr/>
        </p:nvSpPr>
        <p:spPr>
          <a:xfrm>
            <a:off x="12395958" y="9186971"/>
            <a:ext cx="933360" cy="91836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b="1" sz="3400">
                <a:solidFill>
                  <a:srgbClr val="EAAF69"/>
                </a:solid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18" name="4"/>
          <p:cNvSpPr/>
          <p:nvPr/>
        </p:nvSpPr>
        <p:spPr>
          <a:xfrm>
            <a:off x="10725435" y="9186971"/>
            <a:ext cx="933359" cy="91836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b="1" sz="3400">
                <a:solidFill>
                  <a:srgbClr val="DE6C55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19" name="3"/>
          <p:cNvSpPr/>
          <p:nvPr/>
        </p:nvSpPr>
        <p:spPr>
          <a:xfrm>
            <a:off x="8792002" y="7419113"/>
            <a:ext cx="933359" cy="91836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b="1" sz="3400">
                <a:solidFill>
                  <a:srgbClr val="5185B8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20" name="2"/>
          <p:cNvSpPr/>
          <p:nvPr/>
        </p:nvSpPr>
        <p:spPr>
          <a:xfrm>
            <a:off x="8855502" y="5350244"/>
            <a:ext cx="933359" cy="91836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b="1" sz="3400">
                <a:solidFill>
                  <a:srgbClr val="55B8B4"/>
                </a:solidFill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