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304" r:id="rId5"/>
    <p:sldId id="257" r:id="rId6"/>
    <p:sldId id="266" r:id="rId7"/>
    <p:sldId id="312" r:id="rId8"/>
    <p:sldId id="313" r:id="rId9"/>
    <p:sldId id="303" r:id="rId10"/>
    <p:sldId id="314" r:id="rId11"/>
    <p:sldId id="316" r:id="rId12"/>
    <p:sldId id="317" r:id="rId13"/>
    <p:sldId id="318" r:id="rId14"/>
    <p:sldId id="319" r:id="rId15"/>
    <p:sldId id="320" r:id="rId16"/>
    <p:sldId id="323" r:id="rId17"/>
    <p:sldId id="324" r:id="rId18"/>
    <p:sldId id="315" r:id="rId19"/>
    <p:sldId id="272" r:id="rId20"/>
    <p:sldId id="277" r:id="rId21"/>
    <p:sldId id="325"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1EE"/>
    <a:srgbClr val="FFFFFF"/>
    <a:srgbClr val="000000"/>
    <a:srgbClr val="942D0B"/>
    <a:srgbClr val="F09415"/>
    <a:srgbClr val="203165"/>
    <a:srgbClr val="76280B"/>
    <a:srgbClr val="F6BF73"/>
    <a:srgbClr val="F9D4A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1678" autoAdjust="0"/>
  </p:normalViewPr>
  <p:slideViewPr>
    <p:cSldViewPr snapToGrid="0">
      <p:cViewPr varScale="1">
        <p:scale>
          <a:sx n="62" d="100"/>
          <a:sy n="62" d="100"/>
        </p:scale>
        <p:origin x="300" y="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12/20/2023</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12/20/2023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314473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17</a:t>
            </a:fld>
            <a:endParaRPr lang="en-US" dirty="0"/>
          </a:p>
        </p:txBody>
      </p:sp>
    </p:spTree>
    <p:extLst>
      <p:ext uri="{BB962C8B-B14F-4D97-AF65-F5344CB8AC3E}">
        <p14:creationId xmlns:p14="http://schemas.microsoft.com/office/powerpoint/2010/main" val="235764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18</a:t>
            </a:fld>
            <a:endParaRPr lang="en-US" dirty="0"/>
          </a:p>
        </p:txBody>
      </p:sp>
    </p:spTree>
    <p:extLst>
      <p:ext uri="{BB962C8B-B14F-4D97-AF65-F5344CB8AC3E}">
        <p14:creationId xmlns:p14="http://schemas.microsoft.com/office/powerpoint/2010/main" val="318476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35259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4</a:t>
            </a:fld>
            <a:endParaRPr lang="en-US" dirty="0"/>
          </a:p>
        </p:txBody>
      </p:sp>
    </p:spTree>
    <p:extLst>
      <p:ext uri="{BB962C8B-B14F-4D97-AF65-F5344CB8AC3E}">
        <p14:creationId xmlns:p14="http://schemas.microsoft.com/office/powerpoint/2010/main" val="71422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290737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11</a:t>
            </a:fld>
            <a:endParaRPr lang="en-US" dirty="0"/>
          </a:p>
        </p:txBody>
      </p:sp>
    </p:spTree>
    <p:extLst>
      <p:ext uri="{BB962C8B-B14F-4D97-AF65-F5344CB8AC3E}">
        <p14:creationId xmlns:p14="http://schemas.microsoft.com/office/powerpoint/2010/main" val="94761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12</a:t>
            </a:fld>
            <a:endParaRPr lang="en-US" dirty="0"/>
          </a:p>
        </p:txBody>
      </p:sp>
    </p:spTree>
    <p:extLst>
      <p:ext uri="{BB962C8B-B14F-4D97-AF65-F5344CB8AC3E}">
        <p14:creationId xmlns:p14="http://schemas.microsoft.com/office/powerpoint/2010/main" val="295967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13</a:t>
            </a:fld>
            <a:endParaRPr lang="en-US" dirty="0"/>
          </a:p>
        </p:txBody>
      </p:sp>
    </p:spTree>
    <p:extLst>
      <p:ext uri="{BB962C8B-B14F-4D97-AF65-F5344CB8AC3E}">
        <p14:creationId xmlns:p14="http://schemas.microsoft.com/office/powerpoint/2010/main" val="316176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dirty="0"/>
          </a:p>
        </p:txBody>
      </p:sp>
    </p:spTree>
    <p:extLst>
      <p:ext uri="{BB962C8B-B14F-4D97-AF65-F5344CB8AC3E}">
        <p14:creationId xmlns:p14="http://schemas.microsoft.com/office/powerpoint/2010/main" val="112329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16</a:t>
            </a:fld>
            <a:endParaRPr lang="en-US" dirty="0"/>
          </a:p>
        </p:txBody>
      </p:sp>
    </p:spTree>
    <p:extLst>
      <p:ext uri="{BB962C8B-B14F-4D97-AF65-F5344CB8AC3E}">
        <p14:creationId xmlns:p14="http://schemas.microsoft.com/office/powerpoint/2010/main" val="1996424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12/20/2023</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12/20/2023</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bg bwMode="blackWhite">
      <p:bgRef idx="1003">
        <a:schemeClr val="bg2"/>
      </p:bgRef>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5632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12/20/2023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12/20/2023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12/20/2023</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 id="2147483683" r:id="rId20"/>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517463E7-ED5E-4A72-B35F-63AD429839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416" b="4697"/>
          <a:stretch/>
        </p:blipFill>
        <p:spPr bwMode="auto">
          <a:xfrm>
            <a:off x="0" y="4203630"/>
            <a:ext cx="12211427" cy="26543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a:xfrm>
            <a:off x="1345440" y="2749214"/>
            <a:ext cx="9501119" cy="1373070"/>
          </a:xfrm>
        </p:spPr>
        <p:txBody>
          <a:bodyPr anchor="ctr" anchorCtr="0"/>
          <a:lstStyle/>
          <a:p>
            <a:r>
              <a:rPr lang="en-US" dirty="0">
                <a:solidFill>
                  <a:schemeClr val="accent1"/>
                </a:solidFill>
                <a:latin typeface="TH Niramit AS" panose="02000506000000020004" pitchFamily="2" charset="-34"/>
                <a:cs typeface="TH Niramit AS" panose="02000506000000020004" pitchFamily="2" charset="-34"/>
              </a:rPr>
              <a:t>Ethics of Business Entrepreneurship</a:t>
            </a:r>
          </a:p>
        </p:txBody>
      </p:sp>
      <p:pic>
        <p:nvPicPr>
          <p:cNvPr id="15" name="Picture 14">
            <a:extLst>
              <a:ext uri="{FF2B5EF4-FFF2-40B4-BE49-F238E27FC236}">
                <a16:creationId xmlns:a16="http://schemas.microsoft.com/office/drawing/2014/main" id="{820B533D-8AD0-45C6-A719-5C0C4B6EACA2}"/>
              </a:ext>
            </a:extLst>
          </p:cNvPr>
          <p:cNvPicPr>
            <a:picLocks noChangeAspect="1"/>
          </p:cNvPicPr>
          <p:nvPr/>
        </p:nvPicPr>
        <p:blipFill>
          <a:blip r:embed="rId3"/>
          <a:stretch>
            <a:fillRect/>
          </a:stretch>
        </p:blipFill>
        <p:spPr>
          <a:xfrm>
            <a:off x="199814" y="2619621"/>
            <a:ext cx="1150882" cy="1584009"/>
          </a:xfrm>
          <a:prstGeom prst="rect">
            <a:avLst/>
          </a:prstGeom>
        </p:spPr>
      </p:pic>
      <p:sp>
        <p:nvSpPr>
          <p:cNvPr id="19" name="TextBox 18">
            <a:extLst>
              <a:ext uri="{FF2B5EF4-FFF2-40B4-BE49-F238E27FC236}">
                <a16:creationId xmlns:a16="http://schemas.microsoft.com/office/drawing/2014/main" id="{A07E7C43-D5C5-4C55-A004-A1F57987D426}"/>
              </a:ext>
            </a:extLst>
          </p:cNvPr>
          <p:cNvSpPr txBox="1"/>
          <p:nvPr/>
        </p:nvSpPr>
        <p:spPr>
          <a:xfrm>
            <a:off x="9640108" y="6359118"/>
            <a:ext cx="2561602" cy="461665"/>
          </a:xfrm>
          <a:prstGeom prst="rect">
            <a:avLst/>
          </a:prstGeom>
          <a:noFill/>
        </p:spPr>
        <p:txBody>
          <a:bodyPr wrap="square">
            <a:spAutoFit/>
          </a:bodyPr>
          <a:lstStyle/>
          <a:p>
            <a:r>
              <a:rPr lang="en-US" sz="2400" b="1" dirty="0">
                <a:latin typeface="TH Niramit AS" panose="02000506000000020004" pitchFamily="2" charset="-34"/>
                <a:cs typeface="TH Niramit AS" panose="02000506000000020004" pitchFamily="2" charset="-34"/>
              </a:rPr>
              <a:t>RICE, RMUTR, Thailand</a:t>
            </a:r>
          </a:p>
        </p:txBody>
      </p:sp>
      <p:pic>
        <p:nvPicPr>
          <p:cNvPr id="11" name="Picture 6">
            <a:extLst>
              <a:ext uri="{FF2B5EF4-FFF2-40B4-BE49-F238E27FC236}">
                <a16:creationId xmlns:a16="http://schemas.microsoft.com/office/drawing/2014/main" id="{DD80A7C0-15B5-4ED3-A03D-FC9FE99B5A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596"/>
          <a:stretch/>
        </p:blipFill>
        <p:spPr bwMode="auto">
          <a:xfrm>
            <a:off x="-9717" y="-8005"/>
            <a:ext cx="12211427" cy="26196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9CC8EE-CBA7-4EE4-808F-ACE0C5A8FF74}"/>
              </a:ext>
            </a:extLst>
          </p:cNvPr>
          <p:cNvSpPr txBox="1"/>
          <p:nvPr/>
        </p:nvSpPr>
        <p:spPr>
          <a:xfrm>
            <a:off x="-143281" y="6240428"/>
            <a:ext cx="8773573" cy="523220"/>
          </a:xfrm>
          <a:prstGeom prst="rect">
            <a:avLst/>
          </a:prstGeom>
          <a:noFill/>
        </p:spPr>
        <p:txBody>
          <a:bodyPr wrap="square">
            <a:spAutoFit/>
          </a:bodyPr>
          <a:lstStyle/>
          <a:p>
            <a:pPr algn="ctr"/>
            <a:r>
              <a:rPr lang="en-US" sz="2800" b="1" dirty="0" err="1">
                <a:solidFill>
                  <a:srgbClr val="FFFF00"/>
                </a:solidFill>
                <a:latin typeface="TH Niramit AS" panose="02000506000000020004" pitchFamily="2" charset="-34"/>
                <a:ea typeface="Times New Roman" panose="02020603050405020304" pitchFamily="18" charset="0"/>
                <a:cs typeface="TH Niramit AS" panose="02000506000000020004" pitchFamily="2" charset="-34"/>
              </a:rPr>
              <a:t>Assist.Prof.Dr.</a:t>
            </a:r>
            <a:r>
              <a:rPr lang="en-US" sz="2800" b="1" dirty="0" err="1">
                <a:solidFill>
                  <a:srgbClr val="FFFF00"/>
                </a:solidFill>
                <a:effectLst/>
                <a:latin typeface="TH Niramit AS" panose="02000506000000020004" pitchFamily="2" charset="-34"/>
                <a:ea typeface="Times New Roman" panose="02020603050405020304" pitchFamily="18" charset="0"/>
                <a:cs typeface="TH Niramit AS" panose="02000506000000020004" pitchFamily="2" charset="-34"/>
              </a:rPr>
              <a:t>Phongsak</a:t>
            </a:r>
            <a:r>
              <a:rPr lang="en-US" sz="2800" b="1" dirty="0">
                <a:solidFill>
                  <a:srgbClr val="FFFF00"/>
                </a:solidFill>
                <a:effectLst/>
                <a:latin typeface="TH Niramit AS" panose="02000506000000020004" pitchFamily="2" charset="-34"/>
                <a:ea typeface="Times New Roman" panose="02020603050405020304" pitchFamily="18" charset="0"/>
                <a:cs typeface="TH Niramit AS" panose="02000506000000020004" pitchFamily="2" charset="-34"/>
              </a:rPr>
              <a:t> Phakamach and  </a:t>
            </a:r>
            <a:r>
              <a:rPr lang="en-US" sz="2800" b="1" dirty="0" err="1">
                <a:solidFill>
                  <a:srgbClr val="FFFF00"/>
                </a:solidFill>
                <a:effectLst/>
                <a:latin typeface="TH Niramit AS" panose="02000506000000020004" pitchFamily="2" charset="-34"/>
                <a:ea typeface="Times New Roman" panose="02020603050405020304" pitchFamily="18" charset="0"/>
                <a:cs typeface="TH Niramit AS" panose="02000506000000020004" pitchFamily="2" charset="-34"/>
              </a:rPr>
              <a:t>Dr.Darunee</a:t>
            </a:r>
            <a:r>
              <a:rPr lang="en-US" sz="2800" b="1" dirty="0">
                <a:solidFill>
                  <a:srgbClr val="FFFF00"/>
                </a:solidFill>
                <a:effectLst/>
                <a:latin typeface="TH Niramit AS" panose="02000506000000020004" pitchFamily="2" charset="-34"/>
                <a:ea typeface="Times New Roman" panose="02020603050405020304" pitchFamily="18" charset="0"/>
                <a:cs typeface="TH Niramit AS" panose="02000506000000020004" pitchFamily="2" charset="-34"/>
              </a:rPr>
              <a:t> </a:t>
            </a:r>
            <a:r>
              <a:rPr lang="en-US" sz="2800" b="1" dirty="0" err="1">
                <a:solidFill>
                  <a:srgbClr val="FFFF00"/>
                </a:solidFill>
                <a:effectLst/>
                <a:latin typeface="TH Niramit AS" panose="02000506000000020004" pitchFamily="2" charset="-34"/>
                <a:ea typeface="Times New Roman" panose="02020603050405020304" pitchFamily="18" charset="0"/>
                <a:cs typeface="TH Niramit AS" panose="02000506000000020004" pitchFamily="2" charset="-34"/>
              </a:rPr>
              <a:t>Panjarattanakorn</a:t>
            </a:r>
            <a:endParaRPr lang="en-US" sz="2800" dirty="0">
              <a:solidFill>
                <a:srgbClr val="FFFF00"/>
              </a:solidFill>
              <a:effectLst/>
              <a:latin typeface="TH Niramit AS" panose="02000506000000020004" pitchFamily="2" charset="-34"/>
              <a:ea typeface="Batang" panose="02030600000101010101" pitchFamily="18" charset="-127"/>
              <a:cs typeface="TH Niramit AS" panose="02000506000000020004" pitchFamily="2" charset="-34"/>
            </a:endParaRPr>
          </a:p>
        </p:txBody>
      </p:sp>
      <p:pic>
        <p:nvPicPr>
          <p:cNvPr id="3" name="Picture 2">
            <a:extLst>
              <a:ext uri="{FF2B5EF4-FFF2-40B4-BE49-F238E27FC236}">
                <a16:creationId xmlns:a16="http://schemas.microsoft.com/office/drawing/2014/main" id="{E7E546E7-11B7-A3F6-D9CB-A1461E3A65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438" t="31017" r="18128" b="35084"/>
          <a:stretch/>
        </p:blipFill>
        <p:spPr>
          <a:xfrm>
            <a:off x="10599653" y="3025612"/>
            <a:ext cx="1592348" cy="765553"/>
          </a:xfrm>
          <a:prstGeom prst="rect">
            <a:avLst/>
          </a:prstGeom>
        </p:spPr>
      </p:pic>
    </p:spTree>
    <p:extLst>
      <p:ext uri="{BB962C8B-B14F-4D97-AF65-F5344CB8AC3E}">
        <p14:creationId xmlns:p14="http://schemas.microsoft.com/office/powerpoint/2010/main" val="14299473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0E8A88-0AE8-4508-A6B6-2F8DC21FBD2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19" t="30517" r="-19" b="15817"/>
          <a:stretch/>
        </p:blipFill>
        <p:spPr>
          <a:xfrm>
            <a:off x="0" y="-76199"/>
            <a:ext cx="12192000" cy="4803556"/>
          </a:xfrm>
          <a:prstGeom prst="rect">
            <a:avLst/>
          </a:prstGeom>
          <a:solidFill>
            <a:schemeClr val="accent1">
              <a:alpha val="80000"/>
            </a:schemeClr>
          </a:solidFill>
        </p:spPr>
      </p:pic>
      <p:pic>
        <p:nvPicPr>
          <p:cNvPr id="2" name="Picture 1">
            <a:extLst>
              <a:ext uri="{FF2B5EF4-FFF2-40B4-BE49-F238E27FC236}">
                <a16:creationId xmlns:a16="http://schemas.microsoft.com/office/drawing/2014/main" id="{926595CF-FA09-47B4-84CB-314530263B26}"/>
              </a:ext>
            </a:extLst>
          </p:cNvPr>
          <p:cNvPicPr>
            <a:picLocks noChangeAspect="1"/>
          </p:cNvPicPr>
          <p:nvPr/>
        </p:nvPicPr>
        <p:blipFill rotWithShape="1">
          <a:blip r:embed="rId4">
            <a:extLst>
              <a:ext uri="{BEBA8EAE-BF5A-486C-A8C5-ECC9F3942E4B}">
                <a14:imgProps xmlns:a14="http://schemas.microsoft.com/office/drawing/2010/main">
                  <a14:imgLayer r:embed="rId3">
                    <a14:imgEffect>
                      <a14:saturation sat="300000"/>
                    </a14:imgEffect>
                  </a14:imgLayer>
                </a14:imgProps>
              </a:ext>
            </a:extLst>
          </a:blip>
          <a:srcRect t="87992"/>
          <a:stretch/>
        </p:blipFill>
        <p:spPr>
          <a:xfrm>
            <a:off x="0" y="5802098"/>
            <a:ext cx="12192000" cy="1074741"/>
          </a:xfrm>
          <a:prstGeom prst="rect">
            <a:avLst/>
          </a:prstGeom>
          <a:solidFill>
            <a:schemeClr val="accent1">
              <a:alpha val="80000"/>
            </a:schemeClr>
          </a:solidFill>
        </p:spPr>
      </p:pic>
      <p:sp>
        <p:nvSpPr>
          <p:cNvPr id="5" name="Title 4">
            <a:extLst>
              <a:ext uri="{FF2B5EF4-FFF2-40B4-BE49-F238E27FC236}">
                <a16:creationId xmlns:a16="http://schemas.microsoft.com/office/drawing/2014/main" id="{9D7D4431-CE70-47EE-B365-A72D488E8E4A}"/>
              </a:ext>
            </a:extLst>
          </p:cNvPr>
          <p:cNvSpPr>
            <a:spLocks noGrp="1"/>
          </p:cNvSpPr>
          <p:nvPr>
            <p:ph type="title"/>
          </p:nvPr>
        </p:nvSpPr>
        <p:spPr>
          <a:xfrm>
            <a:off x="0" y="4711616"/>
            <a:ext cx="8835775" cy="1090482"/>
          </a:xfrm>
        </p:spPr>
        <p:txBody>
          <a:bodyPr>
            <a:normAutofit/>
          </a:bodyPr>
          <a:lstStyle/>
          <a:p>
            <a:r>
              <a:rPr lang="en-US" sz="4400" dirty="0">
                <a:latin typeface="TH Niramit AS" panose="02000506000000020004" pitchFamily="2" charset="-34"/>
                <a:cs typeface="TH Niramit AS" panose="02000506000000020004" pitchFamily="2" charset="-34"/>
              </a:rPr>
              <a:t>4. Key Principles of Ethics in Entrepreneurship</a:t>
            </a:r>
            <a:endParaRPr lang="th-TH" sz="4400" dirty="0">
              <a:latin typeface="TH Niramit AS" panose="02000506000000020004" pitchFamily="2" charset="-34"/>
              <a:cs typeface="TH Niramit AS" panose="02000506000000020004" pitchFamily="2" charset="-34"/>
            </a:endParaRPr>
          </a:p>
        </p:txBody>
      </p:sp>
      <p:sp>
        <p:nvSpPr>
          <p:cNvPr id="8" name="TextBox 7">
            <a:extLst>
              <a:ext uri="{FF2B5EF4-FFF2-40B4-BE49-F238E27FC236}">
                <a16:creationId xmlns:a16="http://schemas.microsoft.com/office/drawing/2014/main" id="{5CAEEFB1-DF59-4263-96AD-A1BB825D43C7}"/>
              </a:ext>
            </a:extLst>
          </p:cNvPr>
          <p:cNvSpPr txBox="1"/>
          <p:nvPr/>
        </p:nvSpPr>
        <p:spPr>
          <a:xfrm>
            <a:off x="336893" y="2125763"/>
            <a:ext cx="8971697" cy="584775"/>
          </a:xfrm>
          <a:prstGeom prst="rect">
            <a:avLst/>
          </a:prstGeom>
          <a:noFill/>
        </p:spPr>
        <p:txBody>
          <a:bodyPr wrap="square">
            <a:spAutoFit/>
          </a:bodyPr>
          <a:lstStyle/>
          <a:p>
            <a:r>
              <a:rPr lang="en-US" sz="3200" b="1" dirty="0">
                <a:solidFill>
                  <a:srgbClr val="000000"/>
                </a:solidFill>
                <a:latin typeface="TH Niramit AS" panose="02000506000000020004" pitchFamily="2" charset="-34"/>
                <a:cs typeface="TH Niramit AS" panose="02000506000000020004" pitchFamily="2" charset="-34"/>
              </a:rPr>
              <a:t>4) Stakeholder Management and Well-being</a:t>
            </a:r>
            <a:endParaRPr lang="th-TH" sz="3200" b="1" dirty="0">
              <a:solidFill>
                <a:srgbClr val="000000"/>
              </a:solidFill>
              <a:latin typeface="TH Niramit AS" panose="02000506000000020004" pitchFamily="2" charset="-34"/>
              <a:cs typeface="TH Niramit AS" panose="02000506000000020004" pitchFamily="2" charset="-34"/>
            </a:endParaRPr>
          </a:p>
        </p:txBody>
      </p:sp>
      <p:sp>
        <p:nvSpPr>
          <p:cNvPr id="10" name="TextBox 9">
            <a:extLst>
              <a:ext uri="{FF2B5EF4-FFF2-40B4-BE49-F238E27FC236}">
                <a16:creationId xmlns:a16="http://schemas.microsoft.com/office/drawing/2014/main" id="{3583651B-D506-42D2-97A7-389521693151}"/>
              </a:ext>
            </a:extLst>
          </p:cNvPr>
          <p:cNvSpPr txBox="1"/>
          <p:nvPr/>
        </p:nvSpPr>
        <p:spPr>
          <a:xfrm>
            <a:off x="317844" y="2668155"/>
            <a:ext cx="7530956" cy="584775"/>
          </a:xfrm>
          <a:prstGeom prst="rect">
            <a:avLst/>
          </a:prstGeom>
          <a:noFill/>
        </p:spPr>
        <p:txBody>
          <a:bodyPr wrap="square">
            <a:spAutoFit/>
          </a:bodyPr>
          <a:lstStyle/>
          <a:p>
            <a:r>
              <a:rPr lang="en-US" sz="3200" b="1" dirty="0">
                <a:solidFill>
                  <a:srgbClr val="000000"/>
                </a:solidFill>
                <a:latin typeface="TH Niramit AS" panose="02000506000000020004" pitchFamily="2" charset="-34"/>
                <a:cs typeface="TH Niramit AS" panose="02000506000000020004" pitchFamily="2" charset="-34"/>
              </a:rPr>
              <a:t>5) Ethical Leadership and Accountability</a:t>
            </a:r>
            <a:endParaRPr lang="th-TH" sz="3200" b="1" dirty="0">
              <a:solidFill>
                <a:srgbClr val="000000"/>
              </a:solidFill>
              <a:latin typeface="TH Niramit AS" panose="02000506000000020004" pitchFamily="2" charset="-34"/>
              <a:cs typeface="TH Niramit AS" panose="02000506000000020004" pitchFamily="2" charset="-34"/>
            </a:endParaRPr>
          </a:p>
        </p:txBody>
      </p:sp>
      <p:sp>
        <p:nvSpPr>
          <p:cNvPr id="12" name="TextBox 11">
            <a:extLst>
              <a:ext uri="{FF2B5EF4-FFF2-40B4-BE49-F238E27FC236}">
                <a16:creationId xmlns:a16="http://schemas.microsoft.com/office/drawing/2014/main" id="{CD17129D-23E1-4A8F-98D9-0F1A371FBFA2}"/>
              </a:ext>
            </a:extLst>
          </p:cNvPr>
          <p:cNvSpPr txBox="1"/>
          <p:nvPr/>
        </p:nvSpPr>
        <p:spPr>
          <a:xfrm>
            <a:off x="317843" y="3203442"/>
            <a:ext cx="7213114" cy="584775"/>
          </a:xfrm>
          <a:prstGeom prst="rect">
            <a:avLst/>
          </a:prstGeom>
          <a:noFill/>
        </p:spPr>
        <p:txBody>
          <a:bodyPr wrap="square">
            <a:spAutoFit/>
          </a:bodyPr>
          <a:lstStyle/>
          <a:p>
            <a:r>
              <a:rPr lang="en-US" sz="3200" b="1" dirty="0">
                <a:solidFill>
                  <a:srgbClr val="000000"/>
                </a:solidFill>
                <a:latin typeface="TH Niramit AS" panose="02000506000000020004" pitchFamily="2" charset="-34"/>
                <a:cs typeface="TH Niramit AS" panose="02000506000000020004" pitchFamily="2" charset="-34"/>
              </a:rPr>
              <a:t>6) Privacy and Data Protection Considerations</a:t>
            </a:r>
            <a:endParaRPr lang="th-TH" sz="3200" b="1" dirty="0">
              <a:solidFill>
                <a:srgbClr val="000000"/>
              </a:solidFill>
              <a:latin typeface="TH Niramit AS" panose="02000506000000020004" pitchFamily="2" charset="-34"/>
              <a:cs typeface="TH Niramit AS" panose="02000506000000020004" pitchFamily="2" charset="-34"/>
            </a:endParaRPr>
          </a:p>
        </p:txBody>
      </p:sp>
      <p:sp>
        <p:nvSpPr>
          <p:cNvPr id="14" name="TextBox 13">
            <a:extLst>
              <a:ext uri="{FF2B5EF4-FFF2-40B4-BE49-F238E27FC236}">
                <a16:creationId xmlns:a16="http://schemas.microsoft.com/office/drawing/2014/main" id="{DA0EC12D-8124-405D-9BE2-92B49F0A7B25}"/>
              </a:ext>
            </a:extLst>
          </p:cNvPr>
          <p:cNvSpPr txBox="1"/>
          <p:nvPr/>
        </p:nvSpPr>
        <p:spPr>
          <a:xfrm>
            <a:off x="327367" y="3734985"/>
            <a:ext cx="7158689" cy="584775"/>
          </a:xfrm>
          <a:prstGeom prst="rect">
            <a:avLst/>
          </a:prstGeom>
          <a:noFill/>
        </p:spPr>
        <p:txBody>
          <a:bodyPr wrap="square">
            <a:spAutoFit/>
          </a:bodyPr>
          <a:lstStyle/>
          <a:p>
            <a:r>
              <a:rPr lang="en-US" sz="3200" b="1" dirty="0">
                <a:solidFill>
                  <a:srgbClr val="000000"/>
                </a:solidFill>
                <a:latin typeface="TH Niramit AS" panose="02000506000000020004" pitchFamily="2" charset="-34"/>
                <a:cs typeface="TH Niramit AS" panose="02000506000000020004" pitchFamily="2" charset="-34"/>
              </a:rPr>
              <a:t>7) Conflict of Interest Avoidance</a:t>
            </a:r>
            <a:endParaRPr lang="th-TH" sz="3200" b="1" dirty="0">
              <a:solidFill>
                <a:srgbClr val="000000"/>
              </a:solidFill>
              <a:latin typeface="TH Niramit AS" panose="02000506000000020004" pitchFamily="2" charset="-34"/>
              <a:cs typeface="TH Niramit AS" panose="02000506000000020004" pitchFamily="2" charset="-34"/>
            </a:endParaRPr>
          </a:p>
        </p:txBody>
      </p:sp>
      <p:pic>
        <p:nvPicPr>
          <p:cNvPr id="14338" name="Picture 2" descr="Download Free png GroupMap | Collaborative Brainstorming &amp; Group  Decision-Making - DLPNG.com">
            <a:extLst>
              <a:ext uri="{FF2B5EF4-FFF2-40B4-BE49-F238E27FC236}">
                <a16:creationId xmlns:a16="http://schemas.microsoft.com/office/drawing/2014/main" id="{319249C8-0D1D-4343-82F1-04AE852BA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670" y="4773296"/>
            <a:ext cx="1101405" cy="102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04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DC67CE-DE1D-496E-834C-8497D62889D7}"/>
              </a:ext>
            </a:extLst>
          </p:cNvPr>
          <p:cNvSpPr/>
          <p:nvPr/>
        </p:nvSpPr>
        <p:spPr>
          <a:xfrm>
            <a:off x="0" y="2001078"/>
            <a:ext cx="12192000" cy="4856922"/>
          </a:xfrm>
          <a:prstGeom prst="rect">
            <a:avLst/>
          </a:prstGeom>
          <a:solidFill>
            <a:srgbClr val="942D0B">
              <a:alpha val="6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343972" y="830354"/>
            <a:ext cx="10455965" cy="1080938"/>
          </a:xfrm>
        </p:spPr>
        <p:txBody>
          <a:bodyPr>
            <a:normAutofit/>
          </a:bodyPr>
          <a:lstStyle/>
          <a:p>
            <a:pPr algn="ctr"/>
            <a:r>
              <a:rPr lang="en-US" sz="4400" dirty="0">
                <a:latin typeface="TH Niramit AS" panose="02000506000000020004" pitchFamily="2" charset="-34"/>
                <a:cs typeface="TH Niramit AS" panose="02000506000000020004" pitchFamily="2" charset="-34"/>
              </a:rPr>
              <a:t>5. Ethical Business Practices Examples</a:t>
            </a:r>
          </a:p>
        </p:txBody>
      </p:sp>
      <p:sp>
        <p:nvSpPr>
          <p:cNvPr id="5" name="TextBox 4">
            <a:extLst>
              <a:ext uri="{FF2B5EF4-FFF2-40B4-BE49-F238E27FC236}">
                <a16:creationId xmlns:a16="http://schemas.microsoft.com/office/drawing/2014/main" id="{21E51C17-AE94-4F5D-96AE-B1E715F3FC34}"/>
              </a:ext>
            </a:extLst>
          </p:cNvPr>
          <p:cNvSpPr txBox="1"/>
          <p:nvPr/>
        </p:nvSpPr>
        <p:spPr>
          <a:xfrm>
            <a:off x="392063" y="2001078"/>
            <a:ext cx="11053348" cy="4278094"/>
          </a:xfrm>
          <a:prstGeom prst="rect">
            <a:avLst/>
          </a:prstGeom>
          <a:noFill/>
        </p:spPr>
        <p:txBody>
          <a:bodyPr wrap="square">
            <a:spAutoFit/>
          </a:bodyPr>
          <a:lstStyle/>
          <a:p>
            <a:r>
              <a:rPr lang="en-US" sz="2800" b="1" dirty="0">
                <a:latin typeface="TH Niramit AS" panose="02000506000000020004" pitchFamily="2" charset="-34"/>
                <a:cs typeface="TH Niramit AS" panose="02000506000000020004" pitchFamily="2" charset="-34"/>
              </a:rPr>
              <a:t>	</a:t>
            </a:r>
            <a:r>
              <a:rPr lang="en-US" sz="3200" b="1" dirty="0">
                <a:solidFill>
                  <a:srgbClr val="ACD1EE"/>
                </a:solidFill>
                <a:latin typeface="TH Niramit AS" panose="02000506000000020004" pitchFamily="2" charset="-34"/>
                <a:cs typeface="TH Niramit AS" panose="02000506000000020004" pitchFamily="2" charset="-34"/>
              </a:rPr>
              <a:t>Ethical entrepreneurial practices play a crucial role in creating a positive and responsible business environment. They entail doing our business in a just, open, and ethically fair way. Let’s see a few examples of ethical business practices in the real world.</a:t>
            </a:r>
          </a:p>
          <a:p>
            <a:r>
              <a:rPr lang="en-US" sz="2800" b="1" dirty="0">
                <a:latin typeface="TH Niramit AS" panose="02000506000000020004" pitchFamily="2" charset="-34"/>
                <a:cs typeface="TH Niramit AS" panose="02000506000000020004" pitchFamily="2" charset="-34"/>
              </a:rPr>
              <a:t>	</a:t>
            </a:r>
            <a:r>
              <a:rPr lang="en-US" sz="3200" b="1" dirty="0">
                <a:solidFill>
                  <a:srgbClr val="FFFF00"/>
                </a:solidFill>
                <a:latin typeface="TH Niramit AS" panose="02000506000000020004" pitchFamily="2" charset="-34"/>
                <a:cs typeface="TH Niramit AS" panose="02000506000000020004" pitchFamily="2" charset="-34"/>
              </a:rPr>
              <a:t>1) Fair Trade: </a:t>
            </a:r>
            <a:r>
              <a:rPr lang="en-US" sz="2800" b="1" dirty="0">
                <a:latin typeface="TH Niramit AS" panose="02000506000000020004" pitchFamily="2" charset="-34"/>
                <a:cs typeface="TH Niramit AS" panose="02000506000000020004" pitchFamily="2" charset="-34"/>
              </a:rPr>
              <a:t>Supporting fair trade practices by ensuring that producers in developing countries receive fair compensation for their products. For instance, Divine Chocolate sources its cocoa from fair trade cooperatives, ensuring that farmers receive a fair price for their crops. This commitment to ethical sourcing demonstrates a dedication to supporting disadvantaged producers.	</a:t>
            </a:r>
          </a:p>
        </p:txBody>
      </p:sp>
      <p:pic>
        <p:nvPicPr>
          <p:cNvPr id="4098" name="Picture 2" descr="Innovations At Canypro :: Canypro Technologies Pvt Ltd. :: Best Web  Development Company in India">
            <a:extLst>
              <a:ext uri="{FF2B5EF4-FFF2-40B4-BE49-F238E27FC236}">
                <a16:creationId xmlns:a16="http://schemas.microsoft.com/office/drawing/2014/main" id="{2A05A7D2-556C-4AC9-A14F-67BC583CA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63" y="687353"/>
            <a:ext cx="805960" cy="120396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224A8CB1-686A-44EC-B229-F0E5017D45F3}"/>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schemeClr val="accent1"/>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1800" b="1" i="0" u="none" strike="noStrike" kern="1200" cap="none" spc="0" normalizeH="0" baseline="0" noProof="0" dirty="0">
              <a:ln>
                <a:noFill/>
              </a:ln>
              <a:solidFill>
                <a:schemeClr val="accent1"/>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4061336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DC67CE-DE1D-496E-834C-8497D62889D7}"/>
              </a:ext>
            </a:extLst>
          </p:cNvPr>
          <p:cNvSpPr/>
          <p:nvPr/>
        </p:nvSpPr>
        <p:spPr>
          <a:xfrm>
            <a:off x="0" y="2001078"/>
            <a:ext cx="12192000" cy="4856922"/>
          </a:xfrm>
          <a:prstGeom prst="rect">
            <a:avLst/>
          </a:prstGeom>
          <a:solidFill>
            <a:srgbClr val="942D0B">
              <a:alpha val="6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343972" y="830354"/>
            <a:ext cx="10455965" cy="1080938"/>
          </a:xfrm>
        </p:spPr>
        <p:txBody>
          <a:bodyPr>
            <a:normAutofit/>
          </a:bodyPr>
          <a:lstStyle/>
          <a:p>
            <a:pPr algn="ctr"/>
            <a:r>
              <a:rPr lang="en-US" sz="4400" dirty="0">
                <a:latin typeface="TH Niramit AS" panose="02000506000000020004" pitchFamily="2" charset="-34"/>
                <a:cs typeface="TH Niramit AS" panose="02000506000000020004" pitchFamily="2" charset="-34"/>
              </a:rPr>
              <a:t>5. Ethical Business Practices Examples</a:t>
            </a:r>
          </a:p>
        </p:txBody>
      </p:sp>
      <p:sp>
        <p:nvSpPr>
          <p:cNvPr id="5" name="TextBox 4">
            <a:extLst>
              <a:ext uri="{FF2B5EF4-FFF2-40B4-BE49-F238E27FC236}">
                <a16:creationId xmlns:a16="http://schemas.microsoft.com/office/drawing/2014/main" id="{21E51C17-AE94-4F5D-96AE-B1E715F3FC34}"/>
              </a:ext>
            </a:extLst>
          </p:cNvPr>
          <p:cNvSpPr txBox="1"/>
          <p:nvPr/>
        </p:nvSpPr>
        <p:spPr>
          <a:xfrm>
            <a:off x="392063" y="2001078"/>
            <a:ext cx="11053348" cy="4955203"/>
          </a:xfrm>
          <a:prstGeom prst="rect">
            <a:avLst/>
          </a:prstGeom>
          <a:noFill/>
        </p:spPr>
        <p:txBody>
          <a:bodyPr wrap="square">
            <a:spAutoFit/>
          </a:bodyPr>
          <a:lstStyle/>
          <a:p>
            <a:r>
              <a:rPr lang="en-US" sz="2800" b="1" dirty="0">
                <a:latin typeface="TH Niramit AS" panose="02000506000000020004" pitchFamily="2" charset="-34"/>
                <a:cs typeface="TH Niramit AS" panose="02000506000000020004" pitchFamily="2" charset="-34"/>
              </a:rPr>
              <a:t>	</a:t>
            </a:r>
            <a:r>
              <a:rPr lang="en-US" sz="3200" b="1" dirty="0">
                <a:solidFill>
                  <a:srgbClr val="FFFF00"/>
                </a:solidFill>
                <a:latin typeface="TH Niramit AS" panose="02000506000000020004" pitchFamily="2" charset="-34"/>
                <a:cs typeface="TH Niramit AS" panose="02000506000000020004" pitchFamily="2" charset="-34"/>
              </a:rPr>
              <a:t>2) Employee Well-being: </a:t>
            </a:r>
            <a:r>
              <a:rPr lang="en-US" sz="2800" b="1" dirty="0">
                <a:latin typeface="TH Niramit AS" panose="02000506000000020004" pitchFamily="2" charset="-34"/>
                <a:cs typeface="TH Niramit AS" panose="02000506000000020004" pitchFamily="2" charset="-34"/>
              </a:rPr>
              <a:t>Emphasizing the growth and well-being of workers by fostering a work-life balance and offering a secure workplace. Outdoor apparel retailer Patagonia is renowned for its employee-welcoming practices, which include flexible work schedules and on-site childcare facilities. These programs help create an environment at work where employees’ well-being is valued.</a:t>
            </a:r>
          </a:p>
          <a:p>
            <a:r>
              <a:rPr lang="en-US" sz="2800" b="1" dirty="0">
                <a:latin typeface="TH Niramit AS" panose="02000506000000020004" pitchFamily="2" charset="-34"/>
                <a:cs typeface="TH Niramit AS" panose="02000506000000020004" pitchFamily="2" charset="-34"/>
              </a:rPr>
              <a:t>	</a:t>
            </a:r>
            <a:r>
              <a:rPr lang="en-US" sz="3200" b="1" dirty="0">
                <a:solidFill>
                  <a:srgbClr val="FFFF00"/>
                </a:solidFill>
                <a:latin typeface="TH Niramit AS" panose="02000506000000020004" pitchFamily="2" charset="-34"/>
                <a:cs typeface="TH Niramit AS" panose="02000506000000020004" pitchFamily="2" charset="-34"/>
              </a:rPr>
              <a:t>3) Sustainable Manufacturing: </a:t>
            </a:r>
            <a:r>
              <a:rPr lang="en-US" sz="2800" b="1" dirty="0">
                <a:latin typeface="TH Niramit AS" panose="02000506000000020004" pitchFamily="2" charset="-34"/>
                <a:cs typeface="TH Niramit AS" panose="02000506000000020004" pitchFamily="2" charset="-34"/>
              </a:rPr>
              <a:t>Implementing sustainable manufacturing practices helps to minimize environmental impact. Tesla, a top producer of electric vehicles, places a priority on building environmentally friendly vehicles and makes investments in renewable energy sources. Tesla exemplifies its dedication to environmental care by lowering carbon emissions and encouraging sustainable practices.</a:t>
            </a:r>
          </a:p>
          <a:p>
            <a:endParaRPr lang="en-US" sz="2800" b="1" dirty="0">
              <a:latin typeface="TH Niramit AS" panose="02000506000000020004" pitchFamily="2" charset="-34"/>
              <a:cs typeface="TH Niramit AS" panose="02000506000000020004" pitchFamily="2" charset="-34"/>
            </a:endParaRPr>
          </a:p>
        </p:txBody>
      </p:sp>
      <p:pic>
        <p:nvPicPr>
          <p:cNvPr id="4098" name="Picture 2" descr="Innovations At Canypro :: Canypro Technologies Pvt Ltd. :: Best Web  Development Company in India">
            <a:extLst>
              <a:ext uri="{FF2B5EF4-FFF2-40B4-BE49-F238E27FC236}">
                <a16:creationId xmlns:a16="http://schemas.microsoft.com/office/drawing/2014/main" id="{2A05A7D2-556C-4AC9-A14F-67BC583CA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63" y="687353"/>
            <a:ext cx="805960" cy="120396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224A8CB1-686A-44EC-B229-F0E5017D45F3}"/>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schemeClr val="accent1"/>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1800" b="1" i="0" u="none" strike="noStrike" kern="1200" cap="none" spc="0" normalizeH="0" baseline="0" noProof="0" dirty="0">
              <a:ln>
                <a:noFill/>
              </a:ln>
              <a:solidFill>
                <a:schemeClr val="accent1"/>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2251926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DC67CE-DE1D-496E-834C-8497D62889D7}"/>
              </a:ext>
            </a:extLst>
          </p:cNvPr>
          <p:cNvSpPr/>
          <p:nvPr/>
        </p:nvSpPr>
        <p:spPr>
          <a:xfrm>
            <a:off x="0" y="2001078"/>
            <a:ext cx="12192000" cy="4856922"/>
          </a:xfrm>
          <a:prstGeom prst="rect">
            <a:avLst/>
          </a:prstGeom>
          <a:solidFill>
            <a:srgbClr val="942D0B">
              <a:alpha val="6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343972" y="830354"/>
            <a:ext cx="10455965" cy="1080938"/>
          </a:xfrm>
        </p:spPr>
        <p:txBody>
          <a:bodyPr>
            <a:normAutofit/>
          </a:bodyPr>
          <a:lstStyle/>
          <a:p>
            <a:pPr algn="ctr"/>
            <a:r>
              <a:rPr lang="en-US" sz="4400" dirty="0">
                <a:latin typeface="TH Niramit AS" panose="02000506000000020004" pitchFamily="2" charset="-34"/>
                <a:cs typeface="TH Niramit AS" panose="02000506000000020004" pitchFamily="2" charset="-34"/>
              </a:rPr>
              <a:t>5. Ethical Business Practices Examples</a:t>
            </a:r>
          </a:p>
        </p:txBody>
      </p:sp>
      <p:sp>
        <p:nvSpPr>
          <p:cNvPr id="5" name="TextBox 4">
            <a:extLst>
              <a:ext uri="{FF2B5EF4-FFF2-40B4-BE49-F238E27FC236}">
                <a16:creationId xmlns:a16="http://schemas.microsoft.com/office/drawing/2014/main" id="{21E51C17-AE94-4F5D-96AE-B1E715F3FC34}"/>
              </a:ext>
            </a:extLst>
          </p:cNvPr>
          <p:cNvSpPr txBox="1"/>
          <p:nvPr/>
        </p:nvSpPr>
        <p:spPr>
          <a:xfrm>
            <a:off x="392063" y="2001078"/>
            <a:ext cx="11053348" cy="4585871"/>
          </a:xfrm>
          <a:prstGeom prst="rect">
            <a:avLst/>
          </a:prstGeom>
          <a:noFill/>
        </p:spPr>
        <p:txBody>
          <a:bodyPr wrap="square">
            <a:spAutoFit/>
          </a:bodyPr>
          <a:lstStyle/>
          <a:p>
            <a:r>
              <a:rPr lang="en-US" sz="2800" b="1" dirty="0">
                <a:latin typeface="TH Niramit AS" panose="02000506000000020004" pitchFamily="2" charset="-34"/>
                <a:cs typeface="TH Niramit AS" panose="02000506000000020004" pitchFamily="2" charset="-34"/>
              </a:rPr>
              <a:t>	</a:t>
            </a:r>
            <a:r>
              <a:rPr lang="en-US" sz="3200" b="1" dirty="0">
                <a:solidFill>
                  <a:srgbClr val="FFFF00"/>
                </a:solidFill>
                <a:latin typeface="TH Niramit AS" panose="02000506000000020004" pitchFamily="2" charset="-34"/>
                <a:cs typeface="TH Niramit AS" panose="02000506000000020004" pitchFamily="2" charset="-34"/>
              </a:rPr>
              <a:t>4) Consumer Protection: </a:t>
            </a:r>
            <a:r>
              <a:rPr lang="en-US" sz="2800" b="1" dirty="0">
                <a:latin typeface="TH Niramit AS" panose="02000506000000020004" pitchFamily="2" charset="-34"/>
                <a:cs typeface="TH Niramit AS" panose="02000506000000020004" pitchFamily="2" charset="-34"/>
              </a:rPr>
              <a:t>Respecting consumer rights and ensuring product safety. Airbnb, for instance, enforces strict security measures and provides comprehensive insurance coverage to protect the interests of both guests and hosts. By prioritizing consumer protection, they establish trust and maintain a safe environment for their users.</a:t>
            </a:r>
            <a:r>
              <a:rPr lang="en-US" sz="3200" b="1" dirty="0">
                <a:solidFill>
                  <a:srgbClr val="FFFF00"/>
                </a:solidFill>
                <a:latin typeface="TH Niramit AS" panose="02000506000000020004" pitchFamily="2" charset="-34"/>
                <a:cs typeface="TH Niramit AS" panose="02000506000000020004" pitchFamily="2" charset="-34"/>
              </a:rPr>
              <a:t> </a:t>
            </a:r>
          </a:p>
          <a:p>
            <a:r>
              <a:rPr lang="en-US" sz="3200" b="1" dirty="0">
                <a:solidFill>
                  <a:srgbClr val="FFFF00"/>
                </a:solidFill>
                <a:latin typeface="TH Niramit AS" panose="02000506000000020004" pitchFamily="2" charset="-34"/>
                <a:cs typeface="TH Niramit AS" panose="02000506000000020004" pitchFamily="2" charset="-34"/>
              </a:rPr>
              <a:t>     5) Corporate Philanthropy: </a:t>
            </a:r>
            <a:r>
              <a:rPr lang="en-US" sz="2800" b="1" dirty="0">
                <a:latin typeface="TH Niramit AS" panose="02000506000000020004" pitchFamily="2" charset="-34"/>
                <a:cs typeface="TH Niramit AS" panose="02000506000000020004" pitchFamily="2" charset="-34"/>
              </a:rPr>
              <a:t>Philanthropy actions that encourage social concerns and community giving. The Bill &amp; Melinda Gates Foundation, founded by Bill Gates and his wife Melinda, is a noteworthy example of business philanthropy. They fund global programs for reducing poverty and providing healthcare, and education through their foundation.</a:t>
            </a:r>
          </a:p>
          <a:p>
            <a:endParaRPr lang="en-US" sz="2800" b="1" dirty="0">
              <a:latin typeface="TH Niramit AS" panose="02000506000000020004" pitchFamily="2" charset="-34"/>
              <a:cs typeface="TH Niramit AS" panose="02000506000000020004" pitchFamily="2" charset="-34"/>
            </a:endParaRPr>
          </a:p>
          <a:p>
            <a:endParaRPr lang="en-US" sz="2800" b="1" dirty="0">
              <a:latin typeface="TH Niramit AS" panose="02000506000000020004" pitchFamily="2" charset="-34"/>
              <a:cs typeface="TH Niramit AS" panose="02000506000000020004" pitchFamily="2" charset="-34"/>
            </a:endParaRPr>
          </a:p>
        </p:txBody>
      </p:sp>
      <p:pic>
        <p:nvPicPr>
          <p:cNvPr id="4098" name="Picture 2" descr="Innovations At Canypro :: Canypro Technologies Pvt Ltd. :: Best Web  Development Company in India">
            <a:extLst>
              <a:ext uri="{FF2B5EF4-FFF2-40B4-BE49-F238E27FC236}">
                <a16:creationId xmlns:a16="http://schemas.microsoft.com/office/drawing/2014/main" id="{2A05A7D2-556C-4AC9-A14F-67BC583CA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63" y="687353"/>
            <a:ext cx="805960" cy="120396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224A8CB1-686A-44EC-B229-F0E5017D45F3}"/>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schemeClr val="accent1"/>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1800" b="1" i="0" u="none" strike="noStrike" kern="1200" cap="none" spc="0" normalizeH="0" baseline="0" noProof="0" dirty="0">
              <a:ln>
                <a:noFill/>
              </a:ln>
              <a:solidFill>
                <a:schemeClr val="accent1"/>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4232701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DC67CE-DE1D-496E-834C-8497D62889D7}"/>
              </a:ext>
            </a:extLst>
          </p:cNvPr>
          <p:cNvSpPr/>
          <p:nvPr/>
        </p:nvSpPr>
        <p:spPr>
          <a:xfrm>
            <a:off x="0" y="2001078"/>
            <a:ext cx="12192000" cy="4856922"/>
          </a:xfrm>
          <a:prstGeom prst="rect">
            <a:avLst/>
          </a:prstGeom>
          <a:solidFill>
            <a:srgbClr val="942D0B">
              <a:alpha val="62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343972" y="830354"/>
            <a:ext cx="10455965" cy="1080938"/>
          </a:xfrm>
        </p:spPr>
        <p:txBody>
          <a:bodyPr>
            <a:normAutofit/>
          </a:bodyPr>
          <a:lstStyle/>
          <a:p>
            <a:pPr algn="ctr"/>
            <a:r>
              <a:rPr lang="en-US" sz="4400" dirty="0">
                <a:latin typeface="TH Niramit AS" panose="02000506000000020004" pitchFamily="2" charset="-34"/>
                <a:cs typeface="TH Niramit AS" panose="02000506000000020004" pitchFamily="2" charset="-34"/>
              </a:rPr>
              <a:t>5. Ethical Business Practices Examples</a:t>
            </a:r>
          </a:p>
        </p:txBody>
      </p:sp>
      <p:sp>
        <p:nvSpPr>
          <p:cNvPr id="5" name="TextBox 4">
            <a:extLst>
              <a:ext uri="{FF2B5EF4-FFF2-40B4-BE49-F238E27FC236}">
                <a16:creationId xmlns:a16="http://schemas.microsoft.com/office/drawing/2014/main" id="{21E51C17-AE94-4F5D-96AE-B1E715F3FC34}"/>
              </a:ext>
            </a:extLst>
          </p:cNvPr>
          <p:cNvSpPr txBox="1"/>
          <p:nvPr/>
        </p:nvSpPr>
        <p:spPr>
          <a:xfrm>
            <a:off x="392063" y="2001078"/>
            <a:ext cx="11053348" cy="4955203"/>
          </a:xfrm>
          <a:prstGeom prst="rect">
            <a:avLst/>
          </a:prstGeom>
          <a:noFill/>
        </p:spPr>
        <p:txBody>
          <a:bodyPr wrap="square">
            <a:spAutoFit/>
          </a:bodyPr>
          <a:lstStyle/>
          <a:p>
            <a:r>
              <a:rPr lang="en-US" sz="2800" b="1" dirty="0">
                <a:latin typeface="TH Niramit AS" panose="02000506000000020004" pitchFamily="2" charset="-34"/>
                <a:cs typeface="TH Niramit AS" panose="02000506000000020004" pitchFamily="2" charset="-34"/>
              </a:rPr>
              <a:t>	</a:t>
            </a:r>
            <a:r>
              <a:rPr lang="en-US" sz="3200" b="1" dirty="0">
                <a:solidFill>
                  <a:srgbClr val="FFFF00"/>
                </a:solidFill>
                <a:latin typeface="TH Niramit AS" panose="02000506000000020004" pitchFamily="2" charset="-34"/>
                <a:cs typeface="TH Niramit AS" panose="02000506000000020004" pitchFamily="2" charset="-34"/>
              </a:rPr>
              <a:t>6) Ethical Marketing: </a:t>
            </a:r>
            <a:r>
              <a:rPr lang="en-US" sz="2800" b="1" dirty="0">
                <a:latin typeface="TH Niramit AS" panose="02000506000000020004" pitchFamily="2" charset="-34"/>
                <a:cs typeface="TH Niramit AS" panose="02000506000000020004" pitchFamily="2" charset="-34"/>
              </a:rPr>
              <a:t>Engaging in honest and transparent marketing practices, avoiding misleading or false advertising. The Body Shop is renowned for its commitment to cruelty-free products and promoting natural beauty. Their marketing efforts align with their ethical values, ensuring that customers can make informed and responsible purchasing decisions.</a:t>
            </a:r>
          </a:p>
          <a:p>
            <a:r>
              <a:rPr lang="en-US" sz="3200" b="1" dirty="0">
                <a:solidFill>
                  <a:srgbClr val="FFFF00"/>
                </a:solidFill>
                <a:latin typeface="TH Niramit AS" panose="02000506000000020004" pitchFamily="2" charset="-34"/>
                <a:cs typeface="TH Niramit AS" panose="02000506000000020004" pitchFamily="2" charset="-34"/>
              </a:rPr>
              <a:t>     7) Supplier Diversity: </a:t>
            </a:r>
            <a:r>
              <a:rPr lang="en-US" sz="2800" b="1" dirty="0">
                <a:latin typeface="TH Niramit AS" panose="02000506000000020004" pitchFamily="2" charset="-34"/>
                <a:cs typeface="TH Niramit AS" panose="02000506000000020004" pitchFamily="2" charset="-34"/>
              </a:rPr>
              <a:t>Encouraging supplier diversity by actively seeking to work with businesses owned by underrepresented groups. For instance, Google has implemented supplier diversity programs that aim to include minority-owned and women-owned businesses in their supply chain. By promoting supplier diversity, companies can foster a more inclusive and equitable business environment.</a:t>
            </a:r>
          </a:p>
          <a:p>
            <a:endParaRPr lang="en-US" sz="2800" b="1" dirty="0">
              <a:latin typeface="TH Niramit AS" panose="02000506000000020004" pitchFamily="2" charset="-34"/>
              <a:cs typeface="TH Niramit AS" panose="02000506000000020004" pitchFamily="2" charset="-34"/>
            </a:endParaRPr>
          </a:p>
          <a:p>
            <a:endParaRPr lang="en-US" sz="2800" b="1" dirty="0">
              <a:latin typeface="TH Niramit AS" panose="02000506000000020004" pitchFamily="2" charset="-34"/>
              <a:cs typeface="TH Niramit AS" panose="02000506000000020004" pitchFamily="2" charset="-34"/>
            </a:endParaRPr>
          </a:p>
        </p:txBody>
      </p:sp>
      <p:pic>
        <p:nvPicPr>
          <p:cNvPr id="4098" name="Picture 2" descr="Innovations At Canypro :: Canypro Technologies Pvt Ltd. :: Best Web  Development Company in India">
            <a:extLst>
              <a:ext uri="{FF2B5EF4-FFF2-40B4-BE49-F238E27FC236}">
                <a16:creationId xmlns:a16="http://schemas.microsoft.com/office/drawing/2014/main" id="{2A05A7D2-556C-4AC9-A14F-67BC583CA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63" y="687353"/>
            <a:ext cx="805960" cy="120396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224A8CB1-686A-44EC-B229-F0E5017D45F3}"/>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schemeClr val="accent1"/>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1800" b="1" i="0" u="none" strike="noStrike" kern="1200" cap="none" spc="0" normalizeH="0" baseline="0" noProof="0" dirty="0">
              <a:ln>
                <a:noFill/>
              </a:ln>
              <a:solidFill>
                <a:schemeClr val="accent1"/>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3297569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8E03B5-D6D0-4526-8425-A15DF9D21635}"/>
              </a:ext>
            </a:extLst>
          </p:cNvPr>
          <p:cNvSpPr>
            <a:spLocks noGrp="1"/>
          </p:cNvSpPr>
          <p:nvPr>
            <p:ph type="body" sz="quarter" idx="13"/>
          </p:nvPr>
        </p:nvSpPr>
        <p:spPr>
          <a:xfrm>
            <a:off x="232407" y="2090300"/>
            <a:ext cx="11870549" cy="1600491"/>
          </a:xfrm>
          <a:prstGeom prst="homePlate">
            <a:avLst/>
          </a:prstGeom>
          <a:solidFill>
            <a:srgbClr val="C00000">
              <a:alpha val="46000"/>
            </a:srgbClr>
          </a:solidFill>
        </p:spPr>
        <p:txBody>
          <a:bodyPr>
            <a:noAutofit/>
          </a:bodyPr>
          <a:lstStyle/>
          <a:p>
            <a:pPr marL="0" indent="0">
              <a:buNone/>
            </a:pPr>
            <a:r>
              <a:rPr lang="en-US" sz="3600" b="1" dirty="0">
                <a:latin typeface="TH Niramit AS" panose="02000506000000020004" pitchFamily="2" charset="-34"/>
                <a:cs typeface="TH Niramit AS" panose="02000506000000020004" pitchFamily="2" charset="-34"/>
              </a:rPr>
              <a:t>     Ethics is crucial to entrepreneurship. Because of the many challenges and ethical dilemmas that entrepreneurs constantly face. Let’s look at some of the common ethical problems and options that entrepreneurs must make.</a:t>
            </a:r>
            <a:endParaRPr lang="th-TH" sz="3600" b="1" dirty="0">
              <a:latin typeface="TH Niramit AS" panose="02000506000000020004" pitchFamily="2" charset="-34"/>
              <a:cs typeface="TH Niramit AS" panose="02000506000000020004" pitchFamily="2" charset="-34"/>
            </a:endParaRPr>
          </a:p>
        </p:txBody>
      </p:sp>
      <p:sp>
        <p:nvSpPr>
          <p:cNvPr id="2" name="Title 1">
            <a:extLst>
              <a:ext uri="{FF2B5EF4-FFF2-40B4-BE49-F238E27FC236}">
                <a16:creationId xmlns:a16="http://schemas.microsoft.com/office/drawing/2014/main" id="{26CB60B1-7598-4ABF-9BD5-6A5565CE5EB4}"/>
              </a:ext>
            </a:extLst>
          </p:cNvPr>
          <p:cNvSpPr>
            <a:spLocks noGrp="1"/>
          </p:cNvSpPr>
          <p:nvPr>
            <p:ph type="title"/>
          </p:nvPr>
        </p:nvSpPr>
        <p:spPr>
          <a:xfrm>
            <a:off x="0" y="732384"/>
            <a:ext cx="10448818" cy="1080938"/>
          </a:xfrm>
          <a:noFill/>
        </p:spPr>
        <p:txBody>
          <a:bodyPr>
            <a:noAutofit/>
          </a:bodyPr>
          <a:lstStyle/>
          <a:p>
            <a:pPr algn="ctr"/>
            <a:r>
              <a:rPr lang="en-US" sz="4400" dirty="0">
                <a:latin typeface="TH Niramit AS" panose="02000506000000020004" pitchFamily="2" charset="-34"/>
                <a:cs typeface="TH Niramit AS" panose="02000506000000020004" pitchFamily="2" charset="-34"/>
              </a:rPr>
              <a:t>6. Ethical Challenges and Dilemmas in Entrepreneurship</a:t>
            </a:r>
            <a:endParaRPr lang="th-TH" sz="4400" dirty="0">
              <a:latin typeface="TH Niramit AS" panose="02000506000000020004" pitchFamily="2" charset="-34"/>
              <a:cs typeface="TH Niramit AS" panose="02000506000000020004" pitchFamily="2" charset="-34"/>
            </a:endParaRPr>
          </a:p>
        </p:txBody>
      </p:sp>
      <p:sp>
        <p:nvSpPr>
          <p:cNvPr id="6" name="Text Placeholder 5">
            <a:extLst>
              <a:ext uri="{FF2B5EF4-FFF2-40B4-BE49-F238E27FC236}">
                <a16:creationId xmlns:a16="http://schemas.microsoft.com/office/drawing/2014/main" id="{D71CFB51-C3F9-4E76-8B3B-5359F164983D}"/>
              </a:ext>
            </a:extLst>
          </p:cNvPr>
          <p:cNvSpPr>
            <a:spLocks noGrp="1"/>
          </p:cNvSpPr>
          <p:nvPr>
            <p:ph type="body" sz="quarter" idx="14"/>
          </p:nvPr>
        </p:nvSpPr>
        <p:spPr>
          <a:xfrm>
            <a:off x="232406" y="3827044"/>
            <a:ext cx="11283317" cy="387538"/>
          </a:xfrm>
          <a:prstGeom prst="homePlate">
            <a:avLst/>
          </a:prstGeom>
          <a:solidFill>
            <a:srgbClr val="C00000">
              <a:alpha val="46000"/>
            </a:srgbClr>
          </a:solidFill>
        </p:spPr>
        <p:txBody>
          <a:bodyPr>
            <a:noAutofit/>
          </a:bodyPr>
          <a:lstStyle/>
          <a:p>
            <a:pPr marL="0" indent="0">
              <a:buNone/>
            </a:pPr>
            <a:r>
              <a:rPr lang="en-US" sz="3200" b="1" dirty="0">
                <a:solidFill>
                  <a:srgbClr val="FFFF00"/>
                </a:solidFill>
                <a:latin typeface="TH Niramit AS" panose="02000506000000020004" pitchFamily="2" charset="-34"/>
                <a:cs typeface="TH Niramit AS" panose="02000506000000020004" pitchFamily="2" charset="-34"/>
              </a:rPr>
              <a:t>1) Ethical Dilemmas Related to Profit Maximization</a:t>
            </a:r>
            <a:endParaRPr lang="th-TH" sz="3200" b="1" dirty="0">
              <a:solidFill>
                <a:srgbClr val="FFFFFF"/>
              </a:solidFill>
              <a:latin typeface="TH Niramit AS" panose="02000506000000020004" pitchFamily="2" charset="-34"/>
              <a:cs typeface="TH Niramit AS" panose="02000506000000020004" pitchFamily="2" charset="-34"/>
            </a:endParaRPr>
          </a:p>
        </p:txBody>
      </p:sp>
      <p:pic>
        <p:nvPicPr>
          <p:cNvPr id="9222" name="Picture 6" descr="Robotic Process Automation versus Digital Process Automation">
            <a:extLst>
              <a:ext uri="{FF2B5EF4-FFF2-40B4-BE49-F238E27FC236}">
                <a16:creationId xmlns:a16="http://schemas.microsoft.com/office/drawing/2014/main" id="{7F387B62-553C-45CE-97B1-66D305234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94" r="12519"/>
          <a:stretch/>
        </p:blipFill>
        <p:spPr bwMode="auto">
          <a:xfrm>
            <a:off x="10576559" y="588549"/>
            <a:ext cx="1767841" cy="139908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74B19F6A-48C9-4DEF-A8A2-3C670D01841C}"/>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prstClr val="white"/>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1800" b="1" i="0" u="none" strike="noStrike" kern="1200" cap="none" spc="0" normalizeH="0" baseline="0" noProof="0" dirty="0">
              <a:ln>
                <a:noFill/>
              </a:ln>
              <a:solidFill>
                <a:prstClr val="white"/>
              </a:solidFill>
              <a:effectLst/>
              <a:uLnTx/>
              <a:uFillTx/>
              <a:latin typeface="Arial"/>
              <a:cs typeface="TH Niramit AS" panose="02000506000000020004" pitchFamily="2" charset="-34"/>
            </a:endParaRPr>
          </a:p>
        </p:txBody>
      </p:sp>
      <p:sp>
        <p:nvSpPr>
          <p:cNvPr id="3" name="Text Placeholder 5">
            <a:extLst>
              <a:ext uri="{FF2B5EF4-FFF2-40B4-BE49-F238E27FC236}">
                <a16:creationId xmlns:a16="http://schemas.microsoft.com/office/drawing/2014/main" id="{5765C42E-C034-9E31-2485-1D74FFC4A2F6}"/>
              </a:ext>
            </a:extLst>
          </p:cNvPr>
          <p:cNvSpPr txBox="1">
            <a:spLocks/>
          </p:cNvSpPr>
          <p:nvPr/>
        </p:nvSpPr>
        <p:spPr>
          <a:xfrm>
            <a:off x="232406" y="4350835"/>
            <a:ext cx="11283317" cy="465288"/>
          </a:xfrm>
          <a:prstGeom prst="homePlate">
            <a:avLst/>
          </a:prstGeom>
          <a:solidFill>
            <a:srgbClr val="C00000">
              <a:alpha val="46000"/>
            </a:srgb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3200" b="1" dirty="0">
                <a:solidFill>
                  <a:srgbClr val="FFFF00"/>
                </a:solidFill>
                <a:latin typeface="TH Niramit AS" panose="02000506000000020004" pitchFamily="2" charset="-34"/>
                <a:cs typeface="TH Niramit AS" panose="02000506000000020004" pitchFamily="2" charset="-34"/>
              </a:rPr>
              <a:t>2) Balancing the Needs of Stakeholders with Limited Resources</a:t>
            </a:r>
            <a:endParaRPr lang="th-TH" sz="3200" b="1" dirty="0">
              <a:solidFill>
                <a:srgbClr val="FFFFFF"/>
              </a:solidFill>
              <a:latin typeface="TH Niramit AS" panose="02000506000000020004" pitchFamily="2" charset="-34"/>
              <a:cs typeface="TH Niramit AS" panose="02000506000000020004" pitchFamily="2" charset="-34"/>
            </a:endParaRPr>
          </a:p>
        </p:txBody>
      </p:sp>
      <p:sp>
        <p:nvSpPr>
          <p:cNvPr id="4" name="Text Placeholder 5">
            <a:extLst>
              <a:ext uri="{FF2B5EF4-FFF2-40B4-BE49-F238E27FC236}">
                <a16:creationId xmlns:a16="http://schemas.microsoft.com/office/drawing/2014/main" id="{4407270A-F665-50FA-ACD8-261D7956791A}"/>
              </a:ext>
            </a:extLst>
          </p:cNvPr>
          <p:cNvSpPr txBox="1">
            <a:spLocks/>
          </p:cNvSpPr>
          <p:nvPr/>
        </p:nvSpPr>
        <p:spPr>
          <a:xfrm>
            <a:off x="232405" y="4966474"/>
            <a:ext cx="11283317" cy="441346"/>
          </a:xfrm>
          <a:prstGeom prst="homePlate">
            <a:avLst/>
          </a:prstGeom>
          <a:solidFill>
            <a:srgbClr val="C00000">
              <a:alpha val="46000"/>
            </a:srgb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3200" b="1" dirty="0">
                <a:solidFill>
                  <a:srgbClr val="FFFF00"/>
                </a:solidFill>
                <a:latin typeface="TH Niramit AS" panose="02000506000000020004" pitchFamily="2" charset="-34"/>
                <a:cs typeface="TH Niramit AS" panose="02000506000000020004" pitchFamily="2" charset="-34"/>
              </a:rPr>
              <a:t>3) Navigating Cultural and Ethical Differences in International Entrepreneurship</a:t>
            </a:r>
            <a:endParaRPr lang="th-TH" sz="3200" b="1" dirty="0">
              <a:solidFill>
                <a:srgbClr val="FFFFFF"/>
              </a:solidFill>
              <a:latin typeface="TH Niramit AS" panose="02000506000000020004" pitchFamily="2" charset="-34"/>
              <a:cs typeface="TH Niramit AS" panose="02000506000000020004" pitchFamily="2" charset="-34"/>
            </a:endParaRPr>
          </a:p>
        </p:txBody>
      </p:sp>
      <p:sp>
        <p:nvSpPr>
          <p:cNvPr id="7" name="Text Placeholder 5">
            <a:extLst>
              <a:ext uri="{FF2B5EF4-FFF2-40B4-BE49-F238E27FC236}">
                <a16:creationId xmlns:a16="http://schemas.microsoft.com/office/drawing/2014/main" id="{2C323018-48B2-EBDE-5EBE-5A72FF339E27}"/>
              </a:ext>
            </a:extLst>
          </p:cNvPr>
          <p:cNvSpPr txBox="1">
            <a:spLocks/>
          </p:cNvSpPr>
          <p:nvPr/>
        </p:nvSpPr>
        <p:spPr>
          <a:xfrm>
            <a:off x="232405" y="5568014"/>
            <a:ext cx="11283317" cy="890523"/>
          </a:xfrm>
          <a:prstGeom prst="homePlate">
            <a:avLst/>
          </a:prstGeom>
          <a:solidFill>
            <a:srgbClr val="C00000">
              <a:alpha val="46000"/>
            </a:srgb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3200" b="1" dirty="0">
                <a:solidFill>
                  <a:srgbClr val="FFFF00"/>
                </a:solidFill>
                <a:latin typeface="TH Niramit AS" panose="02000506000000020004" pitchFamily="2" charset="-34"/>
                <a:cs typeface="TH Niramit AS" panose="02000506000000020004" pitchFamily="2" charset="-34"/>
              </a:rPr>
              <a:t>4) Addressing Ethical Challenges in Emerging Technologies and Data-Driven Businesses</a:t>
            </a:r>
            <a:endParaRPr lang="th-TH" sz="3200" b="1" dirty="0">
              <a:solidFill>
                <a:srgbClr val="FFFFFF"/>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1435068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FE6E4D-BF61-4A2A-8542-CD07EE5CF1E7}"/>
              </a:ext>
            </a:extLst>
          </p:cNvPr>
          <p:cNvPicPr>
            <a:picLocks noChangeAspect="1"/>
          </p:cNvPicPr>
          <p:nvPr/>
        </p:nvPicPr>
        <p:blipFill rotWithShape="1">
          <a:blip r:embed="rId3"/>
          <a:srcRect t="23824" b="15446"/>
          <a:stretch/>
        </p:blipFill>
        <p:spPr>
          <a:xfrm>
            <a:off x="0" y="1932301"/>
            <a:ext cx="12192852" cy="4933407"/>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760561" y="753228"/>
            <a:ext cx="10431439" cy="1080938"/>
          </a:xfrm>
        </p:spPr>
        <p:txBody>
          <a:bodyPr>
            <a:normAutofit/>
          </a:bodyPr>
          <a:lstStyle/>
          <a:p>
            <a:r>
              <a:rPr lang="en-US" sz="4400" dirty="0">
                <a:latin typeface="TH Niramit AS" panose="02000506000000020004" pitchFamily="2" charset="-34"/>
                <a:cs typeface="TH Niramit AS" panose="02000506000000020004" pitchFamily="2" charset="-34"/>
              </a:rPr>
              <a:t>7. How to Build an Ethical Entrepreneurial Culture</a:t>
            </a:r>
          </a:p>
        </p:txBody>
      </p:sp>
      <p:sp>
        <p:nvSpPr>
          <p:cNvPr id="5" name="TextBox 4">
            <a:extLst>
              <a:ext uri="{FF2B5EF4-FFF2-40B4-BE49-F238E27FC236}">
                <a16:creationId xmlns:a16="http://schemas.microsoft.com/office/drawing/2014/main" id="{28E03F13-2FF4-44B8-A57B-725A0904265A}"/>
              </a:ext>
            </a:extLst>
          </p:cNvPr>
          <p:cNvSpPr txBox="1"/>
          <p:nvPr/>
        </p:nvSpPr>
        <p:spPr>
          <a:xfrm>
            <a:off x="86460" y="2104143"/>
            <a:ext cx="8513010" cy="4524315"/>
          </a:xfrm>
          <a:prstGeom prst="rect">
            <a:avLst/>
          </a:prstGeom>
          <a:noFill/>
        </p:spPr>
        <p:txBody>
          <a:bodyPr wrap="square">
            <a:spAutoFit/>
          </a:bodyPr>
          <a:lstStyle/>
          <a:p>
            <a:r>
              <a:rPr lang="en-US" sz="2800" b="1" dirty="0">
                <a:latin typeface="TH Niramit AS" panose="02000506000000020004" pitchFamily="2" charset="-34"/>
                <a:cs typeface="TH Niramit AS" panose="02000506000000020004" pitchFamily="2" charset="-34"/>
              </a:rPr>
              <a:t>	</a:t>
            </a:r>
            <a:r>
              <a:rPr lang="en-US" sz="3200" b="1" dirty="0">
                <a:solidFill>
                  <a:srgbClr val="002060"/>
                </a:solidFill>
                <a:latin typeface="TH Niramit AS" panose="02000506000000020004" pitchFamily="2" charset="-34"/>
                <a:cs typeface="TH Niramit AS" panose="02000506000000020004" pitchFamily="2" charset="-34"/>
              </a:rPr>
              <a:t>To build of an ethical entrepreneurial culture is required to support a workplace that supports integrity, values, and ethical conduct. The following steps are necessary for creating and preserving such a culture: </a:t>
            </a:r>
          </a:p>
          <a:p>
            <a:r>
              <a:rPr lang="en-US" sz="3200" b="1" dirty="0">
                <a:solidFill>
                  <a:srgbClr val="FF0000"/>
                </a:solidFill>
                <a:latin typeface="TH Niramit AS" panose="02000506000000020004" pitchFamily="2" charset="-34"/>
                <a:cs typeface="TH Niramit AS" panose="02000506000000020004" pitchFamily="2" charset="-34"/>
              </a:rPr>
              <a:t>Step 1:</a:t>
            </a:r>
            <a:r>
              <a:rPr lang="en-US" sz="3200" b="1" dirty="0">
                <a:solidFill>
                  <a:schemeClr val="bg1"/>
                </a:solidFill>
                <a:latin typeface="TH Niramit AS" panose="02000506000000020004" pitchFamily="2" charset="-34"/>
                <a:cs typeface="TH Niramit AS" panose="02000506000000020004" pitchFamily="2" charset="-34"/>
              </a:rPr>
              <a:t> Creating a Mission and Values Statement </a:t>
            </a:r>
          </a:p>
          <a:p>
            <a:r>
              <a:rPr lang="en-US" sz="3200" b="1" dirty="0">
                <a:solidFill>
                  <a:srgbClr val="FF0000"/>
                </a:solidFill>
                <a:latin typeface="TH Niramit AS" panose="02000506000000020004" pitchFamily="2" charset="-34"/>
                <a:cs typeface="TH Niramit AS" panose="02000506000000020004" pitchFamily="2" charset="-34"/>
              </a:rPr>
              <a:t>Step 2:</a:t>
            </a:r>
            <a:r>
              <a:rPr lang="en-US" sz="3200" b="1" dirty="0">
                <a:solidFill>
                  <a:schemeClr val="bg1"/>
                </a:solidFill>
                <a:latin typeface="TH Niramit AS" panose="02000506000000020004" pitchFamily="2" charset="-34"/>
                <a:cs typeface="TH Niramit AS" panose="02000506000000020004" pitchFamily="2" charset="-34"/>
              </a:rPr>
              <a:t> Communicating and Promoting Ethical Expectations </a:t>
            </a:r>
          </a:p>
          <a:p>
            <a:r>
              <a:rPr lang="en-US" sz="3200" b="1" dirty="0">
                <a:solidFill>
                  <a:srgbClr val="FF0000"/>
                </a:solidFill>
                <a:latin typeface="TH Niramit AS" panose="02000506000000020004" pitchFamily="2" charset="-34"/>
                <a:cs typeface="TH Niramit AS" panose="02000506000000020004" pitchFamily="2" charset="-34"/>
              </a:rPr>
              <a:t>Step 3:</a:t>
            </a:r>
            <a:r>
              <a:rPr lang="en-US" sz="3200" b="1" dirty="0">
                <a:solidFill>
                  <a:schemeClr val="bg1"/>
                </a:solidFill>
                <a:latin typeface="TH Niramit AS" panose="02000506000000020004" pitchFamily="2" charset="-34"/>
                <a:cs typeface="TH Niramit AS" panose="02000506000000020004" pitchFamily="2" charset="-34"/>
              </a:rPr>
              <a:t> Training and Educating Employees on Ethical Practices </a:t>
            </a:r>
          </a:p>
          <a:p>
            <a:r>
              <a:rPr lang="en-US" sz="3200" b="1" dirty="0">
                <a:solidFill>
                  <a:srgbClr val="FF0000"/>
                </a:solidFill>
                <a:latin typeface="TH Niramit AS" panose="02000506000000020004" pitchFamily="2" charset="-34"/>
                <a:cs typeface="TH Niramit AS" panose="02000506000000020004" pitchFamily="2" charset="-34"/>
              </a:rPr>
              <a:t>Step 4:</a:t>
            </a:r>
            <a:r>
              <a:rPr lang="en-US" sz="3200" b="1" dirty="0">
                <a:solidFill>
                  <a:schemeClr val="bg1"/>
                </a:solidFill>
                <a:latin typeface="TH Niramit AS" panose="02000506000000020004" pitchFamily="2" charset="-34"/>
                <a:cs typeface="TH Niramit AS" panose="02000506000000020004" pitchFamily="2" charset="-34"/>
              </a:rPr>
              <a:t> Establishing Systems for Reporting Ethical Concerns</a:t>
            </a:r>
          </a:p>
          <a:p>
            <a:r>
              <a:rPr lang="en-US" sz="3200" b="1" dirty="0">
                <a:solidFill>
                  <a:srgbClr val="FF0000"/>
                </a:solidFill>
                <a:latin typeface="TH Niramit AS" panose="02000506000000020004" pitchFamily="2" charset="-34"/>
                <a:cs typeface="TH Niramit AS" panose="02000506000000020004" pitchFamily="2" charset="-34"/>
              </a:rPr>
              <a:t>Step 5:</a:t>
            </a:r>
            <a:r>
              <a:rPr lang="en-US" sz="3200" b="1" dirty="0">
                <a:solidFill>
                  <a:schemeClr val="bg1"/>
                </a:solidFill>
                <a:latin typeface="TH Niramit AS" panose="02000506000000020004" pitchFamily="2" charset="-34"/>
                <a:cs typeface="TH Niramit AS" panose="02000506000000020004" pitchFamily="2" charset="-34"/>
              </a:rPr>
              <a:t> Rewarding and Recognizing Ethical Behavior</a:t>
            </a:r>
            <a:endParaRPr lang="th-TH" sz="3200" b="1" dirty="0">
              <a:solidFill>
                <a:schemeClr val="bg1"/>
              </a:solidFill>
              <a:latin typeface="TH Niramit AS" panose="02000506000000020004" pitchFamily="2" charset="-34"/>
              <a:cs typeface="TH Niramit AS" panose="02000506000000020004" pitchFamily="2" charset="-34"/>
            </a:endParaRPr>
          </a:p>
        </p:txBody>
      </p:sp>
      <p:sp>
        <p:nvSpPr>
          <p:cNvPr id="7" name="Slide Number Placeholder 1">
            <a:extLst>
              <a:ext uri="{FF2B5EF4-FFF2-40B4-BE49-F238E27FC236}">
                <a16:creationId xmlns:a16="http://schemas.microsoft.com/office/drawing/2014/main" id="{F69CA9CF-DDCE-45A5-B829-EC1BDA8D72DD}"/>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prstClr val="white"/>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u-RU" sz="1800" b="1" i="0" u="none" strike="noStrike" kern="1200" cap="none" spc="0" normalizeH="0" baseline="0" noProof="0" dirty="0">
              <a:ln>
                <a:noFill/>
              </a:ln>
              <a:solidFill>
                <a:prstClr val="white"/>
              </a:solidFill>
              <a:effectLst/>
              <a:uLnTx/>
              <a:uFillTx/>
              <a:latin typeface="Arial"/>
              <a:cs typeface="TH Niramit AS" panose="02000506000000020004" pitchFamily="2" charset="-34"/>
            </a:endParaRPr>
          </a:p>
        </p:txBody>
      </p:sp>
      <p:pic>
        <p:nvPicPr>
          <p:cNvPr id="8194" name="Picture 2" descr="Education Learning PNG Free Image | PNG All">
            <a:extLst>
              <a:ext uri="{FF2B5EF4-FFF2-40B4-BE49-F238E27FC236}">
                <a16:creationId xmlns:a16="http://schemas.microsoft.com/office/drawing/2014/main" id="{6E06B628-8796-4B85-BA26-86328D8BE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2" y="674143"/>
            <a:ext cx="1910686" cy="1350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AF521E9-557E-4057-B839-A6450F60A14C}"/>
              </a:ext>
            </a:extLst>
          </p:cNvPr>
          <p:cNvPicPr>
            <a:picLocks noChangeAspect="1"/>
          </p:cNvPicPr>
          <p:nvPr/>
        </p:nvPicPr>
        <p:blipFill rotWithShape="1">
          <a:blip r:embed="rId3"/>
          <a:srcRect t="37" b="91899"/>
          <a:stretch/>
        </p:blipFill>
        <p:spPr>
          <a:xfrm>
            <a:off x="-852" y="1"/>
            <a:ext cx="12192852" cy="655092"/>
          </a:xfrm>
          <a:prstGeom prst="rect">
            <a:avLst/>
          </a:prstGeom>
        </p:spPr>
      </p:pic>
    </p:spTree>
    <p:extLst>
      <p:ext uri="{BB962C8B-B14F-4D97-AF65-F5344CB8AC3E}">
        <p14:creationId xmlns:p14="http://schemas.microsoft.com/office/powerpoint/2010/main" val="3996242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p:cTn id="40"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924334" y="753228"/>
            <a:ext cx="10003809" cy="1080938"/>
          </a:xfrm>
        </p:spPr>
        <p:txBody>
          <a:bodyPr>
            <a:noAutofit/>
          </a:bodyPr>
          <a:lstStyle/>
          <a:p>
            <a:r>
              <a:rPr lang="en-US" sz="4400" dirty="0">
                <a:latin typeface="TH Niramit AS" panose="02000506000000020004" pitchFamily="2" charset="-34"/>
                <a:cs typeface="TH Niramit AS" panose="02000506000000020004" pitchFamily="2" charset="-34"/>
              </a:rPr>
              <a:t>8. Conclusion and Recommendations</a:t>
            </a:r>
          </a:p>
        </p:txBody>
      </p:sp>
      <p:pic>
        <p:nvPicPr>
          <p:cNvPr id="3" name="Picture 2">
            <a:extLst>
              <a:ext uri="{FF2B5EF4-FFF2-40B4-BE49-F238E27FC236}">
                <a16:creationId xmlns:a16="http://schemas.microsoft.com/office/drawing/2014/main" id="{D236AAC1-49AD-453A-A7A1-828716BF0AEC}"/>
              </a:ext>
            </a:extLst>
          </p:cNvPr>
          <p:cNvPicPr>
            <a:picLocks noChangeAspect="1"/>
          </p:cNvPicPr>
          <p:nvPr/>
        </p:nvPicPr>
        <p:blipFill rotWithShape="1">
          <a:blip r:embed="rId3"/>
          <a:srcRect r="1841" b="91042"/>
          <a:stretch/>
        </p:blipFill>
        <p:spPr>
          <a:xfrm>
            <a:off x="0" y="0"/>
            <a:ext cx="12192000" cy="613889"/>
          </a:xfrm>
          <a:prstGeom prst="rect">
            <a:avLst/>
          </a:prstGeom>
        </p:spPr>
      </p:pic>
      <p:pic>
        <p:nvPicPr>
          <p:cNvPr id="5" name="Picture 4">
            <a:extLst>
              <a:ext uri="{FF2B5EF4-FFF2-40B4-BE49-F238E27FC236}">
                <a16:creationId xmlns:a16="http://schemas.microsoft.com/office/drawing/2014/main" id="{AF87516F-51B8-42C4-AAFA-4AF92E087E6E}"/>
              </a:ext>
            </a:extLst>
          </p:cNvPr>
          <p:cNvPicPr>
            <a:picLocks noChangeAspect="1"/>
          </p:cNvPicPr>
          <p:nvPr/>
        </p:nvPicPr>
        <p:blipFill rotWithShape="1">
          <a:blip r:embed="rId3"/>
          <a:srcRect t="26764" r="1841"/>
          <a:stretch/>
        </p:blipFill>
        <p:spPr>
          <a:xfrm>
            <a:off x="0" y="1834166"/>
            <a:ext cx="12192000" cy="5018996"/>
          </a:xfrm>
          <a:prstGeom prst="rect">
            <a:avLst/>
          </a:prstGeom>
        </p:spPr>
      </p:pic>
      <p:pic>
        <p:nvPicPr>
          <p:cNvPr id="15362" name="Picture 2" descr="Product Manager Guide - Shield Gear Icon Clipart - Full Size Clipart  (#3361321) - PinClipart">
            <a:extLst>
              <a:ext uri="{FF2B5EF4-FFF2-40B4-BE49-F238E27FC236}">
                <a16:creationId xmlns:a16="http://schemas.microsoft.com/office/drawing/2014/main" id="{67DDD5DE-88BE-4FC2-B559-AA3503F04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57" y="696078"/>
            <a:ext cx="1150749" cy="10809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0B9DE1-8A73-49EA-A068-1370FF927A6B}"/>
              </a:ext>
            </a:extLst>
          </p:cNvPr>
          <p:cNvSpPr txBox="1"/>
          <p:nvPr/>
        </p:nvSpPr>
        <p:spPr>
          <a:xfrm>
            <a:off x="5794625" y="1978871"/>
            <a:ext cx="6397375" cy="4524315"/>
          </a:xfrm>
          <a:prstGeom prst="rect">
            <a:avLst/>
          </a:prstGeom>
          <a:noFill/>
        </p:spPr>
        <p:txBody>
          <a:bodyPr wrap="square">
            <a:spAutoFit/>
          </a:bodyPr>
          <a:lstStyle/>
          <a:p>
            <a:r>
              <a:rPr lang="en-US" sz="3200" b="1" dirty="0">
                <a:solidFill>
                  <a:srgbClr val="0070C0"/>
                </a:solidFill>
                <a:latin typeface="TH Niramit AS" panose="02000506000000020004" pitchFamily="2" charset="-34"/>
                <a:cs typeface="TH Niramit AS" panose="02000506000000020004" pitchFamily="2" charset="-34"/>
              </a:rPr>
              <a:t>	Ethics in entrepreneurship is not just a moral obligation but a strategic advantage for businesses. Entrepreneurs may foster trust, improve their reputation, and have a good influence on society by respecting ethical principles and values. To direct decision-making, establish strong stakeholder connections, and promote sustainable growth, ethics are crucial in business. </a:t>
            </a:r>
            <a:endParaRPr lang="th-TH" sz="3200" b="1" dirty="0">
              <a:solidFill>
                <a:srgbClr val="0070C0"/>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410319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924334" y="753228"/>
            <a:ext cx="10003809" cy="1080938"/>
          </a:xfrm>
        </p:spPr>
        <p:txBody>
          <a:bodyPr>
            <a:noAutofit/>
          </a:bodyPr>
          <a:lstStyle/>
          <a:p>
            <a:r>
              <a:rPr lang="en-US" sz="4400" dirty="0">
                <a:latin typeface="TH Niramit AS" panose="02000506000000020004" pitchFamily="2" charset="-34"/>
                <a:cs typeface="TH Niramit AS" panose="02000506000000020004" pitchFamily="2" charset="-34"/>
              </a:rPr>
              <a:t>8. Conclusion and Recommendations</a:t>
            </a:r>
          </a:p>
        </p:txBody>
      </p:sp>
      <p:pic>
        <p:nvPicPr>
          <p:cNvPr id="3" name="Picture 2">
            <a:extLst>
              <a:ext uri="{FF2B5EF4-FFF2-40B4-BE49-F238E27FC236}">
                <a16:creationId xmlns:a16="http://schemas.microsoft.com/office/drawing/2014/main" id="{D236AAC1-49AD-453A-A7A1-828716BF0AEC}"/>
              </a:ext>
            </a:extLst>
          </p:cNvPr>
          <p:cNvPicPr>
            <a:picLocks noChangeAspect="1"/>
          </p:cNvPicPr>
          <p:nvPr/>
        </p:nvPicPr>
        <p:blipFill rotWithShape="1">
          <a:blip r:embed="rId3"/>
          <a:srcRect r="1841" b="91042"/>
          <a:stretch/>
        </p:blipFill>
        <p:spPr>
          <a:xfrm>
            <a:off x="0" y="0"/>
            <a:ext cx="12192000" cy="613889"/>
          </a:xfrm>
          <a:prstGeom prst="rect">
            <a:avLst/>
          </a:prstGeom>
        </p:spPr>
      </p:pic>
      <p:pic>
        <p:nvPicPr>
          <p:cNvPr id="5" name="Picture 4">
            <a:extLst>
              <a:ext uri="{FF2B5EF4-FFF2-40B4-BE49-F238E27FC236}">
                <a16:creationId xmlns:a16="http://schemas.microsoft.com/office/drawing/2014/main" id="{AF87516F-51B8-42C4-AAFA-4AF92E087E6E}"/>
              </a:ext>
            </a:extLst>
          </p:cNvPr>
          <p:cNvPicPr>
            <a:picLocks noChangeAspect="1"/>
          </p:cNvPicPr>
          <p:nvPr/>
        </p:nvPicPr>
        <p:blipFill rotWithShape="1">
          <a:blip r:embed="rId3"/>
          <a:srcRect t="26764" r="1841"/>
          <a:stretch/>
        </p:blipFill>
        <p:spPr>
          <a:xfrm>
            <a:off x="0" y="1834166"/>
            <a:ext cx="12192000" cy="5018996"/>
          </a:xfrm>
          <a:prstGeom prst="rect">
            <a:avLst/>
          </a:prstGeom>
        </p:spPr>
      </p:pic>
      <p:pic>
        <p:nvPicPr>
          <p:cNvPr id="15362" name="Picture 2" descr="Product Manager Guide - Shield Gear Icon Clipart - Full Size Clipart  (#3361321) - PinClipart">
            <a:extLst>
              <a:ext uri="{FF2B5EF4-FFF2-40B4-BE49-F238E27FC236}">
                <a16:creationId xmlns:a16="http://schemas.microsoft.com/office/drawing/2014/main" id="{67DDD5DE-88BE-4FC2-B559-AA3503F04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57" y="696078"/>
            <a:ext cx="1150749" cy="10809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0B9DE1-8A73-49EA-A068-1370FF927A6B}"/>
              </a:ext>
            </a:extLst>
          </p:cNvPr>
          <p:cNvSpPr txBox="1"/>
          <p:nvPr/>
        </p:nvSpPr>
        <p:spPr>
          <a:xfrm>
            <a:off x="5794625" y="1978871"/>
            <a:ext cx="6397375" cy="4031873"/>
          </a:xfrm>
          <a:prstGeom prst="rect">
            <a:avLst/>
          </a:prstGeom>
          <a:noFill/>
        </p:spPr>
        <p:txBody>
          <a:bodyPr wrap="square">
            <a:spAutoFit/>
          </a:bodyPr>
          <a:lstStyle/>
          <a:p>
            <a:r>
              <a:rPr lang="en-US" sz="3200" b="1" dirty="0">
                <a:solidFill>
                  <a:srgbClr val="0070C0"/>
                </a:solidFill>
                <a:latin typeface="TH Niramit AS" panose="02000506000000020004" pitchFamily="2" charset="-34"/>
                <a:cs typeface="TH Niramit AS" panose="02000506000000020004" pitchFamily="2" charset="-34"/>
              </a:rPr>
              <a:t>	We have seen how organizations may succeed while upholding moral and open behavior through instances of ethical business practices in the actual world. Adopting ethics as a basic pillar would help entrepreneurs succeed as they manage the difficult business landscape and advance a better, more moral business climate for everyone.</a:t>
            </a:r>
            <a:endParaRPr lang="th-TH" sz="3200" b="1" dirty="0">
              <a:solidFill>
                <a:srgbClr val="0070C0"/>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1612641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Performer Images | Free Vectors, Stock Photos &amp; PSD">
            <a:extLst>
              <a:ext uri="{FF2B5EF4-FFF2-40B4-BE49-F238E27FC236}">
                <a16:creationId xmlns:a16="http://schemas.microsoft.com/office/drawing/2014/main" id="{20D97370-96CA-46C2-8253-53D1A7B907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30" b="8108"/>
          <a:stretch/>
        </p:blipFill>
        <p:spPr bwMode="auto">
          <a:xfrm>
            <a:off x="10325100" y="435061"/>
            <a:ext cx="1905000" cy="1565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91B2FF-A4E4-49E0-AE18-C3134F4EE51E}"/>
              </a:ext>
            </a:extLst>
          </p:cNvPr>
          <p:cNvSpPr txBox="1"/>
          <p:nvPr/>
        </p:nvSpPr>
        <p:spPr>
          <a:xfrm>
            <a:off x="550038" y="1556285"/>
            <a:ext cx="5753498" cy="2308324"/>
          </a:xfrm>
          <a:prstGeom prst="rect">
            <a:avLst/>
          </a:prstGeom>
          <a:noFill/>
        </p:spPr>
        <p:txBody>
          <a:bodyPr wrap="none" rtlCol="0">
            <a:spAutoFit/>
          </a:bodyPr>
          <a:lstStyle/>
          <a:p>
            <a:r>
              <a:rPr lang="en-US" sz="7200" b="1" dirty="0">
                <a:latin typeface="TH Niramit AS" panose="02000506000000020004" pitchFamily="2" charset="-34"/>
                <a:cs typeface="TH Niramit AS" panose="02000506000000020004" pitchFamily="2" charset="-34"/>
              </a:rPr>
              <a:t>THANK YOU</a:t>
            </a:r>
          </a:p>
          <a:p>
            <a:r>
              <a:rPr lang="en-US" sz="7200" b="1" dirty="0">
                <a:latin typeface="TH Niramit AS" panose="02000506000000020004" pitchFamily="2" charset="-34"/>
                <a:cs typeface="TH Niramit AS" panose="02000506000000020004" pitchFamily="2" charset="-34"/>
              </a:rPr>
              <a:t>For Your Attention </a:t>
            </a:r>
            <a:endParaRPr lang="th-TH" sz="7200" b="1" dirty="0">
              <a:latin typeface="TH Niramit AS" panose="02000506000000020004" pitchFamily="2" charset="-34"/>
              <a:cs typeface="TH Niramit AS" panose="02000506000000020004" pitchFamily="2" charset="-34"/>
            </a:endParaRPr>
          </a:p>
        </p:txBody>
      </p:sp>
      <p:pic>
        <p:nvPicPr>
          <p:cNvPr id="9" name="Picture 8">
            <a:extLst>
              <a:ext uri="{FF2B5EF4-FFF2-40B4-BE49-F238E27FC236}">
                <a16:creationId xmlns:a16="http://schemas.microsoft.com/office/drawing/2014/main" id="{13DEA1E3-26D8-42E7-9B60-6BF48CE6BE96}"/>
              </a:ext>
            </a:extLst>
          </p:cNvPr>
          <p:cNvPicPr>
            <a:picLocks noChangeAspect="1"/>
          </p:cNvPicPr>
          <p:nvPr/>
        </p:nvPicPr>
        <p:blipFill rotWithShape="1">
          <a:blip r:embed="rId3"/>
          <a:srcRect t="18889" r="16562"/>
          <a:stretch/>
        </p:blipFill>
        <p:spPr>
          <a:xfrm>
            <a:off x="8361254" y="4710273"/>
            <a:ext cx="3927692" cy="2147727"/>
          </a:xfrm>
          <a:prstGeom prst="rect">
            <a:avLst/>
          </a:prstGeom>
        </p:spPr>
      </p:pic>
    </p:spTree>
    <p:extLst>
      <p:ext uri="{BB962C8B-B14F-4D97-AF65-F5344CB8AC3E}">
        <p14:creationId xmlns:p14="http://schemas.microsoft.com/office/powerpoint/2010/main" val="23945982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University Students: sex, drugs &amp; uniforms - Chiang Mai Citylife">
            <a:extLst>
              <a:ext uri="{FF2B5EF4-FFF2-40B4-BE49-F238E27FC236}">
                <a16:creationId xmlns:a16="http://schemas.microsoft.com/office/drawing/2014/main" id="{E7C996EE-41B8-4D0B-8D3B-9F0C1C73278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6901"/>
          <a:stretch/>
        </p:blipFill>
        <p:spPr bwMode="auto">
          <a:xfrm>
            <a:off x="-952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a:xfrm>
            <a:off x="0" y="160315"/>
            <a:ext cx="4925066" cy="1227956"/>
          </a:xfrm>
          <a:solidFill>
            <a:schemeClr val="accent1">
              <a:alpha val="66000"/>
            </a:schemeClr>
          </a:solidFill>
        </p:spPr>
        <p:txBody>
          <a:bodyPr>
            <a:normAutofit fontScale="90000"/>
          </a:bodyPr>
          <a:lstStyle/>
          <a:p>
            <a:pPr algn="ctr"/>
            <a:r>
              <a:rPr lang="en-US" sz="6000" dirty="0">
                <a:latin typeface="TH Niramit AS" panose="02000506000000020004" pitchFamily="2" charset="-34"/>
                <a:cs typeface="TH Niramit AS" panose="02000506000000020004" pitchFamily="2" charset="-34"/>
              </a:rPr>
              <a:t>Presentation Topics</a:t>
            </a:r>
          </a:p>
        </p:txBody>
      </p:sp>
      <p:sp>
        <p:nvSpPr>
          <p:cNvPr id="13" name="TextBox 12">
            <a:extLst>
              <a:ext uri="{FF2B5EF4-FFF2-40B4-BE49-F238E27FC236}">
                <a16:creationId xmlns:a16="http://schemas.microsoft.com/office/drawing/2014/main" id="{8590A714-2078-40F6-BFD9-6BD9B80F75A7}"/>
              </a:ext>
            </a:extLst>
          </p:cNvPr>
          <p:cNvSpPr txBox="1"/>
          <p:nvPr/>
        </p:nvSpPr>
        <p:spPr>
          <a:xfrm>
            <a:off x="4985019" y="312712"/>
            <a:ext cx="2442950" cy="646331"/>
          </a:xfrm>
          <a:prstGeom prst="rect">
            <a:avLst/>
          </a:prstGeom>
          <a:noFill/>
          <a:ln>
            <a:noFill/>
          </a:ln>
        </p:spPr>
        <p:txBody>
          <a:bodyPr wrap="square">
            <a:spAutoFit/>
          </a:bodyPr>
          <a:lstStyle/>
          <a:p>
            <a:r>
              <a:rPr lang="en-US" sz="3600" b="1" dirty="0">
                <a:latin typeface="TH Niramit AS" panose="02000506000000020004" pitchFamily="2" charset="-34"/>
                <a:cs typeface="TH Niramit AS" panose="02000506000000020004" pitchFamily="2" charset="-34"/>
              </a:rPr>
              <a:t>1. Introduction</a:t>
            </a:r>
            <a:endParaRPr lang="th-TH" sz="3600" b="1" dirty="0">
              <a:latin typeface="TH Niramit AS" panose="02000506000000020004" pitchFamily="2" charset="-34"/>
              <a:cs typeface="TH Niramit AS" panose="02000506000000020004" pitchFamily="2" charset="-34"/>
            </a:endParaRPr>
          </a:p>
        </p:txBody>
      </p:sp>
      <p:sp>
        <p:nvSpPr>
          <p:cNvPr id="15" name="TextBox 14">
            <a:extLst>
              <a:ext uri="{FF2B5EF4-FFF2-40B4-BE49-F238E27FC236}">
                <a16:creationId xmlns:a16="http://schemas.microsoft.com/office/drawing/2014/main" id="{CE20074F-6ABA-4069-84A0-FF27DAD9537A}"/>
              </a:ext>
            </a:extLst>
          </p:cNvPr>
          <p:cNvSpPr txBox="1"/>
          <p:nvPr/>
        </p:nvSpPr>
        <p:spPr>
          <a:xfrm>
            <a:off x="4975493" y="1060494"/>
            <a:ext cx="6062355" cy="646331"/>
          </a:xfrm>
          <a:prstGeom prst="rect">
            <a:avLst/>
          </a:prstGeom>
          <a:noFill/>
          <a:ln>
            <a:noFill/>
          </a:ln>
        </p:spPr>
        <p:txBody>
          <a:bodyPr wrap="square">
            <a:spAutoFit/>
          </a:bodyPr>
          <a:lstStyle/>
          <a:p>
            <a:r>
              <a:rPr lang="en-US" sz="3600" b="1" dirty="0">
                <a:latin typeface="TH Niramit AS" panose="02000506000000020004" pitchFamily="2" charset="-34"/>
                <a:cs typeface="TH Niramit AS" panose="02000506000000020004" pitchFamily="2" charset="-34"/>
              </a:rPr>
              <a:t>2. Definition of Entrepreneurial Ethics</a:t>
            </a:r>
            <a:endParaRPr lang="th-TH" sz="3600" b="1" dirty="0">
              <a:latin typeface="TH Niramit AS" panose="02000506000000020004" pitchFamily="2" charset="-34"/>
              <a:cs typeface="TH Niramit AS" panose="02000506000000020004" pitchFamily="2" charset="-34"/>
            </a:endParaRPr>
          </a:p>
        </p:txBody>
      </p:sp>
      <p:sp>
        <p:nvSpPr>
          <p:cNvPr id="17" name="TextBox 16">
            <a:extLst>
              <a:ext uri="{FF2B5EF4-FFF2-40B4-BE49-F238E27FC236}">
                <a16:creationId xmlns:a16="http://schemas.microsoft.com/office/drawing/2014/main" id="{11D8F80E-C071-431D-A8A2-0089B26DE837}"/>
              </a:ext>
            </a:extLst>
          </p:cNvPr>
          <p:cNvSpPr txBox="1"/>
          <p:nvPr/>
        </p:nvSpPr>
        <p:spPr>
          <a:xfrm>
            <a:off x="191593" y="1831329"/>
            <a:ext cx="8017459" cy="646331"/>
          </a:xfrm>
          <a:prstGeom prst="rect">
            <a:avLst/>
          </a:prstGeom>
          <a:noFill/>
          <a:ln>
            <a:noFill/>
          </a:ln>
        </p:spPr>
        <p:txBody>
          <a:bodyPr wrap="square">
            <a:spAutoFit/>
          </a:bodyPr>
          <a:lstStyle/>
          <a:p>
            <a:r>
              <a:rPr lang="en-US" sz="3600" b="1" dirty="0">
                <a:latin typeface="TH Niramit AS" panose="02000506000000020004" pitchFamily="2" charset="-34"/>
                <a:cs typeface="TH Niramit AS" panose="02000506000000020004" pitchFamily="2" charset="-34"/>
              </a:rPr>
              <a:t>3. The Importance of Ethics in Entrepreneurship</a:t>
            </a:r>
            <a:endParaRPr lang="th-TH" sz="3600" b="1" dirty="0">
              <a:latin typeface="TH Niramit AS" panose="02000506000000020004" pitchFamily="2" charset="-34"/>
              <a:cs typeface="TH Niramit AS" panose="02000506000000020004" pitchFamily="2" charset="-34"/>
            </a:endParaRPr>
          </a:p>
        </p:txBody>
      </p:sp>
      <p:sp>
        <p:nvSpPr>
          <p:cNvPr id="19" name="TextBox 18">
            <a:extLst>
              <a:ext uri="{FF2B5EF4-FFF2-40B4-BE49-F238E27FC236}">
                <a16:creationId xmlns:a16="http://schemas.microsoft.com/office/drawing/2014/main" id="{0D275DE4-446D-43D3-B0C2-F7ED89DEB846}"/>
              </a:ext>
            </a:extLst>
          </p:cNvPr>
          <p:cNvSpPr txBox="1"/>
          <p:nvPr/>
        </p:nvSpPr>
        <p:spPr>
          <a:xfrm>
            <a:off x="191593" y="2571797"/>
            <a:ext cx="8017459" cy="646331"/>
          </a:xfrm>
          <a:prstGeom prst="rect">
            <a:avLst/>
          </a:prstGeom>
          <a:noFill/>
          <a:ln>
            <a:noFill/>
          </a:ln>
        </p:spPr>
        <p:txBody>
          <a:bodyPr wrap="square">
            <a:spAutoFit/>
          </a:bodyPr>
          <a:lstStyle/>
          <a:p>
            <a:r>
              <a:rPr lang="en-US" sz="3600" b="1" dirty="0">
                <a:latin typeface="TH Niramit AS" panose="02000506000000020004" pitchFamily="2" charset="-34"/>
                <a:cs typeface="TH Niramit AS" panose="02000506000000020004" pitchFamily="2" charset="-34"/>
              </a:rPr>
              <a:t>4. Key Principles of Ethics in Entrepreneurship</a:t>
            </a:r>
            <a:endParaRPr lang="th-TH" sz="3600" b="1" dirty="0">
              <a:latin typeface="TH Niramit AS" panose="02000506000000020004" pitchFamily="2" charset="-34"/>
              <a:cs typeface="TH Niramit AS" panose="02000506000000020004" pitchFamily="2" charset="-34"/>
            </a:endParaRPr>
          </a:p>
        </p:txBody>
      </p:sp>
      <p:sp>
        <p:nvSpPr>
          <p:cNvPr id="21" name="TextBox 20">
            <a:extLst>
              <a:ext uri="{FF2B5EF4-FFF2-40B4-BE49-F238E27FC236}">
                <a16:creationId xmlns:a16="http://schemas.microsoft.com/office/drawing/2014/main" id="{FCAFB79F-E447-4D17-8602-B2025231BCF1}"/>
              </a:ext>
            </a:extLst>
          </p:cNvPr>
          <p:cNvSpPr txBox="1"/>
          <p:nvPr/>
        </p:nvSpPr>
        <p:spPr>
          <a:xfrm>
            <a:off x="191593" y="3322674"/>
            <a:ext cx="6866753" cy="646331"/>
          </a:xfrm>
          <a:prstGeom prst="rect">
            <a:avLst/>
          </a:prstGeom>
          <a:noFill/>
          <a:ln>
            <a:noFill/>
          </a:ln>
        </p:spPr>
        <p:txBody>
          <a:bodyPr wrap="square">
            <a:spAutoFit/>
          </a:bodyPr>
          <a:lstStyle/>
          <a:p>
            <a:r>
              <a:rPr lang="en-US" sz="3600" b="1" dirty="0">
                <a:latin typeface="TH Niramit AS" panose="02000506000000020004" pitchFamily="2" charset="-34"/>
                <a:cs typeface="TH Niramit AS" panose="02000506000000020004" pitchFamily="2" charset="-34"/>
              </a:rPr>
              <a:t>5. Ethical Business Practices Examples</a:t>
            </a:r>
            <a:endParaRPr lang="th-TH" sz="3600" b="1" dirty="0">
              <a:latin typeface="TH Niramit AS" panose="02000506000000020004" pitchFamily="2" charset="-34"/>
              <a:cs typeface="TH Niramit AS" panose="02000506000000020004" pitchFamily="2" charset="-34"/>
            </a:endParaRPr>
          </a:p>
        </p:txBody>
      </p:sp>
      <p:sp>
        <p:nvSpPr>
          <p:cNvPr id="23" name="TextBox 22">
            <a:extLst>
              <a:ext uri="{FF2B5EF4-FFF2-40B4-BE49-F238E27FC236}">
                <a16:creationId xmlns:a16="http://schemas.microsoft.com/office/drawing/2014/main" id="{3DE3FE6C-8AD0-41D9-9C93-945E1CDA049E}"/>
              </a:ext>
            </a:extLst>
          </p:cNvPr>
          <p:cNvSpPr txBox="1"/>
          <p:nvPr/>
        </p:nvSpPr>
        <p:spPr>
          <a:xfrm>
            <a:off x="191594" y="4070456"/>
            <a:ext cx="8551714" cy="646331"/>
          </a:xfrm>
          <a:prstGeom prst="rect">
            <a:avLst/>
          </a:prstGeom>
          <a:noFill/>
          <a:ln>
            <a:noFill/>
          </a:ln>
        </p:spPr>
        <p:txBody>
          <a:bodyPr wrap="square">
            <a:spAutoFit/>
          </a:bodyPr>
          <a:lstStyle/>
          <a:p>
            <a:r>
              <a:rPr lang="en-US" sz="3600" b="1" dirty="0">
                <a:latin typeface="TH Niramit AS" panose="02000506000000020004" pitchFamily="2" charset="-34"/>
                <a:cs typeface="TH Niramit AS" panose="02000506000000020004" pitchFamily="2" charset="-34"/>
              </a:rPr>
              <a:t>6. Ethical Challenges and Dilemmas in Entrepreneurship</a:t>
            </a:r>
            <a:endParaRPr lang="th-TH" sz="3600" b="1" dirty="0">
              <a:latin typeface="TH Niramit AS" panose="02000506000000020004" pitchFamily="2" charset="-34"/>
              <a:cs typeface="TH Niramit AS" panose="02000506000000020004" pitchFamily="2" charset="-34"/>
            </a:endParaRPr>
          </a:p>
        </p:txBody>
      </p:sp>
      <p:sp>
        <p:nvSpPr>
          <p:cNvPr id="25" name="TextBox 24">
            <a:extLst>
              <a:ext uri="{FF2B5EF4-FFF2-40B4-BE49-F238E27FC236}">
                <a16:creationId xmlns:a16="http://schemas.microsoft.com/office/drawing/2014/main" id="{5ACA3302-DC41-4FF7-B486-E23647D07B4D}"/>
              </a:ext>
            </a:extLst>
          </p:cNvPr>
          <p:cNvSpPr txBox="1"/>
          <p:nvPr/>
        </p:nvSpPr>
        <p:spPr>
          <a:xfrm>
            <a:off x="191594" y="4816234"/>
            <a:ext cx="8253764" cy="646331"/>
          </a:xfrm>
          <a:prstGeom prst="rect">
            <a:avLst/>
          </a:prstGeom>
          <a:noFill/>
          <a:ln>
            <a:noFill/>
          </a:ln>
        </p:spPr>
        <p:txBody>
          <a:bodyPr wrap="square">
            <a:spAutoFit/>
          </a:bodyPr>
          <a:lstStyle/>
          <a:p>
            <a:r>
              <a:rPr lang="en-US" sz="3600" b="1" dirty="0">
                <a:latin typeface="TH Niramit AS" panose="02000506000000020004" pitchFamily="2" charset="-34"/>
                <a:cs typeface="TH Niramit AS" panose="02000506000000020004" pitchFamily="2" charset="-34"/>
              </a:rPr>
              <a:t>7. How to Build an Ethical Entrepreneurial Culture</a:t>
            </a:r>
            <a:endParaRPr lang="th-TH" sz="3600" b="1" dirty="0">
              <a:latin typeface="TH Niramit AS" panose="02000506000000020004" pitchFamily="2" charset="-34"/>
              <a:cs typeface="TH Niramit AS" panose="02000506000000020004" pitchFamily="2" charset="-34"/>
            </a:endParaRPr>
          </a:p>
        </p:txBody>
      </p:sp>
      <p:sp>
        <p:nvSpPr>
          <p:cNvPr id="27" name="TextBox 26">
            <a:extLst>
              <a:ext uri="{FF2B5EF4-FFF2-40B4-BE49-F238E27FC236}">
                <a16:creationId xmlns:a16="http://schemas.microsoft.com/office/drawing/2014/main" id="{EB872C10-C44F-41D8-AD0B-00E3E6A9B69B}"/>
              </a:ext>
            </a:extLst>
          </p:cNvPr>
          <p:cNvSpPr txBox="1"/>
          <p:nvPr/>
        </p:nvSpPr>
        <p:spPr>
          <a:xfrm>
            <a:off x="191594" y="5566686"/>
            <a:ext cx="7236375" cy="646331"/>
          </a:xfrm>
          <a:prstGeom prst="rect">
            <a:avLst/>
          </a:prstGeom>
          <a:noFill/>
          <a:ln>
            <a:noFill/>
          </a:ln>
        </p:spPr>
        <p:txBody>
          <a:bodyPr wrap="square">
            <a:spAutoFit/>
          </a:bodyPr>
          <a:lstStyle/>
          <a:p>
            <a:r>
              <a:rPr lang="en-US" sz="3600" b="1" dirty="0">
                <a:latin typeface="TH Niramit AS" panose="02000506000000020004" pitchFamily="2" charset="-34"/>
                <a:cs typeface="TH Niramit AS" panose="02000506000000020004" pitchFamily="2" charset="-34"/>
              </a:rPr>
              <a:t>8. Conclusion and Recommendations</a:t>
            </a:r>
            <a:endParaRPr lang="th-TH" sz="3600" b="1" dirty="0">
              <a:latin typeface="TH Niramit AS" panose="02000506000000020004" pitchFamily="2" charset="-34"/>
              <a:cs typeface="TH Niramit AS" panose="02000506000000020004" pitchFamily="2" charset="-34"/>
            </a:endParaRPr>
          </a:p>
        </p:txBody>
      </p:sp>
      <p:sp>
        <p:nvSpPr>
          <p:cNvPr id="30" name="Slide Number Placeholder 1">
            <a:extLst>
              <a:ext uri="{FF2B5EF4-FFF2-40B4-BE49-F238E27FC236}">
                <a16:creationId xmlns:a16="http://schemas.microsoft.com/office/drawing/2014/main" id="{82F7D50C-C2CF-48DF-8769-D184BC282A19}"/>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schemeClr val="tx1"/>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ru-RU" sz="1800" b="1" i="0" u="none" strike="noStrike" kern="1200" cap="none" spc="0" normalizeH="0" baseline="0" noProof="0" dirty="0">
              <a:ln>
                <a:noFill/>
              </a:ln>
              <a:solidFill>
                <a:schemeClr val="tx1"/>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2745843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barn(inVertical)">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barn(inVertical)">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barn(inVertical)">
                                      <p:cBhvr>
                                        <p:cTn id="37" dur="500"/>
                                        <p:tgtEl>
                                          <p:spTgt spid="2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barn(inVertical)">
                                      <p:cBhvr>
                                        <p:cTn id="4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ompasso UOL: Powering the Digital Transformation of Brazil's Largest  Companies - VMware Cloud Community">
            <a:extLst>
              <a:ext uri="{FF2B5EF4-FFF2-40B4-BE49-F238E27FC236}">
                <a16:creationId xmlns:a16="http://schemas.microsoft.com/office/drawing/2014/main" id="{A378E87F-6EAC-4C63-8359-3C3DA27427B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34273" r="1497"/>
          <a:stretch/>
        </p:blipFill>
        <p:spPr bwMode="auto">
          <a:xfrm>
            <a:off x="-1" y="0"/>
            <a:ext cx="837141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ompasso UOL: Powering the Digital Transformation of Brazil's Largest  Companies - VMware Cloud Community">
            <a:extLst>
              <a:ext uri="{FF2B5EF4-FFF2-40B4-BE49-F238E27FC236}">
                <a16:creationId xmlns:a16="http://schemas.microsoft.com/office/drawing/2014/main" id="{DC8736DC-D41A-4730-BC78-9F7E7B6B7B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49" r="69012"/>
          <a:stretch/>
        </p:blipFill>
        <p:spPr bwMode="auto">
          <a:xfrm>
            <a:off x="8371415" y="0"/>
            <a:ext cx="41452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338470" y="425627"/>
            <a:ext cx="3168089" cy="1080938"/>
          </a:xfrm>
          <a:solidFill>
            <a:schemeClr val="bg2">
              <a:alpha val="56000"/>
            </a:schemeClr>
          </a:solidFill>
        </p:spPr>
        <p:txBody>
          <a:bodyPr>
            <a:normAutofit/>
          </a:bodyPr>
          <a:lstStyle/>
          <a:p>
            <a:pPr algn="ctr"/>
            <a:r>
              <a:rPr lang="en-US" sz="4400" dirty="0">
                <a:latin typeface="TH Niramit AS" panose="02000506000000020004" pitchFamily="2" charset="-34"/>
                <a:cs typeface="TH Niramit AS" panose="02000506000000020004" pitchFamily="2" charset="-34"/>
              </a:rPr>
              <a:t>1. Introduction</a:t>
            </a:r>
          </a:p>
        </p:txBody>
      </p:sp>
      <p:sp>
        <p:nvSpPr>
          <p:cNvPr id="11" name="TextBox 10">
            <a:extLst>
              <a:ext uri="{FF2B5EF4-FFF2-40B4-BE49-F238E27FC236}">
                <a16:creationId xmlns:a16="http://schemas.microsoft.com/office/drawing/2014/main" id="{848FFD91-159C-4065-A6E2-23E36C1E1C0F}"/>
              </a:ext>
            </a:extLst>
          </p:cNvPr>
          <p:cNvSpPr txBox="1"/>
          <p:nvPr/>
        </p:nvSpPr>
        <p:spPr>
          <a:xfrm>
            <a:off x="5052373" y="1747146"/>
            <a:ext cx="7139627" cy="5016758"/>
          </a:xfrm>
          <a:prstGeom prst="rect">
            <a:avLst/>
          </a:prstGeom>
          <a:noFill/>
        </p:spPr>
        <p:txBody>
          <a:bodyPr wrap="square">
            <a:spAutoFit/>
          </a:bodyPr>
          <a:lstStyle/>
          <a:p>
            <a:r>
              <a:rPr lang="th-TH" sz="3200" b="1" dirty="0">
                <a:solidFill>
                  <a:schemeClr val="bg1"/>
                </a:solidFill>
                <a:latin typeface="TH Niramit AS" panose="02000506000000020004" pitchFamily="2" charset="-34"/>
                <a:cs typeface="TH Niramit AS" panose="02000506000000020004" pitchFamily="2" charset="-34"/>
              </a:rPr>
              <a:t>	</a:t>
            </a:r>
            <a:r>
              <a:rPr lang="en-US" sz="3200" b="1" dirty="0">
                <a:solidFill>
                  <a:schemeClr val="bg1"/>
                </a:solidFill>
                <a:latin typeface="TH Niramit AS" panose="02000506000000020004" pitchFamily="2" charset="-34"/>
                <a:cs typeface="TH Niramit AS" panose="02000506000000020004" pitchFamily="2" charset="-34"/>
              </a:rPr>
              <a:t>Entrepreneurial ethics, put simply, is about conducting business in a morally upright manner.       It involves making choices and taking steps that take into consideration how our decisions and actions may affect others and the environment. While entrepreneurship often focuses on innovation and financial success, ethical considerations ensure that entrepreneurs operate with integrity and take into account the needs of stakeholders beyond just profits.</a:t>
            </a:r>
            <a:endParaRPr lang="th-TH" sz="3200" b="1" dirty="0">
              <a:solidFill>
                <a:schemeClr val="bg1"/>
              </a:solidFill>
              <a:latin typeface="TH Niramit AS" panose="02000506000000020004" pitchFamily="2" charset="-34"/>
              <a:cs typeface="TH Niramit AS" panose="02000506000000020004" pitchFamily="2" charset="-34"/>
            </a:endParaRPr>
          </a:p>
        </p:txBody>
      </p:sp>
      <p:sp>
        <p:nvSpPr>
          <p:cNvPr id="12" name="Slide Number Placeholder 1">
            <a:extLst>
              <a:ext uri="{FF2B5EF4-FFF2-40B4-BE49-F238E27FC236}">
                <a16:creationId xmlns:a16="http://schemas.microsoft.com/office/drawing/2014/main" id="{439BB342-130A-4DCF-89E9-DFE3B4F0A4BB}"/>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prstClr val="white"/>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ru-RU" sz="1800" b="1" i="0" u="none" strike="noStrike" kern="1200" cap="none" spc="0" normalizeH="0" baseline="0" noProof="0" dirty="0">
              <a:ln>
                <a:noFill/>
              </a:ln>
              <a:solidFill>
                <a:prstClr val="white"/>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42052078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ompasso UOL: Powering the Digital Transformation of Brazil's Largest  Companies - VMware Cloud Community">
            <a:extLst>
              <a:ext uri="{FF2B5EF4-FFF2-40B4-BE49-F238E27FC236}">
                <a16:creationId xmlns:a16="http://schemas.microsoft.com/office/drawing/2014/main" id="{A378E87F-6EAC-4C63-8359-3C3DA27427B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34273" r="1497"/>
          <a:stretch/>
        </p:blipFill>
        <p:spPr bwMode="auto">
          <a:xfrm>
            <a:off x="-1" y="0"/>
            <a:ext cx="837141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ompasso UOL: Powering the Digital Transformation of Brazil's Largest  Companies - VMware Cloud Community">
            <a:extLst>
              <a:ext uri="{FF2B5EF4-FFF2-40B4-BE49-F238E27FC236}">
                <a16:creationId xmlns:a16="http://schemas.microsoft.com/office/drawing/2014/main" id="{DC8736DC-D41A-4730-BC78-9F7E7B6B7B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49" r="69012"/>
          <a:stretch/>
        </p:blipFill>
        <p:spPr bwMode="auto">
          <a:xfrm>
            <a:off x="8371415" y="0"/>
            <a:ext cx="41452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338470" y="425627"/>
            <a:ext cx="3168089" cy="1080938"/>
          </a:xfrm>
          <a:solidFill>
            <a:schemeClr val="bg2">
              <a:alpha val="56000"/>
            </a:schemeClr>
          </a:solidFill>
        </p:spPr>
        <p:txBody>
          <a:bodyPr>
            <a:normAutofit/>
          </a:bodyPr>
          <a:lstStyle/>
          <a:p>
            <a:pPr algn="ctr"/>
            <a:r>
              <a:rPr lang="en-US" sz="4400" dirty="0">
                <a:latin typeface="TH Niramit AS" panose="02000506000000020004" pitchFamily="2" charset="-34"/>
                <a:cs typeface="TH Niramit AS" panose="02000506000000020004" pitchFamily="2" charset="-34"/>
              </a:rPr>
              <a:t>1. Introduction</a:t>
            </a:r>
          </a:p>
        </p:txBody>
      </p:sp>
      <p:sp>
        <p:nvSpPr>
          <p:cNvPr id="11" name="TextBox 10">
            <a:extLst>
              <a:ext uri="{FF2B5EF4-FFF2-40B4-BE49-F238E27FC236}">
                <a16:creationId xmlns:a16="http://schemas.microsoft.com/office/drawing/2014/main" id="{848FFD91-159C-4065-A6E2-23E36C1E1C0F}"/>
              </a:ext>
            </a:extLst>
          </p:cNvPr>
          <p:cNvSpPr txBox="1"/>
          <p:nvPr/>
        </p:nvSpPr>
        <p:spPr>
          <a:xfrm>
            <a:off x="5052373" y="1747146"/>
            <a:ext cx="7139627" cy="3785652"/>
          </a:xfrm>
          <a:prstGeom prst="rect">
            <a:avLst/>
          </a:prstGeom>
          <a:noFill/>
        </p:spPr>
        <p:txBody>
          <a:bodyPr wrap="square">
            <a:spAutoFit/>
          </a:bodyPr>
          <a:lstStyle/>
          <a:p>
            <a:r>
              <a:rPr lang="th-TH" sz="4000" b="1" dirty="0">
                <a:solidFill>
                  <a:schemeClr val="bg1"/>
                </a:solidFill>
                <a:latin typeface="TH Niramit AS" panose="02000506000000020004" pitchFamily="2" charset="-34"/>
                <a:cs typeface="TH Niramit AS" panose="02000506000000020004" pitchFamily="2" charset="-34"/>
              </a:rPr>
              <a:t>	</a:t>
            </a:r>
            <a:r>
              <a:rPr lang="en-US" sz="4000" b="1" dirty="0">
                <a:solidFill>
                  <a:schemeClr val="bg1"/>
                </a:solidFill>
                <a:latin typeface="TH Niramit AS" panose="02000506000000020004" pitchFamily="2" charset="-34"/>
                <a:cs typeface="TH Niramit AS" panose="02000506000000020004" pitchFamily="2" charset="-34"/>
              </a:rPr>
              <a:t>The significance of entrepreneurial ethics lies in its ability to establish trust and credibility. When entrepreneurs prioritize honesty, transparency, and fairness, they build strong relationships with their stakeholders. </a:t>
            </a:r>
            <a:endParaRPr lang="th-TH" sz="4000" b="1" dirty="0">
              <a:solidFill>
                <a:schemeClr val="bg1"/>
              </a:solidFill>
              <a:latin typeface="TH Niramit AS" panose="02000506000000020004" pitchFamily="2" charset="-34"/>
              <a:cs typeface="TH Niramit AS" panose="02000506000000020004" pitchFamily="2" charset="-34"/>
            </a:endParaRPr>
          </a:p>
        </p:txBody>
      </p:sp>
      <p:sp>
        <p:nvSpPr>
          <p:cNvPr id="12" name="Slide Number Placeholder 1">
            <a:extLst>
              <a:ext uri="{FF2B5EF4-FFF2-40B4-BE49-F238E27FC236}">
                <a16:creationId xmlns:a16="http://schemas.microsoft.com/office/drawing/2014/main" id="{439BB342-130A-4DCF-89E9-DFE3B4F0A4BB}"/>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prstClr val="white"/>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ru-RU" sz="1800" b="1" i="0" u="none" strike="noStrike" kern="1200" cap="none" spc="0" normalizeH="0" baseline="0" noProof="0" dirty="0">
              <a:ln>
                <a:noFill/>
              </a:ln>
              <a:solidFill>
                <a:prstClr val="white"/>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2901723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ompasso UOL: Powering the Digital Transformation of Brazil's Largest  Companies - VMware Cloud Community">
            <a:extLst>
              <a:ext uri="{FF2B5EF4-FFF2-40B4-BE49-F238E27FC236}">
                <a16:creationId xmlns:a16="http://schemas.microsoft.com/office/drawing/2014/main" id="{A378E87F-6EAC-4C63-8359-3C3DA27427B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34273" r="1497"/>
          <a:stretch/>
        </p:blipFill>
        <p:spPr bwMode="auto">
          <a:xfrm>
            <a:off x="-1" y="0"/>
            <a:ext cx="837141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ompasso UOL: Powering the Digital Transformation of Brazil's Largest  Companies - VMware Cloud Community">
            <a:extLst>
              <a:ext uri="{FF2B5EF4-FFF2-40B4-BE49-F238E27FC236}">
                <a16:creationId xmlns:a16="http://schemas.microsoft.com/office/drawing/2014/main" id="{DC8736DC-D41A-4730-BC78-9F7E7B6B7B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49" r="69012"/>
          <a:stretch/>
        </p:blipFill>
        <p:spPr bwMode="auto">
          <a:xfrm>
            <a:off x="8371415" y="0"/>
            <a:ext cx="41452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1338470" y="425627"/>
            <a:ext cx="3168089" cy="1080938"/>
          </a:xfrm>
          <a:solidFill>
            <a:schemeClr val="bg2">
              <a:alpha val="56000"/>
            </a:schemeClr>
          </a:solidFill>
        </p:spPr>
        <p:txBody>
          <a:bodyPr>
            <a:normAutofit/>
          </a:bodyPr>
          <a:lstStyle/>
          <a:p>
            <a:pPr algn="ctr"/>
            <a:r>
              <a:rPr lang="en-US" sz="4400" dirty="0">
                <a:latin typeface="TH Niramit AS" panose="02000506000000020004" pitchFamily="2" charset="-34"/>
                <a:cs typeface="TH Niramit AS" panose="02000506000000020004" pitchFamily="2" charset="-34"/>
              </a:rPr>
              <a:t>1. Introduction</a:t>
            </a:r>
          </a:p>
        </p:txBody>
      </p:sp>
      <p:sp>
        <p:nvSpPr>
          <p:cNvPr id="11" name="TextBox 10">
            <a:extLst>
              <a:ext uri="{FF2B5EF4-FFF2-40B4-BE49-F238E27FC236}">
                <a16:creationId xmlns:a16="http://schemas.microsoft.com/office/drawing/2014/main" id="{848FFD91-159C-4065-A6E2-23E36C1E1C0F}"/>
              </a:ext>
            </a:extLst>
          </p:cNvPr>
          <p:cNvSpPr txBox="1"/>
          <p:nvPr/>
        </p:nvSpPr>
        <p:spPr>
          <a:xfrm>
            <a:off x="5052373" y="1747146"/>
            <a:ext cx="7139627" cy="3416320"/>
          </a:xfrm>
          <a:prstGeom prst="rect">
            <a:avLst/>
          </a:prstGeom>
          <a:noFill/>
        </p:spPr>
        <p:txBody>
          <a:bodyPr wrap="square">
            <a:spAutoFit/>
          </a:bodyPr>
          <a:lstStyle/>
          <a:p>
            <a:r>
              <a:rPr lang="th-TH" sz="3600" b="1" dirty="0">
                <a:solidFill>
                  <a:schemeClr val="bg1"/>
                </a:solidFill>
                <a:latin typeface="TH Niramit AS" panose="02000506000000020004" pitchFamily="2" charset="-34"/>
                <a:cs typeface="TH Niramit AS" panose="02000506000000020004" pitchFamily="2" charset="-34"/>
              </a:rPr>
              <a:t>	</a:t>
            </a:r>
            <a:r>
              <a:rPr lang="en-US" sz="3600" b="1" dirty="0">
                <a:solidFill>
                  <a:schemeClr val="bg1"/>
                </a:solidFill>
                <a:latin typeface="TH Niramit AS" panose="02000506000000020004" pitchFamily="2" charset="-34"/>
                <a:cs typeface="TH Niramit AS" panose="02000506000000020004" pitchFamily="2" charset="-34"/>
              </a:rPr>
              <a:t>Long-term sustainability and growth are also facilitated by ethical entrepreneurship. Entrepreneurs may develop plans that benefit not only their bottom line but society as a whole by taking the social and environmental effects of their activities into consideration. </a:t>
            </a:r>
            <a:endParaRPr lang="th-TH" sz="3600" b="1" dirty="0">
              <a:solidFill>
                <a:schemeClr val="bg1"/>
              </a:solidFill>
              <a:latin typeface="TH Niramit AS" panose="02000506000000020004" pitchFamily="2" charset="-34"/>
              <a:cs typeface="TH Niramit AS" panose="02000506000000020004" pitchFamily="2" charset="-34"/>
            </a:endParaRPr>
          </a:p>
        </p:txBody>
      </p:sp>
      <p:sp>
        <p:nvSpPr>
          <p:cNvPr id="12" name="Slide Number Placeholder 1">
            <a:extLst>
              <a:ext uri="{FF2B5EF4-FFF2-40B4-BE49-F238E27FC236}">
                <a16:creationId xmlns:a16="http://schemas.microsoft.com/office/drawing/2014/main" id="{439BB342-130A-4DCF-89E9-DFE3B4F0A4BB}"/>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prstClr val="white"/>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u-RU" sz="1800" b="1" i="0" u="none" strike="noStrike" kern="1200" cap="none" spc="0" normalizeH="0" baseline="0" noProof="0" dirty="0">
              <a:ln>
                <a:noFill/>
              </a:ln>
              <a:solidFill>
                <a:prstClr val="white"/>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3988686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8E03B5-D6D0-4526-8425-A15DF9D21635}"/>
              </a:ext>
            </a:extLst>
          </p:cNvPr>
          <p:cNvSpPr>
            <a:spLocks noGrp="1"/>
          </p:cNvSpPr>
          <p:nvPr>
            <p:ph type="body" sz="quarter" idx="13"/>
          </p:nvPr>
        </p:nvSpPr>
        <p:spPr>
          <a:xfrm>
            <a:off x="0" y="2085976"/>
            <a:ext cx="12192000" cy="4592226"/>
          </a:xfrm>
          <a:prstGeom prst="homePlate">
            <a:avLst/>
          </a:prstGeom>
          <a:solidFill>
            <a:srgbClr val="C00000">
              <a:alpha val="46000"/>
            </a:srgbClr>
          </a:solidFill>
        </p:spPr>
        <p:txBody>
          <a:bodyPr>
            <a:noAutofit/>
          </a:bodyPr>
          <a:lstStyle/>
          <a:p>
            <a:pPr marL="0" indent="0">
              <a:buNone/>
            </a:pPr>
            <a:r>
              <a:rPr lang="en-US" sz="3200" b="1" dirty="0">
                <a:solidFill>
                  <a:srgbClr val="FFFF00"/>
                </a:solidFill>
                <a:latin typeface="TH Niramit AS" panose="02000506000000020004" pitchFamily="2" charset="-34"/>
                <a:cs typeface="TH Niramit AS" panose="02000506000000020004" pitchFamily="2" charset="-34"/>
              </a:rPr>
              <a:t>     Business ethics in entrepreneurship involves making ethical decisions and taking responsible actions that go beyond mere financial gains. It encompasses various aspects, including honesty, fairness, integrity, and social responsibility.</a:t>
            </a:r>
          </a:p>
          <a:p>
            <a:pPr marL="0" indent="0">
              <a:buNone/>
            </a:pPr>
            <a:r>
              <a:rPr lang="en-US" sz="3200" b="1" dirty="0">
                <a:solidFill>
                  <a:srgbClr val="FFFFFF"/>
                </a:solidFill>
                <a:latin typeface="TH Niramit AS" panose="02000506000000020004" pitchFamily="2" charset="-34"/>
                <a:cs typeface="TH Niramit AS" panose="02000506000000020004" pitchFamily="2" charset="-34"/>
              </a:rPr>
              <a:t>     Imagine a scenario where an entrepreneur discovers that a competitor has developed a groundbreaking technology. The entrepreneur faces a dilemma: Should they try to obtain the technology through unethical means, such as corporate espionage or intellectual property theft, or should they compete fairly and ethically by investing in research and development? Business ethics would require the entrepreneur to choose the latter option, upholding principles of fairness and integrity.</a:t>
            </a:r>
            <a:endParaRPr lang="th-TH" sz="3200" b="1" dirty="0">
              <a:solidFill>
                <a:srgbClr val="FFFFFF"/>
              </a:solidFill>
              <a:latin typeface="TH Niramit AS" panose="02000506000000020004" pitchFamily="2" charset="-34"/>
              <a:cs typeface="TH Niramit AS" panose="02000506000000020004" pitchFamily="2" charset="-34"/>
            </a:endParaRPr>
          </a:p>
        </p:txBody>
      </p:sp>
      <p:sp>
        <p:nvSpPr>
          <p:cNvPr id="2" name="Title 1">
            <a:extLst>
              <a:ext uri="{FF2B5EF4-FFF2-40B4-BE49-F238E27FC236}">
                <a16:creationId xmlns:a16="http://schemas.microsoft.com/office/drawing/2014/main" id="{26CB60B1-7598-4ABF-9BD5-6A5565CE5EB4}"/>
              </a:ext>
            </a:extLst>
          </p:cNvPr>
          <p:cNvSpPr>
            <a:spLocks noGrp="1"/>
          </p:cNvSpPr>
          <p:nvPr>
            <p:ph type="title"/>
          </p:nvPr>
        </p:nvSpPr>
        <p:spPr>
          <a:xfrm>
            <a:off x="0" y="732384"/>
            <a:ext cx="9613861" cy="1080938"/>
          </a:xfrm>
          <a:noFill/>
        </p:spPr>
        <p:txBody>
          <a:bodyPr>
            <a:normAutofit/>
          </a:bodyPr>
          <a:lstStyle/>
          <a:p>
            <a:pPr algn="ctr"/>
            <a:r>
              <a:rPr lang="en-US" sz="4400" dirty="0">
                <a:latin typeface="TH Niramit AS" panose="02000506000000020004" pitchFamily="2" charset="-34"/>
                <a:cs typeface="TH Niramit AS" panose="02000506000000020004" pitchFamily="2" charset="-34"/>
              </a:rPr>
              <a:t>2. Definition of Entrepreneurial Ethics</a:t>
            </a:r>
            <a:endParaRPr lang="th-TH" sz="4400" dirty="0">
              <a:latin typeface="TH Niramit AS" panose="02000506000000020004" pitchFamily="2" charset="-34"/>
              <a:cs typeface="TH Niramit AS" panose="02000506000000020004" pitchFamily="2" charset="-34"/>
            </a:endParaRPr>
          </a:p>
        </p:txBody>
      </p:sp>
      <p:pic>
        <p:nvPicPr>
          <p:cNvPr id="9222" name="Picture 6" descr="Robotic Process Automation versus Digital Process Automation">
            <a:extLst>
              <a:ext uri="{FF2B5EF4-FFF2-40B4-BE49-F238E27FC236}">
                <a16:creationId xmlns:a16="http://schemas.microsoft.com/office/drawing/2014/main" id="{7F387B62-553C-45CE-97B1-66D305234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94" r="12519"/>
          <a:stretch/>
        </p:blipFill>
        <p:spPr bwMode="auto">
          <a:xfrm>
            <a:off x="10576559" y="588549"/>
            <a:ext cx="1767841" cy="139908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74B19F6A-48C9-4DEF-A8A2-3C670D01841C}"/>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prstClr val="white"/>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u-RU" sz="1800" b="1" i="0" u="none" strike="noStrike" kern="1200" cap="none" spc="0" normalizeH="0" baseline="0" noProof="0" dirty="0">
              <a:ln>
                <a:noFill/>
              </a:ln>
              <a:solidFill>
                <a:prstClr val="white"/>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3559952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charRg st="242" end="729"/>
                                            </p:txEl>
                                          </p:spTgt>
                                        </p:tgtEl>
                                        <p:attrNameLst>
                                          <p:attrName>style.visibility</p:attrName>
                                        </p:attrNameLst>
                                      </p:cBhvr>
                                      <p:to>
                                        <p:strVal val="visible"/>
                                      </p:to>
                                    </p:set>
                                    <p:animEffect transition="in" filter="barn(inVertical)">
                                      <p:cBhvr>
                                        <p:cTn id="12" dur="500"/>
                                        <p:tgtEl>
                                          <p:spTgt spid="5">
                                            <p:txEl>
                                              <p:charRg st="242" end="7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8E03B5-D6D0-4526-8425-A15DF9D21635}"/>
              </a:ext>
            </a:extLst>
          </p:cNvPr>
          <p:cNvSpPr>
            <a:spLocks noGrp="1"/>
          </p:cNvSpPr>
          <p:nvPr>
            <p:ph type="body" sz="quarter" idx="13"/>
          </p:nvPr>
        </p:nvSpPr>
        <p:spPr>
          <a:xfrm>
            <a:off x="0" y="2085976"/>
            <a:ext cx="12192000" cy="4183476"/>
          </a:xfrm>
          <a:prstGeom prst="homePlate">
            <a:avLst/>
          </a:prstGeom>
          <a:solidFill>
            <a:srgbClr val="C00000">
              <a:alpha val="46000"/>
            </a:srgbClr>
          </a:solidFill>
        </p:spPr>
        <p:txBody>
          <a:bodyPr>
            <a:noAutofit/>
          </a:bodyPr>
          <a:lstStyle/>
          <a:p>
            <a:pPr marL="0" indent="0">
              <a:buNone/>
            </a:pPr>
            <a:r>
              <a:rPr lang="en-US" sz="3600" b="1" dirty="0">
                <a:solidFill>
                  <a:srgbClr val="FFFF00"/>
                </a:solidFill>
                <a:latin typeface="TH Niramit AS" panose="02000506000000020004" pitchFamily="2" charset="-34"/>
                <a:cs typeface="TH Niramit AS" panose="02000506000000020004" pitchFamily="2" charset="-34"/>
              </a:rPr>
              <a:t>     Business ethics in entrepreneurship is not limited to interactions with competitors. It extends to all stakeholders. Including employees, customers, suppliers, and the broader community. For instance, ethical entrepreneurs put their employees’ welfare and fair treatment first. They provide chances for growth and development, a secure working environment, and fair pay. By doing this, they create a devoted and driven team that helps the business succeed.</a:t>
            </a:r>
            <a:endParaRPr lang="th-TH" sz="3600" b="1" dirty="0">
              <a:solidFill>
                <a:srgbClr val="FFFFFF"/>
              </a:solidFill>
              <a:latin typeface="TH Niramit AS" panose="02000506000000020004" pitchFamily="2" charset="-34"/>
              <a:cs typeface="TH Niramit AS" panose="02000506000000020004" pitchFamily="2" charset="-34"/>
            </a:endParaRPr>
          </a:p>
        </p:txBody>
      </p:sp>
      <p:sp>
        <p:nvSpPr>
          <p:cNvPr id="2" name="Title 1">
            <a:extLst>
              <a:ext uri="{FF2B5EF4-FFF2-40B4-BE49-F238E27FC236}">
                <a16:creationId xmlns:a16="http://schemas.microsoft.com/office/drawing/2014/main" id="{26CB60B1-7598-4ABF-9BD5-6A5565CE5EB4}"/>
              </a:ext>
            </a:extLst>
          </p:cNvPr>
          <p:cNvSpPr>
            <a:spLocks noGrp="1"/>
          </p:cNvSpPr>
          <p:nvPr>
            <p:ph type="title"/>
          </p:nvPr>
        </p:nvSpPr>
        <p:spPr>
          <a:xfrm>
            <a:off x="0" y="732384"/>
            <a:ext cx="9613861" cy="1080938"/>
          </a:xfrm>
          <a:noFill/>
        </p:spPr>
        <p:txBody>
          <a:bodyPr>
            <a:normAutofit/>
          </a:bodyPr>
          <a:lstStyle/>
          <a:p>
            <a:pPr algn="ctr"/>
            <a:r>
              <a:rPr lang="en-US" sz="4400" dirty="0">
                <a:latin typeface="TH Niramit AS" panose="02000506000000020004" pitchFamily="2" charset="-34"/>
                <a:cs typeface="TH Niramit AS" panose="02000506000000020004" pitchFamily="2" charset="-34"/>
              </a:rPr>
              <a:t>2. Definition of Entrepreneurial Ethics</a:t>
            </a:r>
            <a:endParaRPr lang="th-TH" sz="4400" dirty="0">
              <a:latin typeface="TH Niramit AS" panose="02000506000000020004" pitchFamily="2" charset="-34"/>
              <a:cs typeface="TH Niramit AS" panose="02000506000000020004" pitchFamily="2" charset="-34"/>
            </a:endParaRPr>
          </a:p>
        </p:txBody>
      </p:sp>
      <p:pic>
        <p:nvPicPr>
          <p:cNvPr id="9222" name="Picture 6" descr="Robotic Process Automation versus Digital Process Automation">
            <a:extLst>
              <a:ext uri="{FF2B5EF4-FFF2-40B4-BE49-F238E27FC236}">
                <a16:creationId xmlns:a16="http://schemas.microsoft.com/office/drawing/2014/main" id="{7F387B62-553C-45CE-97B1-66D305234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94" r="12519"/>
          <a:stretch/>
        </p:blipFill>
        <p:spPr bwMode="auto">
          <a:xfrm>
            <a:off x="10576559" y="588549"/>
            <a:ext cx="1767841" cy="139908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74B19F6A-48C9-4DEF-A8A2-3C670D01841C}"/>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prstClr val="white"/>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1800" b="1" i="0" u="none" strike="noStrike" kern="1200" cap="none" spc="0" normalizeH="0" baseline="0" noProof="0" dirty="0">
              <a:ln>
                <a:noFill/>
              </a:ln>
              <a:solidFill>
                <a:prstClr val="white"/>
              </a:solidFill>
              <a:effectLst/>
              <a:uLnTx/>
              <a:uFillTx/>
              <a:latin typeface="Arial"/>
              <a:cs typeface="TH Niramit AS" panose="02000506000000020004" pitchFamily="2" charset="-34"/>
            </a:endParaRPr>
          </a:p>
        </p:txBody>
      </p:sp>
    </p:spTree>
    <p:extLst>
      <p:ext uri="{BB962C8B-B14F-4D97-AF65-F5344CB8AC3E}">
        <p14:creationId xmlns:p14="http://schemas.microsoft.com/office/powerpoint/2010/main" val="309336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A8D400-33B9-4179-9B11-774AD944893C}"/>
              </a:ext>
            </a:extLst>
          </p:cNvPr>
          <p:cNvPicPr>
            <a:picLocks noChangeAspect="1"/>
          </p:cNvPicPr>
          <p:nvPr/>
        </p:nvPicPr>
        <p:blipFill>
          <a:blip r:embed="rId2"/>
          <a:stretch>
            <a:fillRect/>
          </a:stretch>
        </p:blipFill>
        <p:spPr>
          <a:xfrm>
            <a:off x="-9928" y="-3313"/>
            <a:ext cx="12000000" cy="6858000"/>
          </a:xfrm>
          <a:prstGeom prst="rect">
            <a:avLst/>
          </a:prstGeom>
        </p:spPr>
      </p:pic>
      <p:sp>
        <p:nvSpPr>
          <p:cNvPr id="3" name="Rectangle 2">
            <a:extLst>
              <a:ext uri="{FF2B5EF4-FFF2-40B4-BE49-F238E27FC236}">
                <a16:creationId xmlns:a16="http://schemas.microsoft.com/office/drawing/2014/main" id="{3C7E1BA9-A738-4433-BC51-9046FC7F35D4}"/>
              </a:ext>
            </a:extLst>
          </p:cNvPr>
          <p:cNvSpPr/>
          <p:nvPr/>
        </p:nvSpPr>
        <p:spPr>
          <a:xfrm>
            <a:off x="10553699" y="0"/>
            <a:ext cx="1638300" cy="68580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h-TH"/>
          </a:p>
        </p:txBody>
      </p:sp>
      <p:sp>
        <p:nvSpPr>
          <p:cNvPr id="33" name="Oval 32" descr="Circle shape">
            <a:extLst>
              <a:ext uri="{FF2B5EF4-FFF2-40B4-BE49-F238E27FC236}">
                <a16:creationId xmlns:a16="http://schemas.microsoft.com/office/drawing/2014/main" id="{155D8ED4-0127-4D80-83B3-EEFECBC1FDE3}"/>
              </a:ext>
            </a:extLst>
          </p:cNvPr>
          <p:cNvSpPr/>
          <p:nvPr/>
        </p:nvSpPr>
        <p:spPr>
          <a:xfrm>
            <a:off x="3589648" y="2971825"/>
            <a:ext cx="384048" cy="384048"/>
          </a:xfrm>
          <a:prstGeom prst="ellipse">
            <a:avLst/>
          </a:prstGeom>
          <a:solidFill>
            <a:schemeClr val="accent1"/>
          </a:solidFill>
          <a:ln w="1270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chemeClr val="accent1"/>
              </a:solidFill>
              <a:effectLst/>
              <a:uLnTx/>
              <a:uFillTx/>
              <a:latin typeface="Calibri" panose="020F0502020204030204"/>
            </a:endParaRPr>
          </a:p>
        </p:txBody>
      </p:sp>
      <p:sp>
        <p:nvSpPr>
          <p:cNvPr id="34" name="Oval 33" descr="Circle shape">
            <a:extLst>
              <a:ext uri="{FF2B5EF4-FFF2-40B4-BE49-F238E27FC236}">
                <a16:creationId xmlns:a16="http://schemas.microsoft.com/office/drawing/2014/main" id="{FFBD5870-BC3D-4CC5-B1DE-B0A68321A629}"/>
              </a:ext>
            </a:extLst>
          </p:cNvPr>
          <p:cNvSpPr/>
          <p:nvPr/>
        </p:nvSpPr>
        <p:spPr>
          <a:xfrm>
            <a:off x="3589648" y="4493147"/>
            <a:ext cx="384048" cy="384048"/>
          </a:xfrm>
          <a:prstGeom prst="ellipse">
            <a:avLst/>
          </a:prstGeom>
          <a:solidFill>
            <a:schemeClr val="accent1"/>
          </a:solidFill>
          <a:ln w="1270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chemeClr val="accent1"/>
              </a:solidFill>
              <a:effectLst/>
              <a:uLnTx/>
              <a:uFillTx/>
              <a:latin typeface="Calibri" panose="020F0502020204030204"/>
            </a:endParaRPr>
          </a:p>
        </p:txBody>
      </p:sp>
      <p:sp>
        <p:nvSpPr>
          <p:cNvPr id="35" name="Oval 34" descr="Circle shape">
            <a:extLst>
              <a:ext uri="{FF2B5EF4-FFF2-40B4-BE49-F238E27FC236}">
                <a16:creationId xmlns:a16="http://schemas.microsoft.com/office/drawing/2014/main" id="{75EF33FB-3928-4D37-9673-BC07DEFC9725}"/>
              </a:ext>
            </a:extLst>
          </p:cNvPr>
          <p:cNvSpPr/>
          <p:nvPr/>
        </p:nvSpPr>
        <p:spPr>
          <a:xfrm>
            <a:off x="3589648" y="3728467"/>
            <a:ext cx="384048" cy="384048"/>
          </a:xfrm>
          <a:prstGeom prst="ellipse">
            <a:avLst/>
          </a:prstGeom>
          <a:solidFill>
            <a:schemeClr val="accent1"/>
          </a:solidFill>
          <a:ln w="1270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chemeClr val="accent1"/>
              </a:solidFill>
              <a:effectLst/>
              <a:uLnTx/>
              <a:uFillTx/>
              <a:latin typeface="Calibri" panose="020F0502020204030204"/>
            </a:endParaRPr>
          </a:p>
        </p:txBody>
      </p:sp>
      <p:sp>
        <p:nvSpPr>
          <p:cNvPr id="36" name="Oval 35" descr="Circle shape">
            <a:extLst>
              <a:ext uri="{FF2B5EF4-FFF2-40B4-BE49-F238E27FC236}">
                <a16:creationId xmlns:a16="http://schemas.microsoft.com/office/drawing/2014/main" id="{1ED1F066-32A4-44DB-935E-742D4BD069E7}"/>
              </a:ext>
            </a:extLst>
          </p:cNvPr>
          <p:cNvSpPr/>
          <p:nvPr/>
        </p:nvSpPr>
        <p:spPr>
          <a:xfrm>
            <a:off x="3589648" y="5256569"/>
            <a:ext cx="384048" cy="384048"/>
          </a:xfrm>
          <a:prstGeom prst="ellipse">
            <a:avLst/>
          </a:prstGeom>
          <a:solidFill>
            <a:schemeClr val="accent1"/>
          </a:solidFill>
          <a:ln w="1270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chemeClr val="accent1"/>
              </a:solidFill>
              <a:effectLst/>
              <a:uLnTx/>
              <a:uFillTx/>
              <a:latin typeface="Calibri" panose="020F0502020204030204"/>
            </a:endParaRPr>
          </a:p>
        </p:txBody>
      </p:sp>
      <p:sp>
        <p:nvSpPr>
          <p:cNvPr id="37" name="Oval 36" descr="Circle shape">
            <a:extLst>
              <a:ext uri="{FF2B5EF4-FFF2-40B4-BE49-F238E27FC236}">
                <a16:creationId xmlns:a16="http://schemas.microsoft.com/office/drawing/2014/main" id="{D25A229D-4892-407A-A4A3-2D48BD5C7932}"/>
              </a:ext>
            </a:extLst>
          </p:cNvPr>
          <p:cNvSpPr/>
          <p:nvPr/>
        </p:nvSpPr>
        <p:spPr>
          <a:xfrm>
            <a:off x="3589648" y="6030615"/>
            <a:ext cx="384048" cy="384048"/>
          </a:xfrm>
          <a:prstGeom prst="ellipse">
            <a:avLst/>
          </a:prstGeom>
          <a:solidFill>
            <a:schemeClr val="accent1"/>
          </a:solidFill>
          <a:ln w="1270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chemeClr val="accent1"/>
              </a:solidFill>
              <a:effectLst/>
              <a:uLnTx/>
              <a:uFillTx/>
              <a:latin typeface="Calibri" panose="020F0502020204030204"/>
            </a:endParaRPr>
          </a:p>
        </p:txBody>
      </p:sp>
      <p:sp>
        <p:nvSpPr>
          <p:cNvPr id="8" name="Title 7">
            <a:extLst>
              <a:ext uri="{FF2B5EF4-FFF2-40B4-BE49-F238E27FC236}">
                <a16:creationId xmlns:a16="http://schemas.microsoft.com/office/drawing/2014/main" id="{CD8BAD2F-DBED-4C88-9D48-966BD40A0118}"/>
              </a:ext>
            </a:extLst>
          </p:cNvPr>
          <p:cNvSpPr>
            <a:spLocks noGrp="1"/>
          </p:cNvSpPr>
          <p:nvPr>
            <p:ph type="title"/>
          </p:nvPr>
        </p:nvSpPr>
        <p:spPr>
          <a:xfrm>
            <a:off x="1" y="514351"/>
            <a:ext cx="10382249" cy="1319816"/>
          </a:xfrm>
          <a:solidFill>
            <a:schemeClr val="bg1">
              <a:alpha val="59000"/>
            </a:schemeClr>
          </a:solidFill>
        </p:spPr>
        <p:txBody>
          <a:bodyPr>
            <a:normAutofit/>
          </a:bodyPr>
          <a:lstStyle/>
          <a:p>
            <a:pPr algn="ctr"/>
            <a:r>
              <a:rPr lang="en-US" sz="4400" dirty="0">
                <a:latin typeface="TH Niramit AS" panose="02000506000000020004" pitchFamily="2" charset="-34"/>
                <a:cs typeface="TH Niramit AS" panose="02000506000000020004" pitchFamily="2" charset="-34"/>
              </a:rPr>
              <a:t>3. The Importance of Ethics in Entrepreneurship</a:t>
            </a:r>
            <a:endParaRPr lang="th-TH" sz="4400" dirty="0">
              <a:latin typeface="TH Niramit AS" panose="02000506000000020004" pitchFamily="2" charset="-34"/>
              <a:cs typeface="TH Niramit AS" panose="02000506000000020004" pitchFamily="2" charset="-34"/>
            </a:endParaRPr>
          </a:p>
        </p:txBody>
      </p:sp>
      <p:sp>
        <p:nvSpPr>
          <p:cNvPr id="19" name="TextBox 18">
            <a:extLst>
              <a:ext uri="{FF2B5EF4-FFF2-40B4-BE49-F238E27FC236}">
                <a16:creationId xmlns:a16="http://schemas.microsoft.com/office/drawing/2014/main" id="{F6A36D4C-3672-4977-AD6B-332A317EECCB}"/>
              </a:ext>
            </a:extLst>
          </p:cNvPr>
          <p:cNvSpPr txBox="1"/>
          <p:nvPr/>
        </p:nvSpPr>
        <p:spPr>
          <a:xfrm>
            <a:off x="3606668" y="2914976"/>
            <a:ext cx="6765308" cy="584775"/>
          </a:xfrm>
          <a:prstGeom prst="rect">
            <a:avLst/>
          </a:prstGeom>
          <a:noFill/>
        </p:spPr>
        <p:txBody>
          <a:bodyPr wrap="square">
            <a:spAutoFit/>
          </a:bodyPr>
          <a:lstStyle/>
          <a:p>
            <a:r>
              <a:rPr lang="th-TH" sz="3200" b="1" dirty="0">
                <a:latin typeface="TH Niramit AS" panose="02000506000000020004" pitchFamily="2" charset="-34"/>
                <a:cs typeface="TH Niramit AS" panose="02000506000000020004" pitchFamily="2" charset="-34"/>
              </a:rPr>
              <a:t>1. </a:t>
            </a:r>
            <a:r>
              <a:rPr lang="en-US" sz="3200" b="1" dirty="0">
                <a:latin typeface="TH Niramit AS" panose="02000506000000020004" pitchFamily="2" charset="-34"/>
                <a:cs typeface="TH Niramit AS" panose="02000506000000020004" pitchFamily="2" charset="-34"/>
              </a:rPr>
              <a:t> Building Trust and Reputation </a:t>
            </a:r>
            <a:endParaRPr lang="th-TH" sz="3200" b="1" dirty="0">
              <a:latin typeface="TH Niramit AS" panose="02000506000000020004" pitchFamily="2" charset="-34"/>
              <a:cs typeface="TH Niramit AS" panose="02000506000000020004" pitchFamily="2" charset="-34"/>
            </a:endParaRPr>
          </a:p>
        </p:txBody>
      </p:sp>
      <p:sp>
        <p:nvSpPr>
          <p:cNvPr id="21" name="TextBox 20">
            <a:extLst>
              <a:ext uri="{FF2B5EF4-FFF2-40B4-BE49-F238E27FC236}">
                <a16:creationId xmlns:a16="http://schemas.microsoft.com/office/drawing/2014/main" id="{9CCD2933-1A06-44A0-9BCB-61CA9D719866}"/>
              </a:ext>
            </a:extLst>
          </p:cNvPr>
          <p:cNvSpPr txBox="1"/>
          <p:nvPr/>
        </p:nvSpPr>
        <p:spPr>
          <a:xfrm>
            <a:off x="3596394" y="3665188"/>
            <a:ext cx="6093724" cy="584775"/>
          </a:xfrm>
          <a:prstGeom prst="rect">
            <a:avLst/>
          </a:prstGeom>
          <a:noFill/>
        </p:spPr>
        <p:txBody>
          <a:bodyPr wrap="square">
            <a:spAutoFit/>
          </a:bodyPr>
          <a:lstStyle/>
          <a:p>
            <a:r>
              <a:rPr lang="th-TH" sz="3200" b="1" dirty="0">
                <a:latin typeface="TH Niramit AS" panose="02000506000000020004" pitchFamily="2" charset="-34"/>
                <a:cs typeface="TH Niramit AS" panose="02000506000000020004" pitchFamily="2" charset="-34"/>
              </a:rPr>
              <a:t>2. </a:t>
            </a:r>
            <a:r>
              <a:rPr lang="en-US" sz="3200" b="1" dirty="0">
                <a:latin typeface="TH Niramit AS" panose="02000506000000020004" pitchFamily="2" charset="-34"/>
                <a:cs typeface="TH Niramit AS" panose="02000506000000020004" pitchFamily="2" charset="-34"/>
              </a:rPr>
              <a:t> Long-term Success</a:t>
            </a:r>
            <a:endParaRPr lang="th-TH" sz="3200" b="1" dirty="0">
              <a:latin typeface="TH Niramit AS" panose="02000506000000020004" pitchFamily="2" charset="-34"/>
              <a:cs typeface="TH Niramit AS" panose="02000506000000020004" pitchFamily="2" charset="-34"/>
            </a:endParaRPr>
          </a:p>
        </p:txBody>
      </p:sp>
      <p:sp>
        <p:nvSpPr>
          <p:cNvPr id="23" name="TextBox 22">
            <a:extLst>
              <a:ext uri="{FF2B5EF4-FFF2-40B4-BE49-F238E27FC236}">
                <a16:creationId xmlns:a16="http://schemas.microsoft.com/office/drawing/2014/main" id="{08D01653-70D4-4009-9A61-D6635BC62468}"/>
              </a:ext>
            </a:extLst>
          </p:cNvPr>
          <p:cNvSpPr txBox="1"/>
          <p:nvPr/>
        </p:nvSpPr>
        <p:spPr>
          <a:xfrm>
            <a:off x="3586120" y="4430730"/>
            <a:ext cx="6093724" cy="584775"/>
          </a:xfrm>
          <a:prstGeom prst="rect">
            <a:avLst/>
          </a:prstGeom>
          <a:noFill/>
        </p:spPr>
        <p:txBody>
          <a:bodyPr wrap="square">
            <a:spAutoFit/>
          </a:bodyPr>
          <a:lstStyle/>
          <a:p>
            <a:r>
              <a:rPr lang="th-TH" sz="3200" b="1" dirty="0">
                <a:latin typeface="TH Niramit AS" panose="02000506000000020004" pitchFamily="2" charset="-34"/>
                <a:cs typeface="TH Niramit AS" panose="02000506000000020004" pitchFamily="2" charset="-34"/>
              </a:rPr>
              <a:t>3. </a:t>
            </a:r>
            <a:r>
              <a:rPr lang="en-US" sz="3200" b="1" dirty="0">
                <a:latin typeface="TH Niramit AS" panose="02000506000000020004" pitchFamily="2" charset="-34"/>
                <a:cs typeface="TH Niramit AS" panose="02000506000000020004" pitchFamily="2" charset="-34"/>
              </a:rPr>
              <a:t> Safeguarding Stakeholder Interests</a:t>
            </a:r>
            <a:endParaRPr lang="th-TH" sz="3200" b="1" dirty="0">
              <a:latin typeface="TH Niramit AS" panose="02000506000000020004" pitchFamily="2" charset="-34"/>
              <a:cs typeface="TH Niramit AS" panose="02000506000000020004" pitchFamily="2" charset="-34"/>
            </a:endParaRPr>
          </a:p>
        </p:txBody>
      </p:sp>
      <p:sp>
        <p:nvSpPr>
          <p:cNvPr id="25" name="TextBox 24">
            <a:extLst>
              <a:ext uri="{FF2B5EF4-FFF2-40B4-BE49-F238E27FC236}">
                <a16:creationId xmlns:a16="http://schemas.microsoft.com/office/drawing/2014/main" id="{1E57BFC4-2E1F-4798-A533-CBE371491B36}"/>
              </a:ext>
            </a:extLst>
          </p:cNvPr>
          <p:cNvSpPr txBox="1"/>
          <p:nvPr/>
        </p:nvSpPr>
        <p:spPr>
          <a:xfrm>
            <a:off x="3575845" y="5200486"/>
            <a:ext cx="6554475" cy="584775"/>
          </a:xfrm>
          <a:prstGeom prst="rect">
            <a:avLst/>
          </a:prstGeom>
          <a:noFill/>
        </p:spPr>
        <p:txBody>
          <a:bodyPr wrap="square">
            <a:spAutoFit/>
          </a:bodyPr>
          <a:lstStyle/>
          <a:p>
            <a:r>
              <a:rPr lang="th-TH" sz="3200" b="1" dirty="0">
                <a:latin typeface="TH Niramit AS" panose="02000506000000020004" pitchFamily="2" charset="-34"/>
                <a:cs typeface="TH Niramit AS" panose="02000506000000020004" pitchFamily="2" charset="-34"/>
              </a:rPr>
              <a:t>4. </a:t>
            </a:r>
            <a:r>
              <a:rPr lang="en-US" sz="3200" b="1" dirty="0">
                <a:latin typeface="TH Niramit AS" panose="02000506000000020004" pitchFamily="2" charset="-34"/>
                <a:cs typeface="TH Niramit AS" panose="02000506000000020004" pitchFamily="2" charset="-34"/>
              </a:rPr>
              <a:t> Mitigating Risks and Liabilities</a:t>
            </a:r>
            <a:endParaRPr lang="th-TH" sz="3200" b="1" dirty="0">
              <a:latin typeface="TH Niramit AS" panose="02000506000000020004" pitchFamily="2" charset="-34"/>
              <a:cs typeface="TH Niramit AS" panose="02000506000000020004" pitchFamily="2" charset="-34"/>
            </a:endParaRPr>
          </a:p>
        </p:txBody>
      </p:sp>
      <p:sp>
        <p:nvSpPr>
          <p:cNvPr id="27" name="TextBox 26">
            <a:extLst>
              <a:ext uri="{FF2B5EF4-FFF2-40B4-BE49-F238E27FC236}">
                <a16:creationId xmlns:a16="http://schemas.microsoft.com/office/drawing/2014/main" id="{1173CDED-991D-4455-AD78-20F27DCFE727}"/>
              </a:ext>
            </a:extLst>
          </p:cNvPr>
          <p:cNvSpPr txBox="1"/>
          <p:nvPr/>
        </p:nvSpPr>
        <p:spPr>
          <a:xfrm>
            <a:off x="3586120" y="5960410"/>
            <a:ext cx="6279108" cy="584775"/>
          </a:xfrm>
          <a:prstGeom prst="rect">
            <a:avLst/>
          </a:prstGeom>
          <a:noFill/>
        </p:spPr>
        <p:txBody>
          <a:bodyPr wrap="square">
            <a:spAutoFit/>
          </a:bodyPr>
          <a:lstStyle/>
          <a:p>
            <a:r>
              <a:rPr lang="th-TH" sz="3200" b="1" dirty="0">
                <a:latin typeface="TH Niramit AS" panose="02000506000000020004" pitchFamily="2" charset="-34"/>
                <a:cs typeface="TH Niramit AS" panose="02000506000000020004" pitchFamily="2" charset="-34"/>
              </a:rPr>
              <a:t>5. </a:t>
            </a:r>
            <a:r>
              <a:rPr lang="en-US" sz="3200" b="1" dirty="0">
                <a:latin typeface="TH Niramit AS" panose="02000506000000020004" pitchFamily="2" charset="-34"/>
                <a:cs typeface="TH Niramit AS" panose="02000506000000020004" pitchFamily="2" charset="-34"/>
              </a:rPr>
              <a:t>Contributing to a Better Society</a:t>
            </a:r>
            <a:endParaRPr lang="th-TH" sz="3200" b="1" dirty="0">
              <a:latin typeface="TH Niramit AS" panose="02000506000000020004" pitchFamily="2" charset="-34"/>
              <a:cs typeface="TH Niramit AS" panose="02000506000000020004" pitchFamily="2" charset="-34"/>
            </a:endParaRPr>
          </a:p>
        </p:txBody>
      </p:sp>
      <p:sp>
        <p:nvSpPr>
          <p:cNvPr id="39" name="Slide Number Placeholder 1">
            <a:extLst>
              <a:ext uri="{FF2B5EF4-FFF2-40B4-BE49-F238E27FC236}">
                <a16:creationId xmlns:a16="http://schemas.microsoft.com/office/drawing/2014/main" id="{67B9EBF6-9BC2-403C-B2CF-F80218A28CD6}"/>
              </a:ext>
            </a:extLst>
          </p:cNvPr>
          <p:cNvSpPr>
            <a:spLocks noGrp="1"/>
          </p:cNvSpPr>
          <p:nvPr>
            <p:ph type="sldNum" sz="quarter" idx="12"/>
          </p:nvPr>
        </p:nvSpPr>
        <p:spPr>
          <a:xfrm>
            <a:off x="11037849" y="5856997"/>
            <a:ext cx="1154151" cy="109078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800" b="1" i="0" u="none" strike="noStrike" kern="1200" cap="none" spc="0" normalizeH="0" baseline="0" noProof="0" smtClean="0">
                <a:ln>
                  <a:noFill/>
                </a:ln>
                <a:solidFill>
                  <a:schemeClr val="accent1"/>
                </a:solidFill>
                <a:effectLst/>
                <a:uLnTx/>
                <a:uFillTx/>
                <a:latin typeface="Arial"/>
                <a:cs typeface="TH Niramit AS" panose="02000506000000020004" pitchFamily="2" charset="-34"/>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ru-RU" sz="1800" b="1" i="0" u="none" strike="noStrike" kern="1200" cap="none" spc="0" normalizeH="0" baseline="0" noProof="0" dirty="0">
              <a:ln>
                <a:noFill/>
              </a:ln>
              <a:solidFill>
                <a:schemeClr val="accent1"/>
              </a:solidFill>
              <a:effectLst/>
              <a:uLnTx/>
              <a:uFillTx/>
              <a:latin typeface="Arial"/>
              <a:cs typeface="TH Niramit AS" panose="02000506000000020004" pitchFamily="2" charset="-34"/>
            </a:endParaRPr>
          </a:p>
        </p:txBody>
      </p:sp>
      <p:sp>
        <p:nvSpPr>
          <p:cNvPr id="22" name="Title 7">
            <a:extLst>
              <a:ext uri="{FF2B5EF4-FFF2-40B4-BE49-F238E27FC236}">
                <a16:creationId xmlns:a16="http://schemas.microsoft.com/office/drawing/2014/main" id="{572D6774-671D-4053-BB16-0EEAEB60076B}"/>
              </a:ext>
            </a:extLst>
          </p:cNvPr>
          <p:cNvSpPr txBox="1">
            <a:spLocks/>
          </p:cNvSpPr>
          <p:nvPr/>
        </p:nvSpPr>
        <p:spPr>
          <a:xfrm>
            <a:off x="10572750" y="494497"/>
            <a:ext cx="1638300" cy="1319816"/>
          </a:xfrm>
          <a:prstGeom prst="rect">
            <a:avLst/>
          </a:prstGeom>
          <a:solidFill>
            <a:schemeClr val="bg2">
              <a:alpha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th-TH" sz="4000" dirty="0">
              <a:latin typeface="TH Niramit AS" panose="02000506000000020004" pitchFamily="2" charset="-34"/>
              <a:cs typeface="TH Niramit AS" panose="02000506000000020004" pitchFamily="2" charset="-34"/>
            </a:endParaRPr>
          </a:p>
        </p:txBody>
      </p:sp>
      <p:pic>
        <p:nvPicPr>
          <p:cNvPr id="3076" name="Picture 4" descr="People Power | ACLU of Minnesota">
            <a:extLst>
              <a:ext uri="{FF2B5EF4-FFF2-40B4-BE49-F238E27FC236}">
                <a16:creationId xmlns:a16="http://schemas.microsoft.com/office/drawing/2014/main" id="{C4CFF7D0-C42B-4275-BAAE-87A2CF011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954" y="560059"/>
            <a:ext cx="1024120" cy="122196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B5D3FF2-C12C-415B-8982-6A050E991322}"/>
              </a:ext>
            </a:extLst>
          </p:cNvPr>
          <p:cNvSpPr txBox="1"/>
          <p:nvPr/>
        </p:nvSpPr>
        <p:spPr>
          <a:xfrm>
            <a:off x="201928" y="1883824"/>
            <a:ext cx="9887294" cy="954107"/>
          </a:xfrm>
          <a:prstGeom prst="rect">
            <a:avLst/>
          </a:prstGeom>
          <a:noFill/>
        </p:spPr>
        <p:txBody>
          <a:bodyPr wrap="square">
            <a:spAutoFit/>
          </a:bodyPr>
          <a:lstStyle/>
          <a:p>
            <a:r>
              <a:rPr lang="en-US" sz="2800" b="1" dirty="0">
                <a:solidFill>
                  <a:schemeClr val="accent1"/>
                </a:solidFill>
                <a:latin typeface="TH Niramit AS" panose="02000506000000020004" pitchFamily="2" charset="-34"/>
                <a:cs typeface="TH Niramit AS" panose="02000506000000020004" pitchFamily="2" charset="-34"/>
              </a:rPr>
              <a:t>In entrepreneurship, ethics are crucial. It is transforming how firms run and engage with stakeholders. Let’s examine the main Importance of ethics in entrepreneurship.</a:t>
            </a:r>
            <a:endParaRPr lang="th-TH" sz="2800" b="1" dirty="0">
              <a:solidFill>
                <a:schemeClr val="accent1"/>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3054753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arn(inVertical)">
                                      <p:cBhvr>
                                        <p:cTn id="38" dur="500"/>
                                        <p:tgtEl>
                                          <p:spTgt spid="3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arn(inVertical)">
                                      <p:cBhvr>
                                        <p:cTn id="46" dur="500"/>
                                        <p:tgtEl>
                                          <p:spTgt spid="3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19" grpId="0"/>
      <p:bldP spid="21" grpId="0"/>
      <p:bldP spid="23" grpId="0"/>
      <p:bldP spid="25" grpId="0"/>
      <p:bldP spid="27"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0E8A88-0AE8-4508-A6B6-2F8DC21FBD2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19" t="30517" r="-19" b="15817"/>
          <a:stretch/>
        </p:blipFill>
        <p:spPr>
          <a:xfrm>
            <a:off x="0" y="-76199"/>
            <a:ext cx="12192000" cy="4803556"/>
          </a:xfrm>
          <a:prstGeom prst="rect">
            <a:avLst/>
          </a:prstGeom>
          <a:solidFill>
            <a:schemeClr val="accent1">
              <a:alpha val="80000"/>
            </a:schemeClr>
          </a:solidFill>
        </p:spPr>
      </p:pic>
      <p:pic>
        <p:nvPicPr>
          <p:cNvPr id="2" name="Picture 1">
            <a:extLst>
              <a:ext uri="{FF2B5EF4-FFF2-40B4-BE49-F238E27FC236}">
                <a16:creationId xmlns:a16="http://schemas.microsoft.com/office/drawing/2014/main" id="{926595CF-FA09-47B4-84CB-314530263B26}"/>
              </a:ext>
            </a:extLst>
          </p:cNvPr>
          <p:cNvPicPr>
            <a:picLocks noChangeAspect="1"/>
          </p:cNvPicPr>
          <p:nvPr/>
        </p:nvPicPr>
        <p:blipFill rotWithShape="1">
          <a:blip r:embed="rId4">
            <a:extLst>
              <a:ext uri="{BEBA8EAE-BF5A-486C-A8C5-ECC9F3942E4B}">
                <a14:imgProps xmlns:a14="http://schemas.microsoft.com/office/drawing/2010/main">
                  <a14:imgLayer r:embed="rId3">
                    <a14:imgEffect>
                      <a14:saturation sat="300000"/>
                    </a14:imgEffect>
                  </a14:imgLayer>
                </a14:imgProps>
              </a:ext>
            </a:extLst>
          </a:blip>
          <a:srcRect t="87992"/>
          <a:stretch/>
        </p:blipFill>
        <p:spPr>
          <a:xfrm>
            <a:off x="0" y="5802098"/>
            <a:ext cx="12192000" cy="1074741"/>
          </a:xfrm>
          <a:prstGeom prst="rect">
            <a:avLst/>
          </a:prstGeom>
          <a:solidFill>
            <a:schemeClr val="accent1">
              <a:alpha val="80000"/>
            </a:schemeClr>
          </a:solidFill>
        </p:spPr>
      </p:pic>
      <p:sp>
        <p:nvSpPr>
          <p:cNvPr id="5" name="Title 4">
            <a:extLst>
              <a:ext uri="{FF2B5EF4-FFF2-40B4-BE49-F238E27FC236}">
                <a16:creationId xmlns:a16="http://schemas.microsoft.com/office/drawing/2014/main" id="{9D7D4431-CE70-47EE-B365-A72D488E8E4A}"/>
              </a:ext>
            </a:extLst>
          </p:cNvPr>
          <p:cNvSpPr>
            <a:spLocks noGrp="1"/>
          </p:cNvSpPr>
          <p:nvPr>
            <p:ph type="title"/>
          </p:nvPr>
        </p:nvSpPr>
        <p:spPr>
          <a:xfrm>
            <a:off x="0" y="4711616"/>
            <a:ext cx="8835775" cy="1090482"/>
          </a:xfrm>
        </p:spPr>
        <p:txBody>
          <a:bodyPr>
            <a:normAutofit/>
          </a:bodyPr>
          <a:lstStyle/>
          <a:p>
            <a:r>
              <a:rPr lang="en-US" sz="4400" dirty="0">
                <a:latin typeface="TH Niramit AS" panose="02000506000000020004" pitchFamily="2" charset="-34"/>
                <a:cs typeface="TH Niramit AS" panose="02000506000000020004" pitchFamily="2" charset="-34"/>
              </a:rPr>
              <a:t>4. Key Principles of Ethics in Entrepreneurship</a:t>
            </a:r>
            <a:endParaRPr lang="th-TH" sz="4400" dirty="0">
              <a:latin typeface="TH Niramit AS" panose="02000506000000020004" pitchFamily="2" charset="-34"/>
              <a:cs typeface="TH Niramit AS" panose="02000506000000020004" pitchFamily="2" charset="-34"/>
            </a:endParaRPr>
          </a:p>
        </p:txBody>
      </p:sp>
      <p:sp>
        <p:nvSpPr>
          <p:cNvPr id="8" name="TextBox 7">
            <a:extLst>
              <a:ext uri="{FF2B5EF4-FFF2-40B4-BE49-F238E27FC236}">
                <a16:creationId xmlns:a16="http://schemas.microsoft.com/office/drawing/2014/main" id="{5CAEEFB1-DF59-4263-96AD-A1BB825D43C7}"/>
              </a:ext>
            </a:extLst>
          </p:cNvPr>
          <p:cNvSpPr txBox="1"/>
          <p:nvPr/>
        </p:nvSpPr>
        <p:spPr>
          <a:xfrm>
            <a:off x="159111" y="1046894"/>
            <a:ext cx="7276258" cy="584775"/>
          </a:xfrm>
          <a:prstGeom prst="rect">
            <a:avLst/>
          </a:prstGeom>
          <a:noFill/>
        </p:spPr>
        <p:txBody>
          <a:bodyPr wrap="square">
            <a:spAutoFit/>
          </a:bodyPr>
          <a:lstStyle/>
          <a:p>
            <a:r>
              <a:rPr lang="en-US" sz="3200" b="1" dirty="0">
                <a:solidFill>
                  <a:srgbClr val="000000"/>
                </a:solidFill>
                <a:latin typeface="TH Niramit AS" panose="02000506000000020004" pitchFamily="2" charset="-34"/>
                <a:cs typeface="TH Niramit AS" panose="02000506000000020004" pitchFamily="2" charset="-34"/>
              </a:rPr>
              <a:t>1) Integrity and Honesty in Business Dealings</a:t>
            </a:r>
            <a:endParaRPr lang="th-TH" sz="3200" b="1" dirty="0">
              <a:solidFill>
                <a:srgbClr val="000000"/>
              </a:solidFill>
              <a:latin typeface="TH Niramit AS" panose="02000506000000020004" pitchFamily="2" charset="-34"/>
              <a:cs typeface="TH Niramit AS" panose="02000506000000020004" pitchFamily="2" charset="-34"/>
            </a:endParaRPr>
          </a:p>
        </p:txBody>
      </p:sp>
      <p:sp>
        <p:nvSpPr>
          <p:cNvPr id="10" name="TextBox 9">
            <a:extLst>
              <a:ext uri="{FF2B5EF4-FFF2-40B4-BE49-F238E27FC236}">
                <a16:creationId xmlns:a16="http://schemas.microsoft.com/office/drawing/2014/main" id="{3583651B-D506-42D2-97A7-389521693151}"/>
              </a:ext>
            </a:extLst>
          </p:cNvPr>
          <p:cNvSpPr txBox="1"/>
          <p:nvPr/>
        </p:nvSpPr>
        <p:spPr>
          <a:xfrm>
            <a:off x="140062" y="1435176"/>
            <a:ext cx="7377500" cy="584775"/>
          </a:xfrm>
          <a:prstGeom prst="rect">
            <a:avLst/>
          </a:prstGeom>
          <a:noFill/>
        </p:spPr>
        <p:txBody>
          <a:bodyPr wrap="square">
            <a:spAutoFit/>
          </a:bodyPr>
          <a:lstStyle/>
          <a:p>
            <a:r>
              <a:rPr lang="en-US" sz="3200" b="1" dirty="0">
                <a:solidFill>
                  <a:srgbClr val="000000"/>
                </a:solidFill>
                <a:latin typeface="TH Niramit AS" panose="02000506000000020004" pitchFamily="2" charset="-34"/>
                <a:cs typeface="TH Niramit AS" panose="02000506000000020004" pitchFamily="2" charset="-34"/>
              </a:rPr>
              <a:t>2) Social Responsibility and Sustainable Practices</a:t>
            </a:r>
            <a:endParaRPr lang="th-TH" sz="3200" b="1" dirty="0">
              <a:solidFill>
                <a:srgbClr val="000000"/>
              </a:solidFill>
              <a:latin typeface="TH Niramit AS" panose="02000506000000020004" pitchFamily="2" charset="-34"/>
              <a:cs typeface="TH Niramit AS" panose="02000506000000020004" pitchFamily="2" charset="-34"/>
            </a:endParaRPr>
          </a:p>
        </p:txBody>
      </p:sp>
      <p:sp>
        <p:nvSpPr>
          <p:cNvPr id="12" name="TextBox 11">
            <a:extLst>
              <a:ext uri="{FF2B5EF4-FFF2-40B4-BE49-F238E27FC236}">
                <a16:creationId xmlns:a16="http://schemas.microsoft.com/office/drawing/2014/main" id="{CD17129D-23E1-4A8F-98D9-0F1A371FBFA2}"/>
              </a:ext>
            </a:extLst>
          </p:cNvPr>
          <p:cNvSpPr txBox="1"/>
          <p:nvPr/>
        </p:nvSpPr>
        <p:spPr>
          <a:xfrm>
            <a:off x="140061" y="1816350"/>
            <a:ext cx="6987083" cy="584775"/>
          </a:xfrm>
          <a:prstGeom prst="rect">
            <a:avLst/>
          </a:prstGeom>
          <a:noFill/>
        </p:spPr>
        <p:txBody>
          <a:bodyPr wrap="square">
            <a:spAutoFit/>
          </a:bodyPr>
          <a:lstStyle/>
          <a:p>
            <a:r>
              <a:rPr lang="en-US" sz="3200" b="1" dirty="0">
                <a:solidFill>
                  <a:srgbClr val="000000"/>
                </a:solidFill>
                <a:latin typeface="TH Niramit AS" panose="02000506000000020004" pitchFamily="2" charset="-34"/>
                <a:cs typeface="TH Niramit AS" panose="02000506000000020004" pitchFamily="2" charset="-34"/>
              </a:rPr>
              <a:t>3) Fair Competition and Respect for Competitors</a:t>
            </a:r>
            <a:endParaRPr lang="th-TH" sz="3200" b="1" dirty="0">
              <a:solidFill>
                <a:srgbClr val="000000"/>
              </a:solidFill>
              <a:latin typeface="TH Niramit AS" panose="02000506000000020004" pitchFamily="2" charset="-34"/>
              <a:cs typeface="TH Niramit AS" panose="02000506000000020004" pitchFamily="2" charset="-34"/>
            </a:endParaRPr>
          </a:p>
        </p:txBody>
      </p:sp>
      <p:pic>
        <p:nvPicPr>
          <p:cNvPr id="14338" name="Picture 2" descr="Download Free png GroupMap | Collaborative Brainstorming &amp; Group  Decision-Making - DLPNG.com">
            <a:extLst>
              <a:ext uri="{FF2B5EF4-FFF2-40B4-BE49-F238E27FC236}">
                <a16:creationId xmlns:a16="http://schemas.microsoft.com/office/drawing/2014/main" id="{319249C8-0D1D-4343-82F1-04AE852BA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670" y="4773296"/>
            <a:ext cx="1101405" cy="10288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AD7AEFF-F769-47CC-A781-58C70A6AEE5D}"/>
              </a:ext>
            </a:extLst>
          </p:cNvPr>
          <p:cNvSpPr txBox="1"/>
          <p:nvPr/>
        </p:nvSpPr>
        <p:spPr>
          <a:xfrm>
            <a:off x="181910" y="2305652"/>
            <a:ext cx="8680911" cy="2554545"/>
          </a:xfrm>
          <a:prstGeom prst="rect">
            <a:avLst/>
          </a:prstGeom>
          <a:noFill/>
        </p:spPr>
        <p:txBody>
          <a:bodyPr wrap="square">
            <a:spAutoFit/>
          </a:bodyPr>
          <a:lstStyle/>
          <a:p>
            <a:r>
              <a:rPr lang="en-US" sz="3200" b="1" dirty="0">
                <a:solidFill>
                  <a:srgbClr val="002060"/>
                </a:solidFill>
                <a:latin typeface="TH Niramit AS" panose="02000506000000020004" pitchFamily="2" charset="-34"/>
                <a:cs typeface="TH Niramit AS" panose="02000506000000020004" pitchFamily="2" charset="-34"/>
              </a:rPr>
              <a:t>     Ethics forms the foundation of responsible and sustainable entrepreneurship. Entrepreneurs may develop a strong moral compass that directs their behaviors and decision-making by upholding key principles of ethics. Let’s delve deeper into these principles:</a:t>
            </a:r>
            <a:endParaRPr lang="th-TH" sz="3200" b="1" dirty="0">
              <a:solidFill>
                <a:srgbClr val="002060"/>
              </a:solidFill>
              <a:latin typeface="TH Niramit AS" panose="02000506000000020004" pitchFamily="2" charset="-34"/>
              <a:cs typeface="TH Niramit AS" panose="02000506000000020004" pitchFamily="2" charset="-34"/>
            </a:endParaRPr>
          </a:p>
        </p:txBody>
      </p:sp>
    </p:spTree>
    <p:extLst>
      <p:ext uri="{BB962C8B-B14F-4D97-AF65-F5344CB8AC3E}">
        <p14:creationId xmlns:p14="http://schemas.microsoft.com/office/powerpoint/2010/main" val="269250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inVertical)">
                                      <p:cBhvr>
                                        <p:cTn id="2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Reflection on learning_AAS_v5" id="{59B7BDFB-57AB-4529-979B-198FE99CC53E}" vid="{8B6E8B8A-CD93-411A-90DE-1F9807F38B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F1D2AC-2735-457E-B639-07E13F9A629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18699A2-1304-4DB0-887E-96D5B0474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2AB9FA-5EE8-4111-B873-E09ACA2BC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Reflection on learning </Template>
  <TotalTime>2489</TotalTime>
  <Words>2473</Words>
  <Application>Microsoft Office PowerPoint</Application>
  <PresentationFormat>Widescreen</PresentationFormat>
  <Paragraphs>182</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Segoe UI</vt:lpstr>
      <vt:lpstr>TH Niramit AS</vt:lpstr>
      <vt:lpstr>Trebuchet MS</vt:lpstr>
      <vt:lpstr>Berlin</vt:lpstr>
      <vt:lpstr>Ethics of Business Entrepreneurship</vt:lpstr>
      <vt:lpstr>Presentation Topics</vt:lpstr>
      <vt:lpstr>1. Introduction</vt:lpstr>
      <vt:lpstr>1. Introduction</vt:lpstr>
      <vt:lpstr>1. Introduction</vt:lpstr>
      <vt:lpstr>2. Definition of Entrepreneurial Ethics</vt:lpstr>
      <vt:lpstr>2. Definition of Entrepreneurial Ethics</vt:lpstr>
      <vt:lpstr>3. The Importance of Ethics in Entrepreneurship</vt:lpstr>
      <vt:lpstr>4. Key Principles of Ethics in Entrepreneurship</vt:lpstr>
      <vt:lpstr>4. Key Principles of Ethics in Entrepreneurship</vt:lpstr>
      <vt:lpstr>5. Ethical Business Practices Examples</vt:lpstr>
      <vt:lpstr>5. Ethical Business Practices Examples</vt:lpstr>
      <vt:lpstr>5. Ethical Business Practices Examples</vt:lpstr>
      <vt:lpstr>5. Ethical Business Practices Examples</vt:lpstr>
      <vt:lpstr>6. Ethical Challenges and Dilemmas in Entrepreneurship</vt:lpstr>
      <vt:lpstr>7. How to Build an Ethical Entrepreneurial Culture</vt:lpstr>
      <vt:lpstr>8. Conclusion and Recommendations</vt:lpstr>
      <vt:lpstr>8. Conclusion and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ภาวะผู้นำเชิงนวัตกรรมสำหรับผู้บริหารการศึกษายุคดิจิทัล</dc:title>
  <dc:creator>RITTHIDECH PHOMDEE</dc:creator>
  <cp:lastModifiedBy>Dr.Phongsak Phakamach</cp:lastModifiedBy>
  <cp:revision>161</cp:revision>
  <dcterms:created xsi:type="dcterms:W3CDTF">2020-12-22T06:48:51Z</dcterms:created>
  <dcterms:modified xsi:type="dcterms:W3CDTF">2023-12-20T14:05:37Z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