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91421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1828433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2742651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365686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4571086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5485303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6399519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7313737" algn="l" defTabSz="18284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EDEAEA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FDF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CFBFB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EDEAEA"/>
              </a:solidFill>
              <a:prstDash val="solid"/>
              <a:round/>
            </a:ln>
          </a:top>
          <a:bottom>
            <a:ln w="254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EDEAEA"/>
              </a:solidFill>
              <a:prstDash val="solid"/>
              <a:round/>
            </a:ln>
          </a:top>
          <a:bottom>
            <a:ln w="254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7F7"/>
          </a:solidFill>
        </a:fill>
      </a:tcStyle>
    </a:wholeTbl>
    <a:band2H>
      <a:tcTxStyle b="def" i="def"/>
      <a:tcStyle>
        <a:tcBdr/>
        <a:fill>
          <a:solidFill>
            <a:srgbClr val="FCFBFB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AEA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AEA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AE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EDEAEA"/>
              </a:solidFill>
              <a:prstDash val="solid"/>
              <a:round/>
            </a:ln>
          </a:left>
          <a:right>
            <a:ln w="12700" cap="flat">
              <a:solidFill>
                <a:srgbClr val="EDEAEA"/>
              </a:solidFill>
              <a:prstDash val="solid"/>
              <a:round/>
            </a:ln>
          </a:right>
          <a:top>
            <a:ln w="12700" cap="flat">
              <a:solidFill>
                <a:srgbClr val="EDEAEA"/>
              </a:solidFill>
              <a:prstDash val="solid"/>
              <a:round/>
            </a:ln>
          </a:top>
          <a:bottom>
            <a:ln w="127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solidFill>
                <a:srgbClr val="EDEAEA"/>
              </a:solidFill>
              <a:prstDash val="solid"/>
              <a:round/>
            </a:ln>
          </a:insideH>
          <a:insideV>
            <a:ln w="12700" cap="flat">
              <a:solidFill>
                <a:srgbClr val="EDEAEA"/>
              </a:solidFill>
              <a:prstDash val="solid"/>
              <a:round/>
            </a:ln>
          </a:insideV>
        </a:tcBdr>
        <a:fill>
          <a:solidFill>
            <a:srgbClr val="EDEAE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EDEAEA"/>
              </a:solidFill>
              <a:prstDash val="solid"/>
              <a:round/>
            </a:ln>
          </a:left>
          <a:right>
            <a:ln w="12700" cap="flat">
              <a:solidFill>
                <a:srgbClr val="EDEAEA"/>
              </a:solidFill>
              <a:prstDash val="solid"/>
              <a:round/>
            </a:ln>
          </a:right>
          <a:top>
            <a:ln w="12700" cap="flat">
              <a:solidFill>
                <a:srgbClr val="EDEAEA"/>
              </a:solidFill>
              <a:prstDash val="solid"/>
              <a:round/>
            </a:ln>
          </a:top>
          <a:bottom>
            <a:ln w="127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solidFill>
                <a:srgbClr val="EDEAEA"/>
              </a:solidFill>
              <a:prstDash val="solid"/>
              <a:round/>
            </a:ln>
          </a:insideH>
          <a:insideV>
            <a:ln w="12700" cap="flat">
              <a:solidFill>
                <a:srgbClr val="EDEAEA"/>
              </a:solidFill>
              <a:prstDash val="solid"/>
              <a:round/>
            </a:ln>
          </a:insideV>
        </a:tcBdr>
        <a:fill>
          <a:solidFill>
            <a:srgbClr val="EDEAEA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EDEAEA"/>
              </a:solidFill>
              <a:prstDash val="solid"/>
              <a:round/>
            </a:ln>
          </a:left>
          <a:right>
            <a:ln w="12700" cap="flat">
              <a:solidFill>
                <a:srgbClr val="EDEAEA"/>
              </a:solidFill>
              <a:prstDash val="solid"/>
              <a:round/>
            </a:ln>
          </a:right>
          <a:top>
            <a:ln w="50800" cap="flat">
              <a:solidFill>
                <a:srgbClr val="EDEAEA"/>
              </a:solidFill>
              <a:prstDash val="solid"/>
              <a:round/>
            </a:ln>
          </a:top>
          <a:bottom>
            <a:ln w="127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solidFill>
                <a:srgbClr val="EDEAEA"/>
              </a:solidFill>
              <a:prstDash val="solid"/>
              <a:round/>
            </a:ln>
          </a:insideH>
          <a:insideV>
            <a:ln w="12700" cap="flat">
              <a:solidFill>
                <a:srgbClr val="EDEAE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EDEAEA"/>
      </a:tcTxStyle>
      <a:tcStyle>
        <a:tcBdr>
          <a:left>
            <a:ln w="12700" cap="flat">
              <a:solidFill>
                <a:srgbClr val="EDEAEA"/>
              </a:solidFill>
              <a:prstDash val="solid"/>
              <a:round/>
            </a:ln>
          </a:left>
          <a:right>
            <a:ln w="12700" cap="flat">
              <a:solidFill>
                <a:srgbClr val="EDEAEA"/>
              </a:solidFill>
              <a:prstDash val="solid"/>
              <a:round/>
            </a:ln>
          </a:right>
          <a:top>
            <a:ln w="12700" cap="flat">
              <a:solidFill>
                <a:srgbClr val="EDEAEA"/>
              </a:solidFill>
              <a:prstDash val="solid"/>
              <a:round/>
            </a:ln>
          </a:top>
          <a:bottom>
            <a:ln w="25400" cap="flat">
              <a:solidFill>
                <a:srgbClr val="EDEAEA"/>
              </a:solidFill>
              <a:prstDash val="solid"/>
              <a:round/>
            </a:ln>
          </a:bottom>
          <a:insideH>
            <a:ln w="12700" cap="flat">
              <a:solidFill>
                <a:srgbClr val="EDEAEA"/>
              </a:solidFill>
              <a:prstDash val="solid"/>
              <a:round/>
            </a:ln>
          </a:insideH>
          <a:insideV>
            <a:ln w="12700" cap="flat">
              <a:solidFill>
                <a:srgbClr val="EDEAE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1pPr>
    <a:lvl2pPr indent="2286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2pPr>
    <a:lvl3pPr indent="4572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3pPr>
    <a:lvl4pPr indent="6858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4pPr>
    <a:lvl5pPr indent="9144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5pPr>
    <a:lvl6pPr indent="11430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6pPr>
    <a:lvl7pPr indent="13716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7pPr>
    <a:lvl8pPr indent="16002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8pPr>
    <a:lvl9pPr indent="1828800" defTabSz="914216" latinLnBrk="0">
      <a:lnSpc>
        <a:spcPct val="90000"/>
      </a:lnSpc>
      <a:defRPr sz="2400">
        <a:latin typeface="+mn-lt"/>
        <a:ea typeface="+mn-ea"/>
        <a:cs typeface="+mn-cs"/>
        <a:sym typeface="TH Sarabun New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ac.th" TargetMode="Externa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kku.ac.th" TargetMode="Externa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doaj.org" TargetMode="Externa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search.worldcat.org/" TargetMode="Externa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3" Type="http://schemas.openxmlformats.org/officeDocument/2006/relationships/hyperlink" Target="mailto:amnueysai@gmail.com" TargetMode="Externa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การสืบค้นเอกสารงานวิจัยที่เกี่ยวข้อง</a:t>
            </a:r>
          </a:p>
          <a:p>
            <a:pPr/>
            <a:r>
              <a:t>Searching for related research documents</a:t>
            </a:r>
          </a:p>
          <a:p>
            <a:p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" name="Shape 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Directory of Open Access Books</a:t>
            </a:r>
          </a:p>
          <a:p>
            <a:pPr/>
            <a:r>
              <a:t>DOAB is a community-driven discovery service that indexes and provides access to scholarly, peer-reviewed open access books and helps users to find trusted open access book publishers. All DOAB services are free of charge and all data is freely available.</a:t>
            </a:r>
          </a:p>
          <a:p>
            <a:pPr/>
            <a:r>
              <a:t>DOAB เป็นบริการการค้นพบที่ขับเคลื่อนโดยชุมชน ซึ่งจัดทําดัชนีและให้การเข้าถึงหนังสือการเข้าถึงแบบเปิดเชิงวิชาการ peer-reviewed และช่วยให้ผู้ใช้ค้นหาผู้จัดพิมพ์หนังสือการเข้าถึงแบบเปิดที่เชื่อถือได้ บริการ DOAB ทั้งหมดไม่มีค่าใช้จ่ายและข้อมูลทั้งหมดมีให้ใช้งานฟรี</a:t>
            </a:r>
          </a:p>
          <a:p>
            <a:pPr/>
            <a:r>
              <a:t>*****************</a:t>
            </a:r>
          </a:p>
          <a:p>
            <a:pPr/>
          </a:p>
          <a:p>
            <a:pPr/>
            <a:r>
              <a:t>โหลดหนังสือออนไลน์ฟรีทั่วโลก อันนี้เป็นการคืนกำไรให้ผู้บริโภคจากค่ายหนังสือใหญ่ๆ จากสำนักพิมพ์ที่เดิมเคยทำวารสารมารวมตัวกันรวบรวมงานวิจัยเด่นๆ มาสร้างเป็นหนังสือเราเรียกว่าบุ๊คซีรี</a:t>
            </a:r>
          </a:p>
          <a:p>
            <a:pPr/>
            <a:r>
              <a:t>Library Genesis ให้แนวคิดทฤษฎีเป็นหลัก</a:t>
            </a:r>
          </a:p>
          <a:p>
            <a:pPr/>
            <a:r>
              <a:t>งานวิจัยใหม่ๆ มาโหลดทีนี่</a:t>
            </a:r>
          </a:p>
          <a:p>
            <a:pPr/>
          </a:p>
          <a:p>
            <a:pPr/>
            <a:r>
              <a:t>ให้บริการฟรีแต่</a:t>
            </a:r>
          </a:p>
          <a:p>
            <a:pPr/>
            <a:r>
              <a:t>จะมีข้อเสียอย่างหนึ่งคือตัวเซิร์ฟเวอร์จะค่อนข้างช้านิดนึง ต้องใจเย็นๆ เป็นงานวิจัยค่อนข้างร่วมสมัย และก็ทันสมัยด้วย</a:t>
            </a:r>
          </a:p>
          <a:p>
            <a:pPr/>
            <a:r>
              <a:t>ถ้าเรากำลังจะหาไอเดีย เขียนหนังสือเขียนตำราที่มัน ใหม่จริงๆนะดิฉันแนะนำฐานข้อมูล DOAB </a:t>
            </a:r>
          </a:p>
          <a:p>
            <a:pPr/>
            <a:r>
              <a:t>เพราะว่าเป็นฐานข้อมูลเอางานวิจัยนำก่อนว่าทั่วโลกองค์ความรู้ไปถึงไหนค่ะ</a:t>
            </a:r>
          </a:p>
          <a:p>
            <a:p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เซิร์ฟเวอร์จะช้านิดนึงนะ ดูจำนวนหนังสือ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เข้าไปแล้วสิ่งที่ต้องทำ คลิกที่ฟันเฟือง แล้วเลือก Issue Date Desc </a:t>
            </a:r>
          </a:p>
          <a:p>
            <a:pPr/>
            <a:r>
              <a:t>เพื่อให้เรียง พ.ศ. ล่าสุด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คลิกที่ชื่อหนังสือที่ต้องการ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คลิกดาวน์โหลดที่ลิงค์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" name="Shape 1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National Academies Press</a:t>
            </a:r>
          </a:p>
          <a:p>
            <a:pPr/>
            <a:r>
              <a:t>The National Academies Press (NAP) publishes the publications of the National Academies of Sciences, Engineering, and Medicine. NAP publishes more than 200 publications per year on a wide range of topics in science, engineering, and medicine, providing authoritative, independently researched information on important matters in science and health policy.</a:t>
            </a:r>
          </a:p>
          <a:p>
            <a:pPr/>
            <a:r>
              <a:t>———-</a:t>
            </a:r>
          </a:p>
          <a:p>
            <a:pPr/>
            <a:r>
              <a:t>The National Academies Press (NAP) ตีพิมพ์สิ่งพิมพ์ของ National Academies of Sciences, Engineering, and Medicine NAP ตีพิมพ์สิ่งพิมพ์มากกว่า 200 ฉบับต่อปีในหัวข้อที่หลากหลายในด้านวิทยาศาสตร์ วิศวกรรมศาสตร์ และการแพทย์ โดยให้ข้อมูลที่เชื่อถือได้และได้รับการวิจัยอย่างอิสระในเรื่องที่สําคัญในนโยบายวิทยาศาสตร์และสุขภาพ ปัจจุบันสายสังคมก็เยอะ </a:t>
            </a:r>
          </a:p>
          <a:p>
            <a:pPr/>
            <a:r>
              <a:t>ปัจจุบันโลกเปลี่ยนไปเป็นการเน้นความรู้แบบบูรณาการ</a:t>
            </a:r>
          </a:p>
          <a:p>
            <a:pPr/>
            <a:r>
              <a:t> จึงมีงานสายสังคมศาสตร์ ศิลปศาสตร์อยู่ในนี้ด้วย</a:t>
            </a:r>
          </a:p>
          <a:p>
            <a:pPr/>
            <a:r>
              <a:t>***************</a:t>
            </a:r>
          </a:p>
          <a:p>
            <a:pPr/>
          </a:p>
          <a:p>
            <a:pPr/>
            <a:r>
              <a:t>หนังสือที่หายากให้มาหาจาก ai ตัวนี้ </a:t>
            </a:r>
          </a:p>
          <a:p>
            <a:pPr/>
            <a:r>
              <a:t>หนังสือบางเล่มอาจจะอยู่ที่ตัวนี้</a:t>
            </a:r>
          </a:p>
          <a:p>
            <a:pPr/>
            <a:r>
              <a:t>เป็นฐานข้อมูลในยุคเก้าศูนย์ที่อเมริการวบรวม</a:t>
            </a:r>
          </a:p>
          <a:p>
            <a:pPr/>
            <a:r>
              <a:t>ตัวนี้เป็นฐานข้อมูลของอเมริกา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เลือกตัวเสิชด้านบน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462 results by relevance</a:t>
            </a:r>
          </a:p>
          <a:p>
            <a:pPr/>
            <a:r>
              <a:t>ที่ Sort Results เลือก</a:t>
            </a:r>
          </a:p>
          <a:p>
            <a:pPr/>
            <a:r>
              <a:t>By Year - Most Recent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คลิกที่ชื่อเรื่อง</a:t>
            </a:r>
          </a:p>
          <a:p>
            <a:pPr/>
            <a:r>
              <a:t>Consensus Study Report รายงานการศึกษาฉันทามติ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คลิกที่ปุ่มดาวน์โหลดฟรี PDF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โหลดหนังสือฟรี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คลิกที่ download as Guest</a:t>
            </a:r>
          </a:p>
          <a:p>
            <a:pPr/>
            <a:r>
              <a:t>เติมอีเมลและคลิกที่ช่อง</a:t>
            </a:r>
          </a:p>
          <a:p>
            <a:pPr/>
            <a:r>
              <a:t>แล้วคลิกที่ continue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คลิกเลือกว่าจะดาวน์โหลดแบบไหน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เลือกดาวน์โหลดแต่ละบทก็ได้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โปรแกรมแปลภาษาอังกฤษเป็นภาษาไทย</a:t>
            </a:r>
          </a:p>
          <a:p>
            <a:pPr/>
            <a:r>
              <a:t>google drive เป็นพื้นที่ในการเก็บข้อมูลในโลกออนไลน์ </a:t>
            </a:r>
          </a:p>
          <a:p>
            <a:pPr/>
            <a:r>
              <a:t>ซึ่งหลายท่านก็ใช้กันอยู่แล้วสำหรับผู้ที่มีเมล์ Gmail หรือ Google Account อยู่แล้ว ท่านก็สามารถใช้บริการฟรี ซึ่งในช่วงโควิด </a:t>
            </a:r>
          </a:p>
          <a:p>
            <a:pPr/>
            <a:r>
              <a:t>เชื่อว่าท่านเคยใช้</a:t>
            </a:r>
          </a:p>
          <a:p>
            <a:pPr/>
            <a:r>
              <a:t>แต่ประสิทธิภาพของมันสามารถปรับปรุงเปลี่ยนแปลงอย่างอื่น เช่น สามารถแปลงไฟล์ได้ ขอแนะนำเวลาแปลหนังสือทั้งเล่มสามารถใช้ Google Drive แต่ได้ทั้งเล่ม แต่ถ้าจะแปลเปเปอร์ทั้งภาษาอังกฤษและภาษาไทยแนะนำให้ใช้ Google translate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เข้าไปใน Google และล็อกอิน Gmail แล้วก็จะเห็นจุดเก้าจุด กดจุดเก้าจุดคลิกเลือก Google Drive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ก็จะมาที่หน้าจอนี้ซึ่งเป็นพื้นที่เก็บข้อมูลส่วนบุคคล 15 GB</a:t>
            </a:r>
          </a:p>
          <a:p>
            <a:pPr/>
            <a:r>
              <a:t>หลักการง่ายง่ายคือเอาหนังสือที่ดาวน์โหลดมาจากโปรแกรมดาวน์โหลดหนังสือเอาเข้าไปไว้ใน Google Drive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ดับเบิ้ลคลิกที่ชื่อหนังสือ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มันจะเจรเลทไฟล์เป็นไฟล์ Word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กด Tool เลือกเครื่องมือ Traslate document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ตั้งชื่อไฟล์ใหม่เพื่อป้องกันการจำผิด</a:t>
            </a:r>
          </a:p>
          <a:p>
            <a:pPr/>
            <a:r>
              <a:t>แล้วเลือกภาษาไทย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Library Genesis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ใส่ไฟล์ PDF ไฟล์จะแปลไฟล์ PDF ไฟล์ </a:t>
            </a:r>
          </a:p>
          <a:p>
            <a:pPr/>
            <a:r>
              <a:t>ใส่ไฟล์ Word จะแปลเป็นไฟล์ Word</a:t>
            </a:r>
          </a:p>
          <a:p>
            <a:pPr/>
            <a:r>
              <a:t>ข้อดีคือกรณีที่แปลเป็นคำต่อคำ</a:t>
            </a:r>
          </a:p>
          <a:p>
            <a:pPr/>
            <a:r>
              <a:t>จะแปลง่าย หรือจะแปลทั้งประโยคพอดี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โปรแกรมโหลดงานวิจัย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Google Scholar </a:t>
            </a:r>
          </a:p>
          <a:p>
            <a:pPr/>
            <a:r>
              <a:t>เชื่อว่าทุกคนใช้ Google Scholar เป็นแต่อาจจะใช้คำสั่งยังไม่เป็น</a:t>
            </a:r>
          </a:p>
          <a:p>
            <a:pPr/>
          </a:p>
          <a:p>
            <a:pPr/>
            <a:r>
              <a:t>เราจะเสิชจากหลักล้าน ให้เหลือหลักหมื่น หรือหลักร้อย </a:t>
            </a:r>
          </a:p>
          <a:p>
            <a:pPr/>
            <a:r>
              <a:t>โดยเราจะใช้ชุดคำสั่งที่จะหาเปเปอร์ที่เราต้องการให้เร็วขึ้น โดยปัดเปเปอร์ที่เราไม่ต้องการออก</a:t>
            </a:r>
          </a:p>
          <a:p>
            <a:pPr/>
          </a:p>
          <a:p>
            <a:pPr/>
            <a:r>
              <a:t>เป็นเครื่องมือที่ดีเราจะค้นข้อมูลของใคร </a:t>
            </a:r>
          </a:p>
          <a:p>
            <a:pPr/>
            <a:r>
              <a:t>หรืองานวิจัยที่ร่วมสมัยแต่สิ่งสำคัญเราต้องมีตัวโมดิฟายด์เออร์หรือตัวแปลง ตัวช่วยเราให้สืบค้นงานให้ตรง ให้สั้นกระชับและประหยัดเวลาด้วย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ใส่เครื่องหมายคำพูด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"Culture values" filetype:pdf</a:t>
            </a:r>
          </a:p>
          <a:p>
            <a:pPr/>
            <a:r>
              <a:t>เราจะเอาไฟล์ที่เป็น PDF ไฟล์เท่านั้นใช้คำสั่ง </a:t>
            </a:r>
          </a:p>
          <a:p>
            <a:pPr/>
            <a:r>
              <a:t>สังเกตด้านขวามือจะเป็น PDF ไฟล์ทั้งหมด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"product development" site:.</a:t>
            </a:r>
            <a:r>
              <a:rPr u="sng">
                <a:solidFill>
                  <a:srgbClr val="335FFE"/>
                </a:solidFill>
                <a:uFill>
                  <a:solidFill>
                    <a:srgbClr val="335FFE"/>
                  </a:solidFill>
                </a:uFill>
                <a:hlinkClick r:id="rId3" invalidUrl="" action="" tgtFrame="" tooltip="" history="1" highlightClick="0" endSnd="0"/>
              </a:rPr>
              <a:t>ac.th</a:t>
            </a:r>
          </a:p>
          <a:p>
            <a:pPr/>
            <a:r>
              <a:t>เปลี่ยนคำสั่งเป็นไซต์ งานวิจัยที่ประเทศไทยเท่านั้น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"product development" site:.</a:t>
            </a:r>
            <a:r>
              <a:rPr u="sng">
                <a:solidFill>
                  <a:srgbClr val="335FFE"/>
                </a:solidFill>
                <a:uFill>
                  <a:solidFill>
                    <a:srgbClr val="335FFE"/>
                  </a:solidFill>
                </a:uFill>
                <a:hlinkClick r:id="rId3" invalidUrl="" action="" tgtFrame="" tooltip="" history="1" highlightClick="0" endSnd="0"/>
              </a:rPr>
              <a:t>kku.ac.th</a:t>
            </a:r>
          </a:p>
          <a:p>
            <a:pPr/>
            <a:r>
              <a:t>เฉพาะมหาวิทยาลัยขอนแก่นเท่านั้น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"product development" filetype:doc</a:t>
            </a:r>
          </a:p>
          <a:p>
            <a:pPr/>
            <a:r>
              <a:t>เป็นไฟล์ word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Directory of Open Access Journals</a:t>
            </a:r>
          </a:p>
          <a:p>
            <a:pPr/>
            <a:r>
              <a:t>มีงานวิจัยให้โหลดฟรีประมาณเกือบสิบล้านเปเปอร์</a:t>
            </a:r>
          </a:p>
          <a:p>
            <a:pPr/>
            <a:r>
              <a:rPr u="sng">
                <a:solidFill>
                  <a:srgbClr val="335FFE"/>
                </a:solidFill>
                <a:uFill>
                  <a:solidFill>
                    <a:srgbClr val="335FFE"/>
                  </a:solidFill>
                </a:uFill>
                <a:hlinkClick r:id="rId3" invalidUrl="" action="" tgtFrame="" tooltip="" history="1" highlightClick="0" endSnd="0"/>
              </a:rPr>
              <a:t>http://doaj.org</a:t>
            </a:r>
          </a:p>
          <a:p>
            <a:pPr/>
          </a:p>
          <a:p>
            <a:pPr/>
            <a:r>
              <a:t>1. อ้างอิงเว็บไซต์เพราะเว็บไซต์สามารถเปลี่ยนได้ตลอดเวลา</a:t>
            </a:r>
          </a:p>
          <a:p>
            <a:pPr/>
            <a:r>
              <a:t>แล้วก็ไม่มีความเป็นวิทยาศาสตร์</a:t>
            </a:r>
          </a:p>
          <a:p>
            <a:pPr/>
            <a:r>
              <a:t>2. อ้างอิงมาจากรายงานวิจัยฉบับสมบูรณ์ เพราะว่าไม่มีกระบวนการรับรอง </a:t>
            </a:r>
          </a:p>
          <a:p>
            <a:pPr/>
            <a:r>
              <a:t>หรือไม่มีการกลั่นกรองโดยเพียรีวิว รายงานวิจัยฉบับสมบูรณ์ ไม่สามารถสืบค้นได้ในฐานข้อมูลออนไลน์</a:t>
            </a:r>
          </a:p>
          <a:p>
            <a:pPr/>
            <a:r>
              <a:t>แต่บางทีผู้วิจัยไม่ได้มอบรายงานฉบับสมบูรณ์ไว้ให้ห้องสมุด เลยหาตัวเล่มไม่เจอ</a:t>
            </a:r>
          </a:p>
          <a:p>
            <a:pPr/>
            <a:r>
              <a:t>3. วิทยานิพนธ์จริงๆแล้วก็เป็นงานวิจัยซึ่ง นักศึกษาฝึกหัดทำวิจัย ไม่ผ่านกระบวนการกลั่นกรองเราใช้เพียงแค่ เป็นการสอบในห้องสอบส่วนใหญ่อาจารย์ก็พยักหน้าให้ผ่าน ไม่ผ่านจะผ่านโดยปรับปรุงแก้ไขอย่างไรก็แล้วแต่</a:t>
            </a:r>
          </a:p>
          <a:p>
            <a:pPr/>
            <a:r>
              <a:t>ตั้งแต่ พ.ศ. 2549 เป็นต้นมาถึงปัจจุบัน สกว. ก็ประกาศออกมาแล้วว่า วิทยานิพนธ์ทุกเล่ม เนื่องจากการประชุมวิชาการหรือวารสาร แนะนำว่าถ้าจะอ้างวิทยานิพนธ์ให้อ้างจากเปเปอร์ในวารสารมากกว่าเพราะผ่านกระบวนการกลั่นกรองทางวิชาการ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DOAJ ทำให้เราโหลดงานวิจัยได้ง่ายขึ้น </a:t>
            </a:r>
          </a:p>
          <a:p>
            <a:pPr/>
            <a:r>
              <a:t>1. เราป้อนคำอะไรเข้าไปก็ได้ รองรับทุกภาษาทั่วโลก ฐานข้อมูลนี้บอกว่า บทความทุกบทความคุณจะเขียนเป็นภาษาอะไรก็ได้แต่ Abstact จะต้องเป็นภาษาอังกฤษเท่านั้น (ปัจจุบันภาษาต่างๆเราสามารถใช้แอพพลิเคชั่นหรือใช้ AI บางตัวแปลเป็นภาษาของตัวเองได้)</a:t>
            </a:r>
          </a:p>
          <a:p>
            <a:pPr/>
            <a:r>
              <a:t>2. DOAJ เป็นฐานข้อมูลให้บริการฟรีทุกอย่าง เค้าใช้คำว่า Open Access Journals</a:t>
            </a:r>
          </a:p>
          <a:p>
            <a:pPr/>
            <a:r>
              <a:t>3. DOAJ เป็นฐานข้อมูล ที่ถูกรับรองในเรื่องของการทำวารสารแบบเปิด ถ้าสมมติฐานวารสารไหนเข้าฐานข้อมูลของ Scopus จะมีข้อหนึ่งถามนะว่า วารสารของท่านได้ถูกรับรองอยู่ในฐานข้อมูล DOAJ หรือไม่ ถ้าวารสารอยู่ใน ฐานข้อมูล DOAJ ก็จะมีคะแนนจิตพิสัยเพิ่ม ส่วนที่เหลือก็จะเป็นหน้าที่ของบอร์ดในการพิจารณาว่า วารสารของเราจะอยู่หรือไม่อยู่ ขอแนะนำว่าให้เข้าฐานข้อมูลนี้ไว้ก่อน เพราะสามารถสืบค้นบทความของวารสารได้แล้ว Citation งานของอาจารย์ก็จะเกิดขึ้นด้วยเช่นกัน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Library Genesis</a:t>
            </a:r>
          </a:p>
          <a:p>
            <a:pPr/>
          </a:p>
          <a:p>
            <a:pPr/>
            <a:r>
              <a:t>เป็นฐานข้อมูลที่ให้บริการดาวน์โหลดหนังสือฟรี สามารถดาวน์โหลดได้หลากหลายสาขาวิชามาก แล้วยังให้ดาวน์โหลดฟรีเต็มเล่ม</a:t>
            </a:r>
            <a:br/>
            <a:r>
              <a:t>จากสำนักพิมพ์ที่ได้มาตรฐานแล้วก็มีความเป็นนานาชาติ ซึ่งจะต่างจาก Google book ถ้าเราใช้ </a:t>
            </a:r>
          </a:p>
          <a:p>
            <a:pPr/>
            <a:r>
              <a:t>ซึ่ง Google book บางส่วนถูกตัดบางหน้าออกเพื่อป้องกันลิขสิทธิ์ หรือบางครั้งไม่สามารถดาวน์โหลดเต็มเล่มได้</a:t>
            </a:r>
          </a:p>
          <a:p>
            <a:pPr/>
            <a:r>
              <a:t>Library Genesis จะมีข้อดีคือ ให้ ดาวน์โหลดฟรี แล้วหนังสือพวกนี้ถูกรองรับด้วยสำนักพิมพ์ที่ได้มาตรฐาน</a:t>
            </a:r>
          </a:p>
          <a:p>
            <a:pPr/>
            <a:r>
              <a:t>แนวคิด ทฤษฎี ที่นำมาใช้ในงานวิจัยต้องโหลดจาก Library Genesis ตัวนี้</a:t>
            </a:r>
          </a:p>
          <a:p>
            <a:pPr/>
            <a:br/>
            <a:r>
              <a:t>Is a database that provides free book downloads. </a:t>
            </a:r>
          </a:p>
          <a:p>
            <a:pPr/>
            <a:r>
              <a:t>You can be downloaded in a variety of disciplines and also free to download the full book.</a:t>
            </a:r>
          </a:p>
          <a:p>
            <a:pPr/>
            <a:r>
              <a:t>From the standard publisher, it is international. Which will be different from Google Book.</a:t>
            </a:r>
          </a:p>
          <a:p>
            <a:pPr/>
            <a:r>
              <a:t>Which some Google Book is cut off some pages to protect copyright or sometimes can't download the full book.</a:t>
            </a:r>
          </a:p>
          <a:p>
            <a:pPr/>
            <a:r>
              <a:t>Library Genesis has the advantage of providing free download and these books are supported by standard publishers.</a:t>
            </a:r>
          </a:p>
          <a:p>
            <a:pPr/>
            <a:r>
              <a:t>The theoretical concepts used in research must be loaded from this Library Genesis.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WorldCat is the world’s largest library catalog, helping you find library materials online.</a:t>
            </a:r>
          </a:p>
          <a:p>
            <a:pPr/>
            <a:r>
              <a:t>WorldCat เป็นแคตตาล็อกห้องสมุดที่ใหญ่ที่สุดในโลก ช่วยคุณค้นหาสื่อห้องสมุดออนไลน์</a:t>
            </a:r>
          </a:p>
          <a:p>
            <a:pPr/>
            <a:r>
              <a:t>ห้องสมุดทั่วโลกมาเชื่อมโยงกัน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solidFill>
                  <a:srgbClr val="335FFE"/>
                </a:solidFill>
                <a:uFill>
                  <a:solidFill>
                    <a:srgbClr val="335FFE"/>
                  </a:solidFill>
                </a:uFill>
                <a:hlinkClick r:id="rId3" invalidUrl="" action="" tgtFrame="" tooltip="" history="1" highlightClick="0" endSnd="0"/>
              </a:rPr>
              <a:t>https://search.worldcat.org/</a:t>
            </a:r>
          </a:p>
          <a:p>
            <a:pPr/>
            <a:r>
              <a:t>ตัวนี้เราค้นได้ทั้ง งานวิจัย หนังสือตำรา และวิทยานิพนธ์ </a:t>
            </a:r>
          </a:p>
          <a:p>
            <a:pPr/>
            <a:r>
              <a:t>ส่วนหนังสือตำรา หรือวิทยานิพนธ์ </a:t>
            </a:r>
          </a:p>
          <a:p>
            <a:pPr/>
            <a:r>
              <a:t>ถ้าไม่มีมันโหลดไม่ได้ เราสามารถยืมข้ามห้องสมุดได้ </a:t>
            </a:r>
          </a:p>
          <a:p>
            <a:pPr/>
            <a:r>
              <a:t>ไปที่บรรณารักษ์เขาเรียกว่าระบบ Inter loan</a:t>
            </a:r>
          </a:p>
          <a:p>
            <a:pPr/>
          </a:p>
          <a:p>
            <a:pPr/>
            <a:r>
              <a:t>เป็นการรวมตัวของห้องสมุดรับได้ทุกภาษาลองเสิชเข้าไปใน Google Scholar  แล้วปรากฏว่าหางานวิจัยที่เกี่ยวข้องไม่เจอ แนะนำให้มาที่นี่ค่ะเพราะนักวิชาการ จะมาฝากไว้ที่ห้องสมุดค่ะ เพราะ Google Scholar ไม่สามารถเข้าฐานข้อมูลนี้ได้ ให้บริการฟรี ถ้าต้องการเป็นตัวเล่มให้ใช้ระบบ Inter loan ระหว่างมหาวิทยาลัยซึ่งตัวนี้ผู้ที่ใช้บริการต้องเป็นผู้รับผิดชอบค่าใช้จ่าย ถ้าจะใช้บริการก็ติดต่อบรรณารักษ์ของห้องสมุดแต่ละทีเพราะเขาติดต่อกันอยู่แล้วค่ะ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ค้นหาวรรณกรรมด้วย SEMANTIC SCHOLAR</a:t>
            </a:r>
          </a:p>
          <a:p>
            <a:pPr/>
            <a:r>
              <a:t>Search for literature with SEMANTIC SCHOLAR</a:t>
            </a:r>
          </a:p>
          <a:p>
            <a:pPr/>
          </a:p>
          <a:p>
            <a:pPr/>
            <a:r>
              <a:t>นักวิชาการความหมายคืออะไร?</a:t>
            </a:r>
          </a:p>
          <a:p>
            <a:pPr/>
            <a:r>
              <a:t>Semantic Scholar เป็นเครื่องมือวิจัยที่ขับเคลื่อนด้วย AI ฟรีสําหรับวรรณกรรมทางวิทยาศาสตร์ ผู้ผลิตคือ Ai2</a:t>
            </a:r>
          </a:p>
          <a:p>
            <a:pPr/>
          </a:p>
          <a:p>
            <a:pPr/>
            <a:r>
              <a:t>What Is Semantic Scholar?</a:t>
            </a:r>
          </a:p>
          <a:p>
            <a:pPr/>
            <a:r>
              <a:t>Semantic Scholar is a free, AI-powered research tool for scientific literature, based at Ai2.</a:t>
            </a:r>
          </a:p>
          <a:p>
            <a:pPr/>
          </a:p>
          <a:p>
            <a:pPr/>
            <a:r>
              <a:t>************************************</a:t>
            </a:r>
          </a:p>
          <a:p>
            <a:pPr/>
            <a:r>
              <a:t>Semantic Scholar เป็นฐานข้อมูลและเครื่องมือค้นหา🔍ทางวิชาการที่ใช้เทคโนโลยีปัญญาประดิษฐ์ (AI) เพื่อช่วยนักวิจัยและผู้ที่สนใจค้นหาและวิเคราะห์งานวิจัยได้อย่างมีประสิทธิภาพและรวดเร็ว 🧑 💻โดยสามารถเข้าถึงบทความทางวิชาการนับล้านจากหลากหลายสาขาวิชา ไม่ว่าจะเป็นวิทยาศาสตร์ เทคโนโลยี การแพทย์ และสังคมศาสตร์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hape 3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Search 220,347,141 papers from all fields of science</a:t>
            </a:r>
          </a:p>
          <a:p>
            <a:pPr>
              <a:defRPr b="1"/>
            </a:pPr>
            <a:r>
              <a:t>ค้นหา 220,347,141 เอกสารจากทุกสาขาวิชาของวิทยาศาสตร์</a:t>
            </a:r>
          </a:p>
          <a:p>
            <a:pPr>
              <a:defRPr b="1"/>
            </a:pPr>
          </a:p>
          <a:p>
            <a:pPr>
              <a:defRPr b="1"/>
            </a:pPr>
            <a:r>
              <a:t>SEMANTIC SCHOLAR</a:t>
            </a:r>
          </a:p>
          <a:p>
            <a:pPr marL="240631" indent="-240631">
              <a:buSzPct val="100000"/>
              <a:buChar char="•"/>
            </a:pPr>
            <a:r>
              <a:t>ใช้ AI ในการสกัดความหมายจากงานวิจัย </a:t>
            </a:r>
          </a:p>
          <a:p>
            <a:pPr marL="240631" indent="-240631">
              <a:buSzPct val="100000"/>
              <a:buChar char="•"/>
            </a:pPr>
            <a:r>
              <a:t>ระบุองค์ประกอบสำคัญในบทความวิทยาศาสตร์</a:t>
            </a:r>
          </a:p>
          <a:p>
            <a:pPr marL="240631" indent="-240631">
              <a:buSzPct val="100000"/>
              <a:buChar char="•"/>
            </a:pPr>
            <a:r>
              <a:t>ให้คำแนะนำที่ปรับแต่งสำหรับผู้ใช้แต่ละคน</a:t>
            </a:r>
          </a:p>
          <a:p>
            <a:pPr marL="240631" indent="-240631">
              <a:buSzPct val="100000"/>
              <a:buChar char="•"/>
            </a:pPr>
            <a:r>
              <a:t>ช่วยประเมินบทความอย่างรวดเร็วด้วยบทสรุป และรูปภาพสำคัญ</a:t>
            </a:r>
          </a:p>
          <a:p>
            <a:pPr marL="240631" indent="-240631">
              <a:buSzPct val="100000"/>
              <a:buChar char="•"/>
            </a:pPr>
            <a:r>
              <a:t>ช่วยติดตามแนวโน้มการวิจัย</a:t>
            </a:r>
          </a:p>
          <a:p>
            <a:pPr marL="240631" indent="-240631">
              <a:buSzPct val="100000"/>
              <a:buChar char="•"/>
            </a:pPr>
            <a:r>
              <a:t>เพิ่มประสบการณ์การอ่านด้วยฟีเจอร์ Semantic Reader</a:t>
            </a:r>
          </a:p>
          <a:p>
            <a:pPr/>
          </a:p>
          <a:p>
            <a:pPr>
              <a:defRPr b="1"/>
            </a:pPr>
            <a:r>
              <a:t>Google Scholar</a:t>
            </a:r>
          </a:p>
          <a:p>
            <a:pPr marL="240631" indent="-240631">
              <a:buSzPct val="100000"/>
              <a:buChar char="•"/>
            </a:pPr>
            <a:r>
              <a:t>ครอบคลุมทุกสาขาวิชาอย่างกว้างขวาง</a:t>
            </a:r>
          </a:p>
          <a:p>
            <a:pPr marL="240631" indent="-240631">
              <a:buSzPct val="100000"/>
              <a:buChar char="•"/>
            </a:pPr>
            <a:r>
              <a:t>อินเตอร์เฟซที่เรียบง่ายและคุ้นเคย</a:t>
            </a:r>
          </a:p>
          <a:p>
            <a:pPr marL="240631" indent="-240631">
              <a:buSzPct val="100000"/>
              <a:buChar char="•"/>
            </a:pPr>
            <a:r>
              <a:t>มีพีเจอร์ "ถูกอ้างอิงโดย" สำหรับวิเคราะห์การ อ้างอิง</a:t>
            </a:r>
          </a:p>
          <a:p>
            <a:pPr marL="240631" indent="-240631">
              <a:buSzPct val="100000"/>
              <a:buChar char="•"/>
            </a:pPr>
            <a:r>
              <a:t>มีรูปแบบการอ้างอิงและลิงก์ไปยังห้องสมุด</a:t>
            </a:r>
          </a:p>
          <a:p>
            <a:pPr marL="240631" indent="-240631">
              <a:buSzPct val="100000"/>
              <a:buChar char="•"/>
            </a:pPr>
            <a:r>
              <a:t>รวมสิทธิบัตรและเอกสารทางกฎหมาย</a:t>
            </a:r>
          </a:p>
          <a:p>
            <a:pPr marL="240631" indent="-240631">
              <a:buSzPct val="100000"/>
              <a:buChar char="•"/>
            </a:pPr>
            <a:r>
              <a:t>แข็งแกร่งในสาขาวิทยาศาสตร์ เทคนิค และ การแพทย์</a:t>
            </a:r>
          </a:p>
          <a:p>
            <a:pPr/>
            <a:r>
              <a:t>************************</a:t>
            </a:r>
          </a:p>
          <a:p>
            <a:pPr>
              <a:defRPr b="1"/>
            </a:pPr>
            <a:r>
              <a:t>ข้อเสีย</a:t>
            </a:r>
          </a:p>
          <a:p>
            <a:pPr>
              <a:defRPr b="1"/>
            </a:pPr>
            <a:r>
              <a:t>SEMANTIC SCHOLAR</a:t>
            </a:r>
          </a:p>
          <a:p>
            <a:pPr/>
            <a:r>
              <a:t>- รองรับภาษาจำกัด (ส่วนใหญ่เป็นภาษาอังกฤษ)</a:t>
            </a:r>
          </a:p>
          <a:p>
            <a:pPr/>
            <a:r>
              <a:t>- อาจมีความไม่แม่นยำในบทสรุปที่สร้างโดย AI</a:t>
            </a:r>
          </a:p>
          <a:p>
            <a:pPr/>
            <a:r>
              <a:t>- อาจมีปัญหาในการเข้าใจนัยและบริบท</a:t>
            </a:r>
          </a:p>
          <a:p>
            <a:pPr/>
            <a:r>
              <a:t>- อาจมีอคติในอัลกอริทึม AI</a:t>
            </a:r>
          </a:p>
          <a:p>
            <a:pPr marL="240631" indent="-240631">
              <a:buSzPct val="100000"/>
              <a:buChar char="-"/>
            </a:pPr>
            <a:r>
              <a:t>ไม่มีการเชื่อมต่อโดยตรงกับโปรแกรมจัดการการอ้างอิง</a:t>
            </a:r>
          </a:p>
          <a:p>
            <a:pPr/>
          </a:p>
          <a:p>
            <a:pPr>
              <a:defRPr b="1"/>
            </a:pPr>
            <a:r>
              <a:t>Google Scholar</a:t>
            </a:r>
          </a:p>
          <a:p>
            <a:pPr/>
            <a:r>
              <a:t>- ขาดความโปร่งใสในเกณฑ์การคัดเลือกเอกสาร "วิชาการ"</a:t>
            </a:r>
          </a:p>
          <a:p>
            <a:pPr/>
            <a:r>
              <a:t>- ตัวเลือกในการกรองผลการค้นหามีจำกัด</a:t>
            </a:r>
          </a:p>
          <a:p>
            <a:pPr/>
            <a:r>
              <a:t>- มักลิงก์ไปยังเว็บไซต์สำนักพิมพ์ที่ต้องเสียค่าใช้จ่าย</a:t>
            </a:r>
          </a:p>
          <a:p>
            <a:pPr/>
            <a:r>
              <a:t>- ผลลัพธ์อาจรวมรายการที่ซ้ำซ้อนหรือไม่สมบูรณ์</a:t>
            </a:r>
          </a:p>
          <a:p>
            <a:pPr marL="240631" indent="-240631">
              <a:buSzPct val="100000"/>
              <a:buChar char="-"/>
            </a:pPr>
            <a:r>
              <a:t>ผลลัพธ์อาจมาจากแหล่งที่หลากหลายปะปนกัน</a:t>
            </a:r>
          </a:p>
          <a:p>
            <a:pPr/>
            <a:r>
              <a:t>***********</a:t>
            </a:r>
          </a:p>
          <a:p>
            <a:pPr/>
            <a:r>
              <a:t>อื่นๆ </a:t>
            </a:r>
          </a:p>
          <a:p>
            <a:pPr>
              <a:defRPr b="1"/>
            </a:pPr>
            <a:r>
              <a:t>SEMANTIC SCHOLAR</a:t>
            </a:r>
          </a:p>
          <a:p>
            <a:pPr>
              <a:defRPr b="1"/>
            </a:pPr>
            <a:r>
              <a:t>ขอบเขตการครอบคลุม</a:t>
            </a:r>
          </a:p>
          <a:p>
            <a:pPr marL="240631" indent="-240631">
              <a:buSzPct val="100000"/>
              <a:buChar char="•"/>
            </a:pPr>
            <a:r>
              <a:t>มุ่งเน้นเฉพาะบางสาขา (เช่น วิทยาการคอมพิวเตอร์)</a:t>
            </a:r>
          </a:p>
          <a:p>
            <a:pPr marL="240631" indent="-240631">
              <a:buSzPct val="100000"/>
              <a:buChar char="•"/>
            </a:pPr>
            <a:r>
              <a:t>220 Mil</a:t>
            </a:r>
          </a:p>
          <a:p>
            <a:pPr/>
          </a:p>
          <a:p>
            <a:pPr>
              <a:defRPr b="1"/>
            </a:pPr>
            <a:r>
              <a:t>อายุการใช้งาน</a:t>
            </a:r>
          </a:p>
          <a:p>
            <a:pPr marL="240631" indent="-240631">
              <a:buSzPct val="100000"/>
              <a:buChar char="•"/>
            </a:pPr>
            <a:r>
              <a:t>แพลตฟอร์มใหม่กว่า (เปิดตัวปี 2015)</a:t>
            </a:r>
          </a:p>
          <a:p>
            <a:pPr/>
          </a:p>
          <a:p>
            <a:pPr>
              <a:defRPr b="1"/>
            </a:pPr>
            <a:r>
              <a:t>Algorithm ขั้นตอนวิธีการคัดเลือก</a:t>
            </a:r>
          </a:p>
          <a:p>
            <a:pPr marL="240631" indent="-240631">
              <a:buSzPct val="100000"/>
              <a:buChar char="•"/>
            </a:pPr>
            <a:r>
              <a:t>Semantic Scholar considers factors like relevance, citation count, and influence of papers</a:t>
            </a:r>
          </a:p>
          <a:p>
            <a:pPr/>
            <a:r>
              <a:t>    (Semantic Scholar พิจารณาปัจจัยต่างๆ เช่น ความเกี่ยวข้อง จํานวนการอ้างอิง และอิทธิพลของเอกสาร)</a:t>
            </a:r>
          </a:p>
          <a:p>
            <a:pPr>
              <a:defRPr b="1"/>
            </a:pPr>
          </a:p>
          <a:p>
            <a:pPr>
              <a:defRPr b="1"/>
            </a:pPr>
          </a:p>
          <a:p>
            <a:pPr>
              <a:defRPr b="1"/>
            </a:pPr>
            <a:r>
              <a:t>Google Scholar</a:t>
            </a:r>
          </a:p>
          <a:p>
            <a:pPr>
              <a:defRPr b="1"/>
            </a:pPr>
            <a:r>
              <a:t>ขอบเขตการครอบคลุม</a:t>
            </a:r>
          </a:p>
          <a:p>
            <a:pPr marL="240631" indent="-240631">
              <a:buSzPct val="100000"/>
              <a:buChar char="•"/>
            </a:pPr>
            <a:r>
              <a:t>ครอบคลุมทุกสาขาวิชา</a:t>
            </a:r>
          </a:p>
          <a:p>
            <a:pPr marL="240631" indent="-240631">
              <a:buSzPct val="100000"/>
              <a:buChar char="•"/>
            </a:pPr>
            <a:r>
              <a:t>200-500 Mil</a:t>
            </a:r>
          </a:p>
          <a:p>
            <a:pPr>
              <a:defRPr b="1"/>
            </a:pPr>
          </a:p>
          <a:p>
            <a:pPr>
              <a:defRPr b="1"/>
            </a:pPr>
            <a:r>
              <a:t>อายุการใช้งาน</a:t>
            </a:r>
          </a:p>
          <a:p>
            <a:pPr marL="240631" indent="-240631">
              <a:buSzPct val="100000"/>
              <a:buChar char="•"/>
            </a:pPr>
            <a:r>
              <a:t>เก่าแก่และเป็นที่รู้จักมากกว่า (เปิดตัวปี 2004)</a:t>
            </a:r>
          </a:p>
          <a:p>
            <a:pPr/>
          </a:p>
          <a:p>
            <a:pPr>
              <a:defRPr b="1"/>
            </a:pPr>
            <a:r>
              <a:t>Algorithm ขั้นตอนวิธีการคัดเลือก</a:t>
            </a:r>
          </a:p>
          <a:p>
            <a:pPr marL="240631" indent="-240631">
              <a:buSzPct val="100000"/>
              <a:buChar char="•"/>
            </a:pPr>
            <a:r>
              <a:t>Google Scholar focuses more on citation counts and keyword matching in titles and full text</a:t>
            </a:r>
          </a:p>
          <a:p>
            <a:pPr/>
            <a:r>
              <a:t>    (Google Scholar มุ่งเน้นไปที่จํานวนการอ้างอิงและการจับคู่คําหลักในชื่อเรื่องและข้อความแบบเต็มมากขึ้น)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Create Free Account</a:t>
            </a:r>
          </a:p>
          <a:p>
            <a:pPr/>
            <a:r>
              <a:t>Sign up with Email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solidFill>
                  <a:srgbClr val="335FFE"/>
                </a:solidFill>
                <a:uFill>
                  <a:solidFill>
                    <a:srgbClr val="335FFE"/>
                  </a:solidFill>
                </a:uFill>
                <a:hlinkClick r:id="rId3" invalidUrl="" action="" tgtFrame="" tooltip="" history="1" highlightClick="0" endSnd="0"/>
              </a:rPr>
              <a:t>amnueysai@gmail.com</a:t>
            </a:r>
          </a:p>
          <a:p>
            <a:pPr/>
            <a:r>
              <a:t>ลองดูกันว่าสมัครอย่างไรบ้าง</a:t>
            </a:r>
          </a:p>
          <a:p>
            <a:pPr/>
          </a:p>
          <a:p>
            <a:pPr/>
            <a:r>
              <a:t>Amnuey Poolaboon</a:t>
            </a:r>
          </a:p>
          <a:p>
            <a:pPr/>
            <a:r>
              <a:t>Given name ชื่อตัว</a:t>
            </a:r>
          </a:p>
          <a:p>
            <a:pPr/>
            <a:r>
              <a:t>Amnuey</a:t>
            </a:r>
          </a:p>
          <a:p>
            <a:pPr/>
            <a:r>
              <a:t>Family name นามสกุล</a:t>
            </a:r>
          </a:p>
          <a:p>
            <a:pPr/>
            <a:r>
              <a:t>Poolaboon</a:t>
            </a:r>
          </a:p>
          <a:p>
            <a:pPr/>
          </a:p>
          <a:p>
            <a:pPr/>
            <a:r>
              <a:t>Pass: jimcan12</a:t>
            </a:r>
          </a:p>
          <a:p>
            <a:pPr/>
            <a:r>
              <a:t>********</a:t>
            </a:r>
          </a:p>
          <a:p>
            <a:pPr/>
            <a:r>
              <a:t>When the information is completed, the system informs that.</a:t>
            </a:r>
          </a:p>
          <a:p>
            <a:pPr/>
            <a:r>
              <a:t>We have sent an email to a***@g****. Please check your email, follow the instructions to verify your</a:t>
            </a:r>
          </a:p>
          <a:p>
            <a:pPr/>
            <a:r>
              <a:t>email address, and then click the button below to continue.</a:t>
            </a:r>
          </a:p>
          <a:p>
            <a:pPr/>
          </a:p>
          <a:p>
            <a:pPr/>
            <a:r>
              <a:t>เมื่อกรอกข้อมูลเสร็จแล้วระบบก็แจ้งว่า </a:t>
            </a:r>
          </a:p>
          <a:p>
            <a:pPr/>
            <a:r>
              <a:t>เราได้ส่งอีเมลไปที่ a***@g**** โปรดตรวจสอบอีเมลของคุณ ทําตามคําแนะนําเพื่อยืนยันของคุณ</a:t>
            </a:r>
          </a:p>
          <a:p>
            <a:pPr/>
            <a:r>
              <a:t>ที่อยู่อีเมล จากนั้นคลิกปุ่มด้านล่างเพื่อดําเนินการต่อ</a:t>
            </a:r>
          </a:p>
          <a:p>
            <a:pPr/>
          </a:p>
          <a:p>
            <a:pPr/>
            <a:r>
              <a:t>Didn't receive a link?  ไม่ได้รับลิงก์?</a:t>
            </a:r>
          </a:p>
          <a:p>
            <a:pPr/>
            <a:r>
              <a:t>Send a new link ส่งลิงก์ใหม่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Rasearch Scientist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Semantic Scholar เครื่องมือค้นหาทางวิชาการอัจฉริยะที่ใช้พลังของ AI ค้นคว้าและวิเคราะห์งานวิจัยได้รวดเร็วและมีประสิทธิภาพ</a:t>
            </a:r>
          </a:p>
          <a:p>
            <a:pPr/>
            <a:r>
              <a:t>ใส่ตัวแปรเข้าไปด้วย เช่น  Culture value AND Guideline ซึ่งไม่ได้เดิม s แต่อย่างไร</a:t>
            </a:r>
          </a:p>
          <a:p>
            <a:pPr/>
            <a:r>
              <a:t>***************</a:t>
            </a:r>
          </a:p>
          <a:p>
            <a:pPr/>
            <a:r>
              <a:t>Semantic Scholar มีฟีเจอร์ที่ช่วยในการสกัดข้อมูลสำคัญจากเอกสาร📑และการอ้างอิง ทำให้ผู้ใช้สามารถสรุปและประเมินงานวิจัยได้อย่างมีประสิทธิภาพ นอกจากนี้ยังมีการจัดอันดับบทความและนักวิจัยตามความนิยมและความสำคัญ👩 💼 ช่วยให้ผู้ใช้สามารถติดตามแนวโน้มและผลงานที่สำคัญในสาขานั้นๆ ได้อย่างง่ายดาย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ตัวเลข Cite 3 คน </a:t>
            </a:r>
          </a:p>
          <a:p>
            <a:pPr/>
            <a:r>
              <a:t>สำรวจเรื่องที่เกี่ยวข้อง Paper ต้นๆ ได้เลย </a:t>
            </a:r>
          </a:p>
          <a:p>
            <a:pPr/>
            <a:r>
              <a:t>Paper แรก Paper เดียวใช้ได้เลย Paper ต่อมาอาจคลุมๆ สำหรับคนที่ไม่ตั้งมั่น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เขามี Cite ให้เห็นเป็นรูปกราฟ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เลือกไฟล์ pdf </a:t>
            </a:r>
          </a:p>
          <a:p>
            <a:pPr/>
            <a:r>
              <a:t>None native speaker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ตัวเลข Cite 3 คน </a:t>
            </a:r>
          </a:p>
          <a:p>
            <a:pPr/>
            <a:r>
              <a:t>สำรวจเรื่องที่เกี่ยวข้อง Paper ต้นๆ ได้เลย </a:t>
            </a:r>
          </a:p>
          <a:p>
            <a:pPr/>
            <a:r>
              <a:t>Paper แรก Paper เดียวใช้ได้เลย Paper ต่อมาอาจคลุมๆ สำหรับคนที่ไม่ตั้งมั่น</a:t>
            </a:r>
          </a:p>
          <a:p>
            <a:pPr/>
            <a:r>
              <a:t>สำหรับคนที่แน่วแน่ในเรื่องนี้แล้ว ดูตรงนี้ต่อค่ะ Paper ที่เกี่ยวข้อง </a:t>
            </a:r>
          </a:p>
          <a:p>
            <a:pPr/>
            <a:r>
              <a:t>Paper ตรงนี้จะเริ่มตรงมากกว่าแล้ว ที่เกี่ยวข้องกับ Paper แรก </a:t>
            </a:r>
          </a:p>
          <a:p>
            <a:pPr/>
            <a:r>
              <a:t>เนี่ยคือวิธีการหาใน Semantic Scholar เน้นคุณภาพ ไม่เหมือน Google Scholar </a:t>
            </a:r>
          </a:p>
          <a:p>
            <a:pPr/>
            <a:r>
              <a:t>Paper แรก แล้วคลิกตัวที่เกี่ยวข้องกับอันแรก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กดที่หนังสือจะขึ้นข้อมูลบรรณานุกรม</a:t>
            </a:r>
          </a:p>
          <a:p>
            <a:pPr/>
            <a:r>
              <a:t>กดชื่อหนังสือซ้ำอีกครั้ง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" name="Shape 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กด Get จะโหลดทันที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มาเต็มเล่มแบบนี้ แปลเป็นภาษาอังกฤษภายใน 5 นาที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Directory of Open Access Books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779461" y="12344400"/>
            <a:ext cx="5686638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182843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109" marR="0" indent="-457109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1pPr>
      <a:lvl2pPr marL="1485603" marR="0" indent="-571386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2pPr>
      <a:lvl3pPr marL="2481446" marR="0" indent="-653012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3pPr>
      <a:lvl4pPr marL="3504499" marR="0" indent="-761848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4pPr>
      <a:lvl5pPr marL="4418716" marR="0" indent="-761848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5pPr>
      <a:lvl6pPr marL="5078983" marR="0" indent="-507898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6pPr>
      <a:lvl7pPr marL="5993200" marR="0" indent="-507898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7pPr>
      <a:lvl8pPr marL="6907417" marR="0" indent="-507898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8pPr>
      <a:lvl9pPr marL="7821635" marR="0" indent="-507899" algn="l" defTabSz="1828433" rtl="0" latinLnBrk="0">
        <a:lnSpc>
          <a:spcPts val="42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000" u="none">
          <a:solidFill>
            <a:srgbClr val="EDEAEA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1421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2843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42651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5686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1086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85303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399519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313737" algn="r" defTabSz="18284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eg"/><Relationship Id="rId4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Relationship Id="rId4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eg"/><Relationship Id="rId4" Type="http://schemas.openxmlformats.org/officeDocument/2006/relationships/image" Target="../media/image4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eg"/><Relationship Id="rId4" Type="http://schemas.openxmlformats.org/officeDocument/2006/relationships/image" Target="../media/image5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jpeg"/><Relationship Id="rId4" Type="http://schemas.openxmlformats.org/officeDocument/2006/relationships/image" Target="../media/image5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jpeg"/><Relationship Id="rId4" Type="http://schemas.openxmlformats.org/officeDocument/2006/relationships/image" Target="../media/image61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4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5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 descr="Picture Placeholder 3"/>
          <p:cNvPicPr>
            <a:picLocks noChangeAspect="1"/>
          </p:cNvPicPr>
          <p:nvPr/>
        </p:nvPicPr>
        <p:blipFill>
          <a:blip r:embed="rId3">
            <a:extLst/>
          </a:blip>
          <a:srcRect l="25" t="0" r="24" b="0"/>
          <a:stretch>
            <a:fillRect/>
          </a:stretch>
        </p:blipFill>
        <p:spPr>
          <a:xfrm>
            <a:off x="-1" y="0"/>
            <a:ext cx="24377652" cy="828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4"/>
          <p:cNvSpPr txBox="1"/>
          <p:nvPr/>
        </p:nvSpPr>
        <p:spPr>
          <a:xfrm>
            <a:off x="1934075" y="9331780"/>
            <a:ext cx="16824961" cy="219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b="1" cap="all" sz="13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Searching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1934075" y="11688647"/>
            <a:ext cx="1682496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Related research documents</a:t>
            </a:r>
          </a:p>
        </p:txBody>
      </p:sp>
      <p:pic>
        <p:nvPicPr>
          <p:cNvPr id="2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49988" y="6028683"/>
            <a:ext cx="6773090" cy="6637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8" name="TextBox 6"/>
          <p:cNvSpPr txBox="1"/>
          <p:nvPr/>
        </p:nvSpPr>
        <p:spPr>
          <a:xfrm>
            <a:off x="1658751" y="5072380"/>
            <a:ext cx="15249549" cy="357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 sz="1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Directory of </a:t>
            </a:r>
          </a:p>
          <a:p>
            <a:pPr>
              <a:defRPr b="1" sz="1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Open Access Books</a:t>
            </a:r>
          </a:p>
        </p:txBody>
      </p:sp>
      <p:pic>
        <p:nvPicPr>
          <p:cNvPr id="6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95705" y="9358620"/>
            <a:ext cx="6331496" cy="2044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1382" r="0" b="0"/>
          <a:stretch>
            <a:fillRect/>
          </a:stretch>
        </p:blipFill>
        <p:spPr>
          <a:xfrm>
            <a:off x="2202498" y="2817761"/>
            <a:ext cx="19494501" cy="1038279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Rectangle"/>
          <p:cNvSpPr/>
          <p:nvPr/>
        </p:nvSpPr>
        <p:spPr>
          <a:xfrm>
            <a:off x="-8535" y="-11546"/>
            <a:ext cx="24371301" cy="24745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TextBox 1"/>
          <p:cNvSpPr txBox="1"/>
          <p:nvPr/>
        </p:nvSpPr>
        <p:spPr>
          <a:xfrm>
            <a:off x="1563369" y="580188"/>
            <a:ext cx="21244562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10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https://doabooks.org/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534" y="-29161"/>
            <a:ext cx="22968782" cy="1329368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Rounded Rectangle"/>
          <p:cNvSpPr/>
          <p:nvPr/>
        </p:nvSpPr>
        <p:spPr>
          <a:xfrm>
            <a:off x="1627470" y="6110431"/>
            <a:ext cx="4311851" cy="664544"/>
          </a:xfrm>
          <a:prstGeom prst="roundRect">
            <a:avLst>
              <a:gd name="adj" fmla="val 28666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843" y="-33061"/>
            <a:ext cx="23382969" cy="1378212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ounded Rectangle"/>
          <p:cNvSpPr/>
          <p:nvPr/>
        </p:nvSpPr>
        <p:spPr>
          <a:xfrm>
            <a:off x="14740024" y="6278933"/>
            <a:ext cx="2854606" cy="7089823"/>
          </a:xfrm>
          <a:prstGeom prst="roundRect">
            <a:avLst>
              <a:gd name="adj" fmla="val 6673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8490" y="479130"/>
            <a:ext cx="20214320" cy="1275774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Rounded Rectangle"/>
          <p:cNvSpPr/>
          <p:nvPr/>
        </p:nvSpPr>
        <p:spPr>
          <a:xfrm>
            <a:off x="8135197" y="8845236"/>
            <a:ext cx="5932511" cy="753412"/>
          </a:xfrm>
          <a:prstGeom prst="roundRect">
            <a:avLst>
              <a:gd name="adj" fmla="val 25285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9159" y="190879"/>
            <a:ext cx="20963967" cy="1339236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ounded Rectangle"/>
          <p:cNvSpPr/>
          <p:nvPr/>
        </p:nvSpPr>
        <p:spPr>
          <a:xfrm>
            <a:off x="3066376" y="7462830"/>
            <a:ext cx="4659937" cy="1163215"/>
          </a:xfrm>
          <a:prstGeom prst="roundRect">
            <a:avLst>
              <a:gd name="adj" fmla="val 16377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8594" y="32497"/>
            <a:ext cx="19795379" cy="1365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3" name="TextBox 6"/>
          <p:cNvSpPr txBox="1"/>
          <p:nvPr/>
        </p:nvSpPr>
        <p:spPr>
          <a:xfrm>
            <a:off x="1658751" y="5072380"/>
            <a:ext cx="15249549" cy="357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 sz="1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National </a:t>
            </a:r>
          </a:p>
          <a:p>
            <a:pPr>
              <a:defRPr b="1" sz="1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Academies Press</a:t>
            </a:r>
          </a:p>
        </p:txBody>
      </p:sp>
      <p:pic>
        <p:nvPicPr>
          <p:cNvPr id="104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82952" y="9636522"/>
            <a:ext cx="6987665" cy="188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9" name="TextBox 1"/>
          <p:cNvSpPr txBox="1"/>
          <p:nvPr/>
        </p:nvSpPr>
        <p:spPr>
          <a:xfrm>
            <a:off x="1563369" y="580188"/>
            <a:ext cx="21244562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https://nap.nationalacademies.org/</a:t>
            </a:r>
          </a:p>
        </p:txBody>
      </p:sp>
      <p:pic>
        <p:nvPicPr>
          <p:cNvPr id="11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5021" y="3387646"/>
            <a:ext cx="17020727" cy="1038530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ounded Rectangle"/>
          <p:cNvSpPr/>
          <p:nvPr/>
        </p:nvSpPr>
        <p:spPr>
          <a:xfrm>
            <a:off x="16667500" y="3415700"/>
            <a:ext cx="1264133" cy="584388"/>
          </a:xfrm>
          <a:prstGeom prst="roundRect">
            <a:avLst>
              <a:gd name="adj" fmla="val 32598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17" y="999244"/>
            <a:ext cx="24239666" cy="1103632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Rounded Rectangle"/>
          <p:cNvSpPr/>
          <p:nvPr/>
        </p:nvSpPr>
        <p:spPr>
          <a:xfrm>
            <a:off x="3120001" y="4393007"/>
            <a:ext cx="8618838" cy="1736402"/>
          </a:xfrm>
          <a:prstGeom prst="roundRect">
            <a:avLst>
              <a:gd name="adj" fmla="val 32598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1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3" descr="Picture Placeholder 3"/>
          <p:cNvPicPr>
            <a:picLocks noChangeAspect="1"/>
          </p:cNvPicPr>
          <p:nvPr/>
        </p:nvPicPr>
        <p:blipFill>
          <a:blip r:embed="rId3">
            <a:extLst/>
          </a:blip>
          <a:srcRect l="25" t="0" r="24" b="0"/>
          <a:stretch>
            <a:fillRect/>
          </a:stretch>
        </p:blipFill>
        <p:spPr>
          <a:xfrm>
            <a:off x="-1" y="0"/>
            <a:ext cx="24377652" cy="828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4"/>
          <p:cNvSpPr txBox="1"/>
          <p:nvPr/>
        </p:nvSpPr>
        <p:spPr>
          <a:xfrm>
            <a:off x="1495971" y="9141187"/>
            <a:ext cx="22175398" cy="326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16700">
                <a:solidFill>
                  <a:srgbClr val="FFFFFF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</a:lstStyle>
          <a:p>
            <a:pPr/>
            <a:r>
              <a:t>โหลดหนังสือฟรี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67" y="740235"/>
            <a:ext cx="23925166" cy="986053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ounded Rectangle"/>
          <p:cNvSpPr/>
          <p:nvPr/>
        </p:nvSpPr>
        <p:spPr>
          <a:xfrm>
            <a:off x="19361540" y="4224506"/>
            <a:ext cx="1784095" cy="1220760"/>
          </a:xfrm>
          <a:prstGeom prst="roundRect">
            <a:avLst>
              <a:gd name="adj" fmla="val 46368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6224" y="-215174"/>
            <a:ext cx="19369752" cy="1393577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ounded Rectangle"/>
          <p:cNvSpPr/>
          <p:nvPr/>
        </p:nvSpPr>
        <p:spPr>
          <a:xfrm>
            <a:off x="4129029" y="7190127"/>
            <a:ext cx="3361199" cy="1885568"/>
          </a:xfrm>
          <a:prstGeom prst="roundRect">
            <a:avLst>
              <a:gd name="adj" fmla="val 30019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3" name="Rounded Rectangle"/>
          <p:cNvSpPr/>
          <p:nvPr/>
        </p:nvSpPr>
        <p:spPr>
          <a:xfrm>
            <a:off x="7296853" y="4730009"/>
            <a:ext cx="4048633" cy="8483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165" y="-38301"/>
            <a:ext cx="22263402" cy="13792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39" y="448795"/>
            <a:ext cx="22992914" cy="1328339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6825049" y="5370314"/>
            <a:ext cx="2226880" cy="731539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32875" t="6882" r="34307" b="13003"/>
          <a:stretch>
            <a:fillRect/>
          </a:stretch>
        </p:blipFill>
        <p:spPr>
          <a:xfrm>
            <a:off x="968739" y="949206"/>
            <a:ext cx="10084656" cy="12372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68471" y="1516462"/>
            <a:ext cx="11444060" cy="11238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4680" y="877195"/>
            <a:ext cx="24720660" cy="11961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8340" y="256961"/>
            <a:ext cx="20274620" cy="13202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487" y="-100507"/>
            <a:ext cx="22658326" cy="13377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877" y="-27300"/>
            <a:ext cx="24453054" cy="1377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1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Placeholder 3" descr="Picture Placeholder 3"/>
          <p:cNvPicPr>
            <a:picLocks noChangeAspect="1"/>
          </p:cNvPicPr>
          <p:nvPr/>
        </p:nvPicPr>
        <p:blipFill>
          <a:blip r:embed="rId2">
            <a:extLst/>
          </a:blip>
          <a:srcRect l="25" t="0" r="24" b="0"/>
          <a:stretch>
            <a:fillRect/>
          </a:stretch>
        </p:blipFill>
        <p:spPr>
          <a:xfrm>
            <a:off x="-1" y="0"/>
            <a:ext cx="24377652" cy="828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4"/>
          <p:cNvSpPr txBox="1"/>
          <p:nvPr/>
        </p:nvSpPr>
        <p:spPr>
          <a:xfrm>
            <a:off x="1495971" y="9661887"/>
            <a:ext cx="22175398" cy="274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14000">
                <a:solidFill>
                  <a:srgbClr val="FFFFFF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</a:lstStyle>
          <a:p>
            <a:pPr/>
            <a:r>
              <a:t>แปลภาษาอังกฤษเป็นภาษาไทย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4" name="TextBox 6"/>
          <p:cNvSpPr txBox="1"/>
          <p:nvPr/>
        </p:nvSpPr>
        <p:spPr>
          <a:xfrm>
            <a:off x="1658751" y="5758180"/>
            <a:ext cx="15249549" cy="219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10000"/>
              </a:lnSpc>
              <a:defRPr b="1" sz="13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Library Genesis</a:t>
            </a:r>
          </a:p>
        </p:txBody>
      </p:sp>
      <p:pic>
        <p:nvPicPr>
          <p:cNvPr id="3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40602" y="9470969"/>
            <a:ext cx="7071123" cy="1348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8" name="TextBox 6"/>
          <p:cNvSpPr txBox="1"/>
          <p:nvPr/>
        </p:nvSpPr>
        <p:spPr>
          <a:xfrm>
            <a:off x="1658751" y="5599430"/>
            <a:ext cx="15249549" cy="25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sz="15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Google drive</a:t>
            </a:r>
          </a:p>
        </p:txBody>
      </p:sp>
      <p:pic>
        <p:nvPicPr>
          <p:cNvPr id="15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43399" y="9203818"/>
            <a:ext cx="6182260" cy="2155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64" name="TextBox 1"/>
          <p:cNvSpPr txBox="1"/>
          <p:nvPr/>
        </p:nvSpPr>
        <p:spPr>
          <a:xfrm>
            <a:off x="1563369" y="580188"/>
            <a:ext cx="21244562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https://drive.google.com</a:t>
            </a:r>
          </a:p>
        </p:txBody>
      </p:sp>
      <p:pic>
        <p:nvPicPr>
          <p:cNvPr id="16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707" y="3274803"/>
            <a:ext cx="23123886" cy="10144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3756"/>
            <a:ext cx="24371301" cy="11625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323" y="671546"/>
            <a:ext cx="21953584" cy="12372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113" y="35778"/>
            <a:ext cx="22111617" cy="13644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725" y="332914"/>
            <a:ext cx="23981065" cy="12544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3460" y="265354"/>
            <a:ext cx="19746871" cy="13354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163" y="-48393"/>
            <a:ext cx="22366896" cy="13812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6223" y="-48393"/>
            <a:ext cx="21598854" cy="13286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959" y="687107"/>
            <a:ext cx="23643382" cy="11830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089" y="2431691"/>
            <a:ext cx="24399477" cy="1134755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extBox 1"/>
          <p:cNvSpPr txBox="1"/>
          <p:nvPr/>
        </p:nvSpPr>
        <p:spPr>
          <a:xfrm>
            <a:off x="1563369" y="580188"/>
            <a:ext cx="21244562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10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http://Libgen.is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96" name="TextBox 1"/>
          <p:cNvSpPr txBox="1"/>
          <p:nvPr/>
        </p:nvSpPr>
        <p:spPr>
          <a:xfrm>
            <a:off x="1563369" y="580188"/>
            <a:ext cx="21244562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https://translate.google.com</a:t>
            </a:r>
          </a:p>
        </p:txBody>
      </p:sp>
      <p:pic>
        <p:nvPicPr>
          <p:cNvPr id="19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549" y="3016699"/>
            <a:ext cx="23544202" cy="8408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315" y="95585"/>
            <a:ext cx="23268670" cy="12095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61" y="565485"/>
            <a:ext cx="23761978" cy="11106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371" y="589732"/>
            <a:ext cx="23238558" cy="11043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6587" y="200870"/>
            <a:ext cx="20517054" cy="13314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41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Placeholder 3" descr="Picture Placeholder 3"/>
          <p:cNvPicPr>
            <a:picLocks noChangeAspect="1"/>
          </p:cNvPicPr>
          <p:nvPr/>
        </p:nvPicPr>
        <p:blipFill>
          <a:blip r:embed="rId3">
            <a:extLst/>
          </a:blip>
          <a:srcRect l="25" t="0" r="24" b="0"/>
          <a:stretch>
            <a:fillRect/>
          </a:stretch>
        </p:blipFill>
        <p:spPr>
          <a:xfrm>
            <a:off x="-1" y="0"/>
            <a:ext cx="24377652" cy="828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4"/>
          <p:cNvSpPr txBox="1"/>
          <p:nvPr/>
        </p:nvSpPr>
        <p:spPr>
          <a:xfrm>
            <a:off x="1495971" y="9471387"/>
            <a:ext cx="20312124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15000">
                <a:solidFill>
                  <a:srgbClr val="FFFFFF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</a:lstStyle>
          <a:p>
            <a:pPr/>
            <a:r>
              <a:t>โปรแกรมโหลดงานวิจัย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16" name="TextBox 6"/>
          <p:cNvSpPr txBox="1"/>
          <p:nvPr/>
        </p:nvSpPr>
        <p:spPr>
          <a:xfrm>
            <a:off x="1658751" y="5675630"/>
            <a:ext cx="15249549" cy="236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sz="14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Google Scholar</a:t>
            </a:r>
          </a:p>
        </p:txBody>
      </p:sp>
      <p:pic>
        <p:nvPicPr>
          <p:cNvPr id="21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7661" y="9130021"/>
            <a:ext cx="7325929" cy="1580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22" name="TextBox 1"/>
          <p:cNvSpPr txBox="1"/>
          <p:nvPr/>
        </p:nvSpPr>
        <p:spPr>
          <a:xfrm>
            <a:off x="1563369" y="580188"/>
            <a:ext cx="21244562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https://scholar.google.com/</a:t>
            </a:r>
          </a:p>
        </p:txBody>
      </p:sp>
      <p:pic>
        <p:nvPicPr>
          <p:cNvPr id="22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659" y="2980240"/>
            <a:ext cx="22487733" cy="5876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687" y="8331"/>
            <a:ext cx="23137926" cy="1207132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ounded Rectangle"/>
          <p:cNvSpPr/>
          <p:nvPr/>
        </p:nvSpPr>
        <p:spPr>
          <a:xfrm>
            <a:off x="4054984" y="962453"/>
            <a:ext cx="3313391" cy="6507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17" y="36789"/>
            <a:ext cx="24416734" cy="1318223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ounded Rectangle"/>
          <p:cNvSpPr/>
          <p:nvPr/>
        </p:nvSpPr>
        <p:spPr>
          <a:xfrm>
            <a:off x="3615861" y="1025185"/>
            <a:ext cx="3313392" cy="6507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412" y="193040"/>
            <a:ext cx="23972476" cy="1332992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ounded Rectangle"/>
          <p:cNvSpPr/>
          <p:nvPr/>
        </p:nvSpPr>
        <p:spPr>
          <a:xfrm>
            <a:off x="152165" y="4193184"/>
            <a:ext cx="3527889" cy="465026"/>
          </a:xfrm>
          <a:prstGeom prst="roundRect">
            <a:avLst>
              <a:gd name="adj" fmla="val 40966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662" y="-15054"/>
            <a:ext cx="21442434" cy="1318759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ounded Rectangle"/>
          <p:cNvSpPr/>
          <p:nvPr/>
        </p:nvSpPr>
        <p:spPr>
          <a:xfrm>
            <a:off x="4713668" y="1150648"/>
            <a:ext cx="3313391" cy="650723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717" y="72694"/>
            <a:ext cx="21077116" cy="1289867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5027326" y="1150648"/>
            <a:ext cx="3313392" cy="650723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7786" y="177622"/>
            <a:ext cx="21915728" cy="1336075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ounded Rectangle"/>
          <p:cNvSpPr/>
          <p:nvPr/>
        </p:nvSpPr>
        <p:spPr>
          <a:xfrm>
            <a:off x="5152790" y="1338844"/>
            <a:ext cx="3313391" cy="6507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5637" y="3612"/>
            <a:ext cx="21367649" cy="1314419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ounded Rectangle"/>
          <p:cNvSpPr/>
          <p:nvPr/>
        </p:nvSpPr>
        <p:spPr>
          <a:xfrm>
            <a:off x="4964595" y="1119282"/>
            <a:ext cx="2437471" cy="650723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5678" y="185457"/>
            <a:ext cx="20907029" cy="1286711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Rounded Rectangle"/>
          <p:cNvSpPr/>
          <p:nvPr/>
        </p:nvSpPr>
        <p:spPr>
          <a:xfrm>
            <a:off x="5246888" y="1338844"/>
            <a:ext cx="3180298" cy="6507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58" name="TextBox 6"/>
          <p:cNvSpPr txBox="1"/>
          <p:nvPr/>
        </p:nvSpPr>
        <p:spPr>
          <a:xfrm>
            <a:off x="1625050" y="5072380"/>
            <a:ext cx="15249550" cy="357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sz="1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Directory of Open Access Journals</a:t>
            </a:r>
          </a:p>
        </p:txBody>
      </p:sp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29631" y="9276071"/>
            <a:ext cx="7898735" cy="1734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64" name="TextBox 1"/>
          <p:cNvSpPr txBox="1"/>
          <p:nvPr/>
        </p:nvSpPr>
        <p:spPr>
          <a:xfrm>
            <a:off x="1563369" y="580188"/>
            <a:ext cx="21244562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1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http://doaj.org</a:t>
            </a:r>
          </a:p>
        </p:txBody>
      </p:sp>
      <p:pic>
        <p:nvPicPr>
          <p:cNvPr id="26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100" y="3070146"/>
            <a:ext cx="19977100" cy="1055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94" y="-93274"/>
            <a:ext cx="24072312" cy="13902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2931" y="-73150"/>
            <a:ext cx="26660956" cy="1386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75" name="TextBox 6"/>
          <p:cNvSpPr txBox="1"/>
          <p:nvPr/>
        </p:nvSpPr>
        <p:spPr>
          <a:xfrm>
            <a:off x="1658751" y="5153978"/>
            <a:ext cx="15249549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sz="18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WorldCat</a:t>
            </a:r>
          </a:p>
        </p:txBody>
      </p:sp>
      <p:pic>
        <p:nvPicPr>
          <p:cNvPr id="27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0931" y="9304420"/>
            <a:ext cx="6419414" cy="1642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4" y="575993"/>
            <a:ext cx="24358132" cy="1310043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Rounded Rectangle"/>
          <p:cNvSpPr/>
          <p:nvPr/>
        </p:nvSpPr>
        <p:spPr>
          <a:xfrm>
            <a:off x="16934888" y="5069390"/>
            <a:ext cx="2470293" cy="8637809"/>
          </a:xfrm>
          <a:prstGeom prst="roundRect">
            <a:avLst>
              <a:gd name="adj" fmla="val 7712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81" name="TextBox 1"/>
          <p:cNvSpPr txBox="1"/>
          <p:nvPr/>
        </p:nvSpPr>
        <p:spPr>
          <a:xfrm>
            <a:off x="1563369" y="580188"/>
            <a:ext cx="21244562" cy="159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https://search.worldcat.org/</a:t>
            </a:r>
          </a:p>
        </p:txBody>
      </p:sp>
      <p:pic>
        <p:nvPicPr>
          <p:cNvPr id="28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824" y="3051006"/>
            <a:ext cx="18660329" cy="10591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82" y="-73734"/>
            <a:ext cx="24438264" cy="13994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420" y="60183"/>
            <a:ext cx="23788460" cy="13595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Placeholder 4" descr="Picture Placeholder 4"/>
          <p:cNvPicPr>
            <a:picLocks noChangeAspect="1"/>
          </p:cNvPicPr>
          <p:nvPr/>
        </p:nvPicPr>
        <p:blipFill>
          <a:blip r:embed="rId3">
            <a:extLst/>
          </a:blip>
          <a:srcRect l="0" t="6" r="0" b="6"/>
          <a:stretch>
            <a:fillRect/>
          </a:stretch>
        </p:blipFill>
        <p:spPr>
          <a:xfrm>
            <a:off x="0" y="-1"/>
            <a:ext cx="204380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 5"/>
          <p:cNvSpPr/>
          <p:nvPr/>
        </p:nvSpPr>
        <p:spPr>
          <a:xfrm>
            <a:off x="1" y="3484605"/>
            <a:ext cx="19047514" cy="67467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2" name="TextBox 6"/>
          <p:cNvSpPr txBox="1"/>
          <p:nvPr/>
        </p:nvSpPr>
        <p:spPr>
          <a:xfrm>
            <a:off x="1658751" y="4812030"/>
            <a:ext cx="15249549" cy="409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10000"/>
              </a:lnSpc>
              <a:defRPr b="1" sz="1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SEMANTIC SCHOLAR</a:t>
            </a:r>
            <a:r>
              <a:t> </a:t>
            </a:r>
          </a:p>
        </p:txBody>
      </p:sp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5024" t="22975" r="5024" b="0"/>
          <a:stretch>
            <a:fillRect/>
          </a:stretch>
        </p:blipFill>
        <p:spPr>
          <a:xfrm>
            <a:off x="9395272" y="9552412"/>
            <a:ext cx="8447158" cy="1571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2"/>
          <p:cNvSpPr/>
          <p:nvPr/>
        </p:nvSpPr>
        <p:spPr>
          <a:xfrm>
            <a:off x="-1" y="2977993"/>
            <a:ext cx="24377651" cy="10738007"/>
          </a:xfrm>
          <a:prstGeom prst="rect">
            <a:avLst/>
          </a:prstGeom>
          <a:solidFill>
            <a:srgbClr val="11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98" name="TextBox 1"/>
          <p:cNvSpPr txBox="1"/>
          <p:nvPr/>
        </p:nvSpPr>
        <p:spPr>
          <a:xfrm>
            <a:off x="1563369" y="580188"/>
            <a:ext cx="21244562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b="1" sz="10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https://www.semanticscholar.org/</a:t>
            </a:r>
          </a:p>
        </p:txBody>
      </p:sp>
      <p:pic>
        <p:nvPicPr>
          <p:cNvPr id="29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3123" t="0" r="1453" b="1824"/>
          <a:stretch>
            <a:fillRect/>
          </a:stretch>
        </p:blipFill>
        <p:spPr>
          <a:xfrm>
            <a:off x="4903115" y="3252511"/>
            <a:ext cx="15554365" cy="10189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112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7900" y="1416107"/>
            <a:ext cx="17335500" cy="374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55105" y="494236"/>
            <a:ext cx="4547992" cy="1028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5900" y="5256765"/>
            <a:ext cx="16319500" cy="822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424" y="720873"/>
            <a:ext cx="20900993" cy="6735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0367" y="5619063"/>
            <a:ext cx="12135441" cy="7342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8251" y="1951540"/>
            <a:ext cx="11373927" cy="11101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02184" y="4127593"/>
            <a:ext cx="8583985" cy="7120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329" y="322086"/>
            <a:ext cx="16383001" cy="949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35226" y="4640040"/>
            <a:ext cx="11311049" cy="4004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95576" y="1831354"/>
            <a:ext cx="9798420" cy="10053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4287" y="2398169"/>
            <a:ext cx="10752470" cy="891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34" y="-16461"/>
            <a:ext cx="23853684" cy="1314231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ounded Rectangle"/>
          <p:cNvSpPr/>
          <p:nvPr/>
        </p:nvSpPr>
        <p:spPr>
          <a:xfrm>
            <a:off x="5671500" y="856859"/>
            <a:ext cx="13215396" cy="694577"/>
          </a:xfrm>
          <a:prstGeom prst="roundRect">
            <a:avLst>
              <a:gd name="adj" fmla="val 27427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31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7518" y="614146"/>
            <a:ext cx="25364009" cy="12882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048" y="-131299"/>
            <a:ext cx="23584411" cy="1383964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Rounded Rectangle"/>
          <p:cNvSpPr/>
          <p:nvPr/>
        </p:nvSpPr>
        <p:spPr>
          <a:xfrm>
            <a:off x="2003690" y="1593193"/>
            <a:ext cx="9957770" cy="650722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517" y="-13669"/>
            <a:ext cx="24010594" cy="13811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650" y="-87341"/>
            <a:ext cx="23445943" cy="13890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31750"/>
            <a:ext cx="24244300" cy="13320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684" y="44450"/>
            <a:ext cx="22558932" cy="13382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4750" y="1892300"/>
            <a:ext cx="16941800" cy="993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67817"/>
            <a:ext cx="24371301" cy="1298036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Rounded Rectangle"/>
          <p:cNvSpPr/>
          <p:nvPr/>
        </p:nvSpPr>
        <p:spPr>
          <a:xfrm>
            <a:off x="11383972" y="856859"/>
            <a:ext cx="1438541" cy="575696"/>
          </a:xfrm>
          <a:prstGeom prst="roundRect">
            <a:avLst>
              <a:gd name="adj" fmla="val 33090"/>
            </a:avLst>
          </a:prstGeom>
          <a:ln w="508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336" y="434644"/>
            <a:ext cx="18689765" cy="12846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03EDED"/>
      </a:dk1>
      <a:lt1>
        <a:srgbClr val="EDEAEA"/>
      </a:lt1>
      <a:dk2>
        <a:srgbClr val="A7A7A7"/>
      </a:dk2>
      <a:lt2>
        <a:srgbClr val="535353"/>
      </a:lt2>
      <a:accent1>
        <a:srgbClr val="2D2D2D"/>
      </a:accent1>
      <a:accent2>
        <a:srgbClr val="424242"/>
      </a:accent2>
      <a:accent3>
        <a:srgbClr val="5F5F5F"/>
      </a:accent3>
      <a:accent4>
        <a:srgbClr val="707070"/>
      </a:accent4>
      <a:accent5>
        <a:srgbClr val="2E2E2E"/>
      </a:accent5>
      <a:accent6>
        <a:srgbClr val="A1A1A1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TH Sarabun New"/>
        <a:ea typeface="TH Sarabun New"/>
        <a:cs typeface="TH Sarabun New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EDEAEA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EDEAEA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2D2D"/>
      </a:accent1>
      <a:accent2>
        <a:srgbClr val="424242"/>
      </a:accent2>
      <a:accent3>
        <a:srgbClr val="5F5F5F"/>
      </a:accent3>
      <a:accent4>
        <a:srgbClr val="707070"/>
      </a:accent4>
      <a:accent5>
        <a:srgbClr val="2E2E2E"/>
      </a:accent5>
      <a:accent6>
        <a:srgbClr val="A1A1A1"/>
      </a:accent6>
      <a:hlink>
        <a:srgbClr val="0000FF"/>
      </a:hlink>
      <a:folHlink>
        <a:srgbClr val="FF00FF"/>
      </a:folHlink>
    </a:clrScheme>
    <a:fontScheme name="Default Theme">
      <a:majorFont>
        <a:latin typeface="Helvetica"/>
        <a:ea typeface="Helvetica"/>
        <a:cs typeface="Helvetica"/>
      </a:majorFont>
      <a:minorFont>
        <a:latin typeface="TH Sarabun New"/>
        <a:ea typeface="TH Sarabun New"/>
        <a:cs typeface="TH Sarabun New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EDEAEA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EDEAEA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