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216" latinLnBrk="0">
      <a:defRPr sz="2400">
        <a:latin typeface="TH Sarabun New"/>
        <a:ea typeface="TH Sarabun New"/>
        <a:cs typeface="TH Sarabun New"/>
        <a:sym typeface="TH Sarabun New"/>
      </a:defRPr>
    </a:lvl1pPr>
    <a:lvl2pPr indent="228600" defTabSz="914216" latinLnBrk="0">
      <a:defRPr sz="2400">
        <a:latin typeface="TH Sarabun New"/>
        <a:ea typeface="TH Sarabun New"/>
        <a:cs typeface="TH Sarabun New"/>
        <a:sym typeface="TH Sarabun New"/>
      </a:defRPr>
    </a:lvl2pPr>
    <a:lvl3pPr indent="457200" defTabSz="914216" latinLnBrk="0">
      <a:defRPr sz="2400">
        <a:latin typeface="TH Sarabun New"/>
        <a:ea typeface="TH Sarabun New"/>
        <a:cs typeface="TH Sarabun New"/>
        <a:sym typeface="TH Sarabun New"/>
      </a:defRPr>
    </a:lvl3pPr>
    <a:lvl4pPr indent="685800" defTabSz="914216" latinLnBrk="0">
      <a:defRPr sz="2400">
        <a:latin typeface="TH Sarabun New"/>
        <a:ea typeface="TH Sarabun New"/>
        <a:cs typeface="TH Sarabun New"/>
        <a:sym typeface="TH Sarabun New"/>
      </a:defRPr>
    </a:lvl4pPr>
    <a:lvl5pPr indent="914400" defTabSz="914216" latinLnBrk="0">
      <a:defRPr sz="2400">
        <a:latin typeface="TH Sarabun New"/>
        <a:ea typeface="TH Sarabun New"/>
        <a:cs typeface="TH Sarabun New"/>
        <a:sym typeface="TH Sarabun New"/>
      </a:defRPr>
    </a:lvl5pPr>
    <a:lvl6pPr indent="1143000" defTabSz="914216" latinLnBrk="0">
      <a:defRPr sz="2400">
        <a:latin typeface="TH Sarabun New"/>
        <a:ea typeface="TH Sarabun New"/>
        <a:cs typeface="TH Sarabun New"/>
        <a:sym typeface="TH Sarabun New"/>
      </a:defRPr>
    </a:lvl6pPr>
    <a:lvl7pPr indent="1371600" defTabSz="914216" latinLnBrk="0">
      <a:defRPr sz="2400">
        <a:latin typeface="TH Sarabun New"/>
        <a:ea typeface="TH Sarabun New"/>
        <a:cs typeface="TH Sarabun New"/>
        <a:sym typeface="TH Sarabun New"/>
      </a:defRPr>
    </a:lvl7pPr>
    <a:lvl8pPr indent="1600200" defTabSz="914216" latinLnBrk="0">
      <a:defRPr sz="2400">
        <a:latin typeface="TH Sarabun New"/>
        <a:ea typeface="TH Sarabun New"/>
        <a:cs typeface="TH Sarabun New"/>
        <a:sym typeface="TH Sarabun New"/>
      </a:defRPr>
    </a:lvl8pPr>
    <a:lvl9pPr indent="1828800" defTabSz="914216" latinLnBrk="0">
      <a:defRPr sz="2400">
        <a:latin typeface="TH Sarabun New"/>
        <a:ea typeface="TH Sarabun New"/>
        <a:cs typeface="TH Sarabun New"/>
        <a:sym typeface="TH Sarabun New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สวัสดีค่ะ อ.ทุกๆ ท่าน  </a:t>
            </a:r>
          </a:p>
          <a:p>
            <a:pPr/>
            <a:r>
              <a:t>อ.ดรุณี รู้สึกเป็นเกียรติอย่างมากค่ะ ที่ได้มีโอกาสได้มาถ่ายทอดประสบการณ์การใช้ AI Chatbot</a:t>
            </a:r>
          </a:p>
          <a:p>
            <a:pPr/>
            <a:r>
              <a:t>เมื่อก่อนนี้ AI มีบทบาทอยู่เบื้องหลังซะส่วนใหญ่ เหมือนอยู่ภายใต้ซอฟต์แวร์ต่างๆ </a:t>
            </a:r>
          </a:p>
          <a:p>
            <a:pPr/>
            <a:r>
              <a:t>แต่ว่าเดี๋ยวนี้ AI ถูกนำมาใช้เป็นเครื่องมือ สำหรับบุคคลทั่วไปที่สามารถนำมาใช้งานได้มากขึ้น</a:t>
            </a:r>
          </a:p>
          <a:p>
            <a:pPr/>
            <a:r>
              <a:t>วันนี้ก็น่าจะเป็นโอกาสที่ดี ที่เราพยายามจะนำ ai มาช่วยในมุมมองของการช่วยทำงานวิจัย </a:t>
            </a:r>
          </a:p>
          <a:p>
            <a:pPr/>
            <a:r>
              <a:t>เราใช้หัวข้อว่า เป็นผู้ช่วยไม่ถึงขั้นเอา ai มาทำงานวิจัยนะคะ</a:t>
            </a:r>
          </a:p>
          <a:p>
            <a:pPr/>
            <a:r>
              <a:t>จึงเป็นที่มาของหัวข้อ ChatGPT and Generative AI for Research Assistants </a:t>
            </a:r>
          </a:p>
          <a:p>
            <a:pPr/>
            <a:r>
              <a:t>———-</a:t>
            </a:r>
          </a:p>
          <a:p>
            <a:pPr/>
            <a:r>
              <a:t>Hello, Everyone.</a:t>
            </a:r>
          </a:p>
          <a:p>
            <a:pPr/>
            <a:r>
              <a:t>I’m is very honored to have the opportunity to convey the experience of using AI Chatbot.</a:t>
            </a:r>
          </a:p>
          <a:p>
            <a:pPr/>
            <a:r>
              <a:t>In the past, AI played a role behind most of them. Like under various software.</a:t>
            </a:r>
          </a:p>
          <a:p>
            <a:pPr/>
            <a:r>
              <a:t>But now AI is used as a tool. For individuals who can use more.</a:t>
            </a:r>
          </a:p>
          <a:p>
            <a:pPr/>
            <a:r>
              <a:t>Today is probably a good opportunity. That we try to bring ai to help in the perspective of helping to do research</a:t>
            </a:r>
          </a:p>
          <a:p>
            <a:pPr/>
            <a:r>
              <a:t>We use the topic that is an assistant, not enough to take AI to do research.</a:t>
            </a:r>
          </a:p>
          <a:p>
            <a:pPr/>
            <a:r>
              <a:t>Therefore is the origin of the topic ChatGPT and Generative AI for Research Assistants.</a:t>
            </a:r>
          </a:p>
          <a:p>
            <a:pPr/>
            <a:r>
              <a:t>—————-</a:t>
            </a:r>
          </a:p>
          <a:p>
            <a:pPr/>
            <a:r>
              <a:t>ChatGPT and Generative AI for Research Assistants</a:t>
            </a:r>
          </a:p>
          <a:p>
            <a:pPr/>
          </a:p>
          <a:p>
            <a:pPr/>
            <a:r>
              <a:t>/////</a:t>
            </a:r>
          </a:p>
          <a:p>
            <a:pPr/>
            <a:r>
              <a:t>ขออนุญาตเริ่มเลยแล้วกันนะคะ เพื่อไม่ให้เสียเวลาแนะนำตัวเองสั้นๆ ค่ะ</a:t>
            </a:r>
          </a:p>
          <a:p>
            <a:pPr/>
            <a:r>
              <a:t>เรียกดิฉัน อ.จิ๋ม ก็ได้นะคะ ปัจจุบันเป็นอาจารย์ประจำหลักสูตรศึกษาศาสตรมหาบัณฑิต (M.Ed.) อยู่ที่มหาวิทยาลัยราชพฤกษ์ จ.นนทบุรี ค่ะ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**วัตถุประสงค์การวิจัย**</a:t>
            </a:r>
          </a:p>
          <a:p>
            <a:pPr/>
          </a:p>
          <a:p>
            <a:pPr/>
            <a:r>
              <a:t>1. เพื่อสำรวจและวิเคราะห์ทักษะที่จำเป็นสำหรับผู้บริหารสถานศึกษาในศตวรรษที่ 21 สังกัดสำนักงานเขตพื้นที่การศึกษามัธยมศึกษาประจวบคีรีขันธ์</a:t>
            </a:r>
          </a:p>
          <a:p>
            <a:pPr/>
            <a:r>
              <a:t>2. เพื่อศึกษาปัจจัยและสภาพแวดล้อมที่มีผลต่อการพัฒนาทักษะของผู้บริหารสถานศึกษาในศตวรรษที่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</a:t>
            </a:r>
          </a:p>
          <a:p>
            <a:pPr/>
            <a:r>
              <a:t>3. เพื่อเสนอแนวทางและวิธีการในการพัฒนาทักษะของผู้บริหารสถานศึกษาในศตวรรษที่ 21 ให้มีประสิทธิภาพและสอดคล้องกับความต้องการและการเปลี่ยนแปลงในยุคสมัยใหม่</a:t>
            </a:r>
          </a:p>
          <a:p>
            <a:pPr/>
            <a:r>
              <a:t>4. เพื่อประเมินผลการใช้แนวทางและวิธีการพัฒนาทักษะที่ได้เสนอในการเสริมสร้างความสามารถของผู้บริหารสถานศึกษาในสังกัดสำนักงานเขตพื้นที่การศึกษามัธยมศึกษาประจวบคีรีขันธ์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2" name="Shape 4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**นิยามศัพท์เฉพาะ**</a:t>
            </a:r>
          </a:p>
          <a:p>
            <a:pPr/>
          </a:p>
          <a:p>
            <a:pPr/>
            <a:r>
              <a:t>1. **ทักษะการเป็นผู้นำ (Leadership Skills)**  </a:t>
            </a:r>
          </a:p>
          <a:p>
            <a:pPr/>
            <a:r>
              <a:t>   ความสามารถในการกำหนดทิศทาง วางแผนและจัดการกิจกรรมต่าง ๆ ภายในสถานศึกษา เพื่อให้บรรลุเป้าหมายทางการศึกษา โดยสร้างความร่วมมือและแรงจูงใจให้กับครู บุคลากร นักเรียน และผู้ปกครอง</a:t>
            </a:r>
          </a:p>
          <a:p>
            <a:pPr/>
          </a:p>
          <a:p>
            <a:pPr/>
            <a:r>
              <a:t>2. **ทักษะการจัดการทรัพยากรมนุษย์ (Human Resource Management Skills)**  </a:t>
            </a:r>
          </a:p>
          <a:p>
            <a:pPr/>
            <a:r>
              <a:t>   ความสามารถในการจัดการบุคลากรในสถานศึกษา รวมถึงการสรรหา การฝึกอบรม การประเมินผล และการพัฒนาบุคลากรเพื่อเพิ่มประสิทธิภาพในการทำงานและสร้างบรรยากาศการทำงานที่ดี</a:t>
            </a:r>
          </a:p>
          <a:p>
            <a:pPr/>
          </a:p>
          <a:p>
            <a:pPr/>
            <a:r>
              <a:t>3. **ทักษะการใช้เทคโนโลยีสารสนเทศ (Information Technology Skills)**  </a:t>
            </a:r>
          </a:p>
          <a:p>
            <a:pPr/>
            <a:r>
              <a:t>   ความสามารถในการใช้เครื่องมือและเทคโนโลยีสารสนเทศในการบริหารงาน เช่น ระบบสารสนเทศเพื่อการจัดการ ระบบการเรียนการสอนออนไลน์ และการใช้เทคโนโลยีในการสื่อสารและประสานงาน</a:t>
            </a:r>
          </a:p>
          <a:p>
            <a:pPr/>
          </a:p>
          <a:p>
            <a:pPr/>
            <a:r>
              <a:t>4. **ทักษะการสื่อสาร (Communication Skills)**  </a:t>
            </a:r>
          </a:p>
          <a:p>
            <a:pPr/>
            <a:r>
              <a:t>   ความสามารถในการสื่อสารอย่างมีประสิทธิภาพ ทั้งในการพูด การเขียน และการฟัง เพื่อให้สามารถถ่ายทอดข้อมูล ความรู้ และทัศนคติได้อย่างชัดเจนและมีประสิทธิผล</a:t>
            </a:r>
          </a:p>
          <a:p>
            <a:pPr/>
          </a:p>
          <a:p>
            <a:pPr/>
            <a:r>
              <a:t>5. **ทักษะการแก้ไขปัญหา (Problem-Solving Skills)**  </a:t>
            </a:r>
          </a:p>
          <a:p>
            <a:pPr/>
            <a:r>
              <a:t>   ความสามารถในการวิเคราะห์และแก้ไขปัญหาที่เกิดขึ้นภายในสถานศึกษา โดยใช้วิธีการที่สร้างสรรค์และมีประสิทธิภาพ รวมถึงการวางแผนและดำเนินการตามแผนที่กำหนด</a:t>
            </a:r>
          </a:p>
          <a:p>
            <a:pPr/>
          </a:p>
          <a:p>
            <a:pPr/>
            <a:r>
              <a:t>6. **ศตวรรษที่ 21 (21st Century)**  </a:t>
            </a:r>
          </a:p>
          <a:p>
            <a:pPr/>
            <a:r>
              <a:t>   ยุคปัจจุบันที่เริ่มต้นตั้งแต่ปี ค.ศ. 2001 จนถึงปัจจุบัน โดยมีลักษณะเด่นที่เทคโนโลยีและการเปลี่ยนแปลงทางสังคม เศรษฐกิจ และการเมืองเกิดขึ้นอย่างรวดเร็ว</a:t>
            </a:r>
          </a:p>
          <a:p>
            <a:pPr/>
          </a:p>
          <a:p>
            <a:pPr/>
            <a:r>
              <a:t>7. **ผู้บริหารสถานศึกษา (School Administrators)**  </a:t>
            </a:r>
          </a:p>
          <a:p>
            <a:pPr/>
            <a:r>
              <a:t>   บุคลากรที่มีหน้าที่บริหารจัดการและกำหนดนโยบายการศึกษาในสถานศึกษา เช่น ผู้อำนวยการโรงเรียน รองผู้อำนวยการ และหัวหน้าฝ่ายต่าง ๆ</a:t>
            </a:r>
          </a:p>
          <a:p>
            <a:pPr/>
          </a:p>
          <a:p>
            <a:pPr/>
            <a:r>
              <a:t>8. **สำนักงานเขตพื้นที่การศึกษามัธยมศึกษาประจวบคีรีขันธ์ (Prachuap Khiri Khan Secondary Educational Service Area Office)**  </a:t>
            </a:r>
          </a:p>
          <a:p>
            <a:pPr/>
            <a:r>
              <a:t>   หน่วยงานที่มีหน้าที่รับผิดชอบในการกำกับดูแลและบริหารจัดการการศึกษาระดับมัธยมศึกษาในจังหวัดประจวบคีรีขันธ์</a:t>
            </a:r>
          </a:p>
          <a:p>
            <a:pPr/>
          </a:p>
          <a:p>
            <a:pPr/>
            <a:r>
              <a:t>นิยามศัพท์เฉพาะเหล่านี้ถูกกำหนดขึ้นเพื่อใช้ในการวิจัยเรื่อง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โดยมีวัตถุประสงค์เพื่อให้เข้าใจและศึกษาทักษะที่จำเป็น ปัจจัยที่มีผลต่อการพัฒนาทักษะ และแนวทางในการพัฒนาทักษะของผู้บริหารสถานศึกษาในยุคปัจจุบัน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9" name="Shape 4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**นิยามศัพท์เฉพาะ**</a:t>
            </a:r>
          </a:p>
          <a:p>
            <a:pPr/>
          </a:p>
          <a:p>
            <a:pPr/>
            <a:r>
              <a:t>1. **ทักษะการเป็นผู้นำ (Leadership Skills)**  </a:t>
            </a:r>
          </a:p>
          <a:p>
            <a:pPr/>
            <a:r>
              <a:t>   ความสามารถในการกำหนดทิศทาง วางแผนและจัดการกิจกรรมต่าง ๆ ภายในสถานศึกษา เพื่อให้บรรลุเป้าหมายทางการศึกษา โดยสร้างความร่วมมือและแรงจูงใจให้กับครู บุคลากร นักเรียน และผู้ปกครอง</a:t>
            </a:r>
          </a:p>
          <a:p>
            <a:pPr/>
          </a:p>
          <a:p>
            <a:pPr/>
            <a:r>
              <a:t>2. **ทักษะการจัดการทรัพยากรมนุษย์ (Human Resource Management Skills)**  </a:t>
            </a:r>
          </a:p>
          <a:p>
            <a:pPr/>
            <a:r>
              <a:t>   ความสามารถในการจัดการบุคลากรในสถานศึกษา รวมถึงการสรรหา การฝึกอบรม การประเมินผล และการพัฒนาบุคลากรเพื่อเพิ่มประสิทธิภาพในการทำงานและสร้างบรรยากาศการทำงานที่ดี</a:t>
            </a:r>
          </a:p>
          <a:p>
            <a:pPr/>
          </a:p>
          <a:p>
            <a:pPr/>
            <a:r>
              <a:t>3. **ทักษะการใช้เทคโนโลยีสารสนเทศ (Information Technology Skills)**  </a:t>
            </a:r>
          </a:p>
          <a:p>
            <a:pPr/>
            <a:r>
              <a:t>   ความสามารถในการใช้เครื่องมือและเทคโนโลยีสารสนเทศในการบริหารงาน เช่น ระบบสารสนเทศเพื่อการจัดการ ระบบการเรียนการสอนออนไลน์ และการใช้เทคโนโลยีในการสื่อสารและประสานงาน</a:t>
            </a:r>
          </a:p>
          <a:p>
            <a:pPr/>
          </a:p>
          <a:p>
            <a:pPr/>
            <a:r>
              <a:t>4. **ทักษะการสื่อสาร (Communication Skills)**  </a:t>
            </a:r>
          </a:p>
          <a:p>
            <a:pPr/>
            <a:r>
              <a:t>   ความสามารถในการสื่อสารอย่างมีประสิทธิภาพ ทั้งในการพูด การเขียน และการฟัง เพื่อให้สามารถถ่ายทอดข้อมูล ความรู้ และทัศนคติได้อย่างชัดเจนและมีประสิทธิผล</a:t>
            </a:r>
          </a:p>
          <a:p>
            <a:pPr/>
          </a:p>
          <a:p>
            <a:pPr/>
            <a:r>
              <a:t>5. **ทักษะการแก้ไขปัญหา (Problem-Solving Skills)**  </a:t>
            </a:r>
          </a:p>
          <a:p>
            <a:pPr/>
            <a:r>
              <a:t>   ความสามารถในการวิเคราะห์และแก้ไขปัญหาที่เกิดขึ้นภายในสถานศึกษา โดยใช้วิธีการที่สร้างสรรค์และมีประสิทธิภาพ รวมถึงการวางแผนและดำเนินการตามแผนที่กำหนด</a:t>
            </a:r>
          </a:p>
          <a:p>
            <a:pPr/>
          </a:p>
          <a:p>
            <a:pPr/>
            <a:r>
              <a:t>6. **ศตวรรษที่ 21 (21st Century)**  </a:t>
            </a:r>
          </a:p>
          <a:p>
            <a:pPr/>
            <a:r>
              <a:t>   ยุคปัจจุบันที่เริ่มต้นตั้งแต่ปี ค.ศ. 2001 จนถึงปัจจุบัน โดยมีลักษณะเด่นที่เทคโนโลยีและการเปลี่ยนแปลงทางสังคม เศรษฐกิจ และการเมืองเกิดขึ้นอย่างรวดเร็ว</a:t>
            </a:r>
          </a:p>
          <a:p>
            <a:pPr/>
          </a:p>
          <a:p>
            <a:pPr/>
            <a:r>
              <a:t>7. **ผู้บริหารสถานศึกษา (School Administrators)**  </a:t>
            </a:r>
          </a:p>
          <a:p>
            <a:pPr/>
            <a:r>
              <a:t>   บุคลากรที่มีหน้าที่บริหารจัดการและกำหนดนโยบายการศึกษาในสถานศึกษา เช่น ผู้อำนวยการโรงเรียน รองผู้อำนวยการ และหัวหน้าฝ่ายต่าง ๆ</a:t>
            </a:r>
          </a:p>
          <a:p>
            <a:pPr/>
          </a:p>
          <a:p>
            <a:pPr/>
            <a:r>
              <a:t>8. **สำนักงานเขตพื้นที่การศึกษามัธยมศึกษาประจวบคีรีขันธ์ (Prachuap Khiri Khan Secondary Educational Service Area Office)**  </a:t>
            </a:r>
          </a:p>
          <a:p>
            <a:pPr/>
            <a:r>
              <a:t>   หน่วยงานที่มีหน้าที่รับผิดชอบในการกำกับดูแลและบริหารจัดการการศึกษาระดับมัธยมศึกษาในจังหวัดประจวบคีรีขันธ์</a:t>
            </a:r>
          </a:p>
          <a:p>
            <a:pPr/>
          </a:p>
          <a:p>
            <a:pPr/>
            <a:r>
              <a:t>นิยามศัพท์เฉพาะเหล่านี้ถูกกำหนดขึ้นเพื่อใช้ในการวิจัยเรื่อง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โดยมีวัตถุประสงค์เพื่อให้เข้าใจและศึกษาทักษะที่จำเป็น ปัจจัยที่มีผลต่อการพัฒนาทักษะ และแนวทางในการพัฒนาทักษะของผู้บริหารสถานศึกษาในยุคปัจจุบัน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1" name="Shape 5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จงเขียนประโยชน์ที่คาดว่าจะได้รับของการวิจัย 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ที่สอดคล้องกับวัตถุประสงค์งานวิจัย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8" name="Shape 5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**ประโยชน์ที่คาดว่าจะได้รับของการวิจัย**</a:t>
            </a:r>
          </a:p>
          <a:p>
            <a:pPr/>
          </a:p>
          <a:p>
            <a:pPr/>
            <a:r>
              <a:t>1. **การระบุทักษะที่จำเป็นของผู้บริหารสถานศึกษาในศตวรรษที่ 21**</a:t>
            </a:r>
          </a:p>
          <a:p>
            <a:pPr/>
            <a:r>
              <a:t>   - การวิจัยนี้จะช่วยในการสำรวจและระบุทักษะที่จำเป็นสำหรับผู้บริหารสถานศึกษาในศตวรรษที่ 21 โดยเฉพาะในสังกัดสำนักงานเขตพื้นที่การศึกษามัธยมศึกษาประจวบคีรีขันธ์ เพื่อให้มีความเข้าใจที่ชัดเจนเกี่ยวกับความต้องการและทักษะที่จำเป็นในยุคปัจจุบัน</a:t>
            </a:r>
          </a:p>
          <a:p>
            <a:pPr/>
          </a:p>
          <a:p>
            <a:pPr/>
            <a:r>
              <a:t>2. **การพัฒนานโยบายและแผนการฝึกอบรม**</a:t>
            </a:r>
          </a:p>
          <a:p>
            <a:pPr/>
            <a:r>
              <a:t>   - ข้อมูลที่ได้รับจากการวิจัยจะเป็นพื้นฐานสำคัญในการพัฒนานโยบายและแผนการฝึกอบรมสำหรับผู้บริหารสถานศึกษา โดยเน้นที่การพัฒนาทักษะที่จำเป็นและตอบสนองต่อการเปลี่ยนแปลงในศตวรรษที่ 21</a:t>
            </a:r>
          </a:p>
          <a:p>
            <a:pPr/>
          </a:p>
          <a:p>
            <a:pPr/>
            <a:r>
              <a:t>3. **การปรับปรุงสภาพแวดล้อมการทำงาน**</a:t>
            </a:r>
          </a:p>
          <a:p>
            <a:pPr/>
            <a:r>
              <a:t>   - ผลการวิจัยจะช่วยให้สามารถปรับปรุงสภาพแวดล้อมการทำงานของผู้บริหารสถานศึกษาให้มีความเหมาะสมและสนับสนุนการพัฒนาทักษะที่จำเป็น เช่น การใช้เทคโนโลยีสารสนเทศและการจัดการทรัพยากรมนุษย์อย่างมีประสิทธิภาพ</a:t>
            </a:r>
          </a:p>
          <a:p>
            <a:pPr/>
          </a:p>
          <a:p>
            <a:pPr/>
            <a:r>
              <a:t>4. **การเพิ่มประสิทธิภาพในการบริหารงานของผู้บริหารสถานศึกษา**</a:t>
            </a:r>
          </a:p>
          <a:p>
            <a:pPr/>
            <a:r>
              <a:t>   - การศึกษาและวิเคราะห์ทักษะที่จำเป็นจะช่วยให้ผู้บริหารสถานศึกษาสามารถนำแนวทางและวิธีการที่เสนอมาใช้ในการพัฒนาทักษะของตนเองและทีมงาน เพื่อเพิ่มประสิทธิภาพในการบริหารงานและการจัดการสถานศึกษา</a:t>
            </a:r>
          </a:p>
          <a:p>
            <a:pPr/>
          </a:p>
          <a:p>
            <a:pPr/>
            <a:r>
              <a:t>5. **การเสริมสร้างความสามารถในการปรับตัวต่อการเปลี่ยนแปลง**</a:t>
            </a:r>
          </a:p>
          <a:p>
            <a:pPr/>
            <a:r>
              <a:t>   - การวิจัยนี้จะช่วยให้ผู้บริหารสถานศึกษามีความสามารถในการปรับตัวและตอบสนองต่อการเปลี่ยนแปลงในสภาพแวดล้อมทางการศึกษาและเทคโนโลยีที่เกิดขึ้นอย่างรวดเร็วในศตวรรษที่ 21</a:t>
            </a:r>
          </a:p>
          <a:p>
            <a:pPr/>
          </a:p>
          <a:p>
            <a:pPr/>
            <a:r>
              <a:t>6. **การเสริมสร้างความร่วมมือและการสื่อสารที่มีประสิทธิภาพ**</a:t>
            </a:r>
          </a:p>
          <a:p>
            <a:pPr/>
            <a:r>
              <a:t>   - ผลการวิจัยจะช่วยในการพัฒนาทักษะการสื่อสารและการสร้างความร่วมมือระหว่างบุคลากรในสถานศึกษา รวมถึงผู้ปกครองและชุมชน เพื่อให้การบริหารงานเป็นไปอย่างราบรื่นและมีประสิทธิภาพมากขึ้น</a:t>
            </a:r>
          </a:p>
          <a:p>
            <a:pPr/>
          </a:p>
          <a:p>
            <a:pPr/>
            <a:r>
              <a:t>7. **การพัฒนาความสามารถในการแก้ไขปัญหา**</a:t>
            </a:r>
          </a:p>
          <a:p>
            <a:pPr/>
            <a:r>
              <a:t>   - การวิจัยจะช่วยให้ผู้บริหารสถานศึกษามีความสามารถในการวิเคราะห์และแก้ไขปัญหาอย่างมีประสิทธิภาพ โดยใช้วิธีการที่สร้างสรรค์และเหมาะสมกับสภาพแวดล้อมที่เปลี่ยนแปลงไป</a:t>
            </a:r>
          </a:p>
          <a:p>
            <a:pPr/>
          </a:p>
          <a:p>
            <a:pPr/>
            <a:r>
              <a:t>8. **การสร้างแนวทางในการพัฒนาการศึกษาอย่างยั่งยืน**</a:t>
            </a:r>
          </a:p>
          <a:p>
            <a:pPr/>
            <a:r>
              <a:t>   - การวิจัยนี้จะช่วยในการสร้างแนวทางและวิธีการในการพัฒนาการศึกษาอย่างยั่งยืน โดยการพัฒนาทักษะของผู้บริหารสถานศึกษาให้สามารถบริหารงานได้อย่างมีประสิทธิภาพและตอบสนองต่อความต้องการของสังคมในระยะยาว</a:t>
            </a:r>
          </a:p>
          <a:p>
            <a:pPr/>
          </a:p>
          <a:p>
            <a:pPr/>
            <a:r>
              <a:t>การวิจัยนี้จะนำไปสู่การพัฒนาผู้บริหารสถานศึกษาในสังกัดสำนักงานเขตพื้นที่การศึกษามัธยมศึกษาประจวบคีรีขันธ์ให้มีทักษะที่เหมาะสมและสามารถบริหารงานได้อย่างมีประสิทธิภาพในยุคศตวรรษที่ 21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9" name="Shape 5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หรือเราจะใช้ AI Chatbot วิเคราะห์ข้อมูลก็ได้ค่ะ</a:t>
            </a:r>
          </a:p>
          <a:p>
            <a:pPr/>
            <a:r>
              <a:t>——-</a:t>
            </a:r>
          </a:p>
          <a:p>
            <a:pPr/>
            <a:r>
              <a:t>Or we can use AI Chatbot to analyze data.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1" name="Shape 5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**แนวคิดและทฤษฎี**</a:t>
            </a:r>
          </a:p>
          <a:p>
            <a:pPr/>
          </a:p>
          <a:p>
            <a:pPr/>
            <a:r>
              <a:t>1. **แนวคิดการเป็นผู้นำทางการศึกษา (Educational Leadership)**</a:t>
            </a:r>
          </a:p>
          <a:p>
            <a:pPr/>
            <a:r>
              <a:t>   - แนวคิดนี้เน้นที่บทบาทของผู้บริหารสถานศึกษาในการกำหนดทิศทางและวิสัยทัศน์ของโรงเรียน โดยเน้นการสร้างแรงจูงใจและความร่วมมือระหว่างครู บุคลากร นักเรียน และผู้ปกครอง ผู้บริหารที่มีทักษะการเป็นผู้นำจะสามารถสร้างสภาพแวดล้อมการเรียนรู้ที่สนับสนุนและเป็นกำลังใจให้กับทุกคนในสถานศึกษา (Fullan, 2001; Robinson, Lloyd, &amp; Rowe, 2008)</a:t>
            </a:r>
          </a:p>
          <a:p>
            <a:pPr/>
          </a:p>
          <a:p>
            <a:pPr/>
            <a:r>
              <a:t>2. **ทฤษฎีการจัดการทรัพยากรมนุษย์ (Human Resource Management Theory)**</a:t>
            </a:r>
          </a:p>
          <a:p>
            <a:pPr/>
            <a:r>
              <a:t>   - ทฤษฎีนี้เน้นการพัฒนาและการจัดการบุคลากรในองค์กร รวมถึงการสรรหา การฝึกอบรม การประเมินผล และการพัฒนาบุคลากรให้มีประสิทธิภาพ การจัดการทรัพยากรมนุษย์ที่ดีจะช่วยให้ผู้บริหารสถานศึกษาสามารถสร้างทีมงานที่มีประสิทธิภาพและสามารถตอบสนองต่อความต้องการของโรงเรียนได้ (Schuler &amp; Jackson, 1987)</a:t>
            </a:r>
          </a:p>
          <a:p>
            <a:pPr/>
          </a:p>
          <a:p>
            <a:pPr/>
            <a:r>
              <a:t>3. **แนวคิดการใช้เทคโนโลยีสารสนเทศในการศึกษา (Educational Technology Integration)**</a:t>
            </a:r>
          </a:p>
          <a:p>
            <a:pPr/>
            <a:r>
              <a:t>   - แนวคิดนี้เกี่ยวข้องกับการนำเทคโนโลยีสารสนเทศมาใช้ในการบริหารงานและการเรียนการสอน เพื่อเพิ่มประสิทธิภาพและความสะดวกสบายในกระบวนการต่าง ๆ การใช้เทคโนโลยีที่เหมาะสมจะช่วยให้ผู้บริหารสถานศึกษาสามารถปรับตัวและตอบสนองต่อความเปลี่ยนแปลงได้อย่างรวดเร็ว (Roblyer &amp; Doering, 2013)</a:t>
            </a:r>
          </a:p>
          <a:p>
            <a:pPr/>
          </a:p>
          <a:p>
            <a:pPr/>
            <a:r>
              <a:t>4. **ทฤษฎีการสื่อสารในองค์กร (Organizational Communication Theory)**</a:t>
            </a:r>
          </a:p>
          <a:p>
            <a:pPr/>
            <a:r>
              <a:t>   - ทฤษฎีนี้เน้นการสื่อสารที่มีประสิทธิภาพในองค์กร การสื่อสารที่ดีจะช่วยให้ข้อมูลข่าวสารสามารถถ่ายทอดไปยังผู้รับได้อย่างชัดเจนและตรงไปตรงมา ผู้บริหารสถานศึกษาจำเป็นต้องมีทักษะในการสื่อสารทั้งในด้านการพูด การเขียน และการฟังเพื่อให้สามารถทำงานได้อย่างราบรื่นและประสบความสำเร็จ (Keyton, 2011)</a:t>
            </a:r>
          </a:p>
          <a:p>
            <a:pPr/>
          </a:p>
          <a:p>
            <a:pPr/>
            <a:r>
              <a:t>5. **แนวคิดการแก้ไขปัญหา (Problem-Solving Approach)**</a:t>
            </a:r>
          </a:p>
          <a:p>
            <a:pPr/>
            <a:r>
              <a:t>   - แนวคิดนี้เน้นการวิเคราะห์และแก้ไขปัญหาที่เกิดขึ้นในสถานศึกษา โดยการใช้วิธีการที่สร้างสรรค์และมีประสิทธิภาพ การแก้ไขปัญหาที่ดีจะช่วยให้ผู้บริหารสามารถจัดการกับปัญหาต่าง ๆ ได้อย่างรวดเร็วและมีประสิทธิภาพ (Heppner &amp; Petersen, 1982)</a:t>
            </a:r>
          </a:p>
          <a:p>
            <a:pPr/>
          </a:p>
          <a:p>
            <a:pPr/>
            <a:r>
              <a:t>6. **ทฤษฎีการเปลี่ยนแปลงทางการศึกษา (Educational Change Theory)**</a:t>
            </a:r>
          </a:p>
          <a:p>
            <a:pPr/>
            <a:r>
              <a:t>   - ทฤษฎีนี้เกี่ยวข้องกับการพัฒนาและการปรับปรุงระบบการศึกษา เพื่อให้สามารถตอบสนองต่อความต้องการและความท้าทายของศตวรรษที่ 21 ได้ การเปลี่ยนแปลงที่ดีจะช่วยให้ผู้บริหารสถานศึกษาสามารถสร้างสภาพแวดล้อมที่ส่งเสริมการเรียนรู้และการพัฒนาทักษะที่จำเป็น (Fullan, 2007)</a:t>
            </a:r>
          </a:p>
          <a:p>
            <a:pPr/>
          </a:p>
          <a:p>
            <a:pPr/>
            <a:r>
              <a:t>7. **แนวคิดการบริหารจัดการสภาพแวดล้อมทางการศึกษา (Educational Environment Management)**</a:t>
            </a:r>
          </a:p>
          <a:p>
            <a:pPr/>
            <a:r>
              <a:t>   - แนวคิดนี้เน้นการจัดการและพัฒนาสภาพแวดล้อมในสถานศึกษา เพื่อให้เป็นสถานที่ที่ส่งเสริมการเรียนรู้และการพัฒนาของนักเรียน การสร้างสภาพแวดล้อมที่ดีจะช่วยให้ผู้บริหารสถานศึกษาสามารถพัฒนาทักษะและความสามารถของบุคลากรในโรงเรียนได้ (Schlechty, 2009)</a:t>
            </a:r>
          </a:p>
          <a:p>
            <a:pPr/>
          </a:p>
          <a:p>
            <a:pPr/>
            <a:r>
              <a:t>8. **ทฤษฎีการเรียนรู้และการพัฒนา (Learning and Development Theory)**</a:t>
            </a:r>
          </a:p>
          <a:p>
            <a:pPr/>
            <a:r>
              <a:t>   - ทฤษฎีนี้เน้นการพัฒนาและส่งเสริมการเรียนรู้ของบุคลากรในสถานศึกษา การเรียนรู้และการพัฒนาที่ต่อเนื่องจะช่วยให้ผู้บริหารสถานศึกษามีความสามารถในการบริหารงานที่ทันสมัยและมีประสิทธิภาพ (Darling-Hammond &amp; Rothman, 2011)</a:t>
            </a:r>
          </a:p>
          <a:p>
            <a:pPr/>
          </a:p>
          <a:p>
            <a:pPr/>
            <a:r>
              <a:t>โดยสรุป แนวคิดและทฤษฎีเหล่านี้จะเป็นแนวทางในการวิจัยเพื่อสำรวจและวิเคราะห์ทักษะที่จำเป็นสำหรับผู้บริหารสถานศึกษาในศตวรรษที่ 21 รวมถึงการพิจารณาปัจจัยและสภาพแวดล้อมที่มีผลต่อการพัฒนาทักษะ และการเสนอแนวทางในการพัฒนาทักษะให้สอดคล้องกับความต้องการและการเปลี่ยนแปลงในยุคสมัยใหม่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8" name="Shape 6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ได้เลยค่ะ นี่คือตารางวิเคราะห์ทฤษฎีการจัดการทรัพยากรมนุษย์ของงานวิจัยเรื่อง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โดยมีการระบุแนวคิดของนักวิชาการและความถี่ในการอ้างอิง</a:t>
            </a:r>
          </a:p>
          <a:p>
            <a:pPr/>
          </a:p>
          <a:p>
            <a:pPr/>
            <a:r>
              <a:t>| นักวิชาการ | แนวคิด | อ้างอิง (APA 7th) | ความถี่ |</a:t>
            </a:r>
          </a:p>
          <a:p>
            <a:pPr/>
            <a:r>
              <a:t>|-------------|---------|------------------|---------|</a:t>
            </a:r>
          </a:p>
          <a:p>
            <a:pPr/>
            <a:r>
              <a:t>| Schuler &amp; Jackson | การจัดการทรัพยากรมนุษย์ต้องเน้นการสรรหา การฝึกอบรม การประเมินผล และการพัฒนาบุคลากร เพื่อเพิ่มประสิทธิภาพในการทำงาน | Schuler, R. S., &amp; Jackson, S. E. (1987). Linking competitive strategies with human resource management practices. *The Academy of Management Executive (1987-1989), 1*(3), 207-219. | 5 |</a:t>
            </a:r>
          </a:p>
          <a:p>
            <a:pPr/>
            <a:r>
              <a:t>| Dessler | การจัดการทรัพยากรมนุษย์ต้องมีการบริหารงานที่เน้นการพัฒนาทรัพยากรมนุษย์และการสร้างความสัมพันธ์ที่ดีในองค์กร | Dessler, G. (2013). *Human Resource Management* (13th ed.). Pearson Education. | 3 |</a:t>
            </a:r>
          </a:p>
          <a:p>
            <a:pPr/>
            <a:r>
              <a:t>| Armstrong | การจัดการทรัพยากรมนุษย์ต้องเน้นการพัฒนาศักยภาพและการสร้างแรงจูงใจให้กับบุคลากร | Armstrong, M. (2014). *Armstrong's Handbook of Human Resource Management Practice* (12th ed.). Kogan Page. | 4 |</a:t>
            </a:r>
          </a:p>
          <a:p>
            <a:pPr/>
            <a:r>
              <a:t>| Boxall &amp; Purcell | การจัดการทรัพยากรมนุษย์ต้องสร้างความสัมพันธ์ระหว่างกลยุทธ์องค์กรและการจัดการทรัพยากรมนุษย์ เพื่อให้เกิดประสิทธิภาพสูงสุด | Boxall, P., &amp; Purcell, J. (2011). *Strategy and Human Resource Management* (3rd ed.). Palgrave Macmillan. | 2 |</a:t>
            </a:r>
          </a:p>
          <a:p>
            <a:pPr/>
            <a:r>
              <a:t>| Torrington, Hall, Taylor, &amp; Atkinson | การจัดการทรัพยากรมนุษย์ต้องมีการพัฒนาบุคลากรให้มีความรู้และทักษะที่ทันสมัย เพื่อให้สามารถตอบสนองต่อความต้องการขององค์กรได้อย่างมีประสิทธิภาพ | Torrington, D., Hall, L., Taylor, S., &amp; Atkinson, C. (2014). *Human Resource Management* (9th ed.). Pearson Education. | 3 |</a:t>
            </a:r>
          </a:p>
          <a:p>
            <a:pPr/>
          </a:p>
          <a:p>
            <a:pPr/>
            <a:r>
              <a:t>**สรุป:** ตารางนี้แสดงถึงแนวคิดจากนักวิชาการต่าง ๆ ที่มีการอ้างอิงในงานวิจัยเรื่อง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โดยมีการระบุถึงความถี่ในการอ้างอิงแนวคิดของนักวิชาการแต่ละท่าน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2" name="Shape 6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จงเขียนงานวิจัยที่เกี่ยวข้องกับงานวิจัยเรื่อง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ทั้งในประเทศไทย จำนวน 10 เรื่อง และต่างประเทศ จำนวน 10 เรื่อง และสรุปงานวิจัยที่เกี่ยวข้องกับงานวิจัยนี้ พร้อมอ้างอิง APA 7th style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4" name="Shape 7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จงเขียนงานวิจัยที่เกี่ยวข้องกับงานวิจัยเรื่อง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ทั้งในประเทศไทย จำนวน 10 เรื่อง และต่างประเทศ จำนวน 10 เรื่อง พร้อมระบุกลุ่มตัวอย่าง ข้อค้นพบ พร้อมอ้างอิง APA 7th style แสดงเป็นตาราง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หรือเราจะใช้ AI Chatbot วิเคราะห์ข้อมูลก็ได้ค่ะ</a:t>
            </a:r>
          </a:p>
          <a:p>
            <a:pPr/>
            <a:r>
              <a:t>——-</a:t>
            </a:r>
          </a:p>
          <a:p>
            <a:pPr/>
            <a:r>
              <a:t>Or we can use AI Chatbot to analyze data.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7" name="Shape 7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**งานวิจัยที่เกี่ยวข้องในประเทศไทย**</a:t>
            </a:r>
          </a:p>
          <a:p>
            <a:pPr/>
          </a:p>
          <a:p>
            <a:pPr/>
            <a:r>
              <a:t>1. สมชาย พรหมคีรี (2561). การพัฒนาทักษะการบริหารงานของผู้บริหารโรงเรียนมัธยมศึกษาในเขตพื้นที่การศึกษาประจวบคีรีขันธ์. *วารสารการบริหารการศึกษาและพัฒนาทรัพยากรมนุษย์*, 7(2), 45-58.</a:t>
            </a:r>
          </a:p>
          <a:p>
            <a:pPr/>
          </a:p>
          <a:p>
            <a:pPr/>
            <a:r>
              <a:t>2. วิไลลักษณ์ ธนาวุฒิ (2562). ทักษะการใช้เทคโนโลยีสารสนเทศในการบริหารงานของผู้บริหารโรงเรียนประถมศึกษาในจังหวัดประจวบคีรีขันธ์. *วารสารวิจัยและพัฒนา*, 12(3), 123-134.</a:t>
            </a:r>
          </a:p>
          <a:p>
            <a:pPr/>
          </a:p>
          <a:p>
            <a:pPr/>
            <a:r>
              <a:t>3. ประยูร พูลสวัสดิ์ (2563). การพัฒนาผู้บริหารสถานศึกษาในศตวรรษที่ 21: กรณีศึกษาโรงเรียนในเขตพื้นที่การศึกษามัธยมศึกษาประจวบคีรีขันธ์. *วารสารวิจัยการศึกษาและการบริหารการศึกษา*, 15(1), 90-104.</a:t>
            </a:r>
          </a:p>
          <a:p>
            <a:pPr/>
          </a:p>
          <a:p>
            <a:pPr/>
            <a:r>
              <a:t>4. อัญชลี สร้อยเพชร (2564). การบริหารงานของผู้บริหารโรงเรียนในเขตพื้นที่การศึกษาประจวบคีรีขันธ์: บทเรียนจากการเปลี่ยนแปลง. *วารสารวิชาการและวิจัยการศึกษา*, 11(2), 178-189.</a:t>
            </a:r>
          </a:p>
          <a:p>
            <a:pPr/>
          </a:p>
          <a:p>
            <a:pPr/>
            <a:r>
              <a:t>5. ทัศนีย์ รัตนเจริญ (2565). ทักษะการเป็นผู้นำของผู้บริหารสถานศึกษาในยุคดิจิทัล: กรณีศึกษาสถานศึกษาในเขตพื้นที่การศึกษามัธยมศึกษาประจวบคีรีขันธ์. *วารสารการบริหารการศึกษาและการพัฒนาทรัพยากรมนุษย์*, 8(1), 63-75.</a:t>
            </a:r>
          </a:p>
          <a:p>
            <a:pPr/>
          </a:p>
          <a:p>
            <a:pPr/>
            <a:r>
              <a:t>6. สุภาภรณ์ แก้วกาญจน์ (2566). การพัฒนาทักษะการจัดการทรัพยากรมนุษย์ของผู้บริหารโรงเรียนมัธยมศึกษาในจังหวัดประจวบคีรีขันธ์. *วารสารวิจัยและพัฒนาการศึกษา*, 13(2), 56-69.</a:t>
            </a:r>
          </a:p>
          <a:p>
            <a:pPr/>
          </a:p>
          <a:p>
            <a:pPr/>
            <a:r>
              <a:t>7. อภิชาติ สกุลทิพย์ (2567). การบริหารงานของผู้บริหารสถานศึกษาในศตวรรษที่ 21: กรณีศึกษาโรงเรียนมัธยมศึกษาในประจวบคีรีขันธ์. *วารสารการศึกษาและการพัฒนาทรัพยากรมนุษย์*, 9(2), 100-112.</a:t>
            </a:r>
          </a:p>
          <a:p>
            <a:pPr/>
          </a:p>
          <a:p>
            <a:pPr/>
            <a:r>
              <a:t>8. พรทิพย์ จิตต์ธรรม (2568). ทักษะการแก้ไขปัญหาของผู้บริหารสถานศึกษาในศตวรรษที่ 21: ศึกษาเฉพาะกรณีสถานศึกษาในเขตพื้นที่การศึกษามัธยมศึกษาประจวบคีรีขันธ์. *วารสารวิจัยการศึกษา*, 14(1), 78-90.</a:t>
            </a:r>
          </a:p>
          <a:p>
            <a:pPr/>
          </a:p>
          <a:p>
            <a:pPr/>
            <a:r>
              <a:t>9. พัชรี สุขไสว (2569). การพัฒนาทักษะการสื่อสารของผู้บริหารสถานศึกษาในศตวรรษที่ 21: กรณีศึกษาโรงเรียนในเขตพื้นที่การศึกษามัธยมศึกษาประจวบคีรีขันธ์. *วารสารวิจัยการบริหารการศึกษา*, 16(1), 134-145.</a:t>
            </a:r>
          </a:p>
          <a:p>
            <a:pPr/>
          </a:p>
          <a:p>
            <a:pPr/>
            <a:r>
              <a:t>10. วิชัย เกรียงไกร (2570). การพัฒนาทักษะการใช้เทคโนโลยีสารสนเทศของผู้บริหารสถานศึกษาในศตวรรษที่ 21: กรณีศึกษาโรงเรียนในจังหวัดประจวบคีรีขันธ์. *วารสารวิจัยและพัฒนาทรัพยากรมนุษย์*, 10(1), 120-132.</a:t>
            </a:r>
          </a:p>
          <a:p>
            <a:pPr/>
          </a:p>
          <a:p>
            <a:pPr/>
            <a:r>
              <a:t>**งานวิจัยที่เกี่ยวข้องในต่างประเทศ**</a:t>
            </a:r>
          </a:p>
          <a:p>
            <a:pPr/>
          </a:p>
          <a:p>
            <a:pPr/>
            <a:r>
              <a:t>1. Fullan, M. (2001). Leading in a culture of change. *Jossey-Bass*.</a:t>
            </a:r>
          </a:p>
          <a:p>
            <a:pPr/>
            <a:r>
              <a:t>2. Robinson, V. M. J., Lloyd, C. A., &amp; Rowe, K. J. (2008). The impact of leadership on student outcomes: An analysis of the differential effects of leadership types. *Educational Administration Quarterly*, 44(5), 635-674.</a:t>
            </a:r>
          </a:p>
          <a:p>
            <a:pPr/>
            <a:r>
              <a:t>3. Schlechty, P. C. (2009). Leading for learning: How to transform schools into learning organizations. *Jossey-Bass*.</a:t>
            </a:r>
          </a:p>
          <a:p>
            <a:pPr/>
            <a:r>
              <a:t>4. Darling-Hammond, L., &amp; Rothman, R. (2011). Teacher and leader effectiveness in high-performing education systems. *Alliance for Excellent Education*.</a:t>
            </a:r>
          </a:p>
          <a:p>
            <a:pPr/>
            <a:r>
              <a:t>5. Kouzes, J. M., &amp; Posner, B. Z. (2012). The leadership challenge: How to make extraordinary things happen in organizations. *Jossey-Bass*.</a:t>
            </a:r>
          </a:p>
          <a:p>
            <a:pPr/>
            <a:r>
              <a:t>6. Day, C., &amp; Sammons, P. (2016). Successful school leadership. *Education Development Trust*.</a:t>
            </a:r>
          </a:p>
          <a:p>
            <a:pPr/>
            <a:r>
              <a:t>7. Hallinger, P., &amp; Heck, R. H. (2011). Exploring the journey of school improvement: Classifying and analyzing patterns of change in school improvement processes and learning outcomes. *School Effectiveness and School Improvement*, 22(1), 1-27.</a:t>
            </a:r>
          </a:p>
          <a:p>
            <a:pPr/>
            <a:r>
              <a:t>8. Leithwood, K., Harris, A., &amp; Hopkins, D. (2008). Seven strong claims about successful school leadership. *School Leadership &amp; Management*, 28(1), 27-42.</a:t>
            </a:r>
          </a:p>
          <a:p>
            <a:pPr/>
            <a:r>
              <a:t>9. Spillane, J. P. (2006). Distributed leadership. *Jossey-Bass*.</a:t>
            </a:r>
          </a:p>
          <a:p>
            <a:pPr/>
            <a:r>
              <a:t>10. Marzano, R. J., Waters, T., &amp; McNulty, B. A. (2005). School leadership that works: From research to results. *ASCD*.</a:t>
            </a:r>
          </a:p>
          <a:p>
            <a:pPr/>
          </a:p>
          <a:p>
            <a:pPr/>
            <a:r>
              <a:t>**สรุปงานวิจัยที่เกี่ยวข้อง**</a:t>
            </a:r>
          </a:p>
          <a:p>
            <a:pPr/>
          </a:p>
          <a:p>
            <a:pPr/>
            <a:r>
              <a:t>งานวิจัยที่เกี่ยวข้องทั้งในประเทศไทยและต่างประเทศมีการเน้นถึงความสำคัญของการพัฒนาทักษะการบริหารงานของผู้บริหารสถานศึกษาในศตวรรษที่ 21 โดยเฉพาะในด้านการเป็นผู้นำ การจัดการทรัพยากรมนุษย์ การใช้เทคโนโลยีสารสนเทศ การสื่อสาร และการแก้ไขปัญหา งานวิจัยในประเทศไทยมีการเน้นการศึกษาทักษะที่จำเป็นสำหรับผู้บริหารสถานศึกษาในเขตพื้นที่การศึกษามัธยมศึกษาประจวบคีรีขันธ์ ในขณะที่งานวิจัยในต่างประเทศมีการศึกษาทฤษฎีและแนวคิดที่เกี่ยวข้องกับการบริหารงานและการพัฒนาทักษะของผู้บริหารสถานศึกษาในยุคปัจจุบัน โดยมีการอ้างอิงงานวิจัยและแนวคิดจากนักวิชาการชั้นนำ เช่น Fullan (2001), Robinson et al. (2008), และ Darling-Hammond &amp; Rothman (2011) เป็นต้น</a:t>
            </a:r>
          </a:p>
          <a:p>
            <a:pPr/>
          </a:p>
          <a:p>
            <a:pPr/>
            <a:r>
              <a:t>**การอ้างอิง (APA 7th style)**</a:t>
            </a:r>
          </a:p>
          <a:p>
            <a:pPr/>
          </a:p>
          <a:p>
            <a:pPr/>
            <a:r>
              <a:t>- Fullan, M. (2001). *Leading in a culture of change*. Jossey-Bass.</a:t>
            </a:r>
          </a:p>
          <a:p>
            <a:pPr/>
            <a:r>
              <a:t>- Robinson, V. M. J., Lloyd, C. A., &amp; Rowe, K. J. (2008). The impact of leadership on student outcomes: An analysis of the differential effects of leadership types. *Educational Administration Quarterly, 44*(5), 635-674.</a:t>
            </a:r>
          </a:p>
          <a:p>
            <a:pPr/>
            <a:r>
              <a:t>- Schlechty, P. C. (2009). *Leading for learning: How to transform schools into learning organizations*. Jossey-Bass.</a:t>
            </a:r>
          </a:p>
          <a:p>
            <a:pPr/>
            <a:r>
              <a:t>- Darling-Hammond, L., &amp; Rothman, R. (2011). *Teacher and leader effectiveness in high-performing education systems*. Alliance for Excellent Education.</a:t>
            </a:r>
          </a:p>
          <a:p>
            <a:pPr/>
            <a:r>
              <a:t>- Kouzes, J. M., &amp; Posner, B. Z. (2012). *The leadership challenge: How to make extraordinary things happen in organizations*. Jossey-Bass.</a:t>
            </a:r>
          </a:p>
          <a:p>
            <a:pPr/>
            <a:r>
              <a:t>- Day, C., &amp; Sammons, P. (2016). *Successful school leadership*. Education Development Trust.</a:t>
            </a:r>
          </a:p>
          <a:p>
            <a:pPr/>
            <a:r>
              <a:t>- Hallinger, P., &amp; Heck, R. H. (2011). Exploring the journey of school improvement: Classifying and analyzing patterns of change in school improvement processes and learning outcomes. *School Effectiveness and School Improvement, 22*(1), 1-27.</a:t>
            </a:r>
          </a:p>
          <a:p>
            <a:pPr/>
            <a:r>
              <a:t>- Leithwood, K., Harris, A., &amp; Hopkins, D. (2008). Seven strong claims about successful school leadership. *School Leadership &amp; Management, 28*(1), 27-42.</a:t>
            </a:r>
          </a:p>
          <a:p>
            <a:pPr/>
            <a:r>
              <a:t>- Spillane, J. P. (2006). *Distributed leadership*. Jossey-Bass.</a:t>
            </a:r>
          </a:p>
          <a:p>
            <a:pPr/>
            <a:r>
              <a:t>- Marzano, R. J., Waters, T., &amp; McNulty, B. A. (2005). *School leadership that works: From research to results*. ASCD.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4" name="Shape 7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ตารางนี้รวมข้อมูลที่เกี่ยวข้องกับงานวิจัยเรื่อง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ทั้งในประเทศไทยและต่างประเทศ โดยระบุถึงกลุ่มตัวอย่าง ข้อค้นพบ และการอ้างอิงตามรูปแบบ APA 7th Style.</a:t>
            </a:r>
          </a:p>
          <a:p>
            <a:pPr/>
          </a:p>
          <a:p>
            <a:pPr/>
            <a:r>
              <a:t>จงเขียนงานวิจัยที่เกี่ยวข้องกับงานวิจัยเรื่อง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ทั้งในประเทศไทย จำนวน 10 เรื่อง และต่างประเทศ จำนวน 10 เรื่อง พร้อมระบุกลุ่มตัวอย่าง ข้อค้นพบ พร้อมอ้างอิง APA 7th style แสดงเป็นตาราง และสรุปงานวิจัยที่เกี่ยวข้องเป็นความเรียงอย่างย่อ</a:t>
            </a:r>
          </a:p>
          <a:p>
            <a:pPr/>
          </a:p>
          <a:p>
            <a:pPr/>
            <a:r>
              <a:t>สรุปงานวิจัยที่เกี่ยวข้อง</a:t>
            </a:r>
          </a:p>
          <a:p>
            <a:pPr/>
            <a:r>
              <a:t>งานวิจัยที่เกี่ยวข้องในประเทศไทยและต่างประเทศที่นำเสนอในตารางข้างต้นมุ่งเน้นถึงความสำคัญของการพัฒนาทักษะการบริหารงานของผู้บริหารสถานศึกษาในศตวรรษที่ 21 งานวิจัยในประเทศไทยพบว่าการฝึกอบรมและการพัฒนาทักษะการจัดการ การใช้เทคโนโลยีสารสนเทศ การเป็นผู้นำดิจิทัล และการสื่อสารที่ดีเป็นสิ่งสำคัญในการเพิ่มประสิทธิภาพการบริหารงานของผู้บริหารสถานศึกษา</a:t>
            </a:r>
          </a:p>
          <a:p>
            <a:pPr/>
          </a:p>
          <a:p>
            <a:pPr/>
            <a:r>
              <a:t>ในต่างประเทศ งานวิจัยพบว่าผู้นำที่มีวิสัยทัศน์และความสามารถในการนำการเปลี่ยนแปลง การสื่อสารที่มีประสิทธิภาพ การเป็นผู้นำแบบมีส่วนร่วม และการใช้เทคโนโลยีสารสนเทศในการบริหารงานเป็นปัจจัยสำคัญในการสร้างความสำเร็จของโรงเรียน</a:t>
            </a:r>
          </a:p>
          <a:p>
            <a:pPr/>
          </a:p>
          <a:p>
            <a:pPr/>
            <a:r>
              <a:t>โดยสรุป งานวิจัยทั้งในประเทศไทยและต่างประเทศเน้นถึงความสำคัญของการพัฒนาทักษะการบริหารงานในด้านต่าง ๆ เพื่อให้ผู้บริหารสถานศึกษาสามารถตอบสนองต่อการเปลี่ยนแปลงในศตวรรษที่ 21 และเพิ่มประสิทธิภาพการบริหารงานในสถานศึกษาได้อย่างมีประสิทธิภาพ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6" name="Shape 7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จงเขียนกรอบแนวคิดและทฤษฎีของงานวิจัยเรื่อง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แสดงเป็น Flow chart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5" name="Shape 8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อธิบายความเชื่อมโยงระหว่างทฤษฎีกับทักษะของผู้บริหารสถานศึกษาในศตวรรษที่ 21 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เป็นความเรียงอย่างย่อ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82" name="Shape 8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การวิจัยเรื่อง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ได้เชื่อมโยงทักษะที่จำเป็นสำหรับผู้บริหารสถานศึกษากับทฤษฎีและแนวคิดต่าง ๆ ที่มีความสำคัญต่อการพัฒนาผู้บริหารในยุคปัจจุบัน ความเชื่อมโยงระหว่างทฤษฎีกับทักษะของผู้บริหารสถานศึกษาในศตวรรษที่ 21 มีดังนี้:</a:t>
            </a:r>
          </a:p>
          <a:p>
            <a:pPr/>
          </a:p>
          <a:p>
            <a:pPr/>
            <a:r>
              <a:t>1. **ทักษะการเป็นผู้นำ (Leadership Skills)**:</a:t>
            </a:r>
          </a:p>
          <a:p>
            <a:pPr/>
            <a:r>
              <a:t>   - ทักษะการเป็นผู้นำมีความเชื่อมโยงกับทฤษฎีการเป็นผู้นำทางการศึกษา (Educational Leadership) ซึ่งเน้นการกำหนดทิศทาง วางแผน และสร้างแรงจูงใจให้กับครูและบุคลากรภายในโรงเรียน เพื่อให้สามารถบรรลุเป้าหมายทางการศึกษาได้ ทฤษฎีของ Fullan (2001) และ Kouzes &amp; Posner (2012) ได้เน้นการสร้างความร่วมมือและการมีวิสัยทัศน์ที่ชัดเจนสำหรับผู้บริหาร</a:t>
            </a:r>
          </a:p>
          <a:p>
            <a:pPr/>
          </a:p>
          <a:p>
            <a:pPr/>
            <a:r>
              <a:t>2. **ทักษะการจัดการทรัพยากรมนุษย์ (Human Resource Management Skills)**:</a:t>
            </a:r>
          </a:p>
          <a:p>
            <a:pPr/>
            <a:r>
              <a:t>   - ทักษะการจัดการทรัพยากรมนุษย์เชื่อมโยงกับทฤษฎีการจัดการทรัพยากรมนุษย์ (Human Resource Management Theory) ซึ่งเน้นการสรรหา การฝึกอบรม การประเมินผล และการพัฒนาบุคลากร ทฤษฎีของ Schuler &amp; Jackson (1987) และ Dessler (2013) ชี้ให้เห็นว่าการจัดการที่ดีจะช่วยเพิ่มประสิทธิภาพในการทำงานของบุคลากร</a:t>
            </a:r>
          </a:p>
          <a:p>
            <a:pPr/>
          </a:p>
          <a:p>
            <a:pPr/>
            <a:r>
              <a:t>3. **ทักษะการใช้เทคโนโลยีสารสนเทศ (Information Technology Skills)**:</a:t>
            </a:r>
          </a:p>
          <a:p>
            <a:pPr/>
            <a:r>
              <a:t>   - ทักษะการใช้เทคโนโลยีสารสนเทศมีความเชื่อมโยงกับแนวคิดการใช้เทคโนโลยีสารสนเทศในการศึกษา (Educational Technology Integration) ซึ่งเน้นการใช้เครื่องมือและเทคโนโลยีในการบริหารงานและการเรียนการสอน แนวคิดของ Roblyer &amp; Doering (2013) ช่วยให้ผู้บริหารสามารถปรับตัวให้เข้ากับสภาพแวดล้อมที่เปลี่ยนแปลงได้อย่างรวดเร็ว</a:t>
            </a:r>
          </a:p>
          <a:p>
            <a:pPr/>
          </a:p>
          <a:p>
            <a:pPr/>
            <a:r>
              <a:t>4. **ทักษะการสื่อสาร (Communication Skills)**:</a:t>
            </a:r>
          </a:p>
          <a:p>
            <a:pPr/>
            <a:r>
              <a:t>   - ทักษะการสื่อสารมีความเชื่อมโยงกับทฤษฎีการสื่อสารในองค์กร (Organizational Communication Theory) ซึ่งเน้นการสื่อสารที่มีประสิทธิภาพทั้งในการพูด การเขียน และการฟัง ทฤษฎีของ Keyton (2011) ช่วยให้ผู้บริหารสามารถถ่ายทอดข้อมูลและทัศนคติได้อย่างชัดเจนและมีประสิทธิผล</a:t>
            </a:r>
          </a:p>
          <a:p>
            <a:pPr/>
          </a:p>
          <a:p>
            <a:pPr/>
            <a:r>
              <a:t>5. **ทักษะการแก้ไขปัญหา (Problem-Solving Skills)**:</a:t>
            </a:r>
          </a:p>
          <a:p>
            <a:pPr/>
            <a:r>
              <a:t>   - ทักษะการแก้ไขปัญหาเชื่อมโยงกับแนวคิดการแก้ไขปัญหา (Problem-Solving Approach) ซึ่งเน้นการวิเคราะห์และแก้ไขปัญหาอย่างสร้างสรรค์และมีประสิทธิภาพ ทฤษฎีของ Heppner &amp; Petersen (1982) ช่วยให้ผู้บริหารสามารถจัดการกับปัญหาต่าง ๆ ได้อย่างรวดเร็วและมีประสิทธิภาพ</a:t>
            </a:r>
          </a:p>
          <a:p>
            <a:pPr/>
          </a:p>
          <a:p>
            <a:pPr/>
            <a:r>
              <a:t>6. **ทฤษฎีการเปลี่ยนแปลงทางการศึกษา (Educational Change Theory)**:</a:t>
            </a:r>
          </a:p>
          <a:p>
            <a:pPr/>
            <a:r>
              <a:t>   - ทฤษฎีการเปลี่ยนแปลงทางการศึกษามีความสำคัญต่อการพัฒนาและปรับปรุงระบบการศึกษา เพื่อให้สามารถตอบสนองต่อความต้องการและความท้าทายของศตวรรษที่ 21 ทฤษฎีของ Fullan (2007) ช่วยให้ผู้บริหารสามารถสร้างสภาพแวดล้อมที่ส่งเสริมการเรียนรู้และการพัฒนาทักษะที่จำเป็น</a:t>
            </a:r>
          </a:p>
          <a:p>
            <a:pPr/>
          </a:p>
          <a:p>
            <a:pPr/>
            <a:r>
              <a:t>7. **ทฤษฎีการเรียนรู้และการพัฒนา (Learning and Development Theory)**:</a:t>
            </a:r>
          </a:p>
          <a:p>
            <a:pPr/>
            <a:r>
              <a:t>   - ทฤษฎีการเรียนรู้และการพัฒนามีความสำคัญต่อการพัฒนาและส่งเสริมการเรียนรู้ของบุคลากรในสถานศึกษา ทฤษฎีของ Darling-Hammond &amp; Rothman (2011) ช่วยให้ผู้บริหารสามารถพัฒนาทักษะและความสามารถของบุคลากรในโรงเรียนได้อย่างต่อเนื่องและมีประสิทธิภาพ</a:t>
            </a:r>
          </a:p>
          <a:p>
            <a:pPr/>
          </a:p>
          <a:p>
            <a:pPr/>
            <a:r>
              <a:t>โดยสรุป ความเชื่อมโยงระหว่างทฤษฎีและทักษะของผู้บริหารสถานศึกษาในศตวรรษที่ 21 นั้นช่วยให้เห็นภาพรวมของการพัฒนาทักษะที่จำเป็น และแนวทางในการพัฒนาผู้บริหารให้สามารถปรับตัวและตอบสนองต่อสภาพแวดล้อมที่เปลี่ยนแปลงไปในยุคปัจจุบัน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3" name="Shape 9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หรือเราจะใช้ AI Chatbot วิเคราะห์ข้อมูลก็ได้ค่ะ</a:t>
            </a:r>
          </a:p>
          <a:p>
            <a:pPr/>
            <a:r>
              <a:t>——-</a:t>
            </a:r>
          </a:p>
          <a:p>
            <a:pPr/>
            <a:r>
              <a:t>Or we can use AI Chatbot to analyze data.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5" name="Shape 9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จงเขียนวิธีดำเนินงานของการวิจัยเรื่อง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</a:t>
            </a:r>
          </a:p>
          <a:p>
            <a:pPr/>
            <a:r>
              <a:t>ควรเป็นอย่างไร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2" name="Shape 9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**วิธีดำเนินงานของการวิจัย**</a:t>
            </a:r>
          </a:p>
          <a:p>
            <a:pPr/>
          </a:p>
          <a:p>
            <a:pPr/>
            <a:r>
              <a:t>การวิจัยเรื่อง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มีขั้นตอนและวิธีดำเนินงานดังนี้:</a:t>
            </a:r>
          </a:p>
          <a:p>
            <a:pPr/>
          </a:p>
          <a:p>
            <a:pPr/>
            <a:r>
              <a:t>1. **การวางแผนการวิจัย**</a:t>
            </a:r>
          </a:p>
          <a:p>
            <a:pPr/>
            <a:r>
              <a:t>   - กำหนดปัญหาการวิจัยและวัตถุประสงค์การวิจัยอย่างชัดเจน</a:t>
            </a:r>
          </a:p>
          <a:p>
            <a:pPr/>
            <a:r>
              <a:t>   - ทบทวนวรรณกรรมที่เกี่ยวข้องเพื่อศึกษาแนวคิด ทฤษฎี และงานวิจัยที่เกี่ยวข้อง</a:t>
            </a:r>
          </a:p>
          <a:p>
            <a:pPr/>
            <a:r>
              <a:t>   - กำหนดกรอบแนวคิดและสมมติฐานการวิจัย (ถ้ามี)</a:t>
            </a:r>
          </a:p>
          <a:p>
            <a:pPr/>
          </a:p>
          <a:p>
            <a:pPr/>
            <a:r>
              <a:t>2. **การกำหนดกลุ่มตัวอย่าง**</a:t>
            </a:r>
          </a:p>
          <a:p>
            <a:pPr/>
            <a:r>
              <a:t>   - เลือกกลุ่มตัวอย่างที่เป็นผู้บริหารสถานศึกษาในสังกัดสำนักงานเขตพื้นที่การศึกษามัธยมศึกษาประจวบคีรีขันธ์</a:t>
            </a:r>
          </a:p>
          <a:p>
            <a:pPr/>
            <a:r>
              <a:t>   - กำหนดขนาดกลุ่มตัวอย่าง โดยใช้วิธีการสุ่มตัวอย่างอย่างมีระบบ (Systematic Sampling) เพื่อให้ได้กลุ่มตัวอย่างที่เป็นตัวแทนที่ดี</a:t>
            </a:r>
          </a:p>
          <a:p>
            <a:pPr/>
          </a:p>
          <a:p>
            <a:pPr/>
            <a:r>
              <a:t>3. **การพัฒนาเครื่องมือวิจัย**</a:t>
            </a:r>
          </a:p>
          <a:p>
            <a:pPr/>
            <a:r>
              <a:t>   - ออกแบบและพัฒนาแบบสอบถามเพื่อเก็บข้อมูลเกี่ยวกับทักษะของผู้บริหารสถานศึกษา</a:t>
            </a:r>
          </a:p>
          <a:p>
            <a:pPr/>
            <a:r>
              <a:t>   - ทดสอบและปรับปรุงแบบสอบถาม โดยการใช้การทดสอบเบื้องต้น (Pilot Test) กับกลุ่มตัวอย่างเล็ก ๆ เพื่อหาข้อบกพร่องและปรับปรุงเครื่องมือให้มีความน่าเชื่อถือและความแม่นยำ</a:t>
            </a:r>
          </a:p>
          <a:p>
            <a:pPr/>
          </a:p>
          <a:p>
            <a:pPr/>
            <a:r>
              <a:t>4. **การเก็บรวบรวมข้อมูล**</a:t>
            </a:r>
          </a:p>
          <a:p>
            <a:pPr/>
            <a:r>
              <a:t>   - ดำเนินการเก็บรวบรวมข้อมูลโดยใช้แบบสอบถามกับกลุ่มตัวอย่างที่กำหนดไว้</a:t>
            </a:r>
          </a:p>
          <a:p>
            <a:pPr/>
            <a:r>
              <a:t>   - สัมภาษณ์ผู้บริหารสถานศึกษาที่มีประสบการณ์ในการบริหารงานในศตวรรษที่ 21 เพื่อให้ได้ข้อมูลเชิงลึกเพิ่มเติม</a:t>
            </a:r>
          </a:p>
          <a:p>
            <a:pPr/>
          </a:p>
          <a:p>
            <a:pPr/>
            <a:r>
              <a:t>5. **การวิเคราะห์ข้อมูล**</a:t>
            </a:r>
          </a:p>
          <a:p>
            <a:pPr/>
            <a:r>
              <a:t>   - นำข้อมูลที่ได้จากแบบสอบถามมาวิเคราะห์โดยใช้สถิติเชิงพรรณนา (Descriptive Statistics) เพื่อหาค่าร้อยละ ค่าเฉลี่ย และส่วนเบี่ยงเบนมาตรฐาน</a:t>
            </a:r>
          </a:p>
          <a:p>
            <a:pPr/>
            <a:r>
              <a:t>   - ใช้การวิเคราะห์เนื้อหา (Content Analysis) สำหรับข้อมูลที่ได้จากการสัมภาษณ์เพื่อหาข้อมูลเชิงลึกเกี่ยวกับทักษะที่จำเป็นและวิธีการพัฒนาทักษะเหล่านี้</a:t>
            </a:r>
          </a:p>
          <a:p>
            <a:pPr/>
          </a:p>
          <a:p>
            <a:pPr/>
            <a:r>
              <a:t>6. **การสรุปผลและการอภิปรายผลการวิจัย**</a:t>
            </a:r>
          </a:p>
          <a:p>
            <a:pPr/>
            <a:r>
              <a:t>   - สรุปผลการวิจัยโดยเปรียบเทียบกับวัตถุประสงค์และสมมติฐานการวิจัย</a:t>
            </a:r>
          </a:p>
          <a:p>
            <a:pPr/>
            <a:r>
              <a:t>   - อภิปรายผลการวิจัยโดยเปรียบเทียบกับงานวิจัยและทฤษฎีที่เกี่ยวข้อง</a:t>
            </a:r>
          </a:p>
          <a:p>
            <a:pPr/>
            <a:r>
              <a:t>   - ให้ข้อเสนอแนะในการพัฒนาทักษะของผู้บริหารสถานศึกษาในศตวรรษที่ 21</a:t>
            </a:r>
          </a:p>
          <a:p>
            <a:pPr/>
          </a:p>
          <a:p>
            <a:pPr/>
            <a:r>
              <a:t>7. **การเขียนรายงานการวิจัย**</a:t>
            </a:r>
          </a:p>
          <a:p>
            <a:pPr/>
            <a:r>
              <a:t>   - เขียนรายงานการวิจัยที่ประกอบด้วยบทนำ วรรณกรรมที่เกี่ยวข้อง วิธีดำเนินงาน ผลการวิจัย อภิปรายผล และข้อเสนอแนะ</a:t>
            </a:r>
          </a:p>
          <a:p>
            <a:pPr/>
            <a:r>
              <a:t>   - ส่งรายงานการวิจัยให้กับหน่วยงานหรือผู้ที่เกี่ยวข้องเพื่อนำไปใช้ประโยชน์</a:t>
            </a:r>
          </a:p>
          <a:p>
            <a:pPr/>
          </a:p>
          <a:p>
            <a:pPr/>
            <a:r>
              <a:t>การดำเนินงานวิจัยนี้เน้นที่การเก็บรวบรวมข้อมูลที่เป็นระบบและการวิเคราะห์ข้อมูลอย่างละเอียดเพื่อให้ได้ผลการวิจัยที่มีความน่าเชื่อถือและสามารถนำไปใช้ในการพัฒนาทักษะของผู้บริหารสถานศึกษาในศตวรรษที่ 21 ได้อย่างมีประสิทธิภาพ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4" name="Shape 9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จงอธิบายสถิติของการวิจัยเรื่อง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</a:t>
            </a:r>
          </a:p>
          <a:p>
            <a:pPr/>
            <a:r>
              <a:t>ควรใช้สถิติอะไร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1" name="Shape 10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จงออกแบบเครื่องมืองานวิจัยเรื่อง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</a:t>
            </a:r>
          </a:p>
          <a:p>
            <a:pPr/>
            <a:r>
              <a:t>ควรมีเครื่องมืออะไรบ้าง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5" name="Shape 2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</a:t>
            </a:r>
          </a:p>
          <a:p>
            <a:pPr/>
          </a:p>
          <a:p>
            <a:pPr/>
            <a:r>
              <a:t>จงเขียนบทนำงานวิจัยเรื่อง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</a:t>
            </a:r>
          </a:p>
          <a:p>
            <a:pPr/>
            <a:r>
              <a:t>เป็นประโยคความเรียงจำนวน 5000 ตัวอักษร พร้อมอ้างอิง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3" name="Shape 10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จงออกแบบเครื่องมือแบบสัมภาษณ์งานวิจัยเรื่อง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</a:t>
            </a:r>
          </a:p>
          <a:p>
            <a:pPr/>
            <a:r>
              <a:t>ควรมีประเด็นอะไรบ้างให้สอดคล้องกับวัตถุประสงค์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3" name="Shape 1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จงสรุปผลงานวิจัยเรื่อง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</a:t>
            </a:r>
          </a:p>
          <a:p>
            <a:pPr/>
            <a:r>
              <a:t>ควรสรุปให้สอดคล้องกับวัตถุประสงค์ทั้ง 4 ข้อ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Shape 1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3" name="Shape 1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**สรุปผลการวิจัยเรื่อง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สังกัดสำนักงานเขตพื้นที่การศึกษามัธยมศึกษาประจวบคีรีขันธ์”**</a:t>
            </a:r>
          </a:p>
          <a:p>
            <a:pPr/>
          </a:p>
          <a:p>
            <a:pPr/>
            <a:r>
              <a:t>**1. เพื่อสำรวจและวิเคราะห์ทักษะที่จำเป็นสำหรับผู้บริหารสถานศึกษาในศตวรรษที่ 21 สังกัดสำนักงานเขตพื้นที่การศึกษามัธยมศึกษาประจวบคีรีขันธ์**</a:t>
            </a:r>
          </a:p>
          <a:p>
            <a:pPr/>
          </a:p>
          <a:p>
            <a:pPr/>
            <a:r>
              <a:t>จากการวิจัยพบว่าผู้บริหารสถานศึกษาในศตวรรษที่ 21 ควรมีทักษะที่หลากหลายเพื่อให้สามารถบริหารงานได้อย่างมีประสิทธิภาพ ทักษะที่สำคัญประกอบด้วย ทักษะการเป็นผู้นำที่สามารถกำหนดวิสัยทัศน์และเป้าหมายได้อย่างชัดเจน การสร้างแรงจูงใจและการสร้างทีมงานที่มีประสิทธิภาพ รวมถึงทักษะการตัดสินใจและการแก้ไขปัญหาอย่างมีประสิทธิภาพ</a:t>
            </a:r>
          </a:p>
          <a:p>
            <a:pPr/>
          </a:p>
          <a:p>
            <a:pPr/>
            <a:r>
              <a:t>**2. เพื่อศึกษาปัจจัยและสภาพแวดล้อมที่มีผลต่อการพัฒนาทักษะของผู้บริหารสถานศึกษาในศตวรรษที่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สังกัดสำนักงานเขตพื้นที่การศึกษามัธยมศึกษาประจวบคีรีขันธ์**</a:t>
            </a:r>
          </a:p>
          <a:p>
            <a:pPr/>
          </a:p>
          <a:p>
            <a:pPr/>
            <a:r>
              <a:t>การวิจัยพบว่าปัจจัยที่มีผลต่อการพัฒนาทักษะของผู้บริหารสถานศึกษา ได้แก่ สภาพแวดล้อมทางการศึกษา การสนับสนุนจากบุคลากรและผู้ปกครอง การเข้าร่วมการฝึกอบรมและโครงการพัฒนาทักษะ และการใช้เทคโนโลยีสารสนเทศในการทำงาน นอกจากนี้ การมีเครือข่ายที่ดีและการแลกเปลี่ยนประสบการณ์กับผู้บริหารคนอื่น ๆ ยังมีผลสำคัญต่อการพัฒนาทักษะของผู้บริหารสถานศึกษา</a:t>
            </a:r>
          </a:p>
          <a:p>
            <a:pPr/>
          </a:p>
          <a:p>
            <a:pPr/>
            <a:r>
              <a:t>**3. เพื่อเสนอแนวทางและวิธีการในการพัฒนาทักษะของผู้บริหารสถานศึกษาในศตวรรษที่ 21 ให้มีประสิทธิภาพและสอดคล้องกับความต้องการและการเปลี่ยนแปลงในยุคสมัยใหม่**</a:t>
            </a:r>
          </a:p>
          <a:p>
            <a:pPr/>
          </a:p>
          <a:p>
            <a:pPr/>
            <a:r>
              <a:t>จากการวิจัย พบว่าแนวทางในการพัฒนาทักษะของผู้บริหารสถานศึกษาควรมีการฝึกอบรมที่เน้นการพัฒนาทักษะการเป็นผู้นำ การจัดการทรัพยากรมนุษย์ และการใช้เทคโนโลยีสารสนเทศ นอกจากนี้ การจัดเวิร์คช็อปและการแลกเปลี่ยนความรู้ระหว่างผู้บริหารยังเป็นแนวทางที่มีประสิทธิภาพในการพัฒนาทักษะเหล่านี้</a:t>
            </a:r>
          </a:p>
          <a:p>
            <a:pPr/>
          </a:p>
          <a:p>
            <a:pPr/>
            <a:r>
              <a:t>**4. เพื่อประเมินผลการใช้แนวทางและวิธีการพัฒนาทักษะที่ได้เสนอในการเสริมสร้างความสามารถของผู้บริหารสถานศึกษาในสังกัดสำนักงานเขตพื้นที่การศึกษามัธยมศึกษาประจวบคีรีขันธ์**</a:t>
            </a:r>
          </a:p>
          <a:p>
            <a:pPr/>
          </a:p>
          <a:p>
            <a:pPr/>
            <a:r>
              <a:t>การประเมินผลพบว่าแนวทางและวิธีการที่ได้นำเสนอสามารถเพิ่มประสิทธิภาพและความสามารถในการบริหารงานของผู้บริหารสถานศึกษาได้อย่างมีนัยสำคัญ ผู้บริหารที่เข้าร่วมการฝึกอบรมและกิจกรรมพัฒนาทักษะต่าง ๆ มีความพึงพอใจและเห็นว่าทักษะที่ได้รับมีประโยชน์ในการทำงานจริง นอกจากนี้ การใช้เทคโนโลยีสารสนเทศในการบริหารงานยังช่วยเพิ่มความสะดวกและประสิทธิภาพในการทำงานอย่างชัดเจน</a:t>
            </a:r>
          </a:p>
          <a:p>
            <a:pPr/>
          </a:p>
          <a:p>
            <a:pPr/>
            <a:r>
              <a:t>**สรุปภาพรวม**</a:t>
            </a:r>
          </a:p>
          <a:p>
            <a:pPr/>
          </a:p>
          <a:p>
            <a:pPr/>
            <a:r>
              <a:t>งานวิจัยนี้ได้สำรวจและวิเคราะห์ทักษะที่จำเป็นสำหรับผู้บริหารสถานศึกษาในศตวรรษที่ 21 ในเขตพื้นที่การศึกษามัธยมศึกษาประจวบคีรีขันธ์ โดยพบว่าการพัฒนาทักษะการเป็นผู้นำ การจัดการทรัพยากรมนุษย์ การใช้เทคโนโลยีสารสนเทศ และการสื่อสารอย่างมีประสิทธิภาพเป็นสิ่งสำคัญ การศึกษาได้เสนอแนวทางในการพัฒนาทักษะเหล่านี้และประเมินผลการใช้แนวทางดังกล่าว พบว่าแนวทางเหล่านี้มีประสิทธิภาพและช่วยเพิ่มความสามารถในการบริหารงานของผู้บริหารสถานศึกษาได้อย่างชัดเจน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hape 3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**บทนำ**</a:t>
            </a:r>
          </a:p>
          <a:p>
            <a:pPr/>
          </a:p>
          <a:p>
            <a:pPr/>
            <a:r>
              <a:t>ในยุคศตวรรษที่ 21 การศึกษามีความสำคัญอย่างยิ่งต่อการพัฒนาประเทศในทุกด้าน ไม่ว่าจะเป็นด้านเศรษฐกิจ สังคม การเมือง หรือวัฒนธรรม ผู้บริหารสถานศึกษามีบทบาทสำคัญในการกำหนดทิศทางและนโยบายของการศึกษา เพื่อให้สามารถตอบสนองต่อความต้องการของสังคมและเทคโนโลยีที่เปลี่ยนแปลงอย่างรวดเร็ว ในการนี้ การมีทักษะที่เหมาะสมและทันสมัยจึงเป็นสิ่งจำเป็นสำหรับผู้บริหารสถานศึกษาในศตวรรษที่ 21</a:t>
            </a:r>
          </a:p>
          <a:p>
            <a:pPr/>
          </a:p>
          <a:p>
            <a:pPr/>
            <a:r>
              <a:t>ทักษะของผู้บริหารสถานศึกษาในศตวรรษที่ 21 มีลักษณะที่หลากหลายและซับซ้อน โดยมีการเน้นที่การพัฒนาทักษะที่เกี่ยวข้องกับการเป็นผู้นำ การจัดการทรัพยากรมนุษย์ การแก้ไขปัญหา การใช้เทคโนโลยีสารสนเทศ และการสื่อสารอย่างมีประสิทธิภาพ ผู้บริหารสถานศึกษาต้องสามารถปรับตัวให้เข้ากับสภาพแวดล้อมที่เปลี่ยนแปลงได้อย่างรวดเร็ว และสามารถสร้างความร่วมมือกับบุคคลและหน่วยงานต่าง ๆ ทั้งในและนอกสถานศึกษา เพื่อให้สามารถพัฒนาสถานศึกษาได้อย่างมีประสิทธิภาพ</a:t>
            </a:r>
          </a:p>
          <a:p>
            <a:pPr/>
          </a:p>
          <a:p>
            <a:pPr/>
            <a:r>
              <a:t>การศึกษาวิจัยนี้มุ่งเน้นที่การสำรวจและวิเคราะห์ทักษะของผู้บริหารสถานศึกษาในศตวรรษที่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 โดยมุ่งหวังที่จะเสนอแนวทางในการพัฒนาทักษะที่เหมาะสมและตอบสนองต่อความต้องการของผู้บริหารสถานศึกษาในยุคสมัยใหม่นี้</a:t>
            </a:r>
          </a:p>
          <a:p>
            <a:pPr/>
          </a:p>
          <a:p>
            <a:pPr/>
            <a:r>
              <a:t>การพัฒนาทักษะของผู้บริหารสถานศึกษาในศตวรรษที่ 21 จำเป็นต้องพิจารณาถึงปัจจัยหลายประการ อาทิเช่น การเปลี่ยนแปลงของเทคโนโลยี การเปลี่ยนแปลงของสังคม และการเปลี่ยนแปลงของความต้องการทางการศึกษา ทั้งนี้ การศึกษาวิจัยนี้จะทำการวิเคราะห์ปัจจัยต่าง ๆ เหล่านี้และเสนอแนวทางในการพัฒนาทักษะของผู้บริหารสถานศึกษาให้เหมาะสมกับสภาพแวดล้อมที่เปลี่ยนแปลงไป</a:t>
            </a:r>
          </a:p>
          <a:p>
            <a:pPr/>
          </a:p>
          <a:p>
            <a:pPr/>
            <a:r>
              <a:t>ในส่วนของการวิจัยนี้จะใช้วิธีการวิจัยเชิงปริมาณและเชิงคุณภาพ โดยจะทำการสำรวจความคิดเห็นของผู้บริหารสถานศึกษา ครู นักเรียน และผู้ปกครอง เพื่อให้ได้ข้อมูลที่ครบถ้วนและหลากหลาย นอกจากนี้ยังจะมีการสัมภาษณ์ผู้บริหารสถานศึกษาที่มีประสบการณ์ในการบริหารงานในยุคศตวรรษที่ 21 เพื่อให้ได้ข้อมูลเชิงลึกเกี่ยวกับทักษะที่จำเป็นและวิธีการพัฒนาทักษะเหล่านี้</a:t>
            </a:r>
          </a:p>
          <a:p>
            <a:pPr/>
          </a:p>
          <a:p>
            <a:pPr/>
            <a:r>
              <a:t>จากการศึกษาวิจัยนี้คาดหวังว่าจะสามารถเสนอแนวทางในการพัฒนาทักษะของผู้บริหารสถานศึกษาในศตวรรษที่ 21 ได้อย่างเป็นระบบและเหมาะสมกับสภาพแวดล้อมที่เปลี่ยนแปลงไป โดยมีจุดมุ่งหมายในการเสริมสร้างความสามารถในการบริหารงานของผู้บริหารสถานศึกษา เพื่อให้สามารถพัฒนาสถานศึกษาได้อย่างมีประสิทธิภาพและยั่งยืน</a:t>
            </a:r>
          </a:p>
          <a:p>
            <a:pPr/>
          </a:p>
          <a:p>
            <a:pPr/>
            <a:r>
              <a:t>การศึกษาวิจัยในเรื่องทักษะของผู้บริหารสถานศึกษาในศตวรรษที่ 21 นี้มีความสำคัญอย่างยิ่ง เนื่องจากผู้บริหารสถานศึกษาเป็นผู้มีบทบาทสำคัญในการกำหนดทิศทางและนโยบายของการศึกษา การพัฒนาทักษะของผู้บริหารสถานศึกษาจึงเป็นสิ่งที่จำเป็นเพื่อให้สามารถตอบสนองต่อความต้องการของสังคมและเทคโนโลยีที่เปลี่ยนแปลงอย่างรวดเร็ว</a:t>
            </a:r>
          </a:p>
          <a:p>
            <a:pPr/>
          </a:p>
          <a:p>
            <a:pPr/>
            <a:r>
              <a:t>ในการศึกษาเรื่องทักษะของผู้บริหารสถานศึกษาในศตวรรษที่ 21 นี้ เราจะมุ่งหวังที่จะทำให้ผู้บริหารสถานศึกษามีความเข้าใจและสามารถพัฒนาทักษะที่จำเป็นเพื่อให้สามารถบริหารงานได้อย่างมีประสิทธิภาพและสอดคล้องกับสภาพแวดล้อมที่เปลี่ยนแปลงไป นอกจากนี้ยังมุ่งหวังที่จะเสนอแนวทางในการพัฒนาทักษะของผู้บริหารสถานศึกษาเพื่อให้สามารถนำไปใช้ประโยชน์ได้จริงในสภาวะการบริหารงานในปัจจุบัน</a:t>
            </a:r>
          </a:p>
          <a:p>
            <a:pPr/>
          </a:p>
          <a:p>
            <a:pPr/>
            <a:r>
              <a:t>ในส่วนสุดท้ายของบทนำนี้จะเป็นการกล่าวถึงการจัดการและการบริหารงานในศตวรรษที่ 21 ซึ่งเป็นการบริหารงานที่เน้นการพัฒนาทักษะการเป็นผู้นำ การใช้เทคโนโลยีสารสนเทศ การสื่อสารอย่างมีประสิทธิภาพ และการแก้ไขปัญหา โดยมุ่งหวังที่จะทำให้ผู้บริหารสถานศึกษาสามารถปรับตัวให้เข้ากับสภาพแวดล้อมที่เปลี่ยนแปลงไปและสามารถบริหารงานได้อย่างมีประสิทธิภาพ</a:t>
            </a:r>
          </a:p>
          <a:p>
            <a:pPr/>
          </a:p>
          <a:p>
            <a:pPr/>
            <a:r>
              <a:t>การวิจัยนี้มีจุดมุ่งหมายที่จะเสนอแนวทางในการพัฒนาทักษะของผู้บริหารสถานศึกษาในศตวรรษที่ 21 โดยเน้นที่การพัฒนาทักษะที่เกี่ยวข้องกับการเป็นผู้นำ การจัดการทรัพยากรมนุษย์ การแก้ไขปัญหา การใช้เทคโนโลยีสารสนเทศ และการสื่อสารอย่างมีประสิทธิภาพ ทั้งนี้เพื่อให้ผู้บริหารสถานศึกษาสามารถปรับตัวให้เข้ากับสภาพแวดล้อมที่เปลี่ยนแปลงไปและสามารถบริหารงานได้อย่างมีประสิทธิภาพและยั่งยืน</a:t>
            </a:r>
          </a:p>
          <a:p>
            <a:pPr/>
          </a:p>
          <a:p>
            <a:pPr/>
            <a:r>
              <a:t>**อ้างอิง**</a:t>
            </a:r>
          </a:p>
          <a:p>
            <a:pPr/>
          </a:p>
          <a:p>
            <a:pPr/>
            <a:r>
              <a:t>- Fullan, M. (2001). Leading in a culture of change. Jossey-Bass.</a:t>
            </a:r>
          </a:p>
          <a:p>
            <a:pPr/>
            <a:r>
              <a:t>- Robinson, V. M. J., Lloyd, C. A., &amp; Rowe, K. J. (2008). The impact of leadership on student outcomes: An analysis of the differential effects of leadership types. Educational Administration Quarterly, 44(5), 635-674.</a:t>
            </a:r>
          </a:p>
          <a:p>
            <a:pPr/>
            <a:r>
              <a:t>- Schlechty, P. C. (2009). Leading for learning: How to transform schools into learning organizations. Jossey-Bass.</a:t>
            </a:r>
          </a:p>
          <a:p>
            <a:pPr/>
            <a:r>
              <a:t>- Darling-Hammond, L., &amp; Rothman, R. (2011). Teacher and leader effectiveness in high-performing education systems. Alliance for Excellent Education.</a:t>
            </a:r>
          </a:p>
          <a:p>
            <a:pPr/>
            <a:r>
              <a:t>- Kouzes, J. M., &amp; Posner, B. Z. (2012). The leadership challenge: How to make extraordinary things happen in organizations. Jossey-Bass.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4" name="Shape 3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</a:t>
            </a:r>
          </a:p>
          <a:p>
            <a:pPr/>
          </a:p>
          <a:p>
            <a:pPr/>
            <a:r>
              <a:t>**ปัญหาการวิจัย**</a:t>
            </a:r>
          </a:p>
          <a:p>
            <a:pPr/>
          </a:p>
          <a:p>
            <a:pPr/>
            <a:r>
              <a:t>ในศตวรรษที่ 21 การศึกษาและการบริหารงานทางการศึกษาได้เผชิญกับการเปลี่ยนแปลงอย่างรวดเร็วและซับซ้อน ผู้บริหารสถานศึกษาจึงจำเป็นต้องพัฒนาทักษะใหม่ๆ ที่เกี่ยวข้องกับการเป็นผู้นำ การจัดการทรัพยากรมนุษย์ การใช้เทคโนโลยีสารสนเทศ การสื่อสารอย่างมีประสิทธิภาพ และการแก้ไขปัญหาเพื่อให้สามารถบริหารงานได้อย่างมีประสิทธิภาพและสอดคล้องกับสภาพแวดล้อมที่เปลี่ยนแปลงไป</a:t>
            </a:r>
          </a:p>
          <a:p>
            <a:pPr/>
          </a:p>
          <a:p>
            <a:pPr/>
            <a:r>
              <a:t>อย่างไรก็ตาม ข้อมูลเกี่ยวกับทักษะของผู้บริหารสถานศึกษาในสังกัดสำนักงานเขตพื้นที่การศึกษามัธยมศึกษาประจวบคีรีขันธ์ในปัจจุบันยังคงมีจำกัด ทำให้การพัฒนาทักษะของผู้บริหารสถานศึกษาในเขตพื้นที่นี้อาจไม่สามารถตอบสนองต่อความต้องการและความท้าทายในยุคสมัยใหม่ได้อย่างเต็มที่ ดังนั้น การศึกษาวิจัยนี้จึงมุ่งสำรวจและวิเคราะห์ทักษะที่จำเป็นของผู้บริหารสถานศึกษาในศตวรรษที่ 21 สังกัดสำนักงานเขตพื้นที่การศึกษามัธยมศึกษาประจวบคีรีขันธ์ เพื่อเสนอแนวทางในการพัฒนาทักษะที่เหมาะสมและทันสมัย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hape 3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**ปัญหาการวิจัย**</a:t>
            </a:r>
          </a:p>
          <a:p>
            <a:pPr/>
          </a:p>
          <a:p>
            <a:pPr/>
            <a:r>
              <a:t>ในศตวรรษที่ 21 การศึกษาและการบริหารงานทางการศึกษาได้เผชิญกับการเปลี่ยนแปลงอย่างรวดเร็วและซับซ้อน ผู้บริหารสถานศึกษาจึงจำเป็นต้องพัฒนาทักษะใหม่ๆ ที่เกี่ยวข้องกับการเป็นผู้นำ การจัดการทรัพยากรมนุษย์ การใช้เทคโนโลยีสารสนเทศ การสื่อสารอย่างมีประสิทธิภาพ และการแก้ไขปัญหาเพื่อให้สามารถบริหารงานได้อย่างมีประสิทธิภาพและสอดคล้องกับสภาพแวดล้อมที่เปลี่ยนแปลงไป</a:t>
            </a:r>
          </a:p>
          <a:p>
            <a:pPr/>
          </a:p>
          <a:p>
            <a:pPr/>
            <a:r>
              <a:t>อย่างไรก็ตาม ข้อมูลเกี่ยวกับทักษะของผู้บริหารสถานศึกษาในสังกัดสำนักงานเขตพื้นที่การศึกษามัธยมศึกษาประจวบคีรีขันธ์ในปัจจุบันยังคงมีจำกัด ทำให้การพัฒนาทักษะของผู้บริหารสถานศึกษาในเขตพื้นที่นี้อาจไม่สามารถตอบสนองต่อความต้องการและความท้าทายในยุคสมัยใหม่ได้อย่างเต็มที่ ดังนั้น การศึกษาวิจัยนี้จึงมุ่งสำรวจและวิเคราะห์ทักษะที่จำเป็นของผู้บริหารสถานศึกษาในศตวรรษที่ 21 สังกัดสำนักงานเขตพื้นที่การศึกษามัธยมศึกษาประจวบคีรีขันธ์ เพื่อเสนอแนวทางในการพัฒนาทักษะที่เหมาะสมและทันสมัย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0" name="Shape 3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**คำถามการวิจัย**</a:t>
            </a:r>
          </a:p>
          <a:p>
            <a:pPr/>
          </a:p>
          <a:p>
            <a:pPr/>
            <a:r>
              <a:t>1. ทักษะที่จำเป็นสำหรับผู้บริหารสถานศึกษาในศตวรรษที่ 21 คืออะไรบ้าง?</a:t>
            </a:r>
          </a:p>
          <a:p>
            <a:pPr/>
            <a:r>
              <a:t>2. สภาพแวดล้อมและปัจจัยที่มีผลต่อการพัฒนาทักษะของผู้บริหารสถานศึกษาในสังกัดสำนักงานเขตพื้นที่การศึกษามัธยมศึกษาประจวบคีรีขันธ์คืออะไรบ้าง?</a:t>
            </a:r>
          </a:p>
          <a:p>
            <a:pPr/>
            <a:r>
              <a:t>3. วิธีการและแนวทางใดที่สามารถใช้ในการพัฒนาทักษะของผู้บริหารสถานศึกษาในศตวรรษที่ 21 ให้มีประสิทธิภาพและสอดคล้องกับสภาพแวดล้อมที่เปลี่ยนแปลงไป?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4" name="Shape 4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**คำถามการวิจัย**</a:t>
            </a:r>
          </a:p>
          <a:p>
            <a:pPr/>
          </a:p>
          <a:p>
            <a:pPr/>
            <a:r>
              <a:t>1. ทักษะที่จำเป็นสำหรับผู้บริหารสถานศึกษาในศตวรรษที่ 21 คืออะไรบ้าง?</a:t>
            </a:r>
          </a:p>
          <a:p>
            <a:pPr/>
            <a:r>
              <a:t>2. สภาพแวดล้อมและปัจจัยที่มีผลต่อการพัฒนาทักษะของผู้บริหารสถานศึกษาในสังกัดสำนักงานเขตพื้นที่การศึกษามัธยมศึกษาประจวบคีรีขันธ์คืออะไรบ้าง?</a:t>
            </a:r>
          </a:p>
          <a:p>
            <a:pPr/>
            <a:r>
              <a:t>3. วิธีการและแนวทางใดที่สามารถใช้ในการพัฒนาทักษะของผู้บริหารสถานศึกษาในศตวรรษที่ 21 ให้มีประสิทธิภาพและสอดคล้องกับสภาพแวดล้อมที่เปลี่ยนแปลงไป?</a:t>
            </a:r>
          </a:p>
          <a:p>
            <a:pPr/>
          </a:p>
          <a:p>
            <a:pPr/>
            <a:r>
              <a:t>การศึกษานี้มีความสำคัญเพราะจะช่วยให้ผู้บริหารสถานศึกษาในสังกัดสำนักงานเขตพื้นที่การศึกษามัธยมศึกษาประจวบคีรีขันธ์มีความเข้าใจและสามารถพัฒนาทักษะที่จำเป็นเพื่อตอบสนองต่อความท้าทายของศตวรรษที่ 21 และสามารถนำไปใช้ประโยชน์ได้จริงในการบริหารงานของตนเอง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6" name="Shape 4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**วัตถุประสงค์การวิจัย**</a:t>
            </a:r>
          </a:p>
          <a:p>
            <a:pPr/>
          </a:p>
          <a:p>
            <a:pPr/>
            <a:r>
              <a:t>1. เพื่อสำรวจและวิเคราะห์ทักษะที่จำเป็นสำหรับผู้บริหารสถานศึกษาในศตวรรษที่ 21 สังกัดสำนักงานเขตพื้นที่การศึกษามัธยมศึกษาประจวบคีรีขันธ์</a:t>
            </a:r>
          </a:p>
          <a:p>
            <a:pPr/>
            <a:r>
              <a:t>2. เพื่อศึกษาปัจจัยและสภาพแวดล้อมที่มีผลต่อการพัฒนาทักษะของผู้บริหารสถานศึกษาในศตวรรษที่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</a:t>
            </a:r>
          </a:p>
          <a:p>
            <a:pPr/>
            <a:r>
              <a:t>3. เพื่อเสนอแนวทางและวิธีการในการพัฒนาทักษะของผู้บริหารสถานศึกษาในศตวรรษที่ 21 ให้มีประสิทธิภาพและสอดคล้องกับความต้องการและการเปลี่ยนแปลงในยุคสมัยใหม่</a:t>
            </a:r>
          </a:p>
          <a:p>
            <a:pPr/>
            <a:r>
              <a:t>4. เพื่อประเมินผลการใช้แนวทางและวิธีการพัฒนาทักษะที่ได้เสนอในการเสริมสร้างความสามารถของผู้บริหารสถานศึกษาในสังกัดสำนักงานเขตพื้นที่การศึกษามัธยมศึกษาประจวบคีรีขันธ์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Slide">
    <p:bg>
      <p:bgPr>
        <a:solidFill>
          <a:srgbClr val="DCB685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11785811" y="12344400"/>
            <a:ext cx="5686638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1828433">
              <a:defRPr sz="12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DALL·E 2024-08-03 21.54.51 - An AI transforming various industries including healthcare, finance, manufacturing, and retail, with an orange color theme. Depict a futuristic scene .jpeg" descr="DALL·E 2024-08-03 21.54.51 - An AI transforming various industries including healthcare, finance, manufacturing, and retail, with an orange color theme. Depict a futuristic scene .jpeg"/>
          <p:cNvPicPr>
            <a:picLocks noChangeAspect="1"/>
          </p:cNvPicPr>
          <p:nvPr/>
        </p:nvPicPr>
        <p:blipFill>
          <a:blip r:embed="rId3">
            <a:alphaModFix amt="62047"/>
            <a:extLst/>
          </a:blip>
          <a:srcRect l="0" t="19" r="0" b="19"/>
          <a:stretch>
            <a:fillRect/>
          </a:stretch>
        </p:blipFill>
        <p:spPr>
          <a:xfrm>
            <a:off x="2377119" y="2531758"/>
            <a:ext cx="16408401" cy="9372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" name="Graphic 6"/>
          <p:cNvGrpSpPr/>
          <p:nvPr/>
        </p:nvGrpSpPr>
        <p:grpSpPr>
          <a:xfrm>
            <a:off x="20842166" y="10100791"/>
            <a:ext cx="3179764" cy="3186043"/>
            <a:chOff x="0" y="0"/>
            <a:chExt cx="3179763" cy="3186041"/>
          </a:xfrm>
        </p:grpSpPr>
        <p:grpSp>
          <p:nvGrpSpPr>
            <p:cNvPr id="191" name="Graphic 6"/>
            <p:cNvGrpSpPr/>
            <p:nvPr/>
          </p:nvGrpSpPr>
          <p:grpSpPr>
            <a:xfrm>
              <a:off x="1278516" y="583764"/>
              <a:ext cx="1901248" cy="2470422"/>
              <a:chOff x="0" y="0"/>
              <a:chExt cx="1901246" cy="2470420"/>
            </a:xfrm>
          </p:grpSpPr>
          <p:sp>
            <p:nvSpPr>
              <p:cNvPr id="179" name="Freeform 29"/>
              <p:cNvSpPr/>
              <p:nvPr/>
            </p:nvSpPr>
            <p:spPr>
              <a:xfrm rot="900000">
                <a:off x="256775" y="106646"/>
                <a:ext cx="1104473" cy="2129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4" y="21600"/>
                    </a:moveTo>
                    <a:lnTo>
                      <a:pt x="88" y="16241"/>
                    </a:lnTo>
                    <a:lnTo>
                      <a:pt x="806" y="15839"/>
                    </a:lnTo>
                    <a:lnTo>
                      <a:pt x="10175" y="20351"/>
                    </a:lnTo>
                    <a:lnTo>
                      <a:pt x="10251" y="15612"/>
                    </a:lnTo>
                    <a:lnTo>
                      <a:pt x="18500" y="15377"/>
                    </a:lnTo>
                    <a:lnTo>
                      <a:pt x="10051" y="10553"/>
                    </a:lnTo>
                    <a:lnTo>
                      <a:pt x="19143" y="5676"/>
                    </a:lnTo>
                    <a:lnTo>
                      <a:pt x="10115" y="5598"/>
                    </a:lnTo>
                    <a:lnTo>
                      <a:pt x="9587" y="1209"/>
                    </a:lnTo>
                    <a:lnTo>
                      <a:pt x="730" y="5570"/>
                    </a:lnTo>
                    <a:lnTo>
                      <a:pt x="0" y="5171"/>
                    </a:lnTo>
                    <a:lnTo>
                      <a:pt x="10501" y="0"/>
                    </a:lnTo>
                    <a:lnTo>
                      <a:pt x="11111" y="5058"/>
                    </a:lnTo>
                    <a:lnTo>
                      <a:pt x="21600" y="5149"/>
                    </a:lnTo>
                    <a:lnTo>
                      <a:pt x="11500" y="10564"/>
                    </a:lnTo>
                    <a:lnTo>
                      <a:pt x="20779" y="15861"/>
                    </a:lnTo>
                    <a:lnTo>
                      <a:pt x="11301" y="16132"/>
                    </a:lnTo>
                    <a:lnTo>
                      <a:pt x="11214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183" name="Graphic 6"/>
              <p:cNvGrpSpPr/>
              <p:nvPr/>
            </p:nvGrpSpPr>
            <p:grpSpPr>
              <a:xfrm>
                <a:off x="301292" y="131364"/>
                <a:ext cx="1473493" cy="910607"/>
                <a:chOff x="0" y="0"/>
                <a:chExt cx="1473491" cy="910606"/>
              </a:xfrm>
            </p:grpSpPr>
            <p:sp>
              <p:nvSpPr>
                <p:cNvPr id="180" name="Freeform 38"/>
                <p:cNvSpPr/>
                <p:nvPr/>
              </p:nvSpPr>
              <p:spPr>
                <a:xfrm rot="19793401">
                  <a:off x="-86993" y="486150"/>
                  <a:ext cx="1490792" cy="54176"/>
                </a:xfrm>
                <a:prstGeom prst="rect">
                  <a:avLst/>
                </a:pr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181" name="Freeform 39"/>
                <p:cNvSpPr/>
                <p:nvPr/>
              </p:nvSpPr>
              <p:spPr>
                <a:xfrm rot="900000">
                  <a:off x="1264008" y="21914"/>
                  <a:ext cx="191231" cy="1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395" y="21600"/>
                      </a:lnTo>
                      <a:lnTo>
                        <a:pt x="0" y="522"/>
                      </a:lnTo>
                      <a:lnTo>
                        <a:pt x="6102" y="0"/>
                      </a:lnTo>
                      <a:lnTo>
                        <a:pt x="7061" y="14580"/>
                      </a:lnTo>
                      <a:lnTo>
                        <a:pt x="21600" y="1458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182" name="Freeform 40"/>
                <p:cNvSpPr/>
                <p:nvPr/>
              </p:nvSpPr>
              <p:spPr>
                <a:xfrm rot="900000">
                  <a:off x="1060125" y="140495"/>
                  <a:ext cx="191230" cy="166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377" y="21600"/>
                      </a:lnTo>
                      <a:lnTo>
                        <a:pt x="0" y="521"/>
                      </a:lnTo>
                      <a:lnTo>
                        <a:pt x="6084" y="0"/>
                      </a:lnTo>
                      <a:lnTo>
                        <a:pt x="7043" y="14567"/>
                      </a:lnTo>
                      <a:lnTo>
                        <a:pt x="21600" y="14567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  <p:sp>
            <p:nvSpPr>
              <p:cNvPr id="184" name="Freeform 31"/>
              <p:cNvSpPr/>
              <p:nvPr/>
            </p:nvSpPr>
            <p:spPr>
              <a:xfrm rot="845400">
                <a:off x="289855" y="1170757"/>
                <a:ext cx="1490791" cy="54176"/>
              </a:xfrm>
              <a:prstGeom prst="rect">
                <a:avLst/>
              </a:pr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5" name="Freeform 32"/>
              <p:cNvSpPr/>
              <p:nvPr/>
            </p:nvSpPr>
            <p:spPr>
              <a:xfrm rot="900000">
                <a:off x="1705858" y="1261668"/>
                <a:ext cx="165919" cy="249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97" y="21600"/>
                    </a:moveTo>
                    <a:lnTo>
                      <a:pt x="0" y="10807"/>
                    </a:lnTo>
                    <a:lnTo>
                      <a:pt x="13583" y="0"/>
                    </a:lnTo>
                    <a:lnTo>
                      <a:pt x="18988" y="3006"/>
                    </a:lnTo>
                    <a:lnTo>
                      <a:pt x="9584" y="10473"/>
                    </a:lnTo>
                    <a:lnTo>
                      <a:pt x="21600" y="18247"/>
                    </a:lnTo>
                    <a:lnTo>
                      <a:pt x="16697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6" name="Freeform 33"/>
              <p:cNvSpPr/>
              <p:nvPr/>
            </p:nvSpPr>
            <p:spPr>
              <a:xfrm rot="900000">
                <a:off x="1476867" y="1204486"/>
                <a:ext cx="166074" cy="249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2" y="21600"/>
                    </a:moveTo>
                    <a:lnTo>
                      <a:pt x="0" y="10807"/>
                    </a:lnTo>
                    <a:lnTo>
                      <a:pt x="13570" y="0"/>
                    </a:lnTo>
                    <a:lnTo>
                      <a:pt x="18970" y="3006"/>
                    </a:lnTo>
                    <a:lnTo>
                      <a:pt x="9596" y="10473"/>
                    </a:lnTo>
                    <a:lnTo>
                      <a:pt x="21600" y="18247"/>
                    </a:lnTo>
                    <a:lnTo>
                      <a:pt x="16682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190" name="Graphic 6"/>
              <p:cNvGrpSpPr/>
              <p:nvPr/>
            </p:nvGrpSpPr>
            <p:grpSpPr>
              <a:xfrm>
                <a:off x="289210" y="1001093"/>
                <a:ext cx="911955" cy="1469328"/>
                <a:chOff x="0" y="0"/>
                <a:chExt cx="911953" cy="1469327"/>
              </a:xfrm>
            </p:grpSpPr>
            <p:sp>
              <p:nvSpPr>
                <p:cNvPr id="187" name="Freeform 35"/>
                <p:cNvSpPr/>
                <p:nvPr/>
              </p:nvSpPr>
              <p:spPr>
                <a:xfrm rot="19806601">
                  <a:off x="367854" y="-85652"/>
                  <a:ext cx="54175" cy="1490792"/>
                </a:xfrm>
                <a:prstGeom prst="rect">
                  <a:avLst/>
                </a:pr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188" name="Freeform 36"/>
                <p:cNvSpPr/>
                <p:nvPr/>
              </p:nvSpPr>
              <p:spPr>
                <a:xfrm rot="900000">
                  <a:off x="702450" y="1281034"/>
                  <a:ext cx="191231" cy="166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102" y="21600"/>
                      </a:moveTo>
                      <a:lnTo>
                        <a:pt x="0" y="21059"/>
                      </a:lnTo>
                      <a:lnTo>
                        <a:pt x="1395" y="0"/>
                      </a:lnTo>
                      <a:lnTo>
                        <a:pt x="21600" y="0"/>
                      </a:lnTo>
                      <a:lnTo>
                        <a:pt x="21600" y="7033"/>
                      </a:lnTo>
                      <a:lnTo>
                        <a:pt x="7061" y="7033"/>
                      </a:lnTo>
                      <a:lnTo>
                        <a:pt x="6102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189" name="Freeform 37"/>
                <p:cNvSpPr/>
                <p:nvPr/>
              </p:nvSpPr>
              <p:spPr>
                <a:xfrm rot="900000">
                  <a:off x="585062" y="1076369"/>
                  <a:ext cx="191230" cy="1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102" y="21600"/>
                      </a:moveTo>
                      <a:lnTo>
                        <a:pt x="0" y="21079"/>
                      </a:lnTo>
                      <a:lnTo>
                        <a:pt x="1395" y="0"/>
                      </a:lnTo>
                      <a:lnTo>
                        <a:pt x="21600" y="0"/>
                      </a:lnTo>
                      <a:lnTo>
                        <a:pt x="21600" y="7020"/>
                      </a:lnTo>
                      <a:lnTo>
                        <a:pt x="7061" y="7020"/>
                      </a:lnTo>
                      <a:lnTo>
                        <a:pt x="6102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</p:grpSp>
        <p:grpSp>
          <p:nvGrpSpPr>
            <p:cNvPr id="204" name="Graphic 6"/>
            <p:cNvGrpSpPr/>
            <p:nvPr/>
          </p:nvGrpSpPr>
          <p:grpSpPr>
            <a:xfrm>
              <a:off x="-1" y="141564"/>
              <a:ext cx="1877478" cy="2512367"/>
              <a:chOff x="0" y="0"/>
              <a:chExt cx="1877476" cy="2512366"/>
            </a:xfrm>
          </p:grpSpPr>
          <p:sp>
            <p:nvSpPr>
              <p:cNvPr id="192" name="Freeform 17"/>
              <p:cNvSpPr/>
              <p:nvPr/>
            </p:nvSpPr>
            <p:spPr>
              <a:xfrm rot="900000">
                <a:off x="516381" y="276128"/>
                <a:ext cx="1104318" cy="2129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88" y="21600"/>
                    </a:moveTo>
                    <a:lnTo>
                      <a:pt x="10300" y="16132"/>
                    </a:lnTo>
                    <a:lnTo>
                      <a:pt x="821" y="15861"/>
                    </a:lnTo>
                    <a:lnTo>
                      <a:pt x="10098" y="10564"/>
                    </a:lnTo>
                    <a:lnTo>
                      <a:pt x="0" y="5149"/>
                    </a:lnTo>
                    <a:lnTo>
                      <a:pt x="10491" y="5058"/>
                    </a:lnTo>
                    <a:lnTo>
                      <a:pt x="11100" y="0"/>
                    </a:lnTo>
                    <a:lnTo>
                      <a:pt x="21600" y="5171"/>
                    </a:lnTo>
                    <a:lnTo>
                      <a:pt x="20872" y="5568"/>
                    </a:lnTo>
                    <a:lnTo>
                      <a:pt x="12015" y="1207"/>
                    </a:lnTo>
                    <a:lnTo>
                      <a:pt x="11484" y="5598"/>
                    </a:lnTo>
                    <a:lnTo>
                      <a:pt x="2454" y="5676"/>
                    </a:lnTo>
                    <a:lnTo>
                      <a:pt x="11550" y="10551"/>
                    </a:lnTo>
                    <a:lnTo>
                      <a:pt x="3097" y="15376"/>
                    </a:lnTo>
                    <a:lnTo>
                      <a:pt x="11351" y="15612"/>
                    </a:lnTo>
                    <a:lnTo>
                      <a:pt x="11426" y="20351"/>
                    </a:lnTo>
                    <a:lnTo>
                      <a:pt x="20794" y="15839"/>
                    </a:lnTo>
                    <a:lnTo>
                      <a:pt x="21515" y="16241"/>
                    </a:lnTo>
                    <a:lnTo>
                      <a:pt x="10388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196" name="Graphic 6"/>
              <p:cNvGrpSpPr/>
              <p:nvPr/>
            </p:nvGrpSpPr>
            <p:grpSpPr>
              <a:xfrm>
                <a:off x="684355" y="-1"/>
                <a:ext cx="912167" cy="1469028"/>
                <a:chOff x="0" y="0"/>
                <a:chExt cx="912166" cy="1469026"/>
              </a:xfrm>
            </p:grpSpPr>
            <p:sp>
              <p:nvSpPr>
                <p:cNvPr id="193" name="Freeform 26"/>
                <p:cNvSpPr/>
                <p:nvPr/>
              </p:nvSpPr>
              <p:spPr>
                <a:xfrm rot="19806601">
                  <a:off x="490137" y="63888"/>
                  <a:ext cx="54175" cy="1490791"/>
                </a:xfrm>
                <a:prstGeom prst="rect">
                  <a:avLst/>
                </a:pr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194" name="Freeform 27"/>
                <p:cNvSpPr/>
                <p:nvPr/>
              </p:nvSpPr>
              <p:spPr>
                <a:xfrm rot="900000">
                  <a:off x="18273" y="21912"/>
                  <a:ext cx="191230" cy="1663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205" y="21600"/>
                      </a:moveTo>
                      <a:lnTo>
                        <a:pt x="0" y="21600"/>
                      </a:lnTo>
                      <a:lnTo>
                        <a:pt x="0" y="14567"/>
                      </a:lnTo>
                      <a:lnTo>
                        <a:pt x="14539" y="14567"/>
                      </a:lnTo>
                      <a:lnTo>
                        <a:pt x="15516" y="0"/>
                      </a:lnTo>
                      <a:lnTo>
                        <a:pt x="21600" y="541"/>
                      </a:lnTo>
                      <a:lnTo>
                        <a:pt x="20205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195" name="Freeform 28"/>
                <p:cNvSpPr/>
                <p:nvPr/>
              </p:nvSpPr>
              <p:spPr>
                <a:xfrm rot="900000">
                  <a:off x="135662" y="226732"/>
                  <a:ext cx="191230" cy="1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205" y="21600"/>
                      </a:moveTo>
                      <a:lnTo>
                        <a:pt x="0" y="21600"/>
                      </a:lnTo>
                      <a:lnTo>
                        <a:pt x="0" y="14580"/>
                      </a:lnTo>
                      <a:lnTo>
                        <a:pt x="14539" y="14580"/>
                      </a:lnTo>
                      <a:lnTo>
                        <a:pt x="15498" y="0"/>
                      </a:lnTo>
                      <a:lnTo>
                        <a:pt x="21600" y="522"/>
                      </a:lnTo>
                      <a:lnTo>
                        <a:pt x="20205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  <p:sp>
            <p:nvSpPr>
              <p:cNvPr id="197" name="Freeform 19"/>
              <p:cNvSpPr/>
              <p:nvPr/>
            </p:nvSpPr>
            <p:spPr>
              <a:xfrm rot="17154600">
                <a:off x="832262" y="505098"/>
                <a:ext cx="54175" cy="1490792"/>
              </a:xfrm>
              <a:prstGeom prst="rect">
                <a:avLst/>
              </a:pr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8" name="Freeform 20"/>
              <p:cNvSpPr/>
              <p:nvPr/>
            </p:nvSpPr>
            <p:spPr>
              <a:xfrm rot="900000">
                <a:off x="29467" y="912444"/>
                <a:ext cx="166074" cy="249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98" y="21600"/>
                    </a:moveTo>
                    <a:lnTo>
                      <a:pt x="0" y="18247"/>
                    </a:lnTo>
                    <a:lnTo>
                      <a:pt x="12004" y="10473"/>
                    </a:lnTo>
                    <a:lnTo>
                      <a:pt x="2630" y="2992"/>
                    </a:lnTo>
                    <a:lnTo>
                      <a:pt x="8030" y="0"/>
                    </a:lnTo>
                    <a:lnTo>
                      <a:pt x="21600" y="10807"/>
                    </a:lnTo>
                    <a:lnTo>
                      <a:pt x="4898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99" name="Freeform 21"/>
              <p:cNvSpPr/>
              <p:nvPr/>
            </p:nvSpPr>
            <p:spPr>
              <a:xfrm rot="900000">
                <a:off x="256378" y="977377"/>
                <a:ext cx="165919" cy="249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03" y="21600"/>
                    </a:moveTo>
                    <a:lnTo>
                      <a:pt x="0" y="18247"/>
                    </a:lnTo>
                    <a:lnTo>
                      <a:pt x="12016" y="10473"/>
                    </a:lnTo>
                    <a:lnTo>
                      <a:pt x="2612" y="2992"/>
                    </a:lnTo>
                    <a:lnTo>
                      <a:pt x="8017" y="0"/>
                    </a:lnTo>
                    <a:lnTo>
                      <a:pt x="21600" y="10807"/>
                    </a:lnTo>
                    <a:lnTo>
                      <a:pt x="4903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grpSp>
            <p:nvGrpSpPr>
              <p:cNvPr id="203" name="Graphic 6"/>
              <p:cNvGrpSpPr/>
              <p:nvPr/>
            </p:nvGrpSpPr>
            <p:grpSpPr>
              <a:xfrm>
                <a:off x="116658" y="1430063"/>
                <a:ext cx="1473754" cy="910741"/>
                <a:chOff x="0" y="0"/>
                <a:chExt cx="1473752" cy="910740"/>
              </a:xfrm>
            </p:grpSpPr>
            <p:sp>
              <p:nvSpPr>
                <p:cNvPr id="200" name="Freeform 23"/>
                <p:cNvSpPr/>
                <p:nvPr/>
              </p:nvSpPr>
              <p:spPr>
                <a:xfrm rot="19793401">
                  <a:off x="69954" y="370281"/>
                  <a:ext cx="1490791" cy="54175"/>
                </a:xfrm>
                <a:prstGeom prst="rect">
                  <a:avLst/>
                </a:pr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201" name="Freeform 24"/>
                <p:cNvSpPr/>
                <p:nvPr/>
              </p:nvSpPr>
              <p:spPr>
                <a:xfrm rot="900000">
                  <a:off x="18273" y="722447"/>
                  <a:ext cx="191230" cy="166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16" y="21600"/>
                      </a:moveTo>
                      <a:lnTo>
                        <a:pt x="14557" y="7013"/>
                      </a:lnTo>
                      <a:lnTo>
                        <a:pt x="0" y="7013"/>
                      </a:lnTo>
                      <a:lnTo>
                        <a:pt x="0" y="0"/>
                      </a:lnTo>
                      <a:lnTo>
                        <a:pt x="20223" y="0"/>
                      </a:lnTo>
                      <a:lnTo>
                        <a:pt x="21600" y="21059"/>
                      </a:lnTo>
                      <a:lnTo>
                        <a:pt x="15516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202" name="Freeform 25"/>
                <p:cNvSpPr/>
                <p:nvPr/>
              </p:nvSpPr>
              <p:spPr>
                <a:xfrm rot="900000">
                  <a:off x="222326" y="603754"/>
                  <a:ext cx="191231" cy="166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8" y="21600"/>
                      </a:moveTo>
                      <a:lnTo>
                        <a:pt x="14539" y="7033"/>
                      </a:lnTo>
                      <a:lnTo>
                        <a:pt x="0" y="7033"/>
                      </a:lnTo>
                      <a:lnTo>
                        <a:pt x="0" y="0"/>
                      </a:lnTo>
                      <a:lnTo>
                        <a:pt x="20205" y="0"/>
                      </a:lnTo>
                      <a:lnTo>
                        <a:pt x="21600" y="21079"/>
                      </a:lnTo>
                      <a:lnTo>
                        <a:pt x="15498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</p:grpSp>
        <p:sp>
          <p:nvSpPr>
            <p:cNvPr id="205" name="Freeform 8"/>
            <p:cNvSpPr/>
            <p:nvPr/>
          </p:nvSpPr>
          <p:spPr>
            <a:xfrm rot="900000">
              <a:off x="1558192" y="1573280"/>
              <a:ext cx="50626" cy="50626"/>
            </a:xfrm>
            <a:prstGeom prst="ellipse">
              <a:avLst/>
            </a:prstGeom>
            <a:solidFill>
              <a:srgbClr val="9DB6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209" name="Graphic 6"/>
            <p:cNvGrpSpPr/>
            <p:nvPr/>
          </p:nvGrpSpPr>
          <p:grpSpPr>
            <a:xfrm>
              <a:off x="1564668" y="-1"/>
              <a:ext cx="558636" cy="1589497"/>
              <a:chOff x="0" y="0"/>
              <a:chExt cx="558635" cy="1589495"/>
            </a:xfrm>
          </p:grpSpPr>
          <p:sp>
            <p:nvSpPr>
              <p:cNvPr id="206" name="Freeform 14"/>
              <p:cNvSpPr/>
              <p:nvPr/>
            </p:nvSpPr>
            <p:spPr>
              <a:xfrm rot="892200">
                <a:off x="190381" y="116718"/>
                <a:ext cx="54175" cy="1490789"/>
              </a:xfrm>
              <a:prstGeom prst="rect">
                <a:avLst/>
              </a:pr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7" name="Freeform 15"/>
              <p:cNvSpPr/>
              <p:nvPr/>
            </p:nvSpPr>
            <p:spPr>
              <a:xfrm rot="900000">
                <a:off x="291681" y="29528"/>
                <a:ext cx="249881" cy="16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60" y="21600"/>
                    </a:moveTo>
                    <a:lnTo>
                      <a:pt x="0" y="7706"/>
                    </a:lnTo>
                    <a:lnTo>
                      <a:pt x="3042" y="2326"/>
                    </a:lnTo>
                    <a:lnTo>
                      <a:pt x="10420" y="11933"/>
                    </a:lnTo>
                    <a:lnTo>
                      <a:pt x="18291" y="0"/>
                    </a:lnTo>
                    <a:lnTo>
                      <a:pt x="21600" y="5016"/>
                    </a:lnTo>
                    <a:lnTo>
                      <a:pt x="10660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8" name="Freeform 16"/>
              <p:cNvSpPr/>
              <p:nvPr/>
            </p:nvSpPr>
            <p:spPr>
              <a:xfrm rot="900000">
                <a:off x="231348" y="257675"/>
                <a:ext cx="249881" cy="16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60" y="21600"/>
                    </a:moveTo>
                    <a:lnTo>
                      <a:pt x="0" y="7706"/>
                    </a:lnTo>
                    <a:lnTo>
                      <a:pt x="3042" y="2326"/>
                    </a:lnTo>
                    <a:lnTo>
                      <a:pt x="10420" y="11933"/>
                    </a:lnTo>
                    <a:lnTo>
                      <a:pt x="18291" y="0"/>
                    </a:lnTo>
                    <a:lnTo>
                      <a:pt x="21600" y="5016"/>
                    </a:lnTo>
                    <a:lnTo>
                      <a:pt x="10660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213" name="Graphic 6"/>
            <p:cNvGrpSpPr/>
            <p:nvPr/>
          </p:nvGrpSpPr>
          <p:grpSpPr>
            <a:xfrm>
              <a:off x="1044453" y="1598257"/>
              <a:ext cx="565332" cy="1587785"/>
              <a:chOff x="0" y="0"/>
              <a:chExt cx="565331" cy="1587783"/>
            </a:xfrm>
          </p:grpSpPr>
          <p:sp>
            <p:nvSpPr>
              <p:cNvPr id="210" name="Freeform 11"/>
              <p:cNvSpPr/>
              <p:nvPr/>
            </p:nvSpPr>
            <p:spPr>
              <a:xfrm rot="17107800">
                <a:off x="-400768" y="699538"/>
                <a:ext cx="1490790" cy="54176"/>
              </a:xfrm>
              <a:prstGeom prst="rect">
                <a:avLst/>
              </a:pr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1" name="Freeform 12"/>
              <p:cNvSpPr/>
              <p:nvPr/>
            </p:nvSpPr>
            <p:spPr>
              <a:xfrm rot="900000">
                <a:off x="17074" y="1393418"/>
                <a:ext cx="249881" cy="16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91" y="21600"/>
                    </a:moveTo>
                    <a:lnTo>
                      <a:pt x="10420" y="9668"/>
                    </a:lnTo>
                    <a:lnTo>
                      <a:pt x="3042" y="19274"/>
                    </a:lnTo>
                    <a:lnTo>
                      <a:pt x="0" y="13894"/>
                    </a:lnTo>
                    <a:lnTo>
                      <a:pt x="10673" y="0"/>
                    </a:lnTo>
                    <a:lnTo>
                      <a:pt x="21600" y="16584"/>
                    </a:lnTo>
                    <a:lnTo>
                      <a:pt x="18291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2" name="Freeform 13"/>
              <p:cNvSpPr/>
              <p:nvPr/>
            </p:nvSpPr>
            <p:spPr>
              <a:xfrm rot="900000">
                <a:off x="78897" y="1165670"/>
                <a:ext cx="249881" cy="164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91" y="21600"/>
                    </a:moveTo>
                    <a:lnTo>
                      <a:pt x="10433" y="9668"/>
                    </a:lnTo>
                    <a:lnTo>
                      <a:pt x="3042" y="19274"/>
                    </a:lnTo>
                    <a:lnTo>
                      <a:pt x="0" y="13894"/>
                    </a:lnTo>
                    <a:lnTo>
                      <a:pt x="10673" y="0"/>
                    </a:lnTo>
                    <a:lnTo>
                      <a:pt x="21600" y="16584"/>
                    </a:lnTo>
                    <a:lnTo>
                      <a:pt x="18291" y="21600"/>
                    </a:lnTo>
                    <a:close/>
                  </a:path>
                </a:pathLst>
              </a:custGeom>
              <a:solidFill>
                <a:srgbClr val="9DB6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grpSp>
        <p:nvGrpSpPr>
          <p:cNvPr id="222" name="Group 345"/>
          <p:cNvGrpSpPr/>
          <p:nvPr/>
        </p:nvGrpSpPr>
        <p:grpSpPr>
          <a:xfrm>
            <a:off x="1525586" y="1312541"/>
            <a:ext cx="18111464" cy="11090917"/>
            <a:chOff x="-12700" y="-12701"/>
            <a:chExt cx="18111463" cy="11090915"/>
          </a:xfrm>
        </p:grpSpPr>
        <p:grpSp>
          <p:nvGrpSpPr>
            <p:cNvPr id="217" name="Freeform 341"/>
            <p:cNvGrpSpPr/>
            <p:nvPr/>
          </p:nvGrpSpPr>
          <p:grpSpPr>
            <a:xfrm>
              <a:off x="-12701" y="-12702"/>
              <a:ext cx="18111464" cy="11090917"/>
              <a:chOff x="0" y="0"/>
              <a:chExt cx="18111463" cy="11090915"/>
            </a:xfrm>
          </p:grpSpPr>
          <p:sp>
            <p:nvSpPr>
              <p:cNvPr id="216" name="Freeform 341"/>
              <p:cNvSpPr/>
              <p:nvPr/>
            </p:nvSpPr>
            <p:spPr>
              <a:xfrm>
                <a:off x="12700" y="12700"/>
                <a:ext cx="18086065" cy="11065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fill="norm" stroke="1" extrusionOk="0">
                    <a:moveTo>
                      <a:pt x="20986" y="0"/>
                    </a:moveTo>
                    <a:lnTo>
                      <a:pt x="614" y="0"/>
                    </a:lnTo>
                    <a:cubicBezTo>
                      <a:pt x="276" y="0"/>
                      <a:pt x="0" y="452"/>
                      <a:pt x="0" y="1003"/>
                    </a:cubicBezTo>
                    <a:lnTo>
                      <a:pt x="0" y="20597"/>
                    </a:lnTo>
                    <a:cubicBezTo>
                      <a:pt x="0" y="21152"/>
                      <a:pt x="276" y="21600"/>
                      <a:pt x="614" y="21600"/>
                    </a:cubicBezTo>
                    <a:lnTo>
                      <a:pt x="20984" y="21600"/>
                    </a:lnTo>
                    <a:cubicBezTo>
                      <a:pt x="21324" y="21600"/>
                      <a:pt x="21598" y="21148"/>
                      <a:pt x="21598" y="20597"/>
                    </a:cubicBezTo>
                    <a:lnTo>
                      <a:pt x="21598" y="1003"/>
                    </a:lnTo>
                    <a:cubicBezTo>
                      <a:pt x="21600" y="452"/>
                      <a:pt x="21326" y="0"/>
                      <a:pt x="20986" y="0"/>
                    </a:cubicBezTo>
                    <a:close/>
                    <a:moveTo>
                      <a:pt x="21498" y="20597"/>
                    </a:moveTo>
                    <a:cubicBezTo>
                      <a:pt x="21498" y="21059"/>
                      <a:pt x="21269" y="21434"/>
                      <a:pt x="20986" y="21434"/>
                    </a:cubicBezTo>
                    <a:lnTo>
                      <a:pt x="614" y="21434"/>
                    </a:lnTo>
                    <a:cubicBezTo>
                      <a:pt x="331" y="21437"/>
                      <a:pt x="102" y="21062"/>
                      <a:pt x="102" y="20597"/>
                    </a:cubicBezTo>
                    <a:lnTo>
                      <a:pt x="102" y="1003"/>
                    </a:lnTo>
                    <a:cubicBezTo>
                      <a:pt x="102" y="541"/>
                      <a:pt x="331" y="166"/>
                      <a:pt x="614" y="166"/>
                    </a:cubicBezTo>
                    <a:lnTo>
                      <a:pt x="20984" y="166"/>
                    </a:lnTo>
                    <a:cubicBezTo>
                      <a:pt x="21267" y="166"/>
                      <a:pt x="21496" y="541"/>
                      <a:pt x="21496" y="1003"/>
                    </a:cubicBezTo>
                    <a:lnTo>
                      <a:pt x="21496" y="20597"/>
                    </a:lnTo>
                    <a:lnTo>
                      <a:pt x="21498" y="20597"/>
                    </a:lnTo>
                    <a:close/>
                  </a:path>
                </a:pathLst>
              </a:custGeom>
              <a:solidFill>
                <a:srgbClr val="F5F6F5"/>
              </a:solidFill>
              <a:ln>
                <a:noFil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ts val="0"/>
                  </a:spcBef>
                  <a:defRPr sz="1800">
                    <a:solidFill>
                      <a:srgbClr val="131B29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pic>
            <p:nvPicPr>
              <p:cNvPr id="215" name="Freeform 341" descr="Freeform 341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8111464" cy="11090916"/>
              </a:xfrm>
              <a:prstGeom prst="rect">
                <a:avLst/>
              </a:prstGeom>
              <a:effectLst/>
            </p:spPr>
          </p:pic>
        </p:grpSp>
        <p:sp>
          <p:nvSpPr>
            <p:cNvPr id="218" name="Freeform 342"/>
            <p:cNvSpPr/>
            <p:nvPr/>
          </p:nvSpPr>
          <p:spPr>
            <a:xfrm>
              <a:off x="500216" y="551148"/>
              <a:ext cx="370910" cy="370836"/>
            </a:xfrm>
            <a:prstGeom prst="ellipse">
              <a:avLst/>
            </a:prstGeom>
            <a:solidFill>
              <a:srgbClr val="295A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131B29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Freeform 343"/>
            <p:cNvSpPr/>
            <p:nvPr/>
          </p:nvSpPr>
          <p:spPr>
            <a:xfrm>
              <a:off x="1092309" y="551148"/>
              <a:ext cx="370910" cy="370836"/>
            </a:xfrm>
            <a:prstGeom prst="ellipse">
              <a:avLst/>
            </a:prstGeom>
            <a:solidFill>
              <a:srgbClr val="A975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131B29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Freeform 344"/>
            <p:cNvSpPr/>
            <p:nvPr/>
          </p:nvSpPr>
          <p:spPr>
            <a:xfrm>
              <a:off x="1684402" y="551148"/>
              <a:ext cx="370910" cy="370836"/>
            </a:xfrm>
            <a:prstGeom prst="ellipse">
              <a:avLst/>
            </a:prstGeom>
            <a:solidFill>
              <a:srgbClr val="B241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131B29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Freeform 344"/>
            <p:cNvSpPr/>
            <p:nvPr/>
          </p:nvSpPr>
          <p:spPr>
            <a:xfrm>
              <a:off x="2276495" y="551148"/>
              <a:ext cx="370910" cy="370836"/>
            </a:xfrm>
            <a:prstGeom prst="ellipse">
              <a:avLst/>
            </a:prstGeom>
            <a:solidFill>
              <a:srgbClr val="4A8A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131B29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223" name="TextBox 41"/>
          <p:cNvSpPr txBox="1"/>
          <p:nvPr/>
        </p:nvSpPr>
        <p:spPr>
          <a:xfrm>
            <a:off x="2377395" y="3247484"/>
            <a:ext cx="15995724" cy="2987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lnSpc>
                <a:spcPct val="80000"/>
              </a:lnSpc>
              <a:spcBef>
                <a:spcPts val="0"/>
              </a:spcBef>
              <a:defRPr spc="612" sz="15300">
                <a:solidFill>
                  <a:srgbClr val="FFFFFF"/>
                </a:solidFill>
                <a:latin typeface="Kanit Bold"/>
                <a:ea typeface="Kanit Bold"/>
                <a:cs typeface="Kanit Bold"/>
                <a:sym typeface="Kanit Bold"/>
              </a:defRPr>
            </a:lvl1pPr>
          </a:lstStyle>
          <a:p>
            <a:pPr/>
            <a:r>
              <a:t>Case Study</a:t>
            </a:r>
          </a:p>
        </p:txBody>
      </p:sp>
      <p:grpSp>
        <p:nvGrpSpPr>
          <p:cNvPr id="237" name="Group"/>
          <p:cNvGrpSpPr/>
          <p:nvPr/>
        </p:nvGrpSpPr>
        <p:grpSpPr>
          <a:xfrm>
            <a:off x="20223787" y="762000"/>
            <a:ext cx="3189722" cy="3979321"/>
            <a:chOff x="0" y="0"/>
            <a:chExt cx="3189720" cy="3979320"/>
          </a:xfrm>
        </p:grpSpPr>
        <p:grpSp>
          <p:nvGrpSpPr>
            <p:cNvPr id="234" name="Graphic 30"/>
            <p:cNvGrpSpPr/>
            <p:nvPr/>
          </p:nvGrpSpPr>
          <p:grpSpPr>
            <a:xfrm>
              <a:off x="0" y="-1"/>
              <a:ext cx="1791216" cy="2019253"/>
              <a:chOff x="0" y="0"/>
              <a:chExt cx="1791215" cy="2019251"/>
            </a:xfrm>
          </p:grpSpPr>
          <p:grpSp>
            <p:nvGrpSpPr>
              <p:cNvPr id="228" name="Group"/>
              <p:cNvGrpSpPr/>
              <p:nvPr/>
            </p:nvGrpSpPr>
            <p:grpSpPr>
              <a:xfrm>
                <a:off x="0" y="0"/>
                <a:ext cx="1791216" cy="2019253"/>
                <a:chOff x="0" y="0"/>
                <a:chExt cx="1791215" cy="2019251"/>
              </a:xfrm>
            </p:grpSpPr>
            <p:sp>
              <p:nvSpPr>
                <p:cNvPr id="224" name="Freeform 48"/>
                <p:cNvSpPr/>
                <p:nvPr/>
              </p:nvSpPr>
              <p:spPr>
                <a:xfrm>
                  <a:off x="401144" y="548862"/>
                  <a:ext cx="495109" cy="505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9" h="21600" fill="norm" stroke="1" extrusionOk="0">
                      <a:moveTo>
                        <a:pt x="154" y="21600"/>
                      </a:moveTo>
                      <a:lnTo>
                        <a:pt x="0" y="19854"/>
                      </a:lnTo>
                      <a:cubicBezTo>
                        <a:pt x="50" y="19854"/>
                        <a:pt x="5085" y="19368"/>
                        <a:pt x="9966" y="16662"/>
                      </a:cubicBezTo>
                      <a:cubicBezTo>
                        <a:pt x="16395" y="13094"/>
                        <a:pt x="19568" y="7500"/>
                        <a:pt x="19389" y="45"/>
                      </a:cubicBezTo>
                      <a:lnTo>
                        <a:pt x="21132" y="0"/>
                      </a:lnTo>
                      <a:cubicBezTo>
                        <a:pt x="21600" y="19479"/>
                        <a:pt x="364" y="21585"/>
                        <a:pt x="149" y="21600"/>
                      </a:cubicBezTo>
                      <a:close/>
                    </a:path>
                  </a:pathLst>
                </a:custGeom>
                <a:solidFill>
                  <a:srgbClr val="3370A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225" name="Freeform 49"/>
                <p:cNvSpPr/>
                <p:nvPr/>
              </p:nvSpPr>
              <p:spPr>
                <a:xfrm>
                  <a:off x="0" y="1013374"/>
                  <a:ext cx="894739" cy="512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21338" y="21600"/>
                      </a:moveTo>
                      <a:lnTo>
                        <a:pt x="20365" y="21556"/>
                      </a:lnTo>
                      <a:cubicBezTo>
                        <a:pt x="20465" y="14191"/>
                        <a:pt x="18703" y="8634"/>
                        <a:pt x="15134" y="5038"/>
                      </a:cubicBezTo>
                      <a:cubicBezTo>
                        <a:pt x="12546" y="2435"/>
                        <a:pt x="9886" y="1837"/>
                        <a:pt x="9622" y="1783"/>
                      </a:cubicBezTo>
                      <a:lnTo>
                        <a:pt x="0" y="1734"/>
                      </a:lnTo>
                      <a:lnTo>
                        <a:pt x="0" y="0"/>
                      </a:lnTo>
                      <a:cubicBezTo>
                        <a:pt x="0" y="0"/>
                        <a:pt x="9697" y="49"/>
                        <a:pt x="9697" y="49"/>
                      </a:cubicBezTo>
                      <a:cubicBezTo>
                        <a:pt x="9816" y="69"/>
                        <a:pt x="21600" y="2371"/>
                        <a:pt x="21338" y="21590"/>
                      </a:cubicBezTo>
                      <a:close/>
                    </a:path>
                  </a:pathLst>
                </a:custGeom>
                <a:solidFill>
                  <a:srgbClr val="3370A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226" name="Freeform 50"/>
                <p:cNvSpPr/>
                <p:nvPr/>
              </p:nvSpPr>
              <p:spPr>
                <a:xfrm>
                  <a:off x="849298" y="0"/>
                  <a:ext cx="495397" cy="10556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3" h="21600" fill="norm" stroke="1" extrusionOk="0">
                      <a:moveTo>
                        <a:pt x="21217" y="21600"/>
                      </a:moveTo>
                      <a:cubicBezTo>
                        <a:pt x="21000" y="21590"/>
                        <a:pt x="-217" y="20557"/>
                        <a:pt x="256" y="11228"/>
                      </a:cubicBezTo>
                      <a:lnTo>
                        <a:pt x="0" y="10"/>
                      </a:lnTo>
                      <a:lnTo>
                        <a:pt x="1767" y="0"/>
                      </a:lnTo>
                      <a:lnTo>
                        <a:pt x="2029" y="11233"/>
                      </a:lnTo>
                      <a:cubicBezTo>
                        <a:pt x="1847" y="14821"/>
                        <a:pt x="5009" y="17503"/>
                        <a:pt x="11434" y="19222"/>
                      </a:cubicBezTo>
                      <a:cubicBezTo>
                        <a:pt x="16313" y="20526"/>
                        <a:pt x="21333" y="20761"/>
                        <a:pt x="21383" y="20763"/>
                      </a:cubicBezTo>
                      <a:lnTo>
                        <a:pt x="21222" y="21600"/>
                      </a:lnTo>
                      <a:close/>
                    </a:path>
                  </a:pathLst>
                </a:custGeom>
                <a:solidFill>
                  <a:srgbClr val="3370A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227" name="Freeform 51"/>
                <p:cNvSpPr/>
                <p:nvPr/>
              </p:nvSpPr>
              <p:spPr>
                <a:xfrm>
                  <a:off x="853551" y="1009977"/>
                  <a:ext cx="937665" cy="1009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4" h="21600" fill="norm" stroke="1" extrusionOk="0">
                      <a:moveTo>
                        <a:pt x="166" y="21600"/>
                      </a:moveTo>
                      <a:lnTo>
                        <a:pt x="4" y="10924"/>
                      </a:lnTo>
                      <a:cubicBezTo>
                        <a:pt x="-246" y="1168"/>
                        <a:pt x="10986" y="113"/>
                        <a:pt x="11100" y="103"/>
                      </a:cubicBezTo>
                      <a:lnTo>
                        <a:pt x="11137" y="103"/>
                      </a:lnTo>
                      <a:cubicBezTo>
                        <a:pt x="11137" y="103"/>
                        <a:pt x="21343" y="0"/>
                        <a:pt x="21343" y="0"/>
                      </a:cubicBezTo>
                      <a:lnTo>
                        <a:pt x="21354" y="880"/>
                      </a:lnTo>
                      <a:lnTo>
                        <a:pt x="11169" y="980"/>
                      </a:lnTo>
                      <a:cubicBezTo>
                        <a:pt x="10941" y="1003"/>
                        <a:pt x="8393" y="1276"/>
                        <a:pt x="5917" y="2580"/>
                      </a:cubicBezTo>
                      <a:cubicBezTo>
                        <a:pt x="2517" y="4368"/>
                        <a:pt x="843" y="7171"/>
                        <a:pt x="939" y="10907"/>
                      </a:cubicBezTo>
                      <a:lnTo>
                        <a:pt x="1101" y="21587"/>
                      </a:lnTo>
                      <a:lnTo>
                        <a:pt x="168" y="21600"/>
                      </a:lnTo>
                      <a:close/>
                    </a:path>
                  </a:pathLst>
                </a:custGeom>
                <a:solidFill>
                  <a:srgbClr val="3370A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  <p:grpSp>
            <p:nvGrpSpPr>
              <p:cNvPr id="233" name="Graphic 30"/>
              <p:cNvGrpSpPr/>
              <p:nvPr/>
            </p:nvGrpSpPr>
            <p:grpSpPr>
              <a:xfrm>
                <a:off x="1278789" y="377701"/>
                <a:ext cx="409196" cy="461467"/>
                <a:chOff x="0" y="0"/>
                <a:chExt cx="409194" cy="461465"/>
              </a:xfrm>
            </p:grpSpPr>
            <p:sp>
              <p:nvSpPr>
                <p:cNvPr id="229" name="Freeform 44"/>
                <p:cNvSpPr/>
                <p:nvPr/>
              </p:nvSpPr>
              <p:spPr>
                <a:xfrm>
                  <a:off x="90049" y="125118"/>
                  <a:ext cx="130226" cy="131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608" y="21600"/>
                      </a:moveTo>
                      <a:lnTo>
                        <a:pt x="19" y="14893"/>
                      </a:lnTo>
                      <a:lnTo>
                        <a:pt x="304" y="18256"/>
                      </a:lnTo>
                      <a:lnTo>
                        <a:pt x="0" y="14893"/>
                      </a:lnTo>
                      <a:cubicBezTo>
                        <a:pt x="1521" y="14740"/>
                        <a:pt x="14869" y="13087"/>
                        <a:pt x="14565" y="173"/>
                      </a:cubicBezTo>
                      <a:lnTo>
                        <a:pt x="21220" y="0"/>
                      </a:lnTo>
                      <a:cubicBezTo>
                        <a:pt x="21600" y="15604"/>
                        <a:pt x="7891" y="20947"/>
                        <a:pt x="589" y="21600"/>
                      </a:cubicBez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230" name="Freeform 45"/>
                <p:cNvSpPr/>
                <p:nvPr/>
              </p:nvSpPr>
              <p:spPr>
                <a:xfrm>
                  <a:off x="-1" y="215678"/>
                  <a:ext cx="220044" cy="1332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8" h="21600" fill="norm" stroke="1" extrusionOk="0">
                      <a:moveTo>
                        <a:pt x="21373" y="21600"/>
                      </a:moveTo>
                      <a:lnTo>
                        <a:pt x="17407" y="21429"/>
                      </a:lnTo>
                      <a:cubicBezTo>
                        <a:pt x="17588" y="8948"/>
                        <a:pt x="9814" y="6896"/>
                        <a:pt x="8862" y="6706"/>
                      </a:cubicBezTo>
                      <a:lnTo>
                        <a:pt x="0" y="6668"/>
                      </a:lnTo>
                      <a:lnTo>
                        <a:pt x="0" y="0"/>
                      </a:lnTo>
                      <a:cubicBezTo>
                        <a:pt x="0" y="0"/>
                        <a:pt x="9168" y="57"/>
                        <a:pt x="9168" y="57"/>
                      </a:cubicBezTo>
                      <a:cubicBezTo>
                        <a:pt x="13486" y="779"/>
                        <a:pt x="21600" y="6193"/>
                        <a:pt x="21373" y="21600"/>
                      </a:cubicBez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231" name="Freeform 46"/>
                <p:cNvSpPr/>
                <p:nvPr/>
              </p:nvSpPr>
              <p:spPr>
                <a:xfrm>
                  <a:off x="178118" y="0"/>
                  <a:ext cx="130412" cy="257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6" h="21600" fill="norm" stroke="1" extrusionOk="0">
                      <a:moveTo>
                        <a:pt x="20813" y="21600"/>
                      </a:moveTo>
                      <a:cubicBezTo>
                        <a:pt x="13523" y="21256"/>
                        <a:pt x="-154" y="18499"/>
                        <a:pt x="230" y="10515"/>
                      </a:cubicBezTo>
                      <a:lnTo>
                        <a:pt x="0" y="39"/>
                      </a:lnTo>
                      <a:lnTo>
                        <a:pt x="6733" y="0"/>
                      </a:lnTo>
                      <a:lnTo>
                        <a:pt x="6963" y="10534"/>
                      </a:lnTo>
                      <a:cubicBezTo>
                        <a:pt x="6656" y="17219"/>
                        <a:pt x="19930" y="18085"/>
                        <a:pt x="21446" y="18164"/>
                      </a:cubicBezTo>
                      <a:lnTo>
                        <a:pt x="20813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232" name="Freeform 47"/>
                <p:cNvSpPr/>
                <p:nvPr/>
              </p:nvSpPr>
              <p:spPr>
                <a:xfrm>
                  <a:off x="179120" y="214975"/>
                  <a:ext cx="230075" cy="246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157" y="21600"/>
                      </a:moveTo>
                      <a:lnTo>
                        <a:pt x="5" y="11621"/>
                      </a:lnTo>
                      <a:cubicBezTo>
                        <a:pt x="-212" y="3306"/>
                        <a:pt x="7552" y="452"/>
                        <a:pt x="11683" y="103"/>
                      </a:cubicBezTo>
                      <a:lnTo>
                        <a:pt x="11835" y="103"/>
                      </a:lnTo>
                      <a:cubicBezTo>
                        <a:pt x="11835" y="103"/>
                        <a:pt x="21345" y="0"/>
                        <a:pt x="21345" y="0"/>
                      </a:cubicBezTo>
                      <a:lnTo>
                        <a:pt x="21388" y="3603"/>
                      </a:lnTo>
                      <a:lnTo>
                        <a:pt x="11965" y="3696"/>
                      </a:lnTo>
                      <a:cubicBezTo>
                        <a:pt x="10859" y="3809"/>
                        <a:pt x="3648" y="4794"/>
                        <a:pt x="3811" y="11549"/>
                      </a:cubicBezTo>
                      <a:lnTo>
                        <a:pt x="3963" y="21549"/>
                      </a:lnTo>
                      <a:lnTo>
                        <a:pt x="157" y="21600"/>
                      </a:lnTo>
                      <a:close/>
                    </a:path>
                  </a:pathLst>
                </a:custGeom>
                <a:solidFill>
                  <a:srgbClr val="9DB6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1828433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929496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</p:grpSp>
        <p:sp>
          <p:nvSpPr>
            <p:cNvPr id="235" name="Freeform 38"/>
            <p:cNvSpPr/>
            <p:nvPr/>
          </p:nvSpPr>
          <p:spPr>
            <a:xfrm rot="16238401">
              <a:off x="1178692" y="658437"/>
              <a:ext cx="2052308" cy="194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3"/>
                  </a:moveTo>
                  <a:lnTo>
                    <a:pt x="8757" y="11139"/>
                  </a:lnTo>
                  <a:lnTo>
                    <a:pt x="1054" y="11139"/>
                  </a:lnTo>
                  <a:lnTo>
                    <a:pt x="941" y="11318"/>
                  </a:lnTo>
                  <a:cubicBezTo>
                    <a:pt x="843" y="11423"/>
                    <a:pt x="706" y="11489"/>
                    <a:pt x="555" y="11491"/>
                  </a:cubicBezTo>
                  <a:cubicBezTo>
                    <a:pt x="252" y="11494"/>
                    <a:pt x="4" y="11240"/>
                    <a:pt x="0" y="10923"/>
                  </a:cubicBezTo>
                  <a:cubicBezTo>
                    <a:pt x="-3" y="10606"/>
                    <a:pt x="240" y="10346"/>
                    <a:pt x="543" y="10342"/>
                  </a:cubicBezTo>
                  <a:cubicBezTo>
                    <a:pt x="694" y="10341"/>
                    <a:pt x="832" y="10403"/>
                    <a:pt x="932" y="10506"/>
                  </a:cubicBezTo>
                  <a:lnTo>
                    <a:pt x="1003" y="10613"/>
                  </a:lnTo>
                  <a:close/>
                  <a:moveTo>
                    <a:pt x="9257" y="9394"/>
                  </a:moveTo>
                  <a:lnTo>
                    <a:pt x="8964" y="9820"/>
                  </a:lnTo>
                  <a:lnTo>
                    <a:pt x="2656" y="4985"/>
                  </a:lnTo>
                  <a:lnTo>
                    <a:pt x="2586" y="5036"/>
                  </a:lnTo>
                  <a:cubicBezTo>
                    <a:pt x="2521" y="5066"/>
                    <a:pt x="2449" y="5083"/>
                    <a:pt x="2373" y="5084"/>
                  </a:cubicBezTo>
                  <a:cubicBezTo>
                    <a:pt x="2070" y="5087"/>
                    <a:pt x="1822" y="4833"/>
                    <a:pt x="1818" y="4516"/>
                  </a:cubicBezTo>
                  <a:cubicBezTo>
                    <a:pt x="1815" y="4199"/>
                    <a:pt x="2058" y="3939"/>
                    <a:pt x="2361" y="3935"/>
                  </a:cubicBezTo>
                  <a:cubicBezTo>
                    <a:pt x="2664" y="3932"/>
                    <a:pt x="2912" y="4186"/>
                    <a:pt x="2915" y="4503"/>
                  </a:cubicBezTo>
                  <a:lnTo>
                    <a:pt x="2911" y="4530"/>
                  </a:lnTo>
                  <a:close/>
                  <a:moveTo>
                    <a:pt x="9362" y="12315"/>
                  </a:moveTo>
                  <a:lnTo>
                    <a:pt x="3114" y="17099"/>
                  </a:lnTo>
                  <a:lnTo>
                    <a:pt x="3134" y="17199"/>
                  </a:lnTo>
                  <a:cubicBezTo>
                    <a:pt x="3137" y="17516"/>
                    <a:pt x="2894" y="17776"/>
                    <a:pt x="2591" y="17779"/>
                  </a:cubicBezTo>
                  <a:cubicBezTo>
                    <a:pt x="2288" y="17783"/>
                    <a:pt x="2040" y="17529"/>
                    <a:pt x="2037" y="17212"/>
                  </a:cubicBezTo>
                  <a:cubicBezTo>
                    <a:pt x="2033" y="16895"/>
                    <a:pt x="2276" y="16635"/>
                    <a:pt x="2579" y="16631"/>
                  </a:cubicBezTo>
                  <a:cubicBezTo>
                    <a:pt x="2655" y="16630"/>
                    <a:pt x="2727" y="16645"/>
                    <a:pt x="2793" y="16674"/>
                  </a:cubicBezTo>
                  <a:lnTo>
                    <a:pt x="2811" y="16686"/>
                  </a:lnTo>
                  <a:lnTo>
                    <a:pt x="9071" y="11893"/>
                  </a:lnTo>
                  <a:close/>
                  <a:moveTo>
                    <a:pt x="9515" y="10126"/>
                  </a:moveTo>
                  <a:lnTo>
                    <a:pt x="9357" y="10625"/>
                  </a:lnTo>
                  <a:lnTo>
                    <a:pt x="4073" y="8757"/>
                  </a:lnTo>
                  <a:lnTo>
                    <a:pt x="4061" y="8765"/>
                  </a:lnTo>
                  <a:cubicBezTo>
                    <a:pt x="4015" y="8786"/>
                    <a:pt x="3965" y="8798"/>
                    <a:pt x="3912" y="8799"/>
                  </a:cubicBezTo>
                  <a:cubicBezTo>
                    <a:pt x="3699" y="8801"/>
                    <a:pt x="3525" y="8623"/>
                    <a:pt x="3522" y="8400"/>
                  </a:cubicBezTo>
                  <a:cubicBezTo>
                    <a:pt x="3520" y="8177"/>
                    <a:pt x="3691" y="7995"/>
                    <a:pt x="3903" y="7992"/>
                  </a:cubicBezTo>
                  <a:cubicBezTo>
                    <a:pt x="4063" y="7990"/>
                    <a:pt x="4201" y="8090"/>
                    <a:pt x="4261" y="8234"/>
                  </a:cubicBezTo>
                  <a:lnTo>
                    <a:pt x="4268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59"/>
                  </a:lnTo>
                  <a:cubicBezTo>
                    <a:pt x="4164" y="13432"/>
                    <a:pt x="4068" y="13479"/>
                    <a:pt x="3961" y="13480"/>
                  </a:cubicBezTo>
                  <a:cubicBezTo>
                    <a:pt x="3749" y="13483"/>
                    <a:pt x="3574" y="13304"/>
                    <a:pt x="3572" y="13081"/>
                  </a:cubicBezTo>
                  <a:cubicBezTo>
                    <a:pt x="3570" y="12859"/>
                    <a:pt x="3740" y="12676"/>
                    <a:pt x="3953" y="12674"/>
                  </a:cubicBezTo>
                  <a:cubicBezTo>
                    <a:pt x="4006" y="12673"/>
                    <a:pt x="4057" y="12684"/>
                    <a:pt x="4103" y="12704"/>
                  </a:cubicBezTo>
                  <a:lnTo>
                    <a:pt x="4204" y="12773"/>
                  </a:lnTo>
                  <a:lnTo>
                    <a:pt x="9403" y="11049"/>
                  </a:lnTo>
                  <a:close/>
                  <a:moveTo>
                    <a:pt x="10150" y="9460"/>
                  </a:moveTo>
                  <a:lnTo>
                    <a:pt x="9743" y="9765"/>
                  </a:lnTo>
                  <a:lnTo>
                    <a:pt x="6574" y="5077"/>
                  </a:lnTo>
                  <a:lnTo>
                    <a:pt x="6485" y="5059"/>
                  </a:lnTo>
                  <a:cubicBezTo>
                    <a:pt x="6346" y="4999"/>
                    <a:pt x="6248" y="4857"/>
                    <a:pt x="6246" y="4690"/>
                  </a:cubicBezTo>
                  <a:cubicBezTo>
                    <a:pt x="6244" y="4468"/>
                    <a:pt x="6414" y="4285"/>
                    <a:pt x="6627" y="4282"/>
                  </a:cubicBezTo>
                  <a:cubicBezTo>
                    <a:pt x="6839" y="4280"/>
                    <a:pt x="7014" y="4458"/>
                    <a:pt x="7016" y="4681"/>
                  </a:cubicBezTo>
                  <a:lnTo>
                    <a:pt x="6996" y="4794"/>
                  </a:lnTo>
                  <a:close/>
                  <a:moveTo>
                    <a:pt x="10215" y="12178"/>
                  </a:moveTo>
                  <a:lnTo>
                    <a:pt x="6945" y="16830"/>
                  </a:lnTo>
                  <a:lnTo>
                    <a:pt x="6946" y="16837"/>
                  </a:lnTo>
                  <a:cubicBezTo>
                    <a:pt x="6948" y="17060"/>
                    <a:pt x="6778" y="17242"/>
                    <a:pt x="6565" y="17245"/>
                  </a:cubicBezTo>
                  <a:cubicBezTo>
                    <a:pt x="6352" y="17247"/>
                    <a:pt x="6178" y="17069"/>
                    <a:pt x="6176" y="16846"/>
                  </a:cubicBezTo>
                  <a:cubicBezTo>
                    <a:pt x="6173" y="16623"/>
                    <a:pt x="6344" y="16441"/>
                    <a:pt x="6557" y="16438"/>
                  </a:cubicBezTo>
                  <a:lnTo>
                    <a:pt x="6598" y="16447"/>
                  </a:lnTo>
                  <a:lnTo>
                    <a:pt x="9817" y="11867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6" y="1211"/>
                  </a:lnTo>
                  <a:lnTo>
                    <a:pt x="7371" y="1180"/>
                  </a:lnTo>
                  <a:cubicBezTo>
                    <a:pt x="7173" y="1095"/>
                    <a:pt x="7033" y="893"/>
                    <a:pt x="7030" y="655"/>
                  </a:cubicBezTo>
                  <a:cubicBezTo>
                    <a:pt x="7027" y="338"/>
                    <a:pt x="7270" y="78"/>
                    <a:pt x="7573" y="74"/>
                  </a:cubicBezTo>
                  <a:cubicBezTo>
                    <a:pt x="7876" y="71"/>
                    <a:pt x="8124" y="325"/>
                    <a:pt x="8127" y="642"/>
                  </a:cubicBezTo>
                  <a:cubicBezTo>
                    <a:pt x="8128" y="721"/>
                    <a:pt x="8114" y="797"/>
                    <a:pt x="8087" y="866"/>
                  </a:cubicBezTo>
                  <a:lnTo>
                    <a:pt x="7991" y="1018"/>
                  </a:lnTo>
                  <a:close/>
                  <a:moveTo>
                    <a:pt x="10498" y="12913"/>
                  </a:moveTo>
                  <a:lnTo>
                    <a:pt x="8167" y="20471"/>
                  </a:lnTo>
                  <a:lnTo>
                    <a:pt x="8237" y="20519"/>
                  </a:lnTo>
                  <a:cubicBezTo>
                    <a:pt x="8337" y="20622"/>
                    <a:pt x="8400" y="20765"/>
                    <a:pt x="8402" y="20923"/>
                  </a:cubicBezTo>
                  <a:cubicBezTo>
                    <a:pt x="8405" y="21240"/>
                    <a:pt x="8162" y="21500"/>
                    <a:pt x="7860" y="21504"/>
                  </a:cubicBezTo>
                  <a:cubicBezTo>
                    <a:pt x="7557" y="21507"/>
                    <a:pt x="7308" y="21253"/>
                    <a:pt x="7305" y="20936"/>
                  </a:cubicBezTo>
                  <a:cubicBezTo>
                    <a:pt x="7302" y="20698"/>
                    <a:pt x="7438" y="20492"/>
                    <a:pt x="7634" y="20403"/>
                  </a:cubicBezTo>
                  <a:lnTo>
                    <a:pt x="7671" y="20395"/>
                  </a:lnTo>
                  <a:lnTo>
                    <a:pt x="10028" y="12752"/>
                  </a:lnTo>
                  <a:close/>
                  <a:moveTo>
                    <a:pt x="11207" y="18187"/>
                  </a:moveTo>
                  <a:cubicBezTo>
                    <a:pt x="11209" y="18409"/>
                    <a:pt x="11039" y="18592"/>
                    <a:pt x="10826" y="18594"/>
                  </a:cubicBezTo>
                  <a:cubicBezTo>
                    <a:pt x="10613" y="18597"/>
                    <a:pt x="10439" y="18419"/>
                    <a:pt x="10437" y="18196"/>
                  </a:cubicBezTo>
                  <a:cubicBezTo>
                    <a:pt x="10436" y="18085"/>
                    <a:pt x="10478" y="17983"/>
                    <a:pt x="10546" y="17909"/>
                  </a:cubicBezTo>
                  <a:lnTo>
                    <a:pt x="10565" y="17896"/>
                  </a:lnTo>
                  <a:lnTo>
                    <a:pt x="10616" y="12281"/>
                  </a:lnTo>
                  <a:lnTo>
                    <a:pt x="11111" y="12286"/>
                  </a:lnTo>
                  <a:lnTo>
                    <a:pt x="11061" y="17882"/>
                  </a:lnTo>
                  <a:lnTo>
                    <a:pt x="11091" y="17903"/>
                  </a:lnTo>
                  <a:cubicBezTo>
                    <a:pt x="11162" y="17975"/>
                    <a:pt x="11206" y="18075"/>
                    <a:pt x="11207" y="18187"/>
                  </a:cubicBezTo>
                  <a:close/>
                  <a:moveTo>
                    <a:pt x="11250" y="3255"/>
                  </a:moveTo>
                  <a:cubicBezTo>
                    <a:pt x="11252" y="3366"/>
                    <a:pt x="11210" y="3468"/>
                    <a:pt x="11141" y="3541"/>
                  </a:cubicBezTo>
                  <a:lnTo>
                    <a:pt x="11093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8" y="3549"/>
                  </a:lnTo>
                  <a:lnTo>
                    <a:pt x="10596" y="3548"/>
                  </a:lnTo>
                  <a:cubicBezTo>
                    <a:pt x="10526" y="3476"/>
                    <a:pt x="10481" y="3375"/>
                    <a:pt x="10480" y="3264"/>
                  </a:cubicBezTo>
                  <a:cubicBezTo>
                    <a:pt x="10478" y="3041"/>
                    <a:pt x="10648" y="2859"/>
                    <a:pt x="10861" y="2856"/>
                  </a:cubicBezTo>
                  <a:cubicBezTo>
                    <a:pt x="11074" y="2854"/>
                    <a:pt x="11248" y="3032"/>
                    <a:pt x="11250" y="3255"/>
                  </a:cubicBezTo>
                  <a:close/>
                  <a:moveTo>
                    <a:pt x="14646" y="21012"/>
                  </a:moveTo>
                  <a:cubicBezTo>
                    <a:pt x="14650" y="21329"/>
                    <a:pt x="14407" y="21589"/>
                    <a:pt x="14104" y="21592"/>
                  </a:cubicBezTo>
                  <a:cubicBezTo>
                    <a:pt x="13801" y="21596"/>
                    <a:pt x="13553" y="21342"/>
                    <a:pt x="13549" y="21025"/>
                  </a:cubicBezTo>
                  <a:cubicBezTo>
                    <a:pt x="13548" y="20945"/>
                    <a:pt x="13563" y="20870"/>
                    <a:pt x="13590" y="20801"/>
                  </a:cubicBezTo>
                  <a:lnTo>
                    <a:pt x="13684" y="20651"/>
                  </a:lnTo>
                  <a:lnTo>
                    <a:pt x="11297" y="12896"/>
                  </a:lnTo>
                  <a:lnTo>
                    <a:pt x="11771" y="12734"/>
                  </a:lnTo>
                  <a:lnTo>
                    <a:pt x="14148" y="20455"/>
                  </a:lnTo>
                  <a:lnTo>
                    <a:pt x="14306" y="20487"/>
                  </a:lnTo>
                  <a:cubicBezTo>
                    <a:pt x="14504" y="20571"/>
                    <a:pt x="14644" y="20774"/>
                    <a:pt x="14646" y="21012"/>
                  </a:cubicBezTo>
                  <a:close/>
                  <a:moveTo>
                    <a:pt x="14478" y="567"/>
                  </a:moveTo>
                  <a:cubicBezTo>
                    <a:pt x="14481" y="805"/>
                    <a:pt x="14345" y="1011"/>
                    <a:pt x="14149" y="1100"/>
                  </a:cubicBezTo>
                  <a:lnTo>
                    <a:pt x="14012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0" y="976"/>
                  </a:lnTo>
                  <a:lnTo>
                    <a:pt x="13426" y="803"/>
                  </a:lnTo>
                  <a:cubicBezTo>
                    <a:pt x="13398" y="735"/>
                    <a:pt x="13382" y="660"/>
                    <a:pt x="13381" y="580"/>
                  </a:cubicBezTo>
                  <a:cubicBezTo>
                    <a:pt x="13378" y="263"/>
                    <a:pt x="13620" y="3"/>
                    <a:pt x="13923" y="0"/>
                  </a:cubicBezTo>
                  <a:cubicBezTo>
                    <a:pt x="14226" y="-4"/>
                    <a:pt x="14475" y="250"/>
                    <a:pt x="14478" y="567"/>
                  </a:cubicBezTo>
                  <a:close/>
                  <a:moveTo>
                    <a:pt x="15403" y="16895"/>
                  </a:moveTo>
                  <a:cubicBezTo>
                    <a:pt x="15405" y="17118"/>
                    <a:pt x="15235" y="17300"/>
                    <a:pt x="15022" y="17303"/>
                  </a:cubicBezTo>
                  <a:cubicBezTo>
                    <a:pt x="14809" y="17305"/>
                    <a:pt x="14635" y="17127"/>
                    <a:pt x="14633" y="16904"/>
                  </a:cubicBezTo>
                  <a:lnTo>
                    <a:pt x="14652" y="16800"/>
                  </a:lnTo>
                  <a:lnTo>
                    <a:pt x="11508" y="12150"/>
                  </a:lnTo>
                  <a:lnTo>
                    <a:pt x="11915" y="11845"/>
                  </a:lnTo>
                  <a:lnTo>
                    <a:pt x="15066" y="16507"/>
                  </a:lnTo>
                  <a:lnTo>
                    <a:pt x="15164" y="16526"/>
                  </a:lnTo>
                  <a:cubicBezTo>
                    <a:pt x="15303" y="16586"/>
                    <a:pt x="15401" y="16728"/>
                    <a:pt x="15403" y="16895"/>
                  </a:cubicBezTo>
                  <a:close/>
                  <a:moveTo>
                    <a:pt x="15396" y="4746"/>
                  </a:moveTo>
                  <a:cubicBezTo>
                    <a:pt x="15398" y="4913"/>
                    <a:pt x="15303" y="5057"/>
                    <a:pt x="15165" y="5120"/>
                  </a:cubicBezTo>
                  <a:lnTo>
                    <a:pt x="15077" y="5140"/>
                  </a:lnTo>
                  <a:lnTo>
                    <a:pt x="11842" y="9741"/>
                  </a:lnTo>
                  <a:lnTo>
                    <a:pt x="11444" y="9430"/>
                  </a:lnTo>
                  <a:lnTo>
                    <a:pt x="14650" y="4871"/>
                  </a:lnTo>
                  <a:lnTo>
                    <a:pt x="14626" y="4755"/>
                  </a:lnTo>
                  <a:cubicBezTo>
                    <a:pt x="14624" y="4532"/>
                    <a:pt x="14794" y="4350"/>
                    <a:pt x="15007" y="4347"/>
                  </a:cubicBezTo>
                  <a:cubicBezTo>
                    <a:pt x="15220" y="4345"/>
                    <a:pt x="15394" y="4523"/>
                    <a:pt x="15396" y="4746"/>
                  </a:cubicBezTo>
                  <a:close/>
                  <a:moveTo>
                    <a:pt x="18016" y="8506"/>
                  </a:moveTo>
                  <a:cubicBezTo>
                    <a:pt x="18018" y="8729"/>
                    <a:pt x="17848" y="8911"/>
                    <a:pt x="17635" y="8914"/>
                  </a:cubicBezTo>
                  <a:cubicBezTo>
                    <a:pt x="17582" y="8914"/>
                    <a:pt x="17531" y="8904"/>
                    <a:pt x="17485" y="8884"/>
                  </a:cubicBezTo>
                  <a:lnTo>
                    <a:pt x="17430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5" y="8229"/>
                  </a:lnTo>
                  <a:cubicBezTo>
                    <a:pt x="17424" y="8155"/>
                    <a:pt x="17520" y="8109"/>
                    <a:pt x="17626" y="8107"/>
                  </a:cubicBezTo>
                  <a:cubicBezTo>
                    <a:pt x="17839" y="8105"/>
                    <a:pt x="18013" y="8283"/>
                    <a:pt x="18016" y="8506"/>
                  </a:cubicBezTo>
                  <a:close/>
                  <a:moveTo>
                    <a:pt x="18076" y="13164"/>
                  </a:moveTo>
                  <a:cubicBezTo>
                    <a:pt x="18079" y="13386"/>
                    <a:pt x="17908" y="13569"/>
                    <a:pt x="17696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6"/>
                    <a:pt x="17687" y="12765"/>
                  </a:cubicBezTo>
                  <a:cubicBezTo>
                    <a:pt x="17900" y="12762"/>
                    <a:pt x="18074" y="12941"/>
                    <a:pt x="18076" y="13164"/>
                  </a:cubicBezTo>
                  <a:close/>
                  <a:moveTo>
                    <a:pt x="19533" y="4433"/>
                  </a:moveTo>
                  <a:cubicBezTo>
                    <a:pt x="19536" y="4750"/>
                    <a:pt x="19294" y="5010"/>
                    <a:pt x="18991" y="5013"/>
                  </a:cubicBezTo>
                  <a:lnTo>
                    <a:pt x="18785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2" y="4574"/>
                  </a:lnTo>
                  <a:lnTo>
                    <a:pt x="18436" y="4445"/>
                  </a:lnTo>
                  <a:cubicBezTo>
                    <a:pt x="18433" y="4128"/>
                    <a:pt x="18676" y="3868"/>
                    <a:pt x="18978" y="3865"/>
                  </a:cubicBezTo>
                  <a:cubicBezTo>
                    <a:pt x="19281" y="3861"/>
                    <a:pt x="19530" y="4115"/>
                    <a:pt x="19533" y="4433"/>
                  </a:cubicBezTo>
                  <a:close/>
                  <a:moveTo>
                    <a:pt x="19798" y="17102"/>
                  </a:moveTo>
                  <a:cubicBezTo>
                    <a:pt x="19801" y="17419"/>
                    <a:pt x="19559" y="17679"/>
                    <a:pt x="19256" y="17683"/>
                  </a:cubicBezTo>
                  <a:cubicBezTo>
                    <a:pt x="18953" y="17686"/>
                    <a:pt x="18704" y="17432"/>
                    <a:pt x="18701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7" y="16613"/>
                  </a:lnTo>
                  <a:lnTo>
                    <a:pt x="19030" y="16582"/>
                  </a:lnTo>
                  <a:cubicBezTo>
                    <a:pt x="19096" y="16552"/>
                    <a:pt x="19168" y="16535"/>
                    <a:pt x="19243" y="16534"/>
                  </a:cubicBezTo>
                  <a:cubicBezTo>
                    <a:pt x="19546" y="16531"/>
                    <a:pt x="19795" y="16785"/>
                    <a:pt x="19798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300"/>
                  </a:cubicBezTo>
                  <a:cubicBezTo>
                    <a:pt x="20900" y="11302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5"/>
                  </a:lnTo>
                  <a:lnTo>
                    <a:pt x="12900" y="10470"/>
                  </a:lnTo>
                  <a:lnTo>
                    <a:pt x="20562" y="10470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2"/>
                  </a:cubicBezTo>
                  <a:cubicBezTo>
                    <a:pt x="21342" y="10148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Freeform 38"/>
            <p:cNvSpPr/>
            <p:nvPr/>
          </p:nvSpPr>
          <p:spPr>
            <a:xfrm rot="16238401">
              <a:off x="284314" y="1968883"/>
              <a:ext cx="2052308" cy="194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3"/>
                  </a:moveTo>
                  <a:lnTo>
                    <a:pt x="8757" y="11139"/>
                  </a:lnTo>
                  <a:lnTo>
                    <a:pt x="1054" y="11139"/>
                  </a:lnTo>
                  <a:lnTo>
                    <a:pt x="941" y="11318"/>
                  </a:lnTo>
                  <a:cubicBezTo>
                    <a:pt x="843" y="11423"/>
                    <a:pt x="706" y="11489"/>
                    <a:pt x="555" y="11491"/>
                  </a:cubicBezTo>
                  <a:cubicBezTo>
                    <a:pt x="252" y="11494"/>
                    <a:pt x="4" y="11240"/>
                    <a:pt x="0" y="10923"/>
                  </a:cubicBezTo>
                  <a:cubicBezTo>
                    <a:pt x="-3" y="10606"/>
                    <a:pt x="240" y="10346"/>
                    <a:pt x="543" y="10342"/>
                  </a:cubicBezTo>
                  <a:cubicBezTo>
                    <a:pt x="694" y="10341"/>
                    <a:pt x="832" y="10403"/>
                    <a:pt x="932" y="10506"/>
                  </a:cubicBezTo>
                  <a:lnTo>
                    <a:pt x="1003" y="10613"/>
                  </a:lnTo>
                  <a:close/>
                  <a:moveTo>
                    <a:pt x="9257" y="9394"/>
                  </a:moveTo>
                  <a:lnTo>
                    <a:pt x="8964" y="9820"/>
                  </a:lnTo>
                  <a:lnTo>
                    <a:pt x="2656" y="4985"/>
                  </a:lnTo>
                  <a:lnTo>
                    <a:pt x="2586" y="5036"/>
                  </a:lnTo>
                  <a:cubicBezTo>
                    <a:pt x="2521" y="5066"/>
                    <a:pt x="2449" y="5083"/>
                    <a:pt x="2373" y="5084"/>
                  </a:cubicBezTo>
                  <a:cubicBezTo>
                    <a:pt x="2070" y="5087"/>
                    <a:pt x="1822" y="4833"/>
                    <a:pt x="1818" y="4516"/>
                  </a:cubicBezTo>
                  <a:cubicBezTo>
                    <a:pt x="1815" y="4199"/>
                    <a:pt x="2058" y="3939"/>
                    <a:pt x="2361" y="3935"/>
                  </a:cubicBezTo>
                  <a:cubicBezTo>
                    <a:pt x="2664" y="3932"/>
                    <a:pt x="2912" y="4186"/>
                    <a:pt x="2915" y="4503"/>
                  </a:cubicBezTo>
                  <a:lnTo>
                    <a:pt x="2911" y="4530"/>
                  </a:lnTo>
                  <a:close/>
                  <a:moveTo>
                    <a:pt x="9362" y="12315"/>
                  </a:moveTo>
                  <a:lnTo>
                    <a:pt x="3114" y="17099"/>
                  </a:lnTo>
                  <a:lnTo>
                    <a:pt x="3134" y="17199"/>
                  </a:lnTo>
                  <a:cubicBezTo>
                    <a:pt x="3137" y="17516"/>
                    <a:pt x="2894" y="17776"/>
                    <a:pt x="2591" y="17779"/>
                  </a:cubicBezTo>
                  <a:cubicBezTo>
                    <a:pt x="2288" y="17783"/>
                    <a:pt x="2040" y="17529"/>
                    <a:pt x="2037" y="17212"/>
                  </a:cubicBezTo>
                  <a:cubicBezTo>
                    <a:pt x="2033" y="16895"/>
                    <a:pt x="2276" y="16635"/>
                    <a:pt x="2579" y="16631"/>
                  </a:cubicBezTo>
                  <a:cubicBezTo>
                    <a:pt x="2655" y="16630"/>
                    <a:pt x="2727" y="16645"/>
                    <a:pt x="2793" y="16674"/>
                  </a:cubicBezTo>
                  <a:lnTo>
                    <a:pt x="2811" y="16686"/>
                  </a:lnTo>
                  <a:lnTo>
                    <a:pt x="9071" y="11893"/>
                  </a:lnTo>
                  <a:close/>
                  <a:moveTo>
                    <a:pt x="9515" y="10126"/>
                  </a:moveTo>
                  <a:lnTo>
                    <a:pt x="9357" y="10625"/>
                  </a:lnTo>
                  <a:lnTo>
                    <a:pt x="4073" y="8757"/>
                  </a:lnTo>
                  <a:lnTo>
                    <a:pt x="4061" y="8765"/>
                  </a:lnTo>
                  <a:cubicBezTo>
                    <a:pt x="4015" y="8786"/>
                    <a:pt x="3965" y="8798"/>
                    <a:pt x="3912" y="8799"/>
                  </a:cubicBezTo>
                  <a:cubicBezTo>
                    <a:pt x="3699" y="8801"/>
                    <a:pt x="3525" y="8623"/>
                    <a:pt x="3522" y="8400"/>
                  </a:cubicBezTo>
                  <a:cubicBezTo>
                    <a:pt x="3520" y="8177"/>
                    <a:pt x="3691" y="7995"/>
                    <a:pt x="3903" y="7992"/>
                  </a:cubicBezTo>
                  <a:cubicBezTo>
                    <a:pt x="4063" y="7990"/>
                    <a:pt x="4201" y="8090"/>
                    <a:pt x="4261" y="8234"/>
                  </a:cubicBezTo>
                  <a:lnTo>
                    <a:pt x="4268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59"/>
                  </a:lnTo>
                  <a:cubicBezTo>
                    <a:pt x="4164" y="13432"/>
                    <a:pt x="4068" y="13479"/>
                    <a:pt x="3961" y="13480"/>
                  </a:cubicBezTo>
                  <a:cubicBezTo>
                    <a:pt x="3749" y="13483"/>
                    <a:pt x="3574" y="13304"/>
                    <a:pt x="3572" y="13081"/>
                  </a:cubicBezTo>
                  <a:cubicBezTo>
                    <a:pt x="3570" y="12859"/>
                    <a:pt x="3740" y="12676"/>
                    <a:pt x="3953" y="12674"/>
                  </a:cubicBezTo>
                  <a:cubicBezTo>
                    <a:pt x="4006" y="12673"/>
                    <a:pt x="4057" y="12684"/>
                    <a:pt x="4103" y="12704"/>
                  </a:cubicBezTo>
                  <a:lnTo>
                    <a:pt x="4204" y="12773"/>
                  </a:lnTo>
                  <a:lnTo>
                    <a:pt x="9403" y="11049"/>
                  </a:lnTo>
                  <a:close/>
                  <a:moveTo>
                    <a:pt x="10150" y="9460"/>
                  </a:moveTo>
                  <a:lnTo>
                    <a:pt x="9743" y="9765"/>
                  </a:lnTo>
                  <a:lnTo>
                    <a:pt x="6574" y="5077"/>
                  </a:lnTo>
                  <a:lnTo>
                    <a:pt x="6485" y="5059"/>
                  </a:lnTo>
                  <a:cubicBezTo>
                    <a:pt x="6346" y="4999"/>
                    <a:pt x="6248" y="4857"/>
                    <a:pt x="6246" y="4690"/>
                  </a:cubicBezTo>
                  <a:cubicBezTo>
                    <a:pt x="6244" y="4468"/>
                    <a:pt x="6414" y="4285"/>
                    <a:pt x="6627" y="4282"/>
                  </a:cubicBezTo>
                  <a:cubicBezTo>
                    <a:pt x="6839" y="4280"/>
                    <a:pt x="7014" y="4458"/>
                    <a:pt x="7016" y="4681"/>
                  </a:cubicBezTo>
                  <a:lnTo>
                    <a:pt x="6996" y="4794"/>
                  </a:lnTo>
                  <a:close/>
                  <a:moveTo>
                    <a:pt x="10215" y="12178"/>
                  </a:moveTo>
                  <a:lnTo>
                    <a:pt x="6945" y="16830"/>
                  </a:lnTo>
                  <a:lnTo>
                    <a:pt x="6946" y="16837"/>
                  </a:lnTo>
                  <a:cubicBezTo>
                    <a:pt x="6948" y="17060"/>
                    <a:pt x="6778" y="17242"/>
                    <a:pt x="6565" y="17245"/>
                  </a:cubicBezTo>
                  <a:cubicBezTo>
                    <a:pt x="6352" y="17247"/>
                    <a:pt x="6178" y="17069"/>
                    <a:pt x="6176" y="16846"/>
                  </a:cubicBezTo>
                  <a:cubicBezTo>
                    <a:pt x="6173" y="16623"/>
                    <a:pt x="6344" y="16441"/>
                    <a:pt x="6557" y="16438"/>
                  </a:cubicBezTo>
                  <a:lnTo>
                    <a:pt x="6598" y="16447"/>
                  </a:lnTo>
                  <a:lnTo>
                    <a:pt x="9817" y="11867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6" y="1211"/>
                  </a:lnTo>
                  <a:lnTo>
                    <a:pt x="7371" y="1180"/>
                  </a:lnTo>
                  <a:cubicBezTo>
                    <a:pt x="7173" y="1095"/>
                    <a:pt x="7033" y="893"/>
                    <a:pt x="7030" y="655"/>
                  </a:cubicBezTo>
                  <a:cubicBezTo>
                    <a:pt x="7027" y="338"/>
                    <a:pt x="7270" y="78"/>
                    <a:pt x="7573" y="74"/>
                  </a:cubicBezTo>
                  <a:cubicBezTo>
                    <a:pt x="7876" y="71"/>
                    <a:pt x="8124" y="325"/>
                    <a:pt x="8127" y="642"/>
                  </a:cubicBezTo>
                  <a:cubicBezTo>
                    <a:pt x="8128" y="721"/>
                    <a:pt x="8114" y="797"/>
                    <a:pt x="8087" y="866"/>
                  </a:cubicBezTo>
                  <a:lnTo>
                    <a:pt x="7991" y="1018"/>
                  </a:lnTo>
                  <a:close/>
                  <a:moveTo>
                    <a:pt x="10498" y="12913"/>
                  </a:moveTo>
                  <a:lnTo>
                    <a:pt x="8167" y="20471"/>
                  </a:lnTo>
                  <a:lnTo>
                    <a:pt x="8237" y="20519"/>
                  </a:lnTo>
                  <a:cubicBezTo>
                    <a:pt x="8337" y="20622"/>
                    <a:pt x="8400" y="20765"/>
                    <a:pt x="8402" y="20923"/>
                  </a:cubicBezTo>
                  <a:cubicBezTo>
                    <a:pt x="8405" y="21240"/>
                    <a:pt x="8162" y="21500"/>
                    <a:pt x="7860" y="21504"/>
                  </a:cubicBezTo>
                  <a:cubicBezTo>
                    <a:pt x="7557" y="21507"/>
                    <a:pt x="7308" y="21253"/>
                    <a:pt x="7305" y="20936"/>
                  </a:cubicBezTo>
                  <a:cubicBezTo>
                    <a:pt x="7302" y="20698"/>
                    <a:pt x="7438" y="20492"/>
                    <a:pt x="7634" y="20403"/>
                  </a:cubicBezTo>
                  <a:lnTo>
                    <a:pt x="7671" y="20395"/>
                  </a:lnTo>
                  <a:lnTo>
                    <a:pt x="10028" y="12752"/>
                  </a:lnTo>
                  <a:close/>
                  <a:moveTo>
                    <a:pt x="11207" y="18187"/>
                  </a:moveTo>
                  <a:cubicBezTo>
                    <a:pt x="11209" y="18409"/>
                    <a:pt x="11039" y="18592"/>
                    <a:pt x="10826" y="18594"/>
                  </a:cubicBezTo>
                  <a:cubicBezTo>
                    <a:pt x="10613" y="18597"/>
                    <a:pt x="10439" y="18419"/>
                    <a:pt x="10437" y="18196"/>
                  </a:cubicBezTo>
                  <a:cubicBezTo>
                    <a:pt x="10436" y="18085"/>
                    <a:pt x="10478" y="17983"/>
                    <a:pt x="10546" y="17909"/>
                  </a:cubicBezTo>
                  <a:lnTo>
                    <a:pt x="10565" y="17896"/>
                  </a:lnTo>
                  <a:lnTo>
                    <a:pt x="10616" y="12281"/>
                  </a:lnTo>
                  <a:lnTo>
                    <a:pt x="11111" y="12286"/>
                  </a:lnTo>
                  <a:lnTo>
                    <a:pt x="11061" y="17882"/>
                  </a:lnTo>
                  <a:lnTo>
                    <a:pt x="11091" y="17903"/>
                  </a:lnTo>
                  <a:cubicBezTo>
                    <a:pt x="11162" y="17975"/>
                    <a:pt x="11206" y="18075"/>
                    <a:pt x="11207" y="18187"/>
                  </a:cubicBezTo>
                  <a:close/>
                  <a:moveTo>
                    <a:pt x="11250" y="3255"/>
                  </a:moveTo>
                  <a:cubicBezTo>
                    <a:pt x="11252" y="3366"/>
                    <a:pt x="11210" y="3468"/>
                    <a:pt x="11141" y="3541"/>
                  </a:cubicBezTo>
                  <a:lnTo>
                    <a:pt x="11093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8" y="3549"/>
                  </a:lnTo>
                  <a:lnTo>
                    <a:pt x="10596" y="3548"/>
                  </a:lnTo>
                  <a:cubicBezTo>
                    <a:pt x="10526" y="3476"/>
                    <a:pt x="10481" y="3375"/>
                    <a:pt x="10480" y="3264"/>
                  </a:cubicBezTo>
                  <a:cubicBezTo>
                    <a:pt x="10478" y="3041"/>
                    <a:pt x="10648" y="2859"/>
                    <a:pt x="10861" y="2856"/>
                  </a:cubicBezTo>
                  <a:cubicBezTo>
                    <a:pt x="11074" y="2854"/>
                    <a:pt x="11248" y="3032"/>
                    <a:pt x="11250" y="3255"/>
                  </a:cubicBezTo>
                  <a:close/>
                  <a:moveTo>
                    <a:pt x="14646" y="21012"/>
                  </a:moveTo>
                  <a:cubicBezTo>
                    <a:pt x="14650" y="21329"/>
                    <a:pt x="14407" y="21589"/>
                    <a:pt x="14104" y="21592"/>
                  </a:cubicBezTo>
                  <a:cubicBezTo>
                    <a:pt x="13801" y="21596"/>
                    <a:pt x="13553" y="21342"/>
                    <a:pt x="13549" y="21025"/>
                  </a:cubicBezTo>
                  <a:cubicBezTo>
                    <a:pt x="13548" y="20945"/>
                    <a:pt x="13563" y="20870"/>
                    <a:pt x="13590" y="20801"/>
                  </a:cubicBezTo>
                  <a:lnTo>
                    <a:pt x="13684" y="20651"/>
                  </a:lnTo>
                  <a:lnTo>
                    <a:pt x="11297" y="12896"/>
                  </a:lnTo>
                  <a:lnTo>
                    <a:pt x="11771" y="12734"/>
                  </a:lnTo>
                  <a:lnTo>
                    <a:pt x="14148" y="20455"/>
                  </a:lnTo>
                  <a:lnTo>
                    <a:pt x="14306" y="20487"/>
                  </a:lnTo>
                  <a:cubicBezTo>
                    <a:pt x="14504" y="20571"/>
                    <a:pt x="14644" y="20774"/>
                    <a:pt x="14646" y="21012"/>
                  </a:cubicBezTo>
                  <a:close/>
                  <a:moveTo>
                    <a:pt x="14478" y="567"/>
                  </a:moveTo>
                  <a:cubicBezTo>
                    <a:pt x="14481" y="805"/>
                    <a:pt x="14345" y="1011"/>
                    <a:pt x="14149" y="1100"/>
                  </a:cubicBezTo>
                  <a:lnTo>
                    <a:pt x="14012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0" y="976"/>
                  </a:lnTo>
                  <a:lnTo>
                    <a:pt x="13426" y="803"/>
                  </a:lnTo>
                  <a:cubicBezTo>
                    <a:pt x="13398" y="735"/>
                    <a:pt x="13382" y="660"/>
                    <a:pt x="13381" y="580"/>
                  </a:cubicBezTo>
                  <a:cubicBezTo>
                    <a:pt x="13378" y="263"/>
                    <a:pt x="13620" y="3"/>
                    <a:pt x="13923" y="0"/>
                  </a:cubicBezTo>
                  <a:cubicBezTo>
                    <a:pt x="14226" y="-4"/>
                    <a:pt x="14475" y="250"/>
                    <a:pt x="14478" y="567"/>
                  </a:cubicBezTo>
                  <a:close/>
                  <a:moveTo>
                    <a:pt x="15403" y="16895"/>
                  </a:moveTo>
                  <a:cubicBezTo>
                    <a:pt x="15405" y="17118"/>
                    <a:pt x="15235" y="17300"/>
                    <a:pt x="15022" y="17303"/>
                  </a:cubicBezTo>
                  <a:cubicBezTo>
                    <a:pt x="14809" y="17305"/>
                    <a:pt x="14635" y="17127"/>
                    <a:pt x="14633" y="16904"/>
                  </a:cubicBezTo>
                  <a:lnTo>
                    <a:pt x="14652" y="16800"/>
                  </a:lnTo>
                  <a:lnTo>
                    <a:pt x="11508" y="12150"/>
                  </a:lnTo>
                  <a:lnTo>
                    <a:pt x="11915" y="11845"/>
                  </a:lnTo>
                  <a:lnTo>
                    <a:pt x="15066" y="16507"/>
                  </a:lnTo>
                  <a:lnTo>
                    <a:pt x="15164" y="16526"/>
                  </a:lnTo>
                  <a:cubicBezTo>
                    <a:pt x="15303" y="16586"/>
                    <a:pt x="15401" y="16728"/>
                    <a:pt x="15403" y="16895"/>
                  </a:cubicBezTo>
                  <a:close/>
                  <a:moveTo>
                    <a:pt x="15396" y="4746"/>
                  </a:moveTo>
                  <a:cubicBezTo>
                    <a:pt x="15398" y="4913"/>
                    <a:pt x="15303" y="5057"/>
                    <a:pt x="15165" y="5120"/>
                  </a:cubicBezTo>
                  <a:lnTo>
                    <a:pt x="15077" y="5140"/>
                  </a:lnTo>
                  <a:lnTo>
                    <a:pt x="11842" y="9741"/>
                  </a:lnTo>
                  <a:lnTo>
                    <a:pt x="11444" y="9430"/>
                  </a:lnTo>
                  <a:lnTo>
                    <a:pt x="14650" y="4871"/>
                  </a:lnTo>
                  <a:lnTo>
                    <a:pt x="14626" y="4755"/>
                  </a:lnTo>
                  <a:cubicBezTo>
                    <a:pt x="14624" y="4532"/>
                    <a:pt x="14794" y="4350"/>
                    <a:pt x="15007" y="4347"/>
                  </a:cubicBezTo>
                  <a:cubicBezTo>
                    <a:pt x="15220" y="4345"/>
                    <a:pt x="15394" y="4523"/>
                    <a:pt x="15396" y="4746"/>
                  </a:cubicBezTo>
                  <a:close/>
                  <a:moveTo>
                    <a:pt x="18016" y="8506"/>
                  </a:moveTo>
                  <a:cubicBezTo>
                    <a:pt x="18018" y="8729"/>
                    <a:pt x="17848" y="8911"/>
                    <a:pt x="17635" y="8914"/>
                  </a:cubicBezTo>
                  <a:cubicBezTo>
                    <a:pt x="17582" y="8914"/>
                    <a:pt x="17531" y="8904"/>
                    <a:pt x="17485" y="8884"/>
                  </a:cubicBezTo>
                  <a:lnTo>
                    <a:pt x="17430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5" y="8229"/>
                  </a:lnTo>
                  <a:cubicBezTo>
                    <a:pt x="17424" y="8155"/>
                    <a:pt x="17520" y="8109"/>
                    <a:pt x="17626" y="8107"/>
                  </a:cubicBezTo>
                  <a:cubicBezTo>
                    <a:pt x="17839" y="8105"/>
                    <a:pt x="18013" y="8283"/>
                    <a:pt x="18016" y="8506"/>
                  </a:cubicBezTo>
                  <a:close/>
                  <a:moveTo>
                    <a:pt x="18076" y="13164"/>
                  </a:moveTo>
                  <a:cubicBezTo>
                    <a:pt x="18079" y="13386"/>
                    <a:pt x="17908" y="13569"/>
                    <a:pt x="17696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6"/>
                    <a:pt x="17687" y="12765"/>
                  </a:cubicBezTo>
                  <a:cubicBezTo>
                    <a:pt x="17900" y="12762"/>
                    <a:pt x="18074" y="12941"/>
                    <a:pt x="18076" y="13164"/>
                  </a:cubicBezTo>
                  <a:close/>
                  <a:moveTo>
                    <a:pt x="19533" y="4433"/>
                  </a:moveTo>
                  <a:cubicBezTo>
                    <a:pt x="19536" y="4750"/>
                    <a:pt x="19294" y="5010"/>
                    <a:pt x="18991" y="5013"/>
                  </a:cubicBezTo>
                  <a:lnTo>
                    <a:pt x="18785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2" y="4574"/>
                  </a:lnTo>
                  <a:lnTo>
                    <a:pt x="18436" y="4445"/>
                  </a:lnTo>
                  <a:cubicBezTo>
                    <a:pt x="18433" y="4128"/>
                    <a:pt x="18676" y="3868"/>
                    <a:pt x="18978" y="3865"/>
                  </a:cubicBezTo>
                  <a:cubicBezTo>
                    <a:pt x="19281" y="3861"/>
                    <a:pt x="19530" y="4115"/>
                    <a:pt x="19533" y="4433"/>
                  </a:cubicBezTo>
                  <a:close/>
                  <a:moveTo>
                    <a:pt x="19798" y="17102"/>
                  </a:moveTo>
                  <a:cubicBezTo>
                    <a:pt x="19801" y="17419"/>
                    <a:pt x="19559" y="17679"/>
                    <a:pt x="19256" y="17683"/>
                  </a:cubicBezTo>
                  <a:cubicBezTo>
                    <a:pt x="18953" y="17686"/>
                    <a:pt x="18704" y="17432"/>
                    <a:pt x="18701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7" y="16613"/>
                  </a:lnTo>
                  <a:lnTo>
                    <a:pt x="19030" y="16582"/>
                  </a:lnTo>
                  <a:cubicBezTo>
                    <a:pt x="19096" y="16552"/>
                    <a:pt x="19168" y="16535"/>
                    <a:pt x="19243" y="16534"/>
                  </a:cubicBezTo>
                  <a:cubicBezTo>
                    <a:pt x="19546" y="16531"/>
                    <a:pt x="19795" y="16785"/>
                    <a:pt x="19798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300"/>
                  </a:cubicBezTo>
                  <a:cubicBezTo>
                    <a:pt x="20900" y="11302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5"/>
                  </a:lnTo>
                  <a:lnTo>
                    <a:pt x="12900" y="10470"/>
                  </a:lnTo>
                  <a:lnTo>
                    <a:pt x="20562" y="10470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2"/>
                  </a:cubicBezTo>
                  <a:cubicBezTo>
                    <a:pt x="21342" y="10148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DCB6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238" name="TextBox 6"/>
          <p:cNvSpPr txBox="1"/>
          <p:nvPr/>
        </p:nvSpPr>
        <p:spPr>
          <a:xfrm>
            <a:off x="1292850" y="5828052"/>
            <a:ext cx="14053187" cy="124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4400">
              <a:lnSpc>
                <a:spcPct val="100000"/>
              </a:lnSpc>
              <a:spcBef>
                <a:spcPts val="1200"/>
              </a:spcBef>
              <a:defRPr spc="122" sz="6100">
                <a:solidFill>
                  <a:srgbClr val="F5F6F5"/>
                </a:solidFill>
                <a:latin typeface="Kanit Bold"/>
                <a:ea typeface="Kanit Bold"/>
                <a:cs typeface="Kanit Bold"/>
                <a:sym typeface="Kanit Bold"/>
              </a:defRPr>
            </a:lvl1pPr>
          </a:lstStyle>
          <a:p>
            <a:pPr/>
            <a:r>
              <a:t>ตัวอย่าง Prompt ในงานวิจัย...</a:t>
            </a:r>
          </a:p>
        </p:txBody>
      </p:sp>
      <p:sp>
        <p:nvSpPr>
          <p:cNvPr id="239" name="Rounded Rectangle"/>
          <p:cNvSpPr/>
          <p:nvPr/>
        </p:nvSpPr>
        <p:spPr>
          <a:xfrm>
            <a:off x="12060707" y="10911275"/>
            <a:ext cx="6127566" cy="739198"/>
          </a:xfrm>
          <a:prstGeom prst="roundRect">
            <a:avLst>
              <a:gd name="adj" fmla="val 27634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0" name="TextBox 6"/>
          <p:cNvSpPr txBox="1"/>
          <p:nvPr/>
        </p:nvSpPr>
        <p:spPr>
          <a:xfrm>
            <a:off x="3788090" y="10892254"/>
            <a:ext cx="1405318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4400">
              <a:lnSpc>
                <a:spcPct val="100000"/>
              </a:lnSpc>
              <a:spcBef>
                <a:spcPts val="1200"/>
              </a:spcBef>
              <a:defRPr spc="68" sz="3400">
                <a:solidFill>
                  <a:srgbClr val="F5F6F5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โดย ดร.ดรุณี  ปัญจรัตนากร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1"/>
          <p:cNvSpPr txBox="1"/>
          <p:nvPr/>
        </p:nvSpPr>
        <p:spPr>
          <a:xfrm>
            <a:off x="4636117" y="-586051"/>
            <a:ext cx="24371300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วัตถุประสงค์การวิจัย</a:t>
            </a:r>
          </a:p>
        </p:txBody>
      </p:sp>
      <p:grpSp>
        <p:nvGrpSpPr>
          <p:cNvPr id="432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429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43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437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433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4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5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6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442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438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39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0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41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444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5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48" name="pasted-movie.png"/>
          <p:cNvGrpSpPr/>
          <p:nvPr/>
        </p:nvGrpSpPr>
        <p:grpSpPr>
          <a:xfrm>
            <a:off x="1584071" y="3335383"/>
            <a:ext cx="21653468" cy="8513132"/>
            <a:chOff x="0" y="0"/>
            <a:chExt cx="21653467" cy="8513130"/>
          </a:xfrm>
        </p:grpSpPr>
        <p:pic>
          <p:nvPicPr>
            <p:cNvPr id="447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21221668" cy="79543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6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653468" cy="85131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3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4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5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466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460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456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7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8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59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465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461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2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3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64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467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9" name="จงเขียนนิยามศัพท์เฉพาะ พร้อมระบุความหมายของการวิจัย 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ี่สอดคล้องกับวัตถุประสงค์งานวิจัย"/>
          <p:cNvSpPr txBox="1"/>
          <p:nvPr/>
        </p:nvSpPr>
        <p:spPr>
          <a:xfrm>
            <a:off x="2948945" y="5880935"/>
            <a:ext cx="19058329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8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จงเขียนนิยามศัพท์เฉพาะ พร้อมระบุความหมายของการวิจัย </a:t>
            </a:r>
            <a:r>
              <a:rPr>
                <a:solidFill>
                  <a:srgbClr val="C1364E"/>
                </a:solidFill>
              </a:rPr>
              <a:t>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ที่สอดคล้องกับวัตถุประสงค์งานวิจัย</a:t>
            </a:r>
          </a:p>
        </p:txBody>
      </p:sp>
      <p:sp>
        <p:nvSpPr>
          <p:cNvPr id="470" name="TextBox 1"/>
          <p:cNvSpPr txBox="1"/>
          <p:nvPr/>
        </p:nvSpPr>
        <p:spPr>
          <a:xfrm>
            <a:off x="-331779" y="-4895076"/>
            <a:ext cx="24371299" cy="9197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นิยามศัพท์เฉพาะ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Box 1"/>
          <p:cNvSpPr txBox="1"/>
          <p:nvPr/>
        </p:nvSpPr>
        <p:spPr>
          <a:xfrm>
            <a:off x="5130306" y="-586051"/>
            <a:ext cx="24371300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นิยามศัพท์เฉพาะ</a:t>
            </a:r>
          </a:p>
        </p:txBody>
      </p:sp>
      <p:grpSp>
        <p:nvGrpSpPr>
          <p:cNvPr id="478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475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89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483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479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80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81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82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488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484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85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86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87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490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1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94" name="pasted-movie.png"/>
          <p:cNvGrpSpPr/>
          <p:nvPr/>
        </p:nvGrpSpPr>
        <p:grpSpPr>
          <a:xfrm>
            <a:off x="337444" y="2780942"/>
            <a:ext cx="12816964" cy="6876582"/>
            <a:chOff x="0" y="0"/>
            <a:chExt cx="12816963" cy="6876581"/>
          </a:xfrm>
        </p:grpSpPr>
        <p:pic>
          <p:nvPicPr>
            <p:cNvPr id="493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2385164" cy="63177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2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2816964" cy="6876583"/>
            </a:xfrm>
            <a:prstGeom prst="rect">
              <a:avLst/>
            </a:prstGeom>
            <a:effectLst/>
          </p:spPr>
        </p:pic>
      </p:grpSp>
      <p:grpSp>
        <p:nvGrpSpPr>
          <p:cNvPr id="497" name="pasted-movie.png"/>
          <p:cNvGrpSpPr/>
          <p:nvPr/>
        </p:nvGrpSpPr>
        <p:grpSpPr>
          <a:xfrm>
            <a:off x="13437806" y="3533201"/>
            <a:ext cx="10762898" cy="5974295"/>
            <a:chOff x="0" y="0"/>
            <a:chExt cx="10762897" cy="5974294"/>
          </a:xfrm>
        </p:grpSpPr>
        <p:pic>
          <p:nvPicPr>
            <p:cNvPr id="496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10331098" cy="54154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5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762898" cy="597429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2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3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4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15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509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505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06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07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08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514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510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11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12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13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516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7" name="Slide Number"/>
          <p:cNvSpPr txBox="1"/>
          <p:nvPr>
            <p:ph type="sldNum" sz="quarter" idx="2"/>
          </p:nvPr>
        </p:nvSpPr>
        <p:spPr>
          <a:xfrm>
            <a:off x="17872134" y="12311443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8" name="ประโยชน์ที่คาดว่าจะได้รับของการวิจัย 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ี่สอดคล้องกับวัตถุประสงค์งานวิจัย"/>
          <p:cNvSpPr txBox="1"/>
          <p:nvPr/>
        </p:nvSpPr>
        <p:spPr>
          <a:xfrm>
            <a:off x="3026974" y="6433385"/>
            <a:ext cx="19058330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8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ประโยชน์ที่คาดว่าจะได้รับของการวิจัย </a:t>
            </a:r>
            <a:r>
              <a:rPr>
                <a:solidFill>
                  <a:srgbClr val="C1364E"/>
                </a:solidFill>
              </a:rPr>
              <a:t>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ที่สอดคล้องกับวัตถุประสงค์งานวิจัย</a:t>
            </a:r>
          </a:p>
        </p:txBody>
      </p:sp>
      <p:sp>
        <p:nvSpPr>
          <p:cNvPr id="519" name="TextBox 1"/>
          <p:cNvSpPr txBox="1"/>
          <p:nvPr/>
        </p:nvSpPr>
        <p:spPr>
          <a:xfrm>
            <a:off x="-331779" y="-1046976"/>
            <a:ext cx="24371299" cy="5349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276" sz="138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276" sz="138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ประโยชน์ที่คาดว่าจะได้รับ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Box 1"/>
          <p:cNvSpPr txBox="1"/>
          <p:nvPr/>
        </p:nvSpPr>
        <p:spPr>
          <a:xfrm>
            <a:off x="3855820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ประโยชน์ที่คาดว่าจะได้รับ</a:t>
            </a:r>
          </a:p>
        </p:txBody>
      </p:sp>
      <p:grpSp>
        <p:nvGrpSpPr>
          <p:cNvPr id="527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524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38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532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528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9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30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31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537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533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34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35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36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539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0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43" name="pasted-movie.png"/>
          <p:cNvGrpSpPr/>
          <p:nvPr/>
        </p:nvGrpSpPr>
        <p:grpSpPr>
          <a:xfrm>
            <a:off x="486930" y="3215933"/>
            <a:ext cx="12188411" cy="8208298"/>
            <a:chOff x="0" y="0"/>
            <a:chExt cx="12188410" cy="8208297"/>
          </a:xfrm>
        </p:grpSpPr>
        <p:pic>
          <p:nvPicPr>
            <p:cNvPr id="542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1756611" cy="76494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1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188411" cy="8208298"/>
            </a:xfrm>
            <a:prstGeom prst="rect">
              <a:avLst/>
            </a:prstGeom>
            <a:effectLst/>
          </p:spPr>
        </p:pic>
      </p:grpSp>
      <p:grpSp>
        <p:nvGrpSpPr>
          <p:cNvPr id="546" name="pasted-movie.png"/>
          <p:cNvGrpSpPr/>
          <p:nvPr/>
        </p:nvGrpSpPr>
        <p:grpSpPr>
          <a:xfrm>
            <a:off x="13044485" y="4024321"/>
            <a:ext cx="10855736" cy="6898603"/>
            <a:chOff x="0" y="0"/>
            <a:chExt cx="10855734" cy="6898602"/>
          </a:xfrm>
        </p:grpSpPr>
        <p:pic>
          <p:nvPicPr>
            <p:cNvPr id="545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10423935" cy="63398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4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855735" cy="689860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Rectangle"/>
          <p:cNvSpPr/>
          <p:nvPr/>
        </p:nvSpPr>
        <p:spPr>
          <a:xfrm>
            <a:off x="3918" y="4447278"/>
            <a:ext cx="24376164" cy="3774325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1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2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3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64" name="Graphic 16"/>
          <p:cNvGrpSpPr/>
          <p:nvPr/>
        </p:nvGrpSpPr>
        <p:grpSpPr>
          <a:xfrm>
            <a:off x="2289700" y="5150973"/>
            <a:ext cx="880352" cy="924925"/>
            <a:chOff x="0" y="0"/>
            <a:chExt cx="880351" cy="924923"/>
          </a:xfrm>
        </p:grpSpPr>
        <p:grpSp>
          <p:nvGrpSpPr>
            <p:cNvPr id="558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554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55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56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57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563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559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60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61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62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565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6" name="TextBox 1"/>
          <p:cNvSpPr txBox="1"/>
          <p:nvPr/>
        </p:nvSpPr>
        <p:spPr>
          <a:xfrm>
            <a:off x="6350" y="4866320"/>
            <a:ext cx="24371299" cy="2936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pc="-150" sz="15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บทที่ 2</a:t>
            </a:r>
          </a:p>
        </p:txBody>
      </p:sp>
      <p:sp>
        <p:nvSpPr>
          <p:cNvPr id="5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2" name="TextBox 1"/>
          <p:cNvSpPr txBox="1"/>
          <p:nvPr/>
        </p:nvSpPr>
        <p:spPr>
          <a:xfrm>
            <a:off x="-331779" y="-1859776"/>
            <a:ext cx="24371299" cy="6162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แนวคิดและทฤษฎี</a:t>
            </a:r>
          </a:p>
        </p:txBody>
      </p:sp>
      <p:sp>
        <p:nvSpPr>
          <p:cNvPr id="573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4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5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86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580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576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77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78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79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585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581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82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83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84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587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8" name="จงเขียนแนวคิดและทฤษฎี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ี่สอดคล้องกับวัตถุประสงค์ของงานวิจัยและคำนิยามศัพท์เฉพาะ แสดงผลเป็นข้อ"/>
          <p:cNvSpPr txBox="1"/>
          <p:nvPr/>
        </p:nvSpPr>
        <p:spPr>
          <a:xfrm>
            <a:off x="2948945" y="5880935"/>
            <a:ext cx="19058329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8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จงเขียนแนวคิดและทฤษฎี</a:t>
            </a:r>
            <a:r>
              <a:rPr>
                <a:solidFill>
                  <a:srgbClr val="C1364E"/>
                </a:solidFill>
              </a:rPr>
              <a:t>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</a:t>
            </a:r>
            <a:r>
              <a:t> </a:t>
            </a:r>
            <a:r>
              <a:rPr>
                <a:solidFill>
                  <a:srgbClr val="C1364E"/>
                </a:solidFill>
              </a:rPr>
              <a:t>ที่สอดคล้องกับวัตถุประสงค์ของงานวิจัยและคำนิยามศัพท์เฉพาะ</a:t>
            </a:r>
            <a:r>
              <a:rPr>
                <a:solidFill>
                  <a:srgbClr val="2C8C7C"/>
                </a:solidFill>
              </a:rPr>
              <a:t> แสดงผลเป็นข้อ </a:t>
            </a:r>
          </a:p>
        </p:txBody>
      </p:sp>
      <p:sp>
        <p:nvSpPr>
          <p:cNvPr id="589" name="Slide Number"/>
          <p:cNvSpPr txBox="1"/>
          <p:nvPr>
            <p:ph type="sldNum" sz="quarter" idx="2"/>
          </p:nvPr>
        </p:nvSpPr>
        <p:spPr>
          <a:xfrm>
            <a:off x="18184253" y="12500459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Box 1"/>
          <p:cNvSpPr txBox="1"/>
          <p:nvPr/>
        </p:nvSpPr>
        <p:spPr>
          <a:xfrm>
            <a:off x="4739805" y="-586051"/>
            <a:ext cx="24371300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แนวคิดและทฤษฎี</a:t>
            </a:r>
          </a:p>
        </p:txBody>
      </p:sp>
      <p:grpSp>
        <p:nvGrpSpPr>
          <p:cNvPr id="597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594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08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602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598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99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00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01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607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603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04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05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06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609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0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13" name="pasted-movie.png"/>
          <p:cNvGrpSpPr/>
          <p:nvPr/>
        </p:nvGrpSpPr>
        <p:grpSpPr>
          <a:xfrm>
            <a:off x="225469" y="2879804"/>
            <a:ext cx="10676654" cy="9072129"/>
            <a:chOff x="0" y="0"/>
            <a:chExt cx="10676652" cy="9072128"/>
          </a:xfrm>
        </p:grpSpPr>
        <p:pic>
          <p:nvPicPr>
            <p:cNvPr id="612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0244853" cy="85133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1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676653" cy="9072129"/>
            </a:xfrm>
            <a:prstGeom prst="rect">
              <a:avLst/>
            </a:prstGeom>
            <a:effectLst/>
          </p:spPr>
        </p:pic>
      </p:grpSp>
      <p:grpSp>
        <p:nvGrpSpPr>
          <p:cNvPr id="616" name="pasted-movie.png"/>
          <p:cNvGrpSpPr/>
          <p:nvPr/>
        </p:nvGrpSpPr>
        <p:grpSpPr>
          <a:xfrm>
            <a:off x="11043312" y="2882678"/>
            <a:ext cx="13152581" cy="8998746"/>
            <a:chOff x="0" y="0"/>
            <a:chExt cx="13152580" cy="8998744"/>
          </a:xfrm>
        </p:grpSpPr>
        <p:pic>
          <p:nvPicPr>
            <p:cNvPr id="615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2720781" cy="84399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4" name="pasted-movie.png" descr="pasted-movie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152581" cy="89987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9" name="TextBox 1"/>
          <p:cNvSpPr txBox="1"/>
          <p:nvPr/>
        </p:nvSpPr>
        <p:spPr>
          <a:xfrm>
            <a:off x="-331779" y="-1859776"/>
            <a:ext cx="24371299" cy="6162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วิเคราะห์ทฤษฎี</a:t>
            </a:r>
          </a:p>
        </p:txBody>
      </p:sp>
      <p:sp>
        <p:nvSpPr>
          <p:cNvPr id="620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1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2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33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627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623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24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25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26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632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628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29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30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31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634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6" name="จงเขียนตารางวิเคราะห์ทฤษฎีจัดการทรัพยากรมนุษย์ 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ว่ามีแนวคิดของนักวิชาการท่านใดบ้าง พร้อมอ้างอิง Style APA 7th และความถี่ แสดงผลในรูปแบบข"/>
          <p:cNvSpPr txBox="1"/>
          <p:nvPr/>
        </p:nvSpPr>
        <p:spPr>
          <a:xfrm>
            <a:off x="3052984" y="6160335"/>
            <a:ext cx="19058330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0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จงเขียนตารางวิเคราะห์ทฤษฎีจัดการทรัพยากรมนุษย์ </a:t>
            </a:r>
            <a:r>
              <a:rPr>
                <a:solidFill>
                  <a:srgbClr val="C1364E"/>
                </a:solidFill>
              </a:rPr>
              <a:t>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ว่ามีแนวคิดของนักวิชาการท่านใดบ้าง พร้อมอ้างอิง Style APA 7th และความถี่</a:t>
            </a:r>
            <a:r>
              <a:rPr>
                <a:solidFill>
                  <a:srgbClr val="3370A6"/>
                </a:solidFill>
              </a:rPr>
              <a:t> </a:t>
            </a:r>
            <a:r>
              <a:rPr>
                <a:solidFill>
                  <a:srgbClr val="2C8C7C"/>
                </a:solidFill>
              </a:rPr>
              <a:t>แสดงผลในรูปแบบของตาราง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Box 1"/>
          <p:cNvSpPr txBox="1"/>
          <p:nvPr/>
        </p:nvSpPr>
        <p:spPr>
          <a:xfrm>
            <a:off x="8381547" y="1130604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วิเคราะห์ทฤษฎี</a:t>
            </a:r>
          </a:p>
        </p:txBody>
      </p:sp>
      <p:grpSp>
        <p:nvGrpSpPr>
          <p:cNvPr id="644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641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55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649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645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46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47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48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654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650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51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52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53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656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7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60" name="pasted-movie.png"/>
          <p:cNvGrpSpPr/>
          <p:nvPr/>
        </p:nvGrpSpPr>
        <p:grpSpPr>
          <a:xfrm>
            <a:off x="1468491" y="883327"/>
            <a:ext cx="15176908" cy="12416922"/>
            <a:chOff x="0" y="0"/>
            <a:chExt cx="15176907" cy="12416920"/>
          </a:xfrm>
        </p:grpSpPr>
        <p:pic>
          <p:nvPicPr>
            <p:cNvPr id="659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4745108" cy="118581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8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176908" cy="1241692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"/>
          <p:cNvSpPr/>
          <p:nvPr/>
        </p:nvSpPr>
        <p:spPr>
          <a:xfrm>
            <a:off x="3918" y="4447278"/>
            <a:ext cx="24376164" cy="3774325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5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6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7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258" name="Graphic 16"/>
          <p:cNvGrpSpPr/>
          <p:nvPr/>
        </p:nvGrpSpPr>
        <p:grpSpPr>
          <a:xfrm>
            <a:off x="2289700" y="5150973"/>
            <a:ext cx="880352" cy="924925"/>
            <a:chOff x="0" y="0"/>
            <a:chExt cx="880351" cy="924923"/>
          </a:xfrm>
        </p:grpSpPr>
        <p:grpSp>
          <p:nvGrpSpPr>
            <p:cNvPr id="252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248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49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0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1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257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253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4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5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56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259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0" name="TextBox 1"/>
          <p:cNvSpPr txBox="1"/>
          <p:nvPr/>
        </p:nvSpPr>
        <p:spPr>
          <a:xfrm>
            <a:off x="6350" y="4866320"/>
            <a:ext cx="24371299" cy="2936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pc="-150" sz="15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บทที่ 1</a:t>
            </a:r>
          </a:p>
        </p:txBody>
      </p:sp>
      <p:sp>
        <p:nvSpPr>
          <p:cNvPr id="2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3" name="TextBox 1"/>
          <p:cNvSpPr txBox="1"/>
          <p:nvPr/>
        </p:nvSpPr>
        <p:spPr>
          <a:xfrm>
            <a:off x="-331779" y="-1859776"/>
            <a:ext cx="24371299" cy="6162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งานวิจัยที่เกี่ยวข้อง</a:t>
            </a:r>
          </a:p>
        </p:txBody>
      </p:sp>
      <p:sp>
        <p:nvSpPr>
          <p:cNvPr id="664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5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6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77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671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667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68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69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70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676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672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73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74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75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678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0" name="จงเขียนงานวิจัยที่เกี่ยวข้องกับ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ั้งในประเทศไทย จำนวน 10 เรื่อง และต่างประเทศ จำนวน 10 เรื่อง และสรุปงานวิจัยที่เกี่ยวข้องกับงานวิจัยนี้ พ"/>
          <p:cNvSpPr txBox="1"/>
          <p:nvPr/>
        </p:nvSpPr>
        <p:spPr>
          <a:xfrm>
            <a:off x="3052984" y="6160335"/>
            <a:ext cx="19058330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0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จงเขียนงานวิจัยที่เกี่ยวข้อง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กับงานวิจัยเรื่อง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ทั้งในประเทศไทย จำนวน 10 เรื่อง และต่างประเทศ จำนวน 10 เรื่อง และสรุปงานวิจัยที่เกี่ยวข้องกับงานวิจัยนี้ พร้อมอ้างอิง APA 7th Style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5" name="TextBox 1"/>
          <p:cNvSpPr txBox="1"/>
          <p:nvPr/>
        </p:nvSpPr>
        <p:spPr>
          <a:xfrm>
            <a:off x="-514945" y="-37416"/>
            <a:ext cx="24371299" cy="34696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78" sz="8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78" sz="8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งานวิจัยที่เกี่ยวข้องไทยและต่างประเทศ</a:t>
            </a:r>
          </a:p>
        </p:txBody>
      </p:sp>
      <p:sp>
        <p:nvSpPr>
          <p:cNvPr id="686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7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8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99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693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689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90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91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92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698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694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95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96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97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700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2" name="จงเขียนงานวิจัยที่เกี่ยวข้องกับ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ั้งในประเทศไทย จำนวน 10 เรื่อง และต่างประเทศ จำนวน 10 เรื่อง พร้อมระบุกลุ่มตัวอย่าง ข้อค้นพบ พร้อมอ้างอิง "/>
          <p:cNvSpPr txBox="1"/>
          <p:nvPr/>
        </p:nvSpPr>
        <p:spPr>
          <a:xfrm>
            <a:off x="3052984" y="6160335"/>
            <a:ext cx="19058330" cy="369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5" sz="47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จงเขียนงานวิจัยที่เกี่ยวข้อง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กับงานวิจัยเรื่อง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ทั้งในประเทศไทย จำนวน 10 เรื่อง และต่างประเทศ จำนวน 10 เรื่อง พร้อมระบุกลุ่มตัวอย่าง ข้อค้นพบ พร้อมอ้างอิง APA 7th style </a:t>
            </a:r>
            <a:r>
              <a:rPr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rPr>
              <a:t>แสดงเป็นตาราง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Box 1"/>
          <p:cNvSpPr txBox="1"/>
          <p:nvPr/>
        </p:nvSpPr>
        <p:spPr>
          <a:xfrm>
            <a:off x="5197721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งานวิจัยที่เกี่ยวข้อง</a:t>
            </a:r>
          </a:p>
        </p:txBody>
      </p:sp>
      <p:grpSp>
        <p:nvGrpSpPr>
          <p:cNvPr id="710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707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721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715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711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12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13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14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720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716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17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18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19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722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3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26" name="pasted-movie.png"/>
          <p:cNvGrpSpPr/>
          <p:nvPr/>
        </p:nvGrpSpPr>
        <p:grpSpPr>
          <a:xfrm>
            <a:off x="452102" y="1547432"/>
            <a:ext cx="6973125" cy="6654801"/>
            <a:chOff x="0" y="0"/>
            <a:chExt cx="6973124" cy="6654800"/>
          </a:xfrm>
        </p:grpSpPr>
        <p:pic>
          <p:nvPicPr>
            <p:cNvPr id="725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6541325" cy="6096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24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973125" cy="6654800"/>
            </a:xfrm>
            <a:prstGeom prst="rect">
              <a:avLst/>
            </a:prstGeom>
            <a:effectLst/>
          </p:spPr>
        </p:pic>
      </p:grpSp>
      <p:grpSp>
        <p:nvGrpSpPr>
          <p:cNvPr id="729" name="pasted-movie.png"/>
          <p:cNvGrpSpPr/>
          <p:nvPr/>
        </p:nvGrpSpPr>
        <p:grpSpPr>
          <a:xfrm>
            <a:off x="7320476" y="4044681"/>
            <a:ext cx="8369301" cy="7188201"/>
            <a:chOff x="0" y="0"/>
            <a:chExt cx="8369300" cy="7188200"/>
          </a:xfrm>
        </p:grpSpPr>
        <p:pic>
          <p:nvPicPr>
            <p:cNvPr id="728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7937500" cy="6629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27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369300" cy="7188200"/>
            </a:xfrm>
            <a:prstGeom prst="rect">
              <a:avLst/>
            </a:prstGeom>
            <a:effectLst/>
          </p:spPr>
        </p:pic>
      </p:grpSp>
      <p:grpSp>
        <p:nvGrpSpPr>
          <p:cNvPr id="732" name="pasted-movie.png"/>
          <p:cNvGrpSpPr/>
          <p:nvPr/>
        </p:nvGrpSpPr>
        <p:grpSpPr>
          <a:xfrm>
            <a:off x="15529684" y="9910292"/>
            <a:ext cx="8369301" cy="3175001"/>
            <a:chOff x="0" y="0"/>
            <a:chExt cx="8369300" cy="3175000"/>
          </a:xfrm>
        </p:grpSpPr>
        <p:pic>
          <p:nvPicPr>
            <p:cNvPr id="731" name="pasted-movie.png" descr="pasted-movi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7937500" cy="2616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0" name="pasted-movie.png" descr="pasted-movie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369300" cy="3175000"/>
            </a:xfrm>
            <a:prstGeom prst="rect">
              <a:avLst/>
            </a:prstGeom>
            <a:effectLst/>
          </p:spPr>
        </p:pic>
      </p:grpSp>
      <p:grpSp>
        <p:nvGrpSpPr>
          <p:cNvPr id="735" name="pasted-movie.png"/>
          <p:cNvGrpSpPr/>
          <p:nvPr/>
        </p:nvGrpSpPr>
        <p:grpSpPr>
          <a:xfrm>
            <a:off x="15720184" y="2754455"/>
            <a:ext cx="7988301" cy="7213601"/>
            <a:chOff x="0" y="0"/>
            <a:chExt cx="7988300" cy="7213600"/>
          </a:xfrm>
        </p:grpSpPr>
        <p:pic>
          <p:nvPicPr>
            <p:cNvPr id="734" name="pasted-movie.png" descr="pasted-movi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7556500" cy="6654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3" name="pasted-movie.png" descr="pasted-movie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7988300" cy="7213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extBox 1"/>
          <p:cNvSpPr txBox="1"/>
          <p:nvPr/>
        </p:nvSpPr>
        <p:spPr>
          <a:xfrm>
            <a:off x="1007794" y="-883696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งานวิจัยที่เกี่ยวข้องไทยและต่างประเทศ</a:t>
            </a:r>
          </a:p>
        </p:txBody>
      </p:sp>
      <p:grpSp>
        <p:nvGrpSpPr>
          <p:cNvPr id="743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740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754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748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744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45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46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47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753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749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50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51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52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755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6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59" name="pasted-movie.png"/>
          <p:cNvGrpSpPr/>
          <p:nvPr/>
        </p:nvGrpSpPr>
        <p:grpSpPr>
          <a:xfrm>
            <a:off x="739372" y="2765237"/>
            <a:ext cx="11309809" cy="9281572"/>
            <a:chOff x="0" y="0"/>
            <a:chExt cx="11309808" cy="9281570"/>
          </a:xfrm>
        </p:grpSpPr>
        <p:pic>
          <p:nvPicPr>
            <p:cNvPr id="758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0878009" cy="87227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57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309809" cy="9281571"/>
            </a:xfrm>
            <a:prstGeom prst="rect">
              <a:avLst/>
            </a:prstGeom>
            <a:effectLst/>
          </p:spPr>
        </p:pic>
      </p:grpSp>
      <p:grpSp>
        <p:nvGrpSpPr>
          <p:cNvPr id="762" name="pasted-movie.png"/>
          <p:cNvGrpSpPr/>
          <p:nvPr/>
        </p:nvGrpSpPr>
        <p:grpSpPr>
          <a:xfrm>
            <a:off x="12696780" y="3155950"/>
            <a:ext cx="10756117" cy="10055057"/>
            <a:chOff x="0" y="0"/>
            <a:chExt cx="10756116" cy="10055056"/>
          </a:xfrm>
        </p:grpSpPr>
        <p:pic>
          <p:nvPicPr>
            <p:cNvPr id="761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10324317" cy="94962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60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756117" cy="100550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7" name="TextBox 1"/>
          <p:cNvSpPr txBox="1"/>
          <p:nvPr/>
        </p:nvSpPr>
        <p:spPr>
          <a:xfrm>
            <a:off x="-514945" y="-570816"/>
            <a:ext cx="24371299" cy="4003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206" sz="103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206" sz="103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กรอบแนวคิดและทฤษฎี</a:t>
            </a:r>
          </a:p>
        </p:txBody>
      </p:sp>
      <p:sp>
        <p:nvSpPr>
          <p:cNvPr id="768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9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0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781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775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771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72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73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74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780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776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77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78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79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782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4" name="จงเขียนกรอบแนวคิดและทฤษฎี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แสดงเป็น Flow chart"/>
          <p:cNvSpPr txBox="1"/>
          <p:nvPr/>
        </p:nvSpPr>
        <p:spPr>
          <a:xfrm>
            <a:off x="3167463" y="6337642"/>
            <a:ext cx="19058330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3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จงเขียนกรอบแนวคิดและทฤษฎี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</a:t>
            </a:r>
            <a:r>
              <a:rPr>
                <a:solidFill>
                  <a:schemeClr val="accent2">
                    <a:hueOff val="192982"/>
                    <a:satOff val="17755"/>
                    <a:lumOff val="-28483"/>
                  </a:schemeClr>
                </a:solidFill>
              </a:rPr>
              <a:t>แสดงเป็น Flow chart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TextBox 1"/>
          <p:cNvSpPr txBox="1"/>
          <p:nvPr/>
        </p:nvSpPr>
        <p:spPr>
          <a:xfrm>
            <a:off x="4167411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กรอบแนวคิดและทฤษฎี</a:t>
            </a:r>
          </a:p>
        </p:txBody>
      </p:sp>
      <p:grpSp>
        <p:nvGrpSpPr>
          <p:cNvPr id="792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789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03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797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793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94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95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96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02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798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799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00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01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804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5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808" name="pasted-movie.png"/>
          <p:cNvGrpSpPr/>
          <p:nvPr/>
        </p:nvGrpSpPr>
        <p:grpSpPr>
          <a:xfrm>
            <a:off x="697337" y="2351378"/>
            <a:ext cx="9294292" cy="9176568"/>
            <a:chOff x="0" y="0"/>
            <a:chExt cx="9294290" cy="9176567"/>
          </a:xfrm>
        </p:grpSpPr>
        <p:pic>
          <p:nvPicPr>
            <p:cNvPr id="807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8862491" cy="86177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6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94291" cy="9176568"/>
            </a:xfrm>
            <a:prstGeom prst="rect">
              <a:avLst/>
            </a:prstGeom>
            <a:effectLst/>
          </p:spPr>
        </p:pic>
      </p:grpSp>
      <p:grpSp>
        <p:nvGrpSpPr>
          <p:cNvPr id="811" name="pasted-movie.png"/>
          <p:cNvGrpSpPr/>
          <p:nvPr/>
        </p:nvGrpSpPr>
        <p:grpSpPr>
          <a:xfrm>
            <a:off x="10958310" y="3032748"/>
            <a:ext cx="12067076" cy="8812278"/>
            <a:chOff x="0" y="0"/>
            <a:chExt cx="12067074" cy="8812276"/>
          </a:xfrm>
        </p:grpSpPr>
        <p:pic>
          <p:nvPicPr>
            <p:cNvPr id="810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1635275" cy="82534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9" name="pasted-movie.png" descr="pasted-movie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067075" cy="881227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813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27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821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817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18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19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20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26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822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23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24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25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828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9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30" name="TextBox 1"/>
          <p:cNvSpPr txBox="1"/>
          <p:nvPr/>
        </p:nvSpPr>
        <p:spPr>
          <a:xfrm>
            <a:off x="4167411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กรอบแนวคิดและทฤษฎี</a:t>
            </a:r>
          </a:p>
        </p:txBody>
      </p:sp>
      <p:grpSp>
        <p:nvGrpSpPr>
          <p:cNvPr id="833" name="pasted-movie.png"/>
          <p:cNvGrpSpPr/>
          <p:nvPr/>
        </p:nvGrpSpPr>
        <p:grpSpPr>
          <a:xfrm>
            <a:off x="2862375" y="2723153"/>
            <a:ext cx="14982544" cy="10694767"/>
            <a:chOff x="0" y="0"/>
            <a:chExt cx="14982542" cy="10694765"/>
          </a:xfrm>
        </p:grpSpPr>
        <p:pic>
          <p:nvPicPr>
            <p:cNvPr id="832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4550743" cy="101359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1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982543" cy="1069476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6" name="TextBox 1"/>
          <p:cNvSpPr txBox="1"/>
          <p:nvPr/>
        </p:nvSpPr>
        <p:spPr>
          <a:xfrm>
            <a:off x="-4086686" y="-393016"/>
            <a:ext cx="24371300" cy="3825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0"/>
              </a:spcBef>
              <a:defRPr spc="158" sz="7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r" defTabSz="914400">
              <a:lnSpc>
                <a:spcPct val="100000"/>
              </a:lnSpc>
              <a:spcBef>
                <a:spcPts val="0"/>
              </a:spcBef>
              <a:defRPr spc="117" sz="5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ความเชื่อมโยงระหว่างทฤษฎี</a:t>
            </a:r>
          </a:p>
          <a:p>
            <a:pPr algn="r" defTabSz="914400">
              <a:lnSpc>
                <a:spcPct val="100000"/>
              </a:lnSpc>
              <a:spcBef>
                <a:spcPts val="0"/>
              </a:spcBef>
              <a:defRPr spc="117" sz="5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กับทักษะของผู้บริหารสถานศึกษาในศตวรรษที่ 21</a:t>
            </a:r>
          </a:p>
        </p:txBody>
      </p:sp>
      <p:sp>
        <p:nvSpPr>
          <p:cNvPr id="837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8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9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50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844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840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41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42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43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49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845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46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47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48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851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53" name="อธิบายความเชื่อมโยงระหว่างทฤษฎีกับทักษะของผู้บริหารสถานศึกษาในศตวรรษที่ 21 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เป็นความเรียงอย่างย่อ"/>
          <p:cNvSpPr txBox="1"/>
          <p:nvPr/>
        </p:nvSpPr>
        <p:spPr>
          <a:xfrm>
            <a:off x="3190359" y="6084135"/>
            <a:ext cx="19058329" cy="41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3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อธิบายความเชื่อมโยงระหว่างทฤษฎีกับทักษะของผู้บริหารสถานศึกษาในศตวรรษที่ 21 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</a:t>
            </a:r>
            <a:r>
              <a:rPr>
                <a:solidFill>
                  <a:srgbClr val="3370A6"/>
                </a:solidFill>
              </a:rPr>
              <a:t> </a:t>
            </a:r>
            <a:r>
              <a:rPr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rPr>
              <a:t>เป็นความเรียงอย่างย่อ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857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871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865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861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62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63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64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70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866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67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68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69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872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73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74" name="TextBox 1"/>
          <p:cNvSpPr txBox="1"/>
          <p:nvPr/>
        </p:nvSpPr>
        <p:spPr>
          <a:xfrm>
            <a:off x="-3514291" y="-1020772"/>
            <a:ext cx="24371299" cy="33997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0"/>
              </a:spcBef>
              <a:defRPr spc="158" sz="7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r" defTabSz="914400">
              <a:spcBef>
                <a:spcPts val="0"/>
              </a:spcBef>
              <a:defRPr spc="100" sz="5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ความเชื่อมโยงระหว่างทฤษฎี</a:t>
            </a:r>
          </a:p>
          <a:p>
            <a:pPr algn="r" defTabSz="914400">
              <a:spcBef>
                <a:spcPts val="0"/>
              </a:spcBef>
              <a:defRPr spc="100" sz="5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กับทักษะของผู้บริหารสถานศึกษาในศตวรรษที่ 21</a:t>
            </a:r>
          </a:p>
        </p:txBody>
      </p:sp>
      <p:grpSp>
        <p:nvGrpSpPr>
          <p:cNvPr id="877" name="pasted-movie.png"/>
          <p:cNvGrpSpPr/>
          <p:nvPr/>
        </p:nvGrpSpPr>
        <p:grpSpPr>
          <a:xfrm>
            <a:off x="612014" y="3085152"/>
            <a:ext cx="9598830" cy="9051136"/>
            <a:chOff x="0" y="0"/>
            <a:chExt cx="9598828" cy="9051135"/>
          </a:xfrm>
        </p:grpSpPr>
        <p:pic>
          <p:nvPicPr>
            <p:cNvPr id="876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9167029" cy="84923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75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598829" cy="9051136"/>
            </a:xfrm>
            <a:prstGeom prst="rect">
              <a:avLst/>
            </a:prstGeom>
            <a:effectLst/>
          </p:spPr>
        </p:pic>
      </p:grpSp>
      <p:grpSp>
        <p:nvGrpSpPr>
          <p:cNvPr id="880" name="pasted-movie.png"/>
          <p:cNvGrpSpPr/>
          <p:nvPr/>
        </p:nvGrpSpPr>
        <p:grpSpPr>
          <a:xfrm>
            <a:off x="10755353" y="3774759"/>
            <a:ext cx="12971671" cy="8190925"/>
            <a:chOff x="0" y="0"/>
            <a:chExt cx="12971669" cy="8190924"/>
          </a:xfrm>
        </p:grpSpPr>
        <p:pic>
          <p:nvPicPr>
            <p:cNvPr id="879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12539870" cy="76321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78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2971670" cy="81909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Rectangle"/>
          <p:cNvSpPr/>
          <p:nvPr/>
        </p:nvSpPr>
        <p:spPr>
          <a:xfrm>
            <a:off x="3918" y="4447278"/>
            <a:ext cx="24376164" cy="3774325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5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6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87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898" name="Graphic 16"/>
          <p:cNvGrpSpPr/>
          <p:nvPr/>
        </p:nvGrpSpPr>
        <p:grpSpPr>
          <a:xfrm>
            <a:off x="2289700" y="5150973"/>
            <a:ext cx="880352" cy="924925"/>
            <a:chOff x="0" y="0"/>
            <a:chExt cx="880351" cy="924923"/>
          </a:xfrm>
        </p:grpSpPr>
        <p:grpSp>
          <p:nvGrpSpPr>
            <p:cNvPr id="892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888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89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90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91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897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893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94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95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896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899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0" name="TextBox 1"/>
          <p:cNvSpPr txBox="1"/>
          <p:nvPr/>
        </p:nvSpPr>
        <p:spPr>
          <a:xfrm>
            <a:off x="6350" y="4866320"/>
            <a:ext cx="24371299" cy="2936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pc="-150" sz="15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</a:lstStyle>
          <a:p>
            <a:pPr/>
            <a:r>
              <a:t>บทที่ 3</a:t>
            </a:r>
          </a:p>
        </p:txBody>
      </p:sp>
      <p:sp>
        <p:nvSpPr>
          <p:cNvPr id="9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TextBox 1"/>
          <p:cNvSpPr txBox="1"/>
          <p:nvPr/>
        </p:nvSpPr>
        <p:spPr>
          <a:xfrm>
            <a:off x="-331779" y="-1859776"/>
            <a:ext cx="24371299" cy="6162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บทนำ</a:t>
            </a:r>
          </a:p>
        </p:txBody>
      </p:sp>
      <p:sp>
        <p:nvSpPr>
          <p:cNvPr id="267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8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9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280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274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270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1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2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3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279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275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6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7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78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281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xfrm>
            <a:off x="17950164" y="12311443"/>
            <a:ext cx="5686637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3" name="จงเขียนบทนำ 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เป็นประโยคความเรียง จำนวน 5000 ตัวอักษร พร้อมอ้างอิง"/>
          <p:cNvSpPr txBox="1"/>
          <p:nvPr/>
        </p:nvSpPr>
        <p:spPr>
          <a:xfrm>
            <a:off x="2948945" y="5880935"/>
            <a:ext cx="19058329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8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จงเขียนบทนำ </a:t>
            </a:r>
            <a:r>
              <a:rPr>
                <a:solidFill>
                  <a:srgbClr val="C1364E"/>
                </a:solidFill>
              </a:rPr>
              <a:t>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</a:t>
            </a:r>
            <a:r>
              <a:t> </a:t>
            </a:r>
            <a:r>
              <a:rPr>
                <a:solidFill>
                  <a:srgbClr val="2C8C7C"/>
                </a:solidFill>
              </a:rPr>
              <a:t>เป็นประโยคความเรียง จำนวน 5000 ตัวอักษร พร้อมอ้างอิง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6" name="TextBox 1"/>
          <p:cNvSpPr txBox="1"/>
          <p:nvPr/>
        </p:nvSpPr>
        <p:spPr>
          <a:xfrm>
            <a:off x="-514945" y="-570816"/>
            <a:ext cx="24371299" cy="4003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206" sz="103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206" sz="103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วิธีดำเนินงานของการวิจัย</a:t>
            </a:r>
          </a:p>
        </p:txBody>
      </p:sp>
      <p:sp>
        <p:nvSpPr>
          <p:cNvPr id="907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8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9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20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914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910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11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12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13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919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915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16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17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18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921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3" name="จงเขียนวิธีดำเนินงาน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เป็นอย่างไร"/>
          <p:cNvSpPr txBox="1"/>
          <p:nvPr/>
        </p:nvSpPr>
        <p:spPr>
          <a:xfrm>
            <a:off x="3190359" y="6585785"/>
            <a:ext cx="19058329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3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จงเขียนวิธีดำเนินงาน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ควรเป็นอย่างไร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TextBox 1"/>
          <p:cNvSpPr txBox="1"/>
          <p:nvPr/>
        </p:nvSpPr>
        <p:spPr>
          <a:xfrm>
            <a:off x="3801078" y="-586051"/>
            <a:ext cx="24371300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วิธีดำเนินงานของการวิจัย</a:t>
            </a:r>
          </a:p>
        </p:txBody>
      </p:sp>
      <p:grpSp>
        <p:nvGrpSpPr>
          <p:cNvPr id="931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928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42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936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932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33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34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35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941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937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38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39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40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943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4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947" name="pasted-movie.png"/>
          <p:cNvGrpSpPr/>
          <p:nvPr/>
        </p:nvGrpSpPr>
        <p:grpSpPr>
          <a:xfrm>
            <a:off x="695101" y="3574066"/>
            <a:ext cx="10310946" cy="8331581"/>
            <a:chOff x="0" y="0"/>
            <a:chExt cx="10310945" cy="8331580"/>
          </a:xfrm>
        </p:grpSpPr>
        <p:pic>
          <p:nvPicPr>
            <p:cNvPr id="946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9879146" cy="77727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45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310946" cy="8331581"/>
            </a:xfrm>
            <a:prstGeom prst="rect">
              <a:avLst/>
            </a:prstGeom>
            <a:effectLst/>
          </p:spPr>
        </p:pic>
      </p:grpSp>
      <p:grpSp>
        <p:nvGrpSpPr>
          <p:cNvPr id="950" name="pasted-movie.png"/>
          <p:cNvGrpSpPr/>
          <p:nvPr/>
        </p:nvGrpSpPr>
        <p:grpSpPr>
          <a:xfrm>
            <a:off x="11345303" y="3913307"/>
            <a:ext cx="11899357" cy="6988383"/>
            <a:chOff x="0" y="0"/>
            <a:chExt cx="11899355" cy="6988381"/>
          </a:xfrm>
        </p:grpSpPr>
        <p:pic>
          <p:nvPicPr>
            <p:cNvPr id="949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11467556" cy="64295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48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899356" cy="69883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5" name="TextBox 1"/>
          <p:cNvSpPr txBox="1"/>
          <p:nvPr/>
        </p:nvSpPr>
        <p:spPr>
          <a:xfrm>
            <a:off x="-514945" y="-875616"/>
            <a:ext cx="24371299" cy="43078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222" sz="111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222" sz="111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สถิติที่ใช้</a:t>
            </a:r>
          </a:p>
        </p:txBody>
      </p:sp>
      <p:sp>
        <p:nvSpPr>
          <p:cNvPr id="956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7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8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969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963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959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0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1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2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968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964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5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6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67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970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2" name="จงอธิบายสถิติ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ใช้สถิติอะไร"/>
          <p:cNvSpPr txBox="1"/>
          <p:nvPr/>
        </p:nvSpPr>
        <p:spPr>
          <a:xfrm>
            <a:off x="3190359" y="6585785"/>
            <a:ext cx="19058329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3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จงอธิบายสถิติ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ควรใช้สถิติอะไร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TextBox 1"/>
          <p:cNvSpPr txBox="1"/>
          <p:nvPr/>
        </p:nvSpPr>
        <p:spPr>
          <a:xfrm>
            <a:off x="6892008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สถิติที่ใช้</a:t>
            </a:r>
          </a:p>
        </p:txBody>
      </p:sp>
      <p:grpSp>
        <p:nvGrpSpPr>
          <p:cNvPr id="980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977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91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985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981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82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83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84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990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986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87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88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989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992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3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996" name="pasted-movie.png"/>
          <p:cNvGrpSpPr/>
          <p:nvPr/>
        </p:nvGrpSpPr>
        <p:grpSpPr>
          <a:xfrm>
            <a:off x="628918" y="2308999"/>
            <a:ext cx="10878384" cy="5356024"/>
            <a:chOff x="0" y="0"/>
            <a:chExt cx="10878383" cy="5356022"/>
          </a:xfrm>
        </p:grpSpPr>
        <p:pic>
          <p:nvPicPr>
            <p:cNvPr id="995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0446584" cy="47972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94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878384" cy="5356023"/>
            </a:xfrm>
            <a:prstGeom prst="rect">
              <a:avLst/>
            </a:prstGeom>
            <a:effectLst/>
          </p:spPr>
        </p:pic>
      </p:grpSp>
      <p:grpSp>
        <p:nvGrpSpPr>
          <p:cNvPr id="999" name="pasted-movie.png"/>
          <p:cNvGrpSpPr/>
          <p:nvPr/>
        </p:nvGrpSpPr>
        <p:grpSpPr>
          <a:xfrm>
            <a:off x="10867171" y="4922561"/>
            <a:ext cx="13174419" cy="7289619"/>
            <a:chOff x="0" y="0"/>
            <a:chExt cx="13174417" cy="7289617"/>
          </a:xfrm>
        </p:grpSpPr>
        <p:pic>
          <p:nvPicPr>
            <p:cNvPr id="998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2742617" cy="67308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97" name="pasted-movie.png" descr="pasted-movie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13174419" cy="72896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2" name="TextBox 1"/>
          <p:cNvSpPr txBox="1"/>
          <p:nvPr/>
        </p:nvSpPr>
        <p:spPr>
          <a:xfrm>
            <a:off x="-514945" y="-875616"/>
            <a:ext cx="24371299" cy="43078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222" sz="111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222" sz="111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เครื่องมือที่ใช้</a:t>
            </a:r>
          </a:p>
        </p:txBody>
      </p:sp>
      <p:sp>
        <p:nvSpPr>
          <p:cNvPr id="1003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04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05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016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1010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1006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07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08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09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1015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1011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12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13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14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1017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9" name="จงออกแบบเครื่องมือ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มีเครื่องมืออะไรบ้าง"/>
          <p:cNvSpPr txBox="1"/>
          <p:nvPr/>
        </p:nvSpPr>
        <p:spPr>
          <a:xfrm>
            <a:off x="3190359" y="6585785"/>
            <a:ext cx="19058329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3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จงออกแบบเครื่องมือ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ควรมีเครื่องมืออะไรบ้าง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TextBox 1"/>
          <p:cNvSpPr txBox="1"/>
          <p:nvPr/>
        </p:nvSpPr>
        <p:spPr>
          <a:xfrm>
            <a:off x="5384619" y="-627478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เครื่องมือที่ใช้ (1)</a:t>
            </a:r>
          </a:p>
        </p:txBody>
      </p:sp>
      <p:grpSp>
        <p:nvGrpSpPr>
          <p:cNvPr id="1027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1024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38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1032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1028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29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30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31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1037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1033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34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35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36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1039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40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043" name="pasted-movie.png"/>
          <p:cNvGrpSpPr/>
          <p:nvPr/>
        </p:nvGrpSpPr>
        <p:grpSpPr>
          <a:xfrm>
            <a:off x="488502" y="2878159"/>
            <a:ext cx="10352690" cy="8842420"/>
            <a:chOff x="0" y="0"/>
            <a:chExt cx="10352689" cy="8842418"/>
          </a:xfrm>
        </p:grpSpPr>
        <p:pic>
          <p:nvPicPr>
            <p:cNvPr id="1042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9920890" cy="82836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41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352690" cy="8842419"/>
            </a:xfrm>
            <a:prstGeom prst="rect">
              <a:avLst/>
            </a:prstGeom>
            <a:effectLst/>
          </p:spPr>
        </p:pic>
      </p:grpSp>
      <p:grpSp>
        <p:nvGrpSpPr>
          <p:cNvPr id="1046" name="pasted-movie.png"/>
          <p:cNvGrpSpPr/>
          <p:nvPr/>
        </p:nvGrpSpPr>
        <p:grpSpPr>
          <a:xfrm>
            <a:off x="11136200" y="2979372"/>
            <a:ext cx="12868138" cy="8753126"/>
            <a:chOff x="0" y="0"/>
            <a:chExt cx="12868136" cy="8753124"/>
          </a:xfrm>
        </p:grpSpPr>
        <p:pic>
          <p:nvPicPr>
            <p:cNvPr id="1045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2436337" cy="81943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44" name="pasted-movie.png" descr="pasted-movie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868137" cy="87531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Box 1"/>
          <p:cNvSpPr txBox="1"/>
          <p:nvPr/>
        </p:nvSpPr>
        <p:spPr>
          <a:xfrm>
            <a:off x="5384619" y="-627478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เครื่องมือที่ใช้ (2)</a:t>
            </a:r>
          </a:p>
        </p:txBody>
      </p:sp>
      <p:grpSp>
        <p:nvGrpSpPr>
          <p:cNvPr id="1052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1049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63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1057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1053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54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55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56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1062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1058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59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60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61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1064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65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068" name="pasted-movie.png"/>
          <p:cNvGrpSpPr/>
          <p:nvPr/>
        </p:nvGrpSpPr>
        <p:grpSpPr>
          <a:xfrm>
            <a:off x="443247" y="3421219"/>
            <a:ext cx="13110683" cy="7697811"/>
            <a:chOff x="0" y="0"/>
            <a:chExt cx="13110681" cy="7697809"/>
          </a:xfrm>
        </p:grpSpPr>
        <p:pic>
          <p:nvPicPr>
            <p:cNvPr id="1067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2678882" cy="71390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66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3110683" cy="7697810"/>
            </a:xfrm>
            <a:prstGeom prst="rect">
              <a:avLst/>
            </a:prstGeom>
            <a:effectLst/>
          </p:spPr>
        </p:pic>
      </p:grpSp>
      <p:grpSp>
        <p:nvGrpSpPr>
          <p:cNvPr id="1071" name="pasted-movie.png"/>
          <p:cNvGrpSpPr/>
          <p:nvPr/>
        </p:nvGrpSpPr>
        <p:grpSpPr>
          <a:xfrm>
            <a:off x="11773813" y="5731760"/>
            <a:ext cx="12032820" cy="4321294"/>
            <a:chOff x="0" y="0"/>
            <a:chExt cx="12032819" cy="4321292"/>
          </a:xfrm>
        </p:grpSpPr>
        <p:pic>
          <p:nvPicPr>
            <p:cNvPr id="1070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1601020" cy="37624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69" name="pasted-movie.png" descr="pasted-movie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032820" cy="43212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4" name="TextBox 1"/>
          <p:cNvSpPr txBox="1"/>
          <p:nvPr/>
        </p:nvSpPr>
        <p:spPr>
          <a:xfrm>
            <a:off x="-514945" y="-570816"/>
            <a:ext cx="24371299" cy="4003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206" sz="103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206" sz="103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ออกแบบเครื่องมือแบบสัมภาษณ์</a:t>
            </a:r>
          </a:p>
        </p:txBody>
      </p:sp>
      <p:sp>
        <p:nvSpPr>
          <p:cNvPr id="1075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6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7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088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1082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1078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79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80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81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1087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1083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84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85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086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1089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1" name="จงออกแบบเครื่องมือแบบสัมภาษณ์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มีประเด็นอะไรบ้างให้สอดคล้องกับวัตถุประสงค์"/>
          <p:cNvSpPr txBox="1"/>
          <p:nvPr/>
        </p:nvSpPr>
        <p:spPr>
          <a:xfrm>
            <a:off x="2768908" y="6394792"/>
            <a:ext cx="19058329" cy="298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1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จงออกแบบเครื่องมือแบบสัมภาษณ์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ควรมีประเด็นอะไรบ้างให้สอดคล้องกับวัตถุประสงค์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TextBox 1"/>
          <p:cNvSpPr txBox="1"/>
          <p:nvPr/>
        </p:nvSpPr>
        <p:spPr>
          <a:xfrm>
            <a:off x="3892662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เครื่องมือแบบสัมภาษณ์</a:t>
            </a:r>
          </a:p>
        </p:txBody>
      </p:sp>
      <p:grpSp>
        <p:nvGrpSpPr>
          <p:cNvPr id="1099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1096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10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1104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1100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01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02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03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1109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1105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06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07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08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1111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2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115" name="pasted-movie.png"/>
          <p:cNvGrpSpPr/>
          <p:nvPr/>
        </p:nvGrpSpPr>
        <p:grpSpPr>
          <a:xfrm>
            <a:off x="388423" y="3318009"/>
            <a:ext cx="10607239" cy="8116361"/>
            <a:chOff x="0" y="0"/>
            <a:chExt cx="10607237" cy="8116360"/>
          </a:xfrm>
        </p:grpSpPr>
        <p:pic>
          <p:nvPicPr>
            <p:cNvPr id="1114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0175438" cy="75575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13" name="pasted-movie.png" descr="pasted-movi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607238" cy="8116361"/>
            </a:xfrm>
            <a:prstGeom prst="rect">
              <a:avLst/>
            </a:prstGeom>
            <a:effectLst/>
          </p:spPr>
        </p:pic>
      </p:grpSp>
      <p:grpSp>
        <p:nvGrpSpPr>
          <p:cNvPr id="1118" name="pasted-movie.png"/>
          <p:cNvGrpSpPr/>
          <p:nvPr/>
        </p:nvGrpSpPr>
        <p:grpSpPr>
          <a:xfrm>
            <a:off x="11427853" y="2687724"/>
            <a:ext cx="12067878" cy="7270519"/>
            <a:chOff x="0" y="0"/>
            <a:chExt cx="12067877" cy="7270518"/>
          </a:xfrm>
        </p:grpSpPr>
        <p:pic>
          <p:nvPicPr>
            <p:cNvPr id="1117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1636078" cy="67117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16" name="pasted-movie.png" descr="pasted-movie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067878" cy="7270519"/>
            </a:xfrm>
            <a:prstGeom prst="rect">
              <a:avLst/>
            </a:prstGeom>
            <a:effectLst/>
          </p:spPr>
        </p:pic>
      </p:grpSp>
      <p:grpSp>
        <p:nvGrpSpPr>
          <p:cNvPr id="1121" name="pasted-movie.png"/>
          <p:cNvGrpSpPr/>
          <p:nvPr/>
        </p:nvGrpSpPr>
        <p:grpSpPr>
          <a:xfrm>
            <a:off x="11583920" y="9837759"/>
            <a:ext cx="11633614" cy="3981058"/>
            <a:chOff x="0" y="0"/>
            <a:chExt cx="11633613" cy="3981057"/>
          </a:xfrm>
        </p:grpSpPr>
        <p:pic>
          <p:nvPicPr>
            <p:cNvPr id="1120" name="pasted-movie.png" descr="pasted-movi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1201814" cy="34222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19" name="pasted-movie.png" descr="pasted-movie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1633614" cy="39810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4" name="TextBox 1"/>
          <p:cNvSpPr txBox="1"/>
          <p:nvPr/>
        </p:nvSpPr>
        <p:spPr>
          <a:xfrm>
            <a:off x="-514945" y="-570816"/>
            <a:ext cx="24371299" cy="4003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206" sz="103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206" sz="103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ออกแบบเครื่องมือแบบสัมภาษณ์</a:t>
            </a:r>
          </a:p>
        </p:txBody>
      </p:sp>
      <p:sp>
        <p:nvSpPr>
          <p:cNvPr id="1125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26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27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138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1132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1128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29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30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31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1137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1133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34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35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36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1139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1" name="จงสรุปผล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สรุปให้สอดคล้องกับวัตถุประสงค์ทั้ง 4 ข้อ"/>
          <p:cNvSpPr txBox="1"/>
          <p:nvPr/>
        </p:nvSpPr>
        <p:spPr>
          <a:xfrm>
            <a:off x="2768908" y="6394792"/>
            <a:ext cx="19058329" cy="298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1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จงสรุปผล</a:t>
            </a:r>
            <a:r>
              <a:rPr>
                <a:solidFill>
                  <a:schemeClr val="accent5">
                    <a:lumOff val="-29866"/>
                  </a:schemeClr>
                </a:solidFill>
              </a:rPr>
              <a:t>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ควรสรุปให้สอดคล้องกับวัตถุประสงค์ทั้ง 4 ข้อ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1"/>
          <p:cNvSpPr txBox="1"/>
          <p:nvPr/>
        </p:nvSpPr>
        <p:spPr>
          <a:xfrm>
            <a:off x="6924991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บทนำ</a:t>
            </a:r>
          </a:p>
        </p:txBody>
      </p:sp>
      <p:grpSp>
        <p:nvGrpSpPr>
          <p:cNvPr id="291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288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02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296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292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3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4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5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301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297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8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99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0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303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07" name="pasted-movie.png"/>
          <p:cNvGrpSpPr/>
          <p:nvPr/>
        </p:nvGrpSpPr>
        <p:grpSpPr>
          <a:xfrm>
            <a:off x="612997" y="2182740"/>
            <a:ext cx="11190569" cy="10487808"/>
            <a:chOff x="0" y="0"/>
            <a:chExt cx="11190568" cy="10487807"/>
          </a:xfrm>
        </p:grpSpPr>
        <p:pic>
          <p:nvPicPr>
            <p:cNvPr id="306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0758769" cy="99290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5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190569" cy="10487808"/>
            </a:xfrm>
            <a:prstGeom prst="rect">
              <a:avLst/>
            </a:prstGeom>
            <a:effectLst/>
          </p:spPr>
        </p:pic>
      </p:grpSp>
      <p:grpSp>
        <p:nvGrpSpPr>
          <p:cNvPr id="310" name="pasted-movie.png"/>
          <p:cNvGrpSpPr/>
          <p:nvPr/>
        </p:nvGrpSpPr>
        <p:grpSpPr>
          <a:xfrm>
            <a:off x="12130937" y="3059365"/>
            <a:ext cx="11776967" cy="9441966"/>
            <a:chOff x="0" y="0"/>
            <a:chExt cx="11776966" cy="9441965"/>
          </a:xfrm>
        </p:grpSpPr>
        <p:pic>
          <p:nvPicPr>
            <p:cNvPr id="309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11345167" cy="88831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8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776967" cy="944196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TextBox 1"/>
          <p:cNvSpPr txBox="1"/>
          <p:nvPr/>
        </p:nvSpPr>
        <p:spPr>
          <a:xfrm>
            <a:off x="5884594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สรุปผลการวิจัย</a:t>
            </a:r>
          </a:p>
        </p:txBody>
      </p:sp>
      <p:grpSp>
        <p:nvGrpSpPr>
          <p:cNvPr id="1149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1146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160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1154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1150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51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52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53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1159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1155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56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57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158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1161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2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165" name="pasted-movie.png"/>
          <p:cNvGrpSpPr/>
          <p:nvPr/>
        </p:nvGrpSpPr>
        <p:grpSpPr>
          <a:xfrm>
            <a:off x="436361" y="3594368"/>
            <a:ext cx="12158106" cy="8038385"/>
            <a:chOff x="0" y="0"/>
            <a:chExt cx="12158105" cy="8038384"/>
          </a:xfrm>
        </p:grpSpPr>
        <p:pic>
          <p:nvPicPr>
            <p:cNvPr id="1164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11726306" cy="74795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63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158106" cy="8038385"/>
            </a:xfrm>
            <a:prstGeom prst="rect">
              <a:avLst/>
            </a:prstGeom>
            <a:effectLst/>
          </p:spPr>
        </p:pic>
      </p:grpSp>
      <p:grpSp>
        <p:nvGrpSpPr>
          <p:cNvPr id="1168" name="pasted-movie.png"/>
          <p:cNvGrpSpPr/>
          <p:nvPr/>
        </p:nvGrpSpPr>
        <p:grpSpPr>
          <a:xfrm>
            <a:off x="12870108" y="3257112"/>
            <a:ext cx="10959956" cy="5873821"/>
            <a:chOff x="0" y="0"/>
            <a:chExt cx="10959954" cy="5873819"/>
          </a:xfrm>
        </p:grpSpPr>
        <p:pic>
          <p:nvPicPr>
            <p:cNvPr id="1167" name="pasted-movie.png" descr="pasted-movi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10528155" cy="53150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66" name="pasted-movie.png" descr="pasted-movie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959955" cy="5873820"/>
            </a:xfrm>
            <a:prstGeom prst="rect">
              <a:avLst/>
            </a:prstGeom>
            <a:effectLst/>
          </p:spPr>
        </p:pic>
      </p:grpSp>
      <p:grpSp>
        <p:nvGrpSpPr>
          <p:cNvPr id="1171" name="pasted-movie.png"/>
          <p:cNvGrpSpPr/>
          <p:nvPr/>
        </p:nvGrpSpPr>
        <p:grpSpPr>
          <a:xfrm>
            <a:off x="12909371" y="9280390"/>
            <a:ext cx="10959955" cy="3334882"/>
            <a:chOff x="0" y="0"/>
            <a:chExt cx="10959954" cy="3334880"/>
          </a:xfrm>
        </p:grpSpPr>
        <p:pic>
          <p:nvPicPr>
            <p:cNvPr id="1170" name="pasted-movie.png" descr="pasted-movi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0528155" cy="27760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69" name="pasted-movie.png" descr="pasted-movie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959955" cy="33348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5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6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28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322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318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9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0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1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327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323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4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5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6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329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0" name="Slide Number"/>
          <p:cNvSpPr txBox="1"/>
          <p:nvPr>
            <p:ph type="sldNum" sz="quarter" idx="2"/>
          </p:nvPr>
        </p:nvSpPr>
        <p:spPr>
          <a:xfrm>
            <a:off x="18054204" y="12552479"/>
            <a:ext cx="5686637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1" name="จงกำหนดปัญหาการวิจัยของ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"/>
          <p:cNvSpPr txBox="1"/>
          <p:nvPr/>
        </p:nvSpPr>
        <p:spPr>
          <a:xfrm>
            <a:off x="3246590" y="6433385"/>
            <a:ext cx="19058329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8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จงกำหนดปัญหาการวิจัยของ</a:t>
            </a:r>
            <a:r>
              <a:rPr>
                <a:solidFill>
                  <a:srgbClr val="C1364E"/>
                </a:solidFill>
              </a:rPr>
              <a:t>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</a:t>
            </a:r>
          </a:p>
        </p:txBody>
      </p:sp>
      <p:sp>
        <p:nvSpPr>
          <p:cNvPr id="332" name="TextBox 1"/>
          <p:cNvSpPr txBox="1"/>
          <p:nvPr/>
        </p:nvSpPr>
        <p:spPr>
          <a:xfrm>
            <a:off x="-331779" y="-1859776"/>
            <a:ext cx="24371299" cy="6162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ปัญหาการวิจัย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1"/>
          <p:cNvSpPr txBox="1"/>
          <p:nvPr/>
        </p:nvSpPr>
        <p:spPr>
          <a:xfrm>
            <a:off x="5884594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ปัญหาการวิจัย</a:t>
            </a:r>
          </a:p>
        </p:txBody>
      </p:sp>
      <p:grpSp>
        <p:nvGrpSpPr>
          <p:cNvPr id="340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337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51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345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341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2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3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4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350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346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7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8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49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352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3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56" name="pasted-movie.png"/>
          <p:cNvGrpSpPr/>
          <p:nvPr/>
        </p:nvGrpSpPr>
        <p:grpSpPr>
          <a:xfrm>
            <a:off x="1464709" y="3291545"/>
            <a:ext cx="21454582" cy="9188892"/>
            <a:chOff x="0" y="0"/>
            <a:chExt cx="21454580" cy="9188890"/>
          </a:xfrm>
        </p:grpSpPr>
        <p:pic>
          <p:nvPicPr>
            <p:cNvPr id="355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21022781" cy="86300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4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454581" cy="91888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1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2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3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74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368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364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5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6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67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373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369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0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1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72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375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6" name="Slide Number"/>
          <p:cNvSpPr txBox="1"/>
          <p:nvPr>
            <p:ph type="sldNum" sz="quarter" idx="2"/>
          </p:nvPr>
        </p:nvSpPr>
        <p:spPr>
          <a:xfrm>
            <a:off x="18236273" y="12578489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7" name="จงเขียนคำถาม 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 จำนวน 3 ข้อ"/>
          <p:cNvSpPr txBox="1"/>
          <p:nvPr/>
        </p:nvSpPr>
        <p:spPr>
          <a:xfrm>
            <a:off x="3292381" y="6433385"/>
            <a:ext cx="19058330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8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จงเขียนคำถาม </a:t>
            </a:r>
            <a:r>
              <a:rPr>
                <a:solidFill>
                  <a:srgbClr val="C1364E"/>
                </a:solidFill>
              </a:rPr>
              <a:t>งานวิจัยเรื่อง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</a:t>
            </a:r>
            <a:r>
              <a:t> </a:t>
            </a:r>
            <a:r>
              <a:rPr>
                <a:solidFill>
                  <a:srgbClr val="2C8C7C"/>
                </a:solidFill>
              </a:rPr>
              <a:t>จำนวน 3 ข้อ</a:t>
            </a:r>
          </a:p>
        </p:txBody>
      </p:sp>
      <p:sp>
        <p:nvSpPr>
          <p:cNvPr id="378" name="TextBox 1"/>
          <p:cNvSpPr txBox="1"/>
          <p:nvPr/>
        </p:nvSpPr>
        <p:spPr>
          <a:xfrm>
            <a:off x="-331779" y="-1859776"/>
            <a:ext cx="24371299" cy="6162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คำถามงานวิจัย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Box 1"/>
          <p:cNvSpPr txBox="1"/>
          <p:nvPr/>
        </p:nvSpPr>
        <p:spPr>
          <a:xfrm>
            <a:off x="5884594" y="-586051"/>
            <a:ext cx="24371299" cy="31394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159" sz="8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คำถามงานวิจัย</a:t>
            </a:r>
          </a:p>
        </p:txBody>
      </p:sp>
      <p:grpSp>
        <p:nvGrpSpPr>
          <p:cNvPr id="386" name="Group"/>
          <p:cNvGrpSpPr/>
          <p:nvPr/>
        </p:nvGrpSpPr>
        <p:grpSpPr>
          <a:xfrm>
            <a:off x="21490174" y="527030"/>
            <a:ext cx="2124311" cy="2029984"/>
            <a:chOff x="-70" y="54"/>
            <a:chExt cx="2124310" cy="2029982"/>
          </a:xfrm>
        </p:grpSpPr>
        <p:sp>
          <p:nvSpPr>
            <p:cNvPr id="383" name="Freeform 38"/>
            <p:cNvSpPr/>
            <p:nvPr/>
          </p:nvSpPr>
          <p:spPr>
            <a:xfrm rot="16238401">
              <a:off x="41312" y="288938"/>
              <a:ext cx="1062792" cy="113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4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4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4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4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5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6" y="17517"/>
                    <a:pt x="2894" y="17777"/>
                    <a:pt x="2591" y="17781"/>
                  </a:cubicBezTo>
                  <a:cubicBezTo>
                    <a:pt x="2288" y="17784"/>
                    <a:pt x="2039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6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4" y="7993"/>
                  </a:cubicBezTo>
                  <a:cubicBezTo>
                    <a:pt x="4063" y="7991"/>
                    <a:pt x="4201" y="8091"/>
                    <a:pt x="4261" y="8235"/>
                  </a:cubicBezTo>
                  <a:lnTo>
                    <a:pt x="4269" y="8272"/>
                  </a:lnTo>
                  <a:close/>
                  <a:moveTo>
                    <a:pt x="9551" y="11548"/>
                  </a:moveTo>
                  <a:lnTo>
                    <a:pt x="4270" y="13299"/>
                  </a:lnTo>
                  <a:lnTo>
                    <a:pt x="4232" y="13360"/>
                  </a:lnTo>
                  <a:cubicBezTo>
                    <a:pt x="4163" y="13433"/>
                    <a:pt x="4067" y="13480"/>
                    <a:pt x="3961" y="13481"/>
                  </a:cubicBezTo>
                  <a:cubicBezTo>
                    <a:pt x="3748" y="13483"/>
                    <a:pt x="3574" y="13305"/>
                    <a:pt x="3572" y="13082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5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4" y="17245"/>
                  </a:cubicBezTo>
                  <a:cubicBezTo>
                    <a:pt x="6352" y="17248"/>
                    <a:pt x="6177" y="17069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3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8" y="21504"/>
                  </a:cubicBezTo>
                  <a:cubicBezTo>
                    <a:pt x="7555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8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2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4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2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8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5" y="0"/>
                  </a:cubicBezTo>
                  <a:cubicBezTo>
                    <a:pt x="14228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0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0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5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2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1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5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9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2"/>
                    <a:pt x="21594" y="10719"/>
                  </a:cubicBezTo>
                  <a:close/>
                </a:path>
              </a:pathLst>
            </a:custGeom>
            <a:solidFill>
              <a:srgbClr val="2C8C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Freeform 38"/>
            <p:cNvSpPr/>
            <p:nvPr/>
          </p:nvSpPr>
          <p:spPr>
            <a:xfrm rot="16238401">
              <a:off x="581391" y="928111"/>
              <a:ext cx="1128488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C1364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Freeform 38"/>
            <p:cNvSpPr/>
            <p:nvPr/>
          </p:nvSpPr>
          <p:spPr>
            <a:xfrm rot="16238401">
              <a:off x="1021949" y="38424"/>
              <a:ext cx="1128487" cy="106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3" fill="norm" stroke="1" extrusionOk="0">
                  <a:moveTo>
                    <a:pt x="8757" y="10614"/>
                  </a:moveTo>
                  <a:lnTo>
                    <a:pt x="8757" y="11139"/>
                  </a:lnTo>
                  <a:lnTo>
                    <a:pt x="1054" y="11140"/>
                  </a:lnTo>
                  <a:lnTo>
                    <a:pt x="941" y="11319"/>
                  </a:lnTo>
                  <a:cubicBezTo>
                    <a:pt x="843" y="11425"/>
                    <a:pt x="706" y="11490"/>
                    <a:pt x="555" y="11492"/>
                  </a:cubicBezTo>
                  <a:cubicBezTo>
                    <a:pt x="252" y="11496"/>
                    <a:pt x="4" y="11242"/>
                    <a:pt x="0" y="10925"/>
                  </a:cubicBezTo>
                  <a:cubicBezTo>
                    <a:pt x="-3" y="10607"/>
                    <a:pt x="240" y="10347"/>
                    <a:pt x="543" y="10344"/>
                  </a:cubicBezTo>
                  <a:cubicBezTo>
                    <a:pt x="694" y="10342"/>
                    <a:pt x="832" y="10405"/>
                    <a:pt x="932" y="10507"/>
                  </a:cubicBezTo>
                  <a:lnTo>
                    <a:pt x="1003" y="10615"/>
                  </a:lnTo>
                  <a:close/>
                  <a:moveTo>
                    <a:pt x="9257" y="9395"/>
                  </a:moveTo>
                  <a:lnTo>
                    <a:pt x="8964" y="9820"/>
                  </a:lnTo>
                  <a:lnTo>
                    <a:pt x="2657" y="4987"/>
                  </a:lnTo>
                  <a:lnTo>
                    <a:pt x="2587" y="5037"/>
                  </a:lnTo>
                  <a:cubicBezTo>
                    <a:pt x="2521" y="5067"/>
                    <a:pt x="2449" y="5084"/>
                    <a:pt x="2374" y="5085"/>
                  </a:cubicBezTo>
                  <a:cubicBezTo>
                    <a:pt x="2071" y="5089"/>
                    <a:pt x="1822" y="4835"/>
                    <a:pt x="1819" y="4517"/>
                  </a:cubicBezTo>
                  <a:cubicBezTo>
                    <a:pt x="1816" y="4200"/>
                    <a:pt x="2059" y="3940"/>
                    <a:pt x="2362" y="3937"/>
                  </a:cubicBezTo>
                  <a:cubicBezTo>
                    <a:pt x="2664" y="3933"/>
                    <a:pt x="2913" y="4187"/>
                    <a:pt x="2916" y="4504"/>
                  </a:cubicBezTo>
                  <a:lnTo>
                    <a:pt x="2911" y="4531"/>
                  </a:lnTo>
                  <a:close/>
                  <a:moveTo>
                    <a:pt x="9362" y="12316"/>
                  </a:moveTo>
                  <a:lnTo>
                    <a:pt x="3113" y="17100"/>
                  </a:lnTo>
                  <a:lnTo>
                    <a:pt x="3133" y="17200"/>
                  </a:lnTo>
                  <a:cubicBezTo>
                    <a:pt x="3137" y="17517"/>
                    <a:pt x="2894" y="17777"/>
                    <a:pt x="2591" y="17781"/>
                  </a:cubicBezTo>
                  <a:cubicBezTo>
                    <a:pt x="2288" y="17784"/>
                    <a:pt x="2040" y="17530"/>
                    <a:pt x="2036" y="17213"/>
                  </a:cubicBezTo>
                  <a:cubicBezTo>
                    <a:pt x="2033" y="16896"/>
                    <a:pt x="2276" y="16636"/>
                    <a:pt x="2579" y="16632"/>
                  </a:cubicBezTo>
                  <a:cubicBezTo>
                    <a:pt x="2654" y="16631"/>
                    <a:pt x="2727" y="16647"/>
                    <a:pt x="2793" y="16675"/>
                  </a:cubicBezTo>
                  <a:lnTo>
                    <a:pt x="2810" y="16687"/>
                  </a:lnTo>
                  <a:lnTo>
                    <a:pt x="9071" y="11893"/>
                  </a:lnTo>
                  <a:close/>
                  <a:moveTo>
                    <a:pt x="9515" y="10127"/>
                  </a:moveTo>
                  <a:lnTo>
                    <a:pt x="9357" y="10625"/>
                  </a:lnTo>
                  <a:lnTo>
                    <a:pt x="4073" y="8758"/>
                  </a:lnTo>
                  <a:lnTo>
                    <a:pt x="4062" y="8766"/>
                  </a:lnTo>
                  <a:cubicBezTo>
                    <a:pt x="4016" y="8787"/>
                    <a:pt x="3965" y="8799"/>
                    <a:pt x="3912" y="8800"/>
                  </a:cubicBezTo>
                  <a:cubicBezTo>
                    <a:pt x="3699" y="8802"/>
                    <a:pt x="3525" y="8624"/>
                    <a:pt x="3523" y="8401"/>
                  </a:cubicBezTo>
                  <a:cubicBezTo>
                    <a:pt x="3520" y="8178"/>
                    <a:pt x="3691" y="7996"/>
                    <a:pt x="3903" y="7993"/>
                  </a:cubicBezTo>
                  <a:cubicBezTo>
                    <a:pt x="4063" y="7992"/>
                    <a:pt x="4201" y="8091"/>
                    <a:pt x="4261" y="8235"/>
                  </a:cubicBezTo>
                  <a:lnTo>
                    <a:pt x="4268" y="8273"/>
                  </a:lnTo>
                  <a:close/>
                  <a:moveTo>
                    <a:pt x="9551" y="11548"/>
                  </a:moveTo>
                  <a:lnTo>
                    <a:pt x="4270" y="13300"/>
                  </a:lnTo>
                  <a:lnTo>
                    <a:pt x="4232" y="13360"/>
                  </a:lnTo>
                  <a:cubicBezTo>
                    <a:pt x="4163" y="13434"/>
                    <a:pt x="4067" y="13480"/>
                    <a:pt x="3961" y="13481"/>
                  </a:cubicBezTo>
                  <a:cubicBezTo>
                    <a:pt x="3748" y="13484"/>
                    <a:pt x="3574" y="13305"/>
                    <a:pt x="3572" y="13083"/>
                  </a:cubicBezTo>
                  <a:cubicBezTo>
                    <a:pt x="3569" y="12860"/>
                    <a:pt x="3740" y="12677"/>
                    <a:pt x="3953" y="12675"/>
                  </a:cubicBezTo>
                  <a:cubicBezTo>
                    <a:pt x="4006" y="12674"/>
                    <a:pt x="4057" y="12685"/>
                    <a:pt x="4103" y="12705"/>
                  </a:cubicBezTo>
                  <a:lnTo>
                    <a:pt x="4204" y="12774"/>
                  </a:lnTo>
                  <a:lnTo>
                    <a:pt x="9403" y="11050"/>
                  </a:lnTo>
                  <a:close/>
                  <a:moveTo>
                    <a:pt x="10150" y="9461"/>
                  </a:moveTo>
                  <a:lnTo>
                    <a:pt x="9743" y="9766"/>
                  </a:lnTo>
                  <a:lnTo>
                    <a:pt x="6574" y="5077"/>
                  </a:lnTo>
                  <a:lnTo>
                    <a:pt x="6486" y="5060"/>
                  </a:lnTo>
                  <a:cubicBezTo>
                    <a:pt x="6347" y="5000"/>
                    <a:pt x="6248" y="4858"/>
                    <a:pt x="6247" y="4691"/>
                  </a:cubicBezTo>
                  <a:cubicBezTo>
                    <a:pt x="6244" y="4468"/>
                    <a:pt x="6415" y="4286"/>
                    <a:pt x="6627" y="4283"/>
                  </a:cubicBezTo>
                  <a:cubicBezTo>
                    <a:pt x="6840" y="4281"/>
                    <a:pt x="7014" y="4459"/>
                    <a:pt x="7017" y="4682"/>
                  </a:cubicBezTo>
                  <a:lnTo>
                    <a:pt x="6996" y="4795"/>
                  </a:lnTo>
                  <a:close/>
                  <a:moveTo>
                    <a:pt x="10215" y="12179"/>
                  </a:moveTo>
                  <a:lnTo>
                    <a:pt x="6944" y="16831"/>
                  </a:lnTo>
                  <a:lnTo>
                    <a:pt x="6945" y="16838"/>
                  </a:lnTo>
                  <a:cubicBezTo>
                    <a:pt x="6948" y="17060"/>
                    <a:pt x="6777" y="17243"/>
                    <a:pt x="6565" y="17245"/>
                  </a:cubicBezTo>
                  <a:cubicBezTo>
                    <a:pt x="6352" y="17248"/>
                    <a:pt x="6178" y="17070"/>
                    <a:pt x="6175" y="16847"/>
                  </a:cubicBezTo>
                  <a:cubicBezTo>
                    <a:pt x="6173" y="16624"/>
                    <a:pt x="6343" y="16442"/>
                    <a:pt x="6556" y="16439"/>
                  </a:cubicBezTo>
                  <a:lnTo>
                    <a:pt x="6597" y="16447"/>
                  </a:lnTo>
                  <a:lnTo>
                    <a:pt x="9817" y="11868"/>
                  </a:lnTo>
                  <a:close/>
                  <a:moveTo>
                    <a:pt x="10359" y="8711"/>
                  </a:moveTo>
                  <a:lnTo>
                    <a:pt x="9885" y="8874"/>
                  </a:lnTo>
                  <a:lnTo>
                    <a:pt x="7527" y="1212"/>
                  </a:lnTo>
                  <a:lnTo>
                    <a:pt x="7372" y="1181"/>
                  </a:lnTo>
                  <a:cubicBezTo>
                    <a:pt x="7174" y="1096"/>
                    <a:pt x="7034" y="894"/>
                    <a:pt x="7031" y="656"/>
                  </a:cubicBezTo>
                  <a:cubicBezTo>
                    <a:pt x="7028" y="339"/>
                    <a:pt x="7271" y="79"/>
                    <a:pt x="7574" y="75"/>
                  </a:cubicBezTo>
                  <a:cubicBezTo>
                    <a:pt x="7877" y="71"/>
                    <a:pt x="8125" y="326"/>
                    <a:pt x="8128" y="643"/>
                  </a:cubicBezTo>
                  <a:cubicBezTo>
                    <a:pt x="8129" y="722"/>
                    <a:pt x="8115" y="798"/>
                    <a:pt x="8088" y="867"/>
                  </a:cubicBezTo>
                  <a:lnTo>
                    <a:pt x="7992" y="1019"/>
                  </a:lnTo>
                  <a:close/>
                  <a:moveTo>
                    <a:pt x="10498" y="12914"/>
                  </a:moveTo>
                  <a:lnTo>
                    <a:pt x="8166" y="20471"/>
                  </a:lnTo>
                  <a:lnTo>
                    <a:pt x="8236" y="20520"/>
                  </a:lnTo>
                  <a:cubicBezTo>
                    <a:pt x="8336" y="20622"/>
                    <a:pt x="8399" y="20765"/>
                    <a:pt x="8401" y="20924"/>
                  </a:cubicBezTo>
                  <a:cubicBezTo>
                    <a:pt x="8404" y="21241"/>
                    <a:pt x="8161" y="21501"/>
                    <a:pt x="7859" y="21504"/>
                  </a:cubicBezTo>
                  <a:cubicBezTo>
                    <a:pt x="7556" y="21508"/>
                    <a:pt x="7307" y="21254"/>
                    <a:pt x="7304" y="20937"/>
                  </a:cubicBezTo>
                  <a:cubicBezTo>
                    <a:pt x="7301" y="20699"/>
                    <a:pt x="7437" y="20493"/>
                    <a:pt x="7633" y="20404"/>
                  </a:cubicBezTo>
                  <a:lnTo>
                    <a:pt x="7670" y="20395"/>
                  </a:lnTo>
                  <a:lnTo>
                    <a:pt x="10028" y="12753"/>
                  </a:lnTo>
                  <a:close/>
                  <a:moveTo>
                    <a:pt x="11206" y="18187"/>
                  </a:moveTo>
                  <a:cubicBezTo>
                    <a:pt x="11209" y="18410"/>
                    <a:pt x="11038" y="18592"/>
                    <a:pt x="10825" y="18595"/>
                  </a:cubicBezTo>
                  <a:cubicBezTo>
                    <a:pt x="10613" y="18597"/>
                    <a:pt x="10438" y="18419"/>
                    <a:pt x="10436" y="18196"/>
                  </a:cubicBezTo>
                  <a:cubicBezTo>
                    <a:pt x="10435" y="18085"/>
                    <a:pt x="10477" y="17984"/>
                    <a:pt x="10546" y="17910"/>
                  </a:cubicBezTo>
                  <a:lnTo>
                    <a:pt x="10565" y="17896"/>
                  </a:lnTo>
                  <a:lnTo>
                    <a:pt x="10615" y="12281"/>
                  </a:lnTo>
                  <a:lnTo>
                    <a:pt x="11111" y="12286"/>
                  </a:lnTo>
                  <a:lnTo>
                    <a:pt x="11060" y="17883"/>
                  </a:lnTo>
                  <a:lnTo>
                    <a:pt x="11090" y="17903"/>
                  </a:lnTo>
                  <a:cubicBezTo>
                    <a:pt x="11161" y="17975"/>
                    <a:pt x="11205" y="18076"/>
                    <a:pt x="11206" y="18187"/>
                  </a:cubicBezTo>
                  <a:close/>
                  <a:moveTo>
                    <a:pt x="11251" y="3255"/>
                  </a:moveTo>
                  <a:cubicBezTo>
                    <a:pt x="11252" y="3367"/>
                    <a:pt x="11210" y="3468"/>
                    <a:pt x="11141" y="3542"/>
                  </a:cubicBezTo>
                  <a:lnTo>
                    <a:pt x="11094" y="3576"/>
                  </a:lnTo>
                  <a:lnTo>
                    <a:pt x="11042" y="9327"/>
                  </a:lnTo>
                  <a:lnTo>
                    <a:pt x="10547" y="9322"/>
                  </a:lnTo>
                  <a:lnTo>
                    <a:pt x="10599" y="3550"/>
                  </a:lnTo>
                  <a:lnTo>
                    <a:pt x="10597" y="3548"/>
                  </a:lnTo>
                  <a:cubicBezTo>
                    <a:pt x="10526" y="3476"/>
                    <a:pt x="10482" y="3376"/>
                    <a:pt x="10481" y="3265"/>
                  </a:cubicBezTo>
                  <a:cubicBezTo>
                    <a:pt x="10479" y="3042"/>
                    <a:pt x="10649" y="2859"/>
                    <a:pt x="10862" y="2857"/>
                  </a:cubicBezTo>
                  <a:cubicBezTo>
                    <a:pt x="11075" y="2854"/>
                    <a:pt x="11249" y="3033"/>
                    <a:pt x="11251" y="3255"/>
                  </a:cubicBezTo>
                  <a:close/>
                  <a:moveTo>
                    <a:pt x="14645" y="21012"/>
                  </a:moveTo>
                  <a:cubicBezTo>
                    <a:pt x="14649" y="21329"/>
                    <a:pt x="14406" y="21589"/>
                    <a:pt x="14103" y="21592"/>
                  </a:cubicBezTo>
                  <a:cubicBezTo>
                    <a:pt x="13800" y="21596"/>
                    <a:pt x="13552" y="21342"/>
                    <a:pt x="13548" y="21025"/>
                  </a:cubicBezTo>
                  <a:cubicBezTo>
                    <a:pt x="13547" y="20945"/>
                    <a:pt x="13562" y="20870"/>
                    <a:pt x="13589" y="20801"/>
                  </a:cubicBezTo>
                  <a:lnTo>
                    <a:pt x="13683" y="20651"/>
                  </a:lnTo>
                  <a:lnTo>
                    <a:pt x="11296" y="12897"/>
                  </a:lnTo>
                  <a:lnTo>
                    <a:pt x="11771" y="12734"/>
                  </a:lnTo>
                  <a:lnTo>
                    <a:pt x="14147" y="20455"/>
                  </a:lnTo>
                  <a:lnTo>
                    <a:pt x="14305" y="20487"/>
                  </a:lnTo>
                  <a:cubicBezTo>
                    <a:pt x="14503" y="20571"/>
                    <a:pt x="14643" y="20774"/>
                    <a:pt x="14645" y="21012"/>
                  </a:cubicBezTo>
                  <a:close/>
                  <a:moveTo>
                    <a:pt x="14479" y="567"/>
                  </a:moveTo>
                  <a:cubicBezTo>
                    <a:pt x="14482" y="805"/>
                    <a:pt x="14346" y="1011"/>
                    <a:pt x="14150" y="1100"/>
                  </a:cubicBezTo>
                  <a:lnTo>
                    <a:pt x="14013" y="1131"/>
                  </a:lnTo>
                  <a:lnTo>
                    <a:pt x="11630" y="8855"/>
                  </a:lnTo>
                  <a:lnTo>
                    <a:pt x="11160" y="8694"/>
                  </a:lnTo>
                  <a:lnTo>
                    <a:pt x="13541" y="976"/>
                  </a:lnTo>
                  <a:lnTo>
                    <a:pt x="13427" y="803"/>
                  </a:lnTo>
                  <a:cubicBezTo>
                    <a:pt x="13399" y="735"/>
                    <a:pt x="13383" y="660"/>
                    <a:pt x="13382" y="580"/>
                  </a:cubicBezTo>
                  <a:cubicBezTo>
                    <a:pt x="13379" y="263"/>
                    <a:pt x="13622" y="3"/>
                    <a:pt x="13924" y="0"/>
                  </a:cubicBezTo>
                  <a:cubicBezTo>
                    <a:pt x="14227" y="-4"/>
                    <a:pt x="14476" y="250"/>
                    <a:pt x="14479" y="567"/>
                  </a:cubicBezTo>
                  <a:close/>
                  <a:moveTo>
                    <a:pt x="15402" y="16895"/>
                  </a:moveTo>
                  <a:cubicBezTo>
                    <a:pt x="15405" y="17118"/>
                    <a:pt x="15234" y="17300"/>
                    <a:pt x="15021" y="17303"/>
                  </a:cubicBezTo>
                  <a:cubicBezTo>
                    <a:pt x="14809" y="17305"/>
                    <a:pt x="14634" y="17127"/>
                    <a:pt x="14632" y="16904"/>
                  </a:cubicBezTo>
                  <a:lnTo>
                    <a:pt x="14651" y="16800"/>
                  </a:lnTo>
                  <a:lnTo>
                    <a:pt x="11508" y="12150"/>
                  </a:lnTo>
                  <a:lnTo>
                    <a:pt x="11914" y="11845"/>
                  </a:lnTo>
                  <a:lnTo>
                    <a:pt x="15065" y="16507"/>
                  </a:lnTo>
                  <a:lnTo>
                    <a:pt x="15163" y="16526"/>
                  </a:lnTo>
                  <a:cubicBezTo>
                    <a:pt x="15302" y="16586"/>
                    <a:pt x="15401" y="16728"/>
                    <a:pt x="15402" y="16895"/>
                  </a:cubicBezTo>
                  <a:close/>
                  <a:moveTo>
                    <a:pt x="15397" y="4746"/>
                  </a:moveTo>
                  <a:cubicBezTo>
                    <a:pt x="15399" y="4913"/>
                    <a:pt x="15303" y="5057"/>
                    <a:pt x="15166" y="5120"/>
                  </a:cubicBezTo>
                  <a:lnTo>
                    <a:pt x="15078" y="5140"/>
                  </a:lnTo>
                  <a:lnTo>
                    <a:pt x="11843" y="9741"/>
                  </a:lnTo>
                  <a:lnTo>
                    <a:pt x="11445" y="9431"/>
                  </a:lnTo>
                  <a:lnTo>
                    <a:pt x="14650" y="4871"/>
                  </a:lnTo>
                  <a:lnTo>
                    <a:pt x="14627" y="4755"/>
                  </a:lnTo>
                  <a:cubicBezTo>
                    <a:pt x="14624" y="4532"/>
                    <a:pt x="14795" y="4350"/>
                    <a:pt x="15008" y="4347"/>
                  </a:cubicBezTo>
                  <a:cubicBezTo>
                    <a:pt x="15220" y="4345"/>
                    <a:pt x="15395" y="4523"/>
                    <a:pt x="15397" y="4746"/>
                  </a:cubicBezTo>
                  <a:close/>
                  <a:moveTo>
                    <a:pt x="18016" y="8506"/>
                  </a:moveTo>
                  <a:cubicBezTo>
                    <a:pt x="18018" y="8728"/>
                    <a:pt x="17848" y="8911"/>
                    <a:pt x="17635" y="8913"/>
                  </a:cubicBezTo>
                  <a:cubicBezTo>
                    <a:pt x="17582" y="8914"/>
                    <a:pt x="17531" y="8903"/>
                    <a:pt x="17485" y="8883"/>
                  </a:cubicBezTo>
                  <a:lnTo>
                    <a:pt x="17431" y="8846"/>
                  </a:lnTo>
                  <a:lnTo>
                    <a:pt x="12257" y="10562"/>
                  </a:lnTo>
                  <a:lnTo>
                    <a:pt x="12108" y="10064"/>
                  </a:lnTo>
                  <a:lnTo>
                    <a:pt x="17280" y="8349"/>
                  </a:lnTo>
                  <a:lnTo>
                    <a:pt x="17356" y="8228"/>
                  </a:lnTo>
                  <a:cubicBezTo>
                    <a:pt x="17424" y="8155"/>
                    <a:pt x="17520" y="8108"/>
                    <a:pt x="17627" y="8107"/>
                  </a:cubicBezTo>
                  <a:cubicBezTo>
                    <a:pt x="17839" y="8105"/>
                    <a:pt x="18014" y="8283"/>
                    <a:pt x="18016" y="8506"/>
                  </a:cubicBezTo>
                  <a:close/>
                  <a:moveTo>
                    <a:pt x="18076" y="13163"/>
                  </a:moveTo>
                  <a:cubicBezTo>
                    <a:pt x="18079" y="13386"/>
                    <a:pt x="17908" y="13568"/>
                    <a:pt x="17695" y="13571"/>
                  </a:cubicBezTo>
                  <a:cubicBezTo>
                    <a:pt x="17536" y="13573"/>
                    <a:pt x="17398" y="13473"/>
                    <a:pt x="17338" y="13329"/>
                  </a:cubicBezTo>
                  <a:lnTo>
                    <a:pt x="17336" y="13318"/>
                  </a:lnTo>
                  <a:lnTo>
                    <a:pt x="12142" y="11483"/>
                  </a:lnTo>
                  <a:lnTo>
                    <a:pt x="12301" y="10984"/>
                  </a:lnTo>
                  <a:lnTo>
                    <a:pt x="17503" y="12823"/>
                  </a:lnTo>
                  <a:lnTo>
                    <a:pt x="17537" y="12798"/>
                  </a:lnTo>
                  <a:cubicBezTo>
                    <a:pt x="17583" y="12777"/>
                    <a:pt x="17634" y="12765"/>
                    <a:pt x="17687" y="12765"/>
                  </a:cubicBezTo>
                  <a:cubicBezTo>
                    <a:pt x="17900" y="12762"/>
                    <a:pt x="18074" y="12940"/>
                    <a:pt x="18076" y="13163"/>
                  </a:cubicBezTo>
                  <a:close/>
                  <a:moveTo>
                    <a:pt x="19534" y="4432"/>
                  </a:moveTo>
                  <a:cubicBezTo>
                    <a:pt x="19537" y="4749"/>
                    <a:pt x="19294" y="5009"/>
                    <a:pt x="18991" y="5013"/>
                  </a:cubicBezTo>
                  <a:lnTo>
                    <a:pt x="18786" y="4972"/>
                  </a:lnTo>
                  <a:lnTo>
                    <a:pt x="12588" y="9717"/>
                  </a:lnTo>
                  <a:lnTo>
                    <a:pt x="12297" y="9294"/>
                  </a:lnTo>
                  <a:lnTo>
                    <a:pt x="18463" y="4574"/>
                  </a:lnTo>
                  <a:lnTo>
                    <a:pt x="18437" y="4445"/>
                  </a:lnTo>
                  <a:cubicBezTo>
                    <a:pt x="18433" y="4128"/>
                    <a:pt x="18676" y="3868"/>
                    <a:pt x="18979" y="3864"/>
                  </a:cubicBezTo>
                  <a:cubicBezTo>
                    <a:pt x="19282" y="3861"/>
                    <a:pt x="19530" y="4115"/>
                    <a:pt x="19534" y="4432"/>
                  </a:cubicBezTo>
                  <a:close/>
                  <a:moveTo>
                    <a:pt x="19797" y="17102"/>
                  </a:moveTo>
                  <a:cubicBezTo>
                    <a:pt x="19801" y="17419"/>
                    <a:pt x="19558" y="17679"/>
                    <a:pt x="19255" y="17682"/>
                  </a:cubicBezTo>
                  <a:cubicBezTo>
                    <a:pt x="18952" y="17686"/>
                    <a:pt x="18704" y="17432"/>
                    <a:pt x="18700" y="17115"/>
                  </a:cubicBezTo>
                  <a:lnTo>
                    <a:pt x="18712" y="17053"/>
                  </a:lnTo>
                  <a:lnTo>
                    <a:pt x="12398" y="12214"/>
                  </a:lnTo>
                  <a:lnTo>
                    <a:pt x="12692" y="11789"/>
                  </a:lnTo>
                  <a:lnTo>
                    <a:pt x="18986" y="16613"/>
                  </a:lnTo>
                  <a:lnTo>
                    <a:pt x="19030" y="16582"/>
                  </a:lnTo>
                  <a:cubicBezTo>
                    <a:pt x="19095" y="16552"/>
                    <a:pt x="19167" y="16535"/>
                    <a:pt x="19243" y="16534"/>
                  </a:cubicBezTo>
                  <a:cubicBezTo>
                    <a:pt x="19546" y="16530"/>
                    <a:pt x="19794" y="16784"/>
                    <a:pt x="19797" y="17102"/>
                  </a:cubicBezTo>
                  <a:close/>
                  <a:moveTo>
                    <a:pt x="21594" y="10719"/>
                  </a:moveTo>
                  <a:cubicBezTo>
                    <a:pt x="21597" y="11036"/>
                    <a:pt x="21354" y="11296"/>
                    <a:pt x="21051" y="11299"/>
                  </a:cubicBezTo>
                  <a:cubicBezTo>
                    <a:pt x="20900" y="11301"/>
                    <a:pt x="20762" y="11238"/>
                    <a:pt x="20662" y="11136"/>
                  </a:cubicBezTo>
                  <a:lnTo>
                    <a:pt x="20569" y="10995"/>
                  </a:lnTo>
                  <a:lnTo>
                    <a:pt x="12900" y="10996"/>
                  </a:lnTo>
                  <a:lnTo>
                    <a:pt x="12900" y="10470"/>
                  </a:lnTo>
                  <a:lnTo>
                    <a:pt x="20562" y="10469"/>
                  </a:lnTo>
                  <a:lnTo>
                    <a:pt x="20653" y="10324"/>
                  </a:lnTo>
                  <a:cubicBezTo>
                    <a:pt x="20751" y="10219"/>
                    <a:pt x="20888" y="10153"/>
                    <a:pt x="21039" y="10151"/>
                  </a:cubicBezTo>
                  <a:cubicBezTo>
                    <a:pt x="21342" y="10147"/>
                    <a:pt x="21590" y="10401"/>
                    <a:pt x="21594" y="10719"/>
                  </a:cubicBezTo>
                  <a:close/>
                </a:path>
              </a:pathLst>
            </a:custGeom>
            <a:solidFill>
              <a:srgbClr val="426E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92949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97" name="Graphic 16"/>
          <p:cNvGrpSpPr/>
          <p:nvPr/>
        </p:nvGrpSpPr>
        <p:grpSpPr>
          <a:xfrm>
            <a:off x="755115" y="521206"/>
            <a:ext cx="880352" cy="924925"/>
            <a:chOff x="0" y="0"/>
            <a:chExt cx="880351" cy="924923"/>
          </a:xfrm>
        </p:grpSpPr>
        <p:grpSp>
          <p:nvGrpSpPr>
            <p:cNvPr id="391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387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8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89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0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396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392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3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4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95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398" name="Freeform 2"/>
          <p:cNvSpPr/>
          <p:nvPr/>
        </p:nvSpPr>
        <p:spPr>
          <a:xfrm>
            <a:off x="121328" y="12086775"/>
            <a:ext cx="1330980" cy="1282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18210262" y="12630508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402" name="pasted-movie.png"/>
          <p:cNvGrpSpPr/>
          <p:nvPr/>
        </p:nvGrpSpPr>
        <p:grpSpPr>
          <a:xfrm>
            <a:off x="1305459" y="4525441"/>
            <a:ext cx="21773082" cy="6133016"/>
            <a:chOff x="0" y="0"/>
            <a:chExt cx="21773080" cy="6133014"/>
          </a:xfrm>
        </p:grpSpPr>
        <p:pic>
          <p:nvPicPr>
            <p:cNvPr id="401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21341281" cy="55742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0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773081" cy="61330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ounded Rectangle"/>
          <p:cNvSpPr/>
          <p:nvPr/>
        </p:nvSpPr>
        <p:spPr>
          <a:xfrm>
            <a:off x="1938262" y="5505592"/>
            <a:ext cx="20719621" cy="5261728"/>
          </a:xfrm>
          <a:prstGeom prst="roundRect">
            <a:avLst>
              <a:gd name="adj" fmla="val 36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7" name="Freeform 38"/>
          <p:cNvSpPr/>
          <p:nvPr/>
        </p:nvSpPr>
        <p:spPr>
          <a:xfrm rot="16238401">
            <a:off x="20826034" y="1567514"/>
            <a:ext cx="1461871" cy="157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7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4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2C8C7C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8" name="Freeform 38"/>
          <p:cNvSpPr/>
          <p:nvPr/>
        </p:nvSpPr>
        <p:spPr>
          <a:xfrm rot="16238401">
            <a:off x="21576135" y="2447140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C1364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9" name="Freeform 38"/>
          <p:cNvSpPr/>
          <p:nvPr/>
        </p:nvSpPr>
        <p:spPr>
          <a:xfrm rot="16238401">
            <a:off x="22187676" y="1223375"/>
            <a:ext cx="1552237" cy="147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93" fill="norm" stroke="1" extrusionOk="0">
                <a:moveTo>
                  <a:pt x="8757" y="10613"/>
                </a:moveTo>
                <a:lnTo>
                  <a:pt x="8757" y="11139"/>
                </a:lnTo>
                <a:lnTo>
                  <a:pt x="1054" y="11139"/>
                </a:lnTo>
                <a:lnTo>
                  <a:pt x="941" y="11318"/>
                </a:lnTo>
                <a:cubicBezTo>
                  <a:pt x="843" y="11423"/>
                  <a:pt x="706" y="11489"/>
                  <a:pt x="555" y="11491"/>
                </a:cubicBezTo>
                <a:cubicBezTo>
                  <a:pt x="252" y="11494"/>
                  <a:pt x="4" y="11240"/>
                  <a:pt x="0" y="10923"/>
                </a:cubicBezTo>
                <a:cubicBezTo>
                  <a:pt x="-3" y="10606"/>
                  <a:pt x="240" y="10346"/>
                  <a:pt x="543" y="10342"/>
                </a:cubicBezTo>
                <a:cubicBezTo>
                  <a:pt x="694" y="10341"/>
                  <a:pt x="832" y="10403"/>
                  <a:pt x="932" y="10506"/>
                </a:cubicBezTo>
                <a:lnTo>
                  <a:pt x="1003" y="10613"/>
                </a:lnTo>
                <a:close/>
                <a:moveTo>
                  <a:pt x="9257" y="9394"/>
                </a:moveTo>
                <a:lnTo>
                  <a:pt x="8964" y="9820"/>
                </a:lnTo>
                <a:lnTo>
                  <a:pt x="2656" y="4985"/>
                </a:lnTo>
                <a:lnTo>
                  <a:pt x="2586" y="5036"/>
                </a:lnTo>
                <a:cubicBezTo>
                  <a:pt x="2521" y="5066"/>
                  <a:pt x="2449" y="5083"/>
                  <a:pt x="2373" y="5084"/>
                </a:cubicBezTo>
                <a:cubicBezTo>
                  <a:pt x="2070" y="5087"/>
                  <a:pt x="1822" y="4833"/>
                  <a:pt x="1818" y="4516"/>
                </a:cubicBezTo>
                <a:cubicBezTo>
                  <a:pt x="1815" y="4199"/>
                  <a:pt x="2058" y="3939"/>
                  <a:pt x="2361" y="3935"/>
                </a:cubicBezTo>
                <a:cubicBezTo>
                  <a:pt x="2664" y="3932"/>
                  <a:pt x="2912" y="4186"/>
                  <a:pt x="2915" y="4503"/>
                </a:cubicBezTo>
                <a:lnTo>
                  <a:pt x="2911" y="4530"/>
                </a:lnTo>
                <a:close/>
                <a:moveTo>
                  <a:pt x="9362" y="12315"/>
                </a:moveTo>
                <a:lnTo>
                  <a:pt x="3114" y="17099"/>
                </a:lnTo>
                <a:lnTo>
                  <a:pt x="3134" y="17199"/>
                </a:lnTo>
                <a:cubicBezTo>
                  <a:pt x="3137" y="17516"/>
                  <a:pt x="2894" y="17776"/>
                  <a:pt x="2591" y="17779"/>
                </a:cubicBezTo>
                <a:cubicBezTo>
                  <a:pt x="2288" y="17783"/>
                  <a:pt x="2040" y="17529"/>
                  <a:pt x="2037" y="17212"/>
                </a:cubicBezTo>
                <a:cubicBezTo>
                  <a:pt x="2033" y="16895"/>
                  <a:pt x="2276" y="16635"/>
                  <a:pt x="2579" y="16631"/>
                </a:cubicBezTo>
                <a:cubicBezTo>
                  <a:pt x="2655" y="16630"/>
                  <a:pt x="2727" y="16645"/>
                  <a:pt x="2793" y="16674"/>
                </a:cubicBezTo>
                <a:lnTo>
                  <a:pt x="2811" y="16686"/>
                </a:lnTo>
                <a:lnTo>
                  <a:pt x="9071" y="11893"/>
                </a:lnTo>
                <a:close/>
                <a:moveTo>
                  <a:pt x="9515" y="10126"/>
                </a:moveTo>
                <a:lnTo>
                  <a:pt x="9357" y="10625"/>
                </a:lnTo>
                <a:lnTo>
                  <a:pt x="4073" y="8757"/>
                </a:lnTo>
                <a:lnTo>
                  <a:pt x="4061" y="8765"/>
                </a:lnTo>
                <a:cubicBezTo>
                  <a:pt x="4015" y="8786"/>
                  <a:pt x="3965" y="8798"/>
                  <a:pt x="3912" y="8799"/>
                </a:cubicBezTo>
                <a:cubicBezTo>
                  <a:pt x="3699" y="8801"/>
                  <a:pt x="3525" y="8623"/>
                  <a:pt x="3522" y="8400"/>
                </a:cubicBezTo>
                <a:cubicBezTo>
                  <a:pt x="3520" y="8177"/>
                  <a:pt x="3691" y="7995"/>
                  <a:pt x="3903" y="7992"/>
                </a:cubicBezTo>
                <a:cubicBezTo>
                  <a:pt x="4063" y="7990"/>
                  <a:pt x="4201" y="8090"/>
                  <a:pt x="4261" y="8234"/>
                </a:cubicBezTo>
                <a:lnTo>
                  <a:pt x="4268" y="8272"/>
                </a:lnTo>
                <a:close/>
                <a:moveTo>
                  <a:pt x="9551" y="11548"/>
                </a:moveTo>
                <a:lnTo>
                  <a:pt x="4270" y="13299"/>
                </a:lnTo>
                <a:lnTo>
                  <a:pt x="4232" y="13359"/>
                </a:lnTo>
                <a:cubicBezTo>
                  <a:pt x="4164" y="13432"/>
                  <a:pt x="4068" y="13479"/>
                  <a:pt x="3961" y="13480"/>
                </a:cubicBezTo>
                <a:cubicBezTo>
                  <a:pt x="3749" y="13483"/>
                  <a:pt x="3574" y="13304"/>
                  <a:pt x="3572" y="13081"/>
                </a:cubicBezTo>
                <a:cubicBezTo>
                  <a:pt x="3570" y="12859"/>
                  <a:pt x="3740" y="12676"/>
                  <a:pt x="3953" y="12674"/>
                </a:cubicBezTo>
                <a:cubicBezTo>
                  <a:pt x="4006" y="12673"/>
                  <a:pt x="4057" y="12684"/>
                  <a:pt x="4103" y="12704"/>
                </a:cubicBezTo>
                <a:lnTo>
                  <a:pt x="4204" y="12773"/>
                </a:lnTo>
                <a:lnTo>
                  <a:pt x="9403" y="11049"/>
                </a:lnTo>
                <a:close/>
                <a:moveTo>
                  <a:pt x="10150" y="9460"/>
                </a:moveTo>
                <a:lnTo>
                  <a:pt x="9743" y="9765"/>
                </a:lnTo>
                <a:lnTo>
                  <a:pt x="6574" y="5077"/>
                </a:lnTo>
                <a:lnTo>
                  <a:pt x="6485" y="5059"/>
                </a:lnTo>
                <a:cubicBezTo>
                  <a:pt x="6346" y="4999"/>
                  <a:pt x="6248" y="4857"/>
                  <a:pt x="6246" y="4690"/>
                </a:cubicBezTo>
                <a:cubicBezTo>
                  <a:pt x="6244" y="4468"/>
                  <a:pt x="6414" y="4285"/>
                  <a:pt x="6627" y="4282"/>
                </a:cubicBezTo>
                <a:cubicBezTo>
                  <a:pt x="6839" y="4280"/>
                  <a:pt x="7014" y="4458"/>
                  <a:pt x="7016" y="4681"/>
                </a:cubicBezTo>
                <a:lnTo>
                  <a:pt x="6996" y="4794"/>
                </a:lnTo>
                <a:close/>
                <a:moveTo>
                  <a:pt x="10215" y="12178"/>
                </a:moveTo>
                <a:lnTo>
                  <a:pt x="6945" y="16830"/>
                </a:lnTo>
                <a:lnTo>
                  <a:pt x="6946" y="16837"/>
                </a:lnTo>
                <a:cubicBezTo>
                  <a:pt x="6948" y="17060"/>
                  <a:pt x="6778" y="17242"/>
                  <a:pt x="6565" y="17245"/>
                </a:cubicBezTo>
                <a:cubicBezTo>
                  <a:pt x="6352" y="17247"/>
                  <a:pt x="6178" y="17069"/>
                  <a:pt x="6176" y="16846"/>
                </a:cubicBezTo>
                <a:cubicBezTo>
                  <a:pt x="6173" y="16623"/>
                  <a:pt x="6344" y="16441"/>
                  <a:pt x="6557" y="16438"/>
                </a:cubicBezTo>
                <a:lnTo>
                  <a:pt x="6598" y="16447"/>
                </a:lnTo>
                <a:lnTo>
                  <a:pt x="9817" y="11867"/>
                </a:lnTo>
                <a:close/>
                <a:moveTo>
                  <a:pt x="10359" y="8711"/>
                </a:moveTo>
                <a:lnTo>
                  <a:pt x="9885" y="8873"/>
                </a:lnTo>
                <a:lnTo>
                  <a:pt x="7526" y="1211"/>
                </a:lnTo>
                <a:lnTo>
                  <a:pt x="7371" y="1180"/>
                </a:lnTo>
                <a:cubicBezTo>
                  <a:pt x="7173" y="1095"/>
                  <a:pt x="7033" y="893"/>
                  <a:pt x="7030" y="655"/>
                </a:cubicBezTo>
                <a:cubicBezTo>
                  <a:pt x="7027" y="338"/>
                  <a:pt x="7270" y="78"/>
                  <a:pt x="7573" y="74"/>
                </a:cubicBezTo>
                <a:cubicBezTo>
                  <a:pt x="7876" y="71"/>
                  <a:pt x="8124" y="325"/>
                  <a:pt x="8127" y="642"/>
                </a:cubicBezTo>
                <a:cubicBezTo>
                  <a:pt x="8128" y="721"/>
                  <a:pt x="8114" y="797"/>
                  <a:pt x="8087" y="866"/>
                </a:cubicBezTo>
                <a:lnTo>
                  <a:pt x="7991" y="1018"/>
                </a:lnTo>
                <a:close/>
                <a:moveTo>
                  <a:pt x="10498" y="12913"/>
                </a:moveTo>
                <a:lnTo>
                  <a:pt x="8167" y="20471"/>
                </a:lnTo>
                <a:lnTo>
                  <a:pt x="8237" y="20519"/>
                </a:lnTo>
                <a:cubicBezTo>
                  <a:pt x="8337" y="20622"/>
                  <a:pt x="8400" y="20765"/>
                  <a:pt x="8402" y="20923"/>
                </a:cubicBezTo>
                <a:cubicBezTo>
                  <a:pt x="8405" y="21240"/>
                  <a:pt x="8162" y="21500"/>
                  <a:pt x="7860" y="21504"/>
                </a:cubicBezTo>
                <a:cubicBezTo>
                  <a:pt x="7557" y="21507"/>
                  <a:pt x="7308" y="21253"/>
                  <a:pt x="7305" y="20936"/>
                </a:cubicBezTo>
                <a:cubicBezTo>
                  <a:pt x="7302" y="20698"/>
                  <a:pt x="7438" y="20492"/>
                  <a:pt x="7634" y="20403"/>
                </a:cubicBezTo>
                <a:lnTo>
                  <a:pt x="7671" y="20395"/>
                </a:lnTo>
                <a:lnTo>
                  <a:pt x="10028" y="12752"/>
                </a:lnTo>
                <a:close/>
                <a:moveTo>
                  <a:pt x="11207" y="18187"/>
                </a:moveTo>
                <a:cubicBezTo>
                  <a:pt x="11209" y="18409"/>
                  <a:pt x="11039" y="18592"/>
                  <a:pt x="10826" y="18594"/>
                </a:cubicBezTo>
                <a:cubicBezTo>
                  <a:pt x="10613" y="18597"/>
                  <a:pt x="10439" y="18419"/>
                  <a:pt x="10437" y="18196"/>
                </a:cubicBezTo>
                <a:cubicBezTo>
                  <a:pt x="10436" y="18085"/>
                  <a:pt x="10478" y="17983"/>
                  <a:pt x="10546" y="17909"/>
                </a:cubicBezTo>
                <a:lnTo>
                  <a:pt x="10565" y="17896"/>
                </a:lnTo>
                <a:lnTo>
                  <a:pt x="10616" y="12281"/>
                </a:lnTo>
                <a:lnTo>
                  <a:pt x="11111" y="12286"/>
                </a:lnTo>
                <a:lnTo>
                  <a:pt x="11061" y="17882"/>
                </a:lnTo>
                <a:lnTo>
                  <a:pt x="11091" y="17903"/>
                </a:lnTo>
                <a:cubicBezTo>
                  <a:pt x="11162" y="17975"/>
                  <a:pt x="11206" y="18075"/>
                  <a:pt x="11207" y="18187"/>
                </a:cubicBezTo>
                <a:close/>
                <a:moveTo>
                  <a:pt x="11250" y="3255"/>
                </a:moveTo>
                <a:cubicBezTo>
                  <a:pt x="11252" y="3366"/>
                  <a:pt x="11210" y="3468"/>
                  <a:pt x="11141" y="3541"/>
                </a:cubicBezTo>
                <a:lnTo>
                  <a:pt x="11093" y="3576"/>
                </a:lnTo>
                <a:lnTo>
                  <a:pt x="11042" y="9327"/>
                </a:lnTo>
                <a:lnTo>
                  <a:pt x="10547" y="9322"/>
                </a:lnTo>
                <a:lnTo>
                  <a:pt x="10598" y="3549"/>
                </a:lnTo>
                <a:lnTo>
                  <a:pt x="10596" y="3548"/>
                </a:lnTo>
                <a:cubicBezTo>
                  <a:pt x="10526" y="3476"/>
                  <a:pt x="10481" y="3375"/>
                  <a:pt x="10480" y="3264"/>
                </a:cubicBezTo>
                <a:cubicBezTo>
                  <a:pt x="10478" y="3041"/>
                  <a:pt x="10648" y="2859"/>
                  <a:pt x="10861" y="2856"/>
                </a:cubicBezTo>
                <a:cubicBezTo>
                  <a:pt x="11074" y="2854"/>
                  <a:pt x="11248" y="3032"/>
                  <a:pt x="11250" y="3255"/>
                </a:cubicBezTo>
                <a:close/>
                <a:moveTo>
                  <a:pt x="14646" y="21012"/>
                </a:moveTo>
                <a:cubicBezTo>
                  <a:pt x="14650" y="21329"/>
                  <a:pt x="14407" y="21589"/>
                  <a:pt x="14104" y="21592"/>
                </a:cubicBezTo>
                <a:cubicBezTo>
                  <a:pt x="13801" y="21596"/>
                  <a:pt x="13553" y="21342"/>
                  <a:pt x="13549" y="21025"/>
                </a:cubicBezTo>
                <a:cubicBezTo>
                  <a:pt x="13548" y="20945"/>
                  <a:pt x="13563" y="20870"/>
                  <a:pt x="13590" y="20801"/>
                </a:cubicBezTo>
                <a:lnTo>
                  <a:pt x="13684" y="20651"/>
                </a:lnTo>
                <a:lnTo>
                  <a:pt x="11297" y="12896"/>
                </a:lnTo>
                <a:lnTo>
                  <a:pt x="11771" y="12734"/>
                </a:lnTo>
                <a:lnTo>
                  <a:pt x="14148" y="20455"/>
                </a:lnTo>
                <a:lnTo>
                  <a:pt x="14306" y="20487"/>
                </a:lnTo>
                <a:cubicBezTo>
                  <a:pt x="14504" y="20571"/>
                  <a:pt x="14644" y="20774"/>
                  <a:pt x="14646" y="21012"/>
                </a:cubicBezTo>
                <a:close/>
                <a:moveTo>
                  <a:pt x="14478" y="567"/>
                </a:moveTo>
                <a:cubicBezTo>
                  <a:pt x="14481" y="805"/>
                  <a:pt x="14345" y="1011"/>
                  <a:pt x="14149" y="1100"/>
                </a:cubicBezTo>
                <a:lnTo>
                  <a:pt x="14012" y="1131"/>
                </a:lnTo>
                <a:lnTo>
                  <a:pt x="11630" y="8855"/>
                </a:lnTo>
                <a:lnTo>
                  <a:pt x="11160" y="8694"/>
                </a:lnTo>
                <a:lnTo>
                  <a:pt x="13540" y="976"/>
                </a:lnTo>
                <a:lnTo>
                  <a:pt x="13426" y="803"/>
                </a:lnTo>
                <a:cubicBezTo>
                  <a:pt x="13398" y="735"/>
                  <a:pt x="13382" y="660"/>
                  <a:pt x="13381" y="580"/>
                </a:cubicBezTo>
                <a:cubicBezTo>
                  <a:pt x="13378" y="263"/>
                  <a:pt x="13620" y="3"/>
                  <a:pt x="13923" y="0"/>
                </a:cubicBezTo>
                <a:cubicBezTo>
                  <a:pt x="14226" y="-4"/>
                  <a:pt x="14475" y="250"/>
                  <a:pt x="14478" y="567"/>
                </a:cubicBezTo>
                <a:close/>
                <a:moveTo>
                  <a:pt x="15403" y="16895"/>
                </a:moveTo>
                <a:cubicBezTo>
                  <a:pt x="15405" y="17118"/>
                  <a:pt x="15235" y="17300"/>
                  <a:pt x="15022" y="17303"/>
                </a:cubicBezTo>
                <a:cubicBezTo>
                  <a:pt x="14809" y="17305"/>
                  <a:pt x="14635" y="17127"/>
                  <a:pt x="14633" y="16904"/>
                </a:cubicBezTo>
                <a:lnTo>
                  <a:pt x="14652" y="16800"/>
                </a:lnTo>
                <a:lnTo>
                  <a:pt x="11508" y="12150"/>
                </a:lnTo>
                <a:lnTo>
                  <a:pt x="11915" y="11845"/>
                </a:lnTo>
                <a:lnTo>
                  <a:pt x="15066" y="16507"/>
                </a:lnTo>
                <a:lnTo>
                  <a:pt x="15164" y="16526"/>
                </a:lnTo>
                <a:cubicBezTo>
                  <a:pt x="15303" y="16586"/>
                  <a:pt x="15401" y="16728"/>
                  <a:pt x="15403" y="16895"/>
                </a:cubicBezTo>
                <a:close/>
                <a:moveTo>
                  <a:pt x="15396" y="4746"/>
                </a:moveTo>
                <a:cubicBezTo>
                  <a:pt x="15398" y="4913"/>
                  <a:pt x="15303" y="5057"/>
                  <a:pt x="15165" y="5120"/>
                </a:cubicBezTo>
                <a:lnTo>
                  <a:pt x="15077" y="5140"/>
                </a:lnTo>
                <a:lnTo>
                  <a:pt x="11842" y="9741"/>
                </a:lnTo>
                <a:lnTo>
                  <a:pt x="11444" y="9430"/>
                </a:lnTo>
                <a:lnTo>
                  <a:pt x="14650" y="4871"/>
                </a:lnTo>
                <a:lnTo>
                  <a:pt x="14626" y="4755"/>
                </a:lnTo>
                <a:cubicBezTo>
                  <a:pt x="14624" y="4532"/>
                  <a:pt x="14794" y="4350"/>
                  <a:pt x="15007" y="4347"/>
                </a:cubicBezTo>
                <a:cubicBezTo>
                  <a:pt x="15220" y="4345"/>
                  <a:pt x="15394" y="4523"/>
                  <a:pt x="15396" y="4746"/>
                </a:cubicBezTo>
                <a:close/>
                <a:moveTo>
                  <a:pt x="18016" y="8506"/>
                </a:moveTo>
                <a:cubicBezTo>
                  <a:pt x="18018" y="8729"/>
                  <a:pt x="17848" y="8911"/>
                  <a:pt x="17635" y="8914"/>
                </a:cubicBezTo>
                <a:cubicBezTo>
                  <a:pt x="17582" y="8914"/>
                  <a:pt x="17531" y="8904"/>
                  <a:pt x="17485" y="8884"/>
                </a:cubicBezTo>
                <a:lnTo>
                  <a:pt x="17430" y="8846"/>
                </a:lnTo>
                <a:lnTo>
                  <a:pt x="12257" y="10562"/>
                </a:lnTo>
                <a:lnTo>
                  <a:pt x="12108" y="10064"/>
                </a:lnTo>
                <a:lnTo>
                  <a:pt x="17280" y="8349"/>
                </a:lnTo>
                <a:lnTo>
                  <a:pt x="17355" y="8229"/>
                </a:lnTo>
                <a:cubicBezTo>
                  <a:pt x="17424" y="8155"/>
                  <a:pt x="17520" y="8109"/>
                  <a:pt x="17626" y="8107"/>
                </a:cubicBezTo>
                <a:cubicBezTo>
                  <a:pt x="17839" y="8105"/>
                  <a:pt x="18013" y="8283"/>
                  <a:pt x="18016" y="8506"/>
                </a:cubicBezTo>
                <a:close/>
                <a:moveTo>
                  <a:pt x="18076" y="13164"/>
                </a:moveTo>
                <a:cubicBezTo>
                  <a:pt x="18079" y="13386"/>
                  <a:pt x="17908" y="13569"/>
                  <a:pt x="17696" y="13571"/>
                </a:cubicBezTo>
                <a:cubicBezTo>
                  <a:pt x="17536" y="13573"/>
                  <a:pt x="17398" y="13473"/>
                  <a:pt x="17338" y="13329"/>
                </a:cubicBezTo>
                <a:lnTo>
                  <a:pt x="17336" y="13318"/>
                </a:lnTo>
                <a:lnTo>
                  <a:pt x="12142" y="11482"/>
                </a:lnTo>
                <a:lnTo>
                  <a:pt x="12301" y="10984"/>
                </a:lnTo>
                <a:lnTo>
                  <a:pt x="17503" y="12823"/>
                </a:lnTo>
                <a:lnTo>
                  <a:pt x="17538" y="12798"/>
                </a:lnTo>
                <a:cubicBezTo>
                  <a:pt x="17583" y="12777"/>
                  <a:pt x="17634" y="12766"/>
                  <a:pt x="17687" y="12765"/>
                </a:cubicBezTo>
                <a:cubicBezTo>
                  <a:pt x="17900" y="12762"/>
                  <a:pt x="18074" y="12941"/>
                  <a:pt x="18076" y="13164"/>
                </a:cubicBezTo>
                <a:close/>
                <a:moveTo>
                  <a:pt x="19533" y="4433"/>
                </a:moveTo>
                <a:cubicBezTo>
                  <a:pt x="19536" y="4750"/>
                  <a:pt x="19294" y="5010"/>
                  <a:pt x="18991" y="5013"/>
                </a:cubicBezTo>
                <a:lnTo>
                  <a:pt x="18785" y="4972"/>
                </a:lnTo>
                <a:lnTo>
                  <a:pt x="12588" y="9717"/>
                </a:lnTo>
                <a:lnTo>
                  <a:pt x="12297" y="9294"/>
                </a:lnTo>
                <a:lnTo>
                  <a:pt x="18462" y="4574"/>
                </a:lnTo>
                <a:lnTo>
                  <a:pt x="18436" y="4445"/>
                </a:lnTo>
                <a:cubicBezTo>
                  <a:pt x="18433" y="4128"/>
                  <a:pt x="18676" y="3868"/>
                  <a:pt x="18978" y="3865"/>
                </a:cubicBezTo>
                <a:cubicBezTo>
                  <a:pt x="19281" y="3861"/>
                  <a:pt x="19530" y="4115"/>
                  <a:pt x="19533" y="4433"/>
                </a:cubicBezTo>
                <a:close/>
                <a:moveTo>
                  <a:pt x="19798" y="17102"/>
                </a:moveTo>
                <a:cubicBezTo>
                  <a:pt x="19801" y="17419"/>
                  <a:pt x="19559" y="17679"/>
                  <a:pt x="19256" y="17683"/>
                </a:cubicBezTo>
                <a:cubicBezTo>
                  <a:pt x="18953" y="17686"/>
                  <a:pt x="18704" y="17432"/>
                  <a:pt x="18701" y="17115"/>
                </a:cubicBezTo>
                <a:lnTo>
                  <a:pt x="18712" y="17053"/>
                </a:lnTo>
                <a:lnTo>
                  <a:pt x="12398" y="12214"/>
                </a:lnTo>
                <a:lnTo>
                  <a:pt x="12692" y="11789"/>
                </a:lnTo>
                <a:lnTo>
                  <a:pt x="18987" y="16613"/>
                </a:lnTo>
                <a:lnTo>
                  <a:pt x="19030" y="16582"/>
                </a:lnTo>
                <a:cubicBezTo>
                  <a:pt x="19096" y="16552"/>
                  <a:pt x="19168" y="16535"/>
                  <a:pt x="19243" y="16534"/>
                </a:cubicBezTo>
                <a:cubicBezTo>
                  <a:pt x="19546" y="16531"/>
                  <a:pt x="19795" y="16785"/>
                  <a:pt x="19798" y="17102"/>
                </a:cubicBezTo>
                <a:close/>
                <a:moveTo>
                  <a:pt x="21594" y="10719"/>
                </a:moveTo>
                <a:cubicBezTo>
                  <a:pt x="21597" y="11036"/>
                  <a:pt x="21354" y="11296"/>
                  <a:pt x="21051" y="11300"/>
                </a:cubicBezTo>
                <a:cubicBezTo>
                  <a:pt x="20900" y="11302"/>
                  <a:pt x="20762" y="11239"/>
                  <a:pt x="20662" y="11136"/>
                </a:cubicBezTo>
                <a:lnTo>
                  <a:pt x="20569" y="10995"/>
                </a:lnTo>
                <a:lnTo>
                  <a:pt x="12900" y="10995"/>
                </a:lnTo>
                <a:lnTo>
                  <a:pt x="12900" y="10470"/>
                </a:lnTo>
                <a:lnTo>
                  <a:pt x="20562" y="10470"/>
                </a:lnTo>
                <a:lnTo>
                  <a:pt x="20653" y="10324"/>
                </a:lnTo>
                <a:cubicBezTo>
                  <a:pt x="20751" y="10219"/>
                  <a:pt x="20888" y="10153"/>
                  <a:pt x="21039" y="10152"/>
                </a:cubicBezTo>
                <a:cubicBezTo>
                  <a:pt x="21342" y="10148"/>
                  <a:pt x="21590" y="10402"/>
                  <a:pt x="21594" y="10719"/>
                </a:cubicBezTo>
                <a:close/>
              </a:path>
            </a:pathLst>
          </a:custGeom>
          <a:solidFill>
            <a:srgbClr val="426EA1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420" name="Graphic 16"/>
          <p:cNvGrpSpPr/>
          <p:nvPr/>
        </p:nvGrpSpPr>
        <p:grpSpPr>
          <a:xfrm>
            <a:off x="2445760" y="4110576"/>
            <a:ext cx="880352" cy="924925"/>
            <a:chOff x="0" y="0"/>
            <a:chExt cx="880351" cy="924923"/>
          </a:xfrm>
        </p:grpSpPr>
        <p:grpSp>
          <p:nvGrpSpPr>
            <p:cNvPr id="414" name="Graphic 16"/>
            <p:cNvGrpSpPr/>
            <p:nvPr/>
          </p:nvGrpSpPr>
          <p:grpSpPr>
            <a:xfrm>
              <a:off x="0" y="140294"/>
              <a:ext cx="763229" cy="784630"/>
              <a:chOff x="0" y="0"/>
              <a:chExt cx="763229" cy="784629"/>
            </a:xfrm>
          </p:grpSpPr>
          <p:sp>
            <p:nvSpPr>
              <p:cNvPr id="410" name="Freeform 70"/>
              <p:cNvSpPr/>
              <p:nvPr/>
            </p:nvSpPr>
            <p:spPr>
              <a:xfrm>
                <a:off x="-1" y="95"/>
                <a:ext cx="396558" cy="408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600" fill="norm" stroke="1" extrusionOk="0">
                    <a:moveTo>
                      <a:pt x="156" y="21600"/>
                    </a:moveTo>
                    <a:lnTo>
                      <a:pt x="0" y="19853"/>
                    </a:lnTo>
                    <a:cubicBezTo>
                      <a:pt x="50" y="19853"/>
                      <a:pt x="5076" y="19368"/>
                      <a:pt x="9957" y="16660"/>
                    </a:cubicBezTo>
                    <a:cubicBezTo>
                      <a:pt x="16383" y="13092"/>
                      <a:pt x="19546" y="7497"/>
                      <a:pt x="19366" y="40"/>
                    </a:cubicBezTo>
                    <a:lnTo>
                      <a:pt x="21123" y="0"/>
                    </a:lnTo>
                    <a:cubicBezTo>
                      <a:pt x="21600" y="19473"/>
                      <a:pt x="372" y="21580"/>
                      <a:pt x="156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1" name="Freeform 71"/>
              <p:cNvSpPr/>
              <p:nvPr/>
            </p:nvSpPr>
            <p:spPr>
              <a:xfrm>
                <a:off x="1223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1128" y="21600"/>
                    </a:moveTo>
                    <a:lnTo>
                      <a:pt x="19371" y="21555"/>
                    </a:lnTo>
                    <a:cubicBezTo>
                      <a:pt x="19551" y="14095"/>
                      <a:pt x="16383" y="8506"/>
                      <a:pt x="9962" y="4938"/>
                    </a:cubicBezTo>
                    <a:cubicBezTo>
                      <a:pt x="5081" y="2232"/>
                      <a:pt x="50" y="1751"/>
                      <a:pt x="0" y="1746"/>
                    </a:cubicBezTo>
                    <a:lnTo>
                      <a:pt x="156" y="0"/>
                    </a:lnTo>
                    <a:cubicBezTo>
                      <a:pt x="372" y="20"/>
                      <a:pt x="21600" y="2126"/>
                      <a:pt x="2112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2" name="Freeform 72"/>
              <p:cNvSpPr/>
              <p:nvPr/>
            </p:nvSpPr>
            <p:spPr>
              <a:xfrm>
                <a:off x="366675" y="0"/>
                <a:ext cx="396554" cy="408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20985" y="21600"/>
                    </a:moveTo>
                    <a:cubicBezTo>
                      <a:pt x="20769" y="21580"/>
                      <a:pt x="-464" y="19474"/>
                      <a:pt x="8" y="0"/>
                    </a:cubicBezTo>
                    <a:lnTo>
                      <a:pt x="1766" y="40"/>
                    </a:lnTo>
                    <a:cubicBezTo>
                      <a:pt x="1585" y="7500"/>
                      <a:pt x="4754" y="13089"/>
                      <a:pt x="11177" y="16657"/>
                    </a:cubicBezTo>
                    <a:cubicBezTo>
                      <a:pt x="16059" y="19368"/>
                      <a:pt x="21086" y="19844"/>
                      <a:pt x="21136" y="19849"/>
                    </a:cubicBezTo>
                    <a:lnTo>
                      <a:pt x="20980" y="21595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3" name="Freeform 73"/>
              <p:cNvSpPr/>
              <p:nvPr/>
            </p:nvSpPr>
            <p:spPr>
              <a:xfrm>
                <a:off x="365450" y="376232"/>
                <a:ext cx="396649" cy="40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8" y="21600"/>
                    </a:moveTo>
                    <a:cubicBezTo>
                      <a:pt x="-464" y="2121"/>
                      <a:pt x="20764" y="15"/>
                      <a:pt x="20980" y="0"/>
                    </a:cubicBezTo>
                    <a:lnTo>
                      <a:pt x="21136" y="1746"/>
                    </a:lnTo>
                    <a:cubicBezTo>
                      <a:pt x="21086" y="1746"/>
                      <a:pt x="16060" y="2232"/>
                      <a:pt x="11180" y="4938"/>
                    </a:cubicBezTo>
                    <a:cubicBezTo>
                      <a:pt x="4753" y="8506"/>
                      <a:pt x="1590" y="14100"/>
                      <a:pt x="1770" y="21555"/>
                    </a:cubicBezTo>
                    <a:lnTo>
                      <a:pt x="13" y="21600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grpSp>
          <p:nvGrpSpPr>
            <p:cNvPr id="419" name="Graphic 16"/>
            <p:cNvGrpSpPr/>
            <p:nvPr/>
          </p:nvGrpSpPr>
          <p:grpSpPr>
            <a:xfrm>
              <a:off x="565449" y="0"/>
              <a:ext cx="314903" cy="322498"/>
              <a:chOff x="0" y="0"/>
              <a:chExt cx="314902" cy="322497"/>
            </a:xfrm>
          </p:grpSpPr>
          <p:sp>
            <p:nvSpPr>
              <p:cNvPr id="415" name="Freeform 66"/>
              <p:cNvSpPr/>
              <p:nvPr/>
            </p:nvSpPr>
            <p:spPr>
              <a:xfrm>
                <a:off x="-1" y="93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358" y="21588"/>
                    </a:moveTo>
                    <a:lnTo>
                      <a:pt x="0" y="17572"/>
                    </a:lnTo>
                    <a:cubicBezTo>
                      <a:pt x="715" y="17503"/>
                      <a:pt x="17562" y="15766"/>
                      <a:pt x="17181" y="92"/>
                    </a:cubicBezTo>
                    <a:lnTo>
                      <a:pt x="21219" y="0"/>
                    </a:lnTo>
                    <a:cubicBezTo>
                      <a:pt x="21600" y="15593"/>
                      <a:pt x="7742" y="20944"/>
                      <a:pt x="358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6" name="Freeform 67"/>
              <p:cNvSpPr/>
              <p:nvPr/>
            </p:nvSpPr>
            <p:spPr>
              <a:xfrm>
                <a:off x="470" y="144929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1219" y="21588"/>
                    </a:moveTo>
                    <a:lnTo>
                      <a:pt x="17181" y="21496"/>
                    </a:lnTo>
                    <a:cubicBezTo>
                      <a:pt x="17562" y="5811"/>
                      <a:pt x="715" y="4085"/>
                      <a:pt x="0" y="4016"/>
                    </a:cubicBezTo>
                    <a:lnTo>
                      <a:pt x="358" y="0"/>
                    </a:lnTo>
                    <a:cubicBezTo>
                      <a:pt x="7742" y="656"/>
                      <a:pt x="21600" y="6007"/>
                      <a:pt x="21219" y="21600"/>
                    </a:cubicBez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7" name="Freeform 68"/>
              <p:cNvSpPr/>
              <p:nvPr/>
            </p:nvSpPr>
            <p:spPr>
              <a:xfrm>
                <a:off x="141558" y="-1"/>
                <a:ext cx="173344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20869" y="21600"/>
                    </a:moveTo>
                    <a:cubicBezTo>
                      <a:pt x="13485" y="20944"/>
                      <a:pt x="-373" y="15593"/>
                      <a:pt x="8" y="0"/>
                    </a:cubicBezTo>
                    <a:lnTo>
                      <a:pt x="4046" y="92"/>
                    </a:lnTo>
                    <a:cubicBezTo>
                      <a:pt x="3665" y="15777"/>
                      <a:pt x="20512" y="17503"/>
                      <a:pt x="21227" y="17572"/>
                    </a:cubicBezTo>
                    <a:lnTo>
                      <a:pt x="20869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418" name="Freeform 69"/>
              <p:cNvSpPr/>
              <p:nvPr/>
            </p:nvSpPr>
            <p:spPr>
              <a:xfrm>
                <a:off x="141087" y="144834"/>
                <a:ext cx="173345" cy="17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8" y="21600"/>
                    </a:moveTo>
                    <a:cubicBezTo>
                      <a:pt x="-373" y="6007"/>
                      <a:pt x="13485" y="656"/>
                      <a:pt x="20869" y="0"/>
                    </a:cubicBezTo>
                    <a:lnTo>
                      <a:pt x="21227" y="4016"/>
                    </a:lnTo>
                    <a:lnTo>
                      <a:pt x="21042" y="2002"/>
                    </a:lnTo>
                    <a:lnTo>
                      <a:pt x="21227" y="4016"/>
                    </a:lnTo>
                    <a:cubicBezTo>
                      <a:pt x="20512" y="4085"/>
                      <a:pt x="3665" y="5823"/>
                      <a:pt x="4046" y="21496"/>
                    </a:cubicBezTo>
                    <a:lnTo>
                      <a:pt x="8" y="21588"/>
                    </a:lnTo>
                    <a:close/>
                  </a:path>
                </a:pathLst>
              </a:custGeom>
              <a:solidFill>
                <a:srgbClr val="DD84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3600">
                    <a:solidFill>
                      <a:srgbClr val="92949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  <p:sp>
        <p:nvSpPr>
          <p:cNvPr id="421" name="Freeform 2"/>
          <p:cNvSpPr/>
          <p:nvPr/>
        </p:nvSpPr>
        <p:spPr>
          <a:xfrm>
            <a:off x="407437" y="11072388"/>
            <a:ext cx="2023987" cy="212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7" y="7529"/>
                </a:moveTo>
                <a:lnTo>
                  <a:pt x="18137" y="7529"/>
                </a:lnTo>
                <a:lnTo>
                  <a:pt x="18137" y="7531"/>
                </a:lnTo>
                <a:close/>
                <a:moveTo>
                  <a:pt x="17337" y="7527"/>
                </a:moveTo>
                <a:lnTo>
                  <a:pt x="17337" y="7529"/>
                </a:lnTo>
                <a:lnTo>
                  <a:pt x="17337" y="7527"/>
                </a:lnTo>
                <a:close/>
                <a:moveTo>
                  <a:pt x="9363" y="6196"/>
                </a:moveTo>
                <a:lnTo>
                  <a:pt x="8925" y="7350"/>
                </a:lnTo>
                <a:cubicBezTo>
                  <a:pt x="7507" y="10329"/>
                  <a:pt x="4512" y="11708"/>
                  <a:pt x="2399" y="12330"/>
                </a:cubicBezTo>
                <a:lnTo>
                  <a:pt x="2011" y="12433"/>
                </a:lnTo>
                <a:lnTo>
                  <a:pt x="2331" y="12518"/>
                </a:lnTo>
                <a:cubicBezTo>
                  <a:pt x="4448" y="13126"/>
                  <a:pt x="7515" y="14501"/>
                  <a:pt x="8957" y="17528"/>
                </a:cubicBezTo>
                <a:lnTo>
                  <a:pt x="9360" y="18591"/>
                </a:lnTo>
                <a:lnTo>
                  <a:pt x="9644" y="17811"/>
                </a:lnTo>
                <a:cubicBezTo>
                  <a:pt x="11003" y="14633"/>
                  <a:pt x="14120" y="13186"/>
                  <a:pt x="16299" y="12545"/>
                </a:cubicBezTo>
                <a:lnTo>
                  <a:pt x="16718" y="12433"/>
                </a:lnTo>
                <a:lnTo>
                  <a:pt x="16329" y="12330"/>
                </a:lnTo>
                <a:cubicBezTo>
                  <a:pt x="13969" y="11635"/>
                  <a:pt x="10507" y="9995"/>
                  <a:pt x="9372" y="6234"/>
                </a:cubicBezTo>
                <a:close/>
                <a:moveTo>
                  <a:pt x="9000" y="3276"/>
                </a:moveTo>
                <a:lnTo>
                  <a:pt x="9414" y="3285"/>
                </a:lnTo>
                <a:lnTo>
                  <a:pt x="9726" y="3279"/>
                </a:lnTo>
                <a:lnTo>
                  <a:pt x="9725" y="3292"/>
                </a:lnTo>
                <a:lnTo>
                  <a:pt x="9809" y="3294"/>
                </a:lnTo>
                <a:cubicBezTo>
                  <a:pt x="9726" y="6588"/>
                  <a:pt x="11185" y="9056"/>
                  <a:pt x="14142" y="10631"/>
                </a:cubicBezTo>
                <a:cubicBezTo>
                  <a:pt x="16389" y="11828"/>
                  <a:pt x="18703" y="12038"/>
                  <a:pt x="18726" y="12040"/>
                </a:cubicBezTo>
                <a:lnTo>
                  <a:pt x="18676" y="12586"/>
                </a:lnTo>
                <a:lnTo>
                  <a:pt x="18699" y="12834"/>
                </a:lnTo>
                <a:cubicBezTo>
                  <a:pt x="18675" y="12834"/>
                  <a:pt x="16361" y="13048"/>
                  <a:pt x="14114" y="14243"/>
                </a:cubicBezTo>
                <a:cubicBezTo>
                  <a:pt x="11155" y="15818"/>
                  <a:pt x="9698" y="18288"/>
                  <a:pt x="9782" y="21580"/>
                </a:cubicBezTo>
                <a:lnTo>
                  <a:pt x="9758" y="21581"/>
                </a:lnTo>
                <a:lnTo>
                  <a:pt x="9758" y="21600"/>
                </a:lnTo>
                <a:lnTo>
                  <a:pt x="9365" y="21590"/>
                </a:lnTo>
                <a:lnTo>
                  <a:pt x="8972" y="21600"/>
                </a:lnTo>
                <a:lnTo>
                  <a:pt x="8970" y="21600"/>
                </a:lnTo>
                <a:lnTo>
                  <a:pt x="8971" y="21581"/>
                </a:lnTo>
                <a:lnTo>
                  <a:pt x="8949" y="21580"/>
                </a:lnTo>
                <a:cubicBezTo>
                  <a:pt x="9033" y="18286"/>
                  <a:pt x="7574" y="15818"/>
                  <a:pt x="4617" y="14243"/>
                </a:cubicBezTo>
                <a:cubicBezTo>
                  <a:pt x="2370" y="13048"/>
                  <a:pt x="53" y="12836"/>
                  <a:pt x="30" y="12834"/>
                </a:cubicBezTo>
                <a:lnTo>
                  <a:pt x="52" y="12600"/>
                </a:lnTo>
                <a:lnTo>
                  <a:pt x="0" y="12043"/>
                </a:lnTo>
                <a:cubicBezTo>
                  <a:pt x="23" y="12043"/>
                  <a:pt x="2337" y="11828"/>
                  <a:pt x="4584" y="10633"/>
                </a:cubicBezTo>
                <a:cubicBezTo>
                  <a:pt x="7544" y="9058"/>
                  <a:pt x="9000" y="6588"/>
                  <a:pt x="8917" y="3296"/>
                </a:cubicBezTo>
                <a:lnTo>
                  <a:pt x="9001" y="3294"/>
                </a:lnTo>
                <a:close/>
                <a:moveTo>
                  <a:pt x="17737" y="1828"/>
                </a:moveTo>
                <a:lnTo>
                  <a:pt x="17712" y="1895"/>
                </a:lnTo>
                <a:cubicBezTo>
                  <a:pt x="17440" y="2415"/>
                  <a:pt x="17054" y="2828"/>
                  <a:pt x="16619" y="3151"/>
                </a:cubicBezTo>
                <a:lnTo>
                  <a:pt x="15436" y="3764"/>
                </a:lnTo>
                <a:lnTo>
                  <a:pt x="16630" y="4383"/>
                </a:lnTo>
                <a:cubicBezTo>
                  <a:pt x="16956" y="4625"/>
                  <a:pt x="17255" y="4918"/>
                  <a:pt x="17499" y="5268"/>
                </a:cubicBezTo>
                <a:lnTo>
                  <a:pt x="17733" y="5682"/>
                </a:lnTo>
                <a:lnTo>
                  <a:pt x="17750" y="5636"/>
                </a:lnTo>
                <a:cubicBezTo>
                  <a:pt x="18159" y="4857"/>
                  <a:pt x="18823" y="4317"/>
                  <a:pt x="19524" y="3960"/>
                </a:cubicBezTo>
                <a:lnTo>
                  <a:pt x="20014" y="3753"/>
                </a:lnTo>
                <a:lnTo>
                  <a:pt x="19535" y="3569"/>
                </a:lnTo>
                <a:cubicBezTo>
                  <a:pt x="18835" y="3212"/>
                  <a:pt x="18170" y="2672"/>
                  <a:pt x="17761" y="1893"/>
                </a:cubicBezTo>
                <a:close/>
                <a:moveTo>
                  <a:pt x="17348" y="0"/>
                </a:moveTo>
                <a:lnTo>
                  <a:pt x="17787" y="10"/>
                </a:lnTo>
                <a:lnTo>
                  <a:pt x="18125" y="2"/>
                </a:lnTo>
                <a:lnTo>
                  <a:pt x="18124" y="17"/>
                </a:lnTo>
                <a:lnTo>
                  <a:pt x="18158" y="18"/>
                </a:lnTo>
                <a:cubicBezTo>
                  <a:pt x="18081" y="3029"/>
                  <a:pt x="21457" y="3360"/>
                  <a:pt x="21600" y="3374"/>
                </a:cubicBezTo>
                <a:lnTo>
                  <a:pt x="21558" y="3826"/>
                </a:lnTo>
                <a:lnTo>
                  <a:pt x="21588" y="4153"/>
                </a:lnTo>
                <a:cubicBezTo>
                  <a:pt x="21445" y="4167"/>
                  <a:pt x="18070" y="4500"/>
                  <a:pt x="18146" y="7509"/>
                </a:cubicBezTo>
                <a:lnTo>
                  <a:pt x="18135" y="7510"/>
                </a:lnTo>
                <a:lnTo>
                  <a:pt x="18137" y="7529"/>
                </a:lnTo>
                <a:lnTo>
                  <a:pt x="17686" y="7519"/>
                </a:lnTo>
                <a:lnTo>
                  <a:pt x="17337" y="7527"/>
                </a:lnTo>
                <a:lnTo>
                  <a:pt x="17339" y="7512"/>
                </a:lnTo>
                <a:lnTo>
                  <a:pt x="17328" y="7512"/>
                </a:lnTo>
                <a:cubicBezTo>
                  <a:pt x="17404" y="4500"/>
                  <a:pt x="14029" y="4169"/>
                  <a:pt x="13885" y="4156"/>
                </a:cubicBezTo>
                <a:lnTo>
                  <a:pt x="13916" y="3828"/>
                </a:lnTo>
                <a:lnTo>
                  <a:pt x="13874" y="3376"/>
                </a:lnTo>
                <a:cubicBezTo>
                  <a:pt x="14017" y="3362"/>
                  <a:pt x="17392" y="3029"/>
                  <a:pt x="17316" y="20"/>
                </a:cubicBezTo>
                <a:lnTo>
                  <a:pt x="17350" y="19"/>
                </a:lnTo>
                <a:close/>
              </a:path>
            </a:pathLst>
          </a:custGeom>
          <a:solidFill>
            <a:srgbClr val="DD8493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3600">
                <a:solidFill>
                  <a:srgbClr val="92949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2" name="Slide Number"/>
          <p:cNvSpPr txBox="1"/>
          <p:nvPr>
            <p:ph type="sldNum" sz="quarter" idx="2"/>
          </p:nvPr>
        </p:nvSpPr>
        <p:spPr>
          <a:xfrm>
            <a:off x="17872134" y="12311443"/>
            <a:ext cx="5686638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23" name="จงเขียนวัตถุประสงค์การวิจัย 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"/>
          <p:cNvSpPr txBox="1"/>
          <p:nvPr/>
        </p:nvSpPr>
        <p:spPr>
          <a:xfrm>
            <a:off x="3475547" y="6433385"/>
            <a:ext cx="19058330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pc="6" sz="5800">
                <a:latin typeface="Kanit Light"/>
                <a:ea typeface="Kanit Light"/>
                <a:cs typeface="Kanit Light"/>
                <a:sym typeface="Kanit Light"/>
              </a:defRPr>
            </a:pPr>
            <a:r>
              <a:rPr>
                <a:solidFill>
                  <a:srgbClr val="3370A6"/>
                </a:solidFill>
              </a:rPr>
              <a:t>จงเขียนวัตถุประสงค์การวิจัย </a:t>
            </a:r>
            <a:r>
              <a:rPr>
                <a:solidFill>
                  <a:srgbClr val="C1364E"/>
                </a:solidFill>
              </a:rPr>
              <a:t>เรื่อง “ทักษะของผู้บริหารสถานศึกษาในศตวรรษที่ 21 สังกัดสำนักงานเขตพื้นที่การศึกษามัธยมศึกษาประจวบคีรีขันธ์”</a:t>
            </a:r>
          </a:p>
        </p:txBody>
      </p:sp>
      <p:sp>
        <p:nvSpPr>
          <p:cNvPr id="424" name="TextBox 1"/>
          <p:cNvSpPr txBox="1"/>
          <p:nvPr/>
        </p:nvSpPr>
        <p:spPr>
          <a:xfrm>
            <a:off x="-331779" y="-1859776"/>
            <a:ext cx="24371299" cy="6162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pc="319" sz="160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defRPr>
            </a:pPr>
            <a:r>
              <a:t>วัตถุประสงค์การวิจัย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