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x="14630400" cy="8229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1" name="Shape 121"/>
          <p:cNvSpPr/>
          <p:nvPr>
            <p:ph type="sldImg"/>
          </p:nvPr>
        </p:nvSpPr>
        <p:spPr>
          <a:xfrm>
            <a:off x="1143000" y="685800"/>
            <a:ext cx="4572000" cy="3429000"/>
          </a:xfrm>
          <a:prstGeom prst="rect">
            <a:avLst/>
          </a:prstGeom>
        </p:spPr>
        <p:txBody>
          <a:bodyPr/>
          <a:lstStyle/>
          <a:p>
            <a:pPr/>
          </a:p>
        </p:txBody>
      </p:sp>
      <p:sp>
        <p:nvSpPr>
          <p:cNvPr id="122" name="Shape 12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914216" latinLnBrk="0">
      <a:lnSpc>
        <a:spcPct val="90000"/>
      </a:lnSpc>
      <a:defRPr sz="2300">
        <a:latin typeface="+mn-lt"/>
        <a:ea typeface="+mn-ea"/>
        <a:cs typeface="+mn-cs"/>
        <a:sym typeface="TH Sarabun New"/>
      </a:defRPr>
    </a:lvl1pPr>
    <a:lvl2pPr indent="228600" defTabSz="914216" latinLnBrk="0">
      <a:lnSpc>
        <a:spcPct val="90000"/>
      </a:lnSpc>
      <a:defRPr sz="2300">
        <a:latin typeface="+mn-lt"/>
        <a:ea typeface="+mn-ea"/>
        <a:cs typeface="+mn-cs"/>
        <a:sym typeface="TH Sarabun New"/>
      </a:defRPr>
    </a:lvl2pPr>
    <a:lvl3pPr indent="457200" defTabSz="914216" latinLnBrk="0">
      <a:lnSpc>
        <a:spcPct val="90000"/>
      </a:lnSpc>
      <a:defRPr sz="2300">
        <a:latin typeface="+mn-lt"/>
        <a:ea typeface="+mn-ea"/>
        <a:cs typeface="+mn-cs"/>
        <a:sym typeface="TH Sarabun New"/>
      </a:defRPr>
    </a:lvl3pPr>
    <a:lvl4pPr indent="685800" defTabSz="914216" latinLnBrk="0">
      <a:lnSpc>
        <a:spcPct val="90000"/>
      </a:lnSpc>
      <a:defRPr sz="2300">
        <a:latin typeface="+mn-lt"/>
        <a:ea typeface="+mn-ea"/>
        <a:cs typeface="+mn-cs"/>
        <a:sym typeface="TH Sarabun New"/>
      </a:defRPr>
    </a:lvl4pPr>
    <a:lvl5pPr indent="914400" defTabSz="914216" latinLnBrk="0">
      <a:lnSpc>
        <a:spcPct val="90000"/>
      </a:lnSpc>
      <a:defRPr sz="2300">
        <a:latin typeface="+mn-lt"/>
        <a:ea typeface="+mn-ea"/>
        <a:cs typeface="+mn-cs"/>
        <a:sym typeface="TH Sarabun New"/>
      </a:defRPr>
    </a:lvl5pPr>
    <a:lvl6pPr indent="1143000" defTabSz="914216" latinLnBrk="0">
      <a:lnSpc>
        <a:spcPct val="90000"/>
      </a:lnSpc>
      <a:defRPr sz="2300">
        <a:latin typeface="+mn-lt"/>
        <a:ea typeface="+mn-ea"/>
        <a:cs typeface="+mn-cs"/>
        <a:sym typeface="TH Sarabun New"/>
      </a:defRPr>
    </a:lvl6pPr>
    <a:lvl7pPr indent="1371600" defTabSz="914216" latinLnBrk="0">
      <a:lnSpc>
        <a:spcPct val="90000"/>
      </a:lnSpc>
      <a:defRPr sz="2300">
        <a:latin typeface="+mn-lt"/>
        <a:ea typeface="+mn-ea"/>
        <a:cs typeface="+mn-cs"/>
        <a:sym typeface="TH Sarabun New"/>
      </a:defRPr>
    </a:lvl7pPr>
    <a:lvl8pPr indent="1600200" defTabSz="914216" latinLnBrk="0">
      <a:lnSpc>
        <a:spcPct val="90000"/>
      </a:lnSpc>
      <a:defRPr sz="2300">
        <a:latin typeface="+mn-lt"/>
        <a:ea typeface="+mn-ea"/>
        <a:cs typeface="+mn-cs"/>
        <a:sym typeface="TH Sarabun New"/>
      </a:defRPr>
    </a:lvl8pPr>
    <a:lvl9pPr indent="1828800" defTabSz="914216" latinLnBrk="0">
      <a:lnSpc>
        <a:spcPct val="90000"/>
      </a:lnSpc>
      <a:defRPr sz="2300">
        <a:latin typeface="+mn-lt"/>
        <a:ea typeface="+mn-ea"/>
        <a:cs typeface="+mn-cs"/>
        <a:sym typeface="TH Sarabun New"/>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 name="Shape 127"/>
          <p:cNvSpPr/>
          <p:nvPr>
            <p:ph type="sldImg"/>
          </p:nvPr>
        </p:nvSpPr>
        <p:spPr>
          <a:prstGeom prst="rect">
            <a:avLst/>
          </a:prstGeom>
        </p:spPr>
        <p:txBody>
          <a:bodyPr/>
          <a:lstStyle/>
          <a:p>
            <a:pPr/>
          </a:p>
        </p:txBody>
      </p:sp>
      <p:sp>
        <p:nvSpPr>
          <p:cNvPr id="128" name="Shape 128"/>
          <p:cNvSpPr/>
          <p:nvPr>
            <p:ph type="body" sz="quarter" idx="1"/>
          </p:nvPr>
        </p:nvSpPr>
        <p:spPr>
          <a:prstGeom prst="rect">
            <a:avLst/>
          </a:prstGeom>
        </p:spPr>
        <p:txBody>
          <a:bodyPr/>
          <a:lstStyle/>
          <a:p>
            <a:pPr/>
            <a:r>
              <a:t>Good morning everyone, today we are going to explore “Research Exploration in Academic Administration using AI and SciSpace” It very exciting and practical topic: </a:t>
            </a:r>
          </a:p>
          <a:p>
            <a:pPr/>
            <a:r>
              <a:t>How to use Artificial Intelligence to make our research journey in academic administration faster, smarter, and more meaningful. </a:t>
            </a:r>
          </a:p>
          <a:p>
            <a:pPr/>
            <a:r>
              <a:t>In the past, searching for research articles often took hours or even days, and sometimes we missed valuable insights. </a:t>
            </a:r>
          </a:p>
          <a:p>
            <a:pPr>
              <a:defRPr>
                <a:solidFill>
                  <a:schemeClr val="accent2"/>
                </a:solidFill>
              </a:defRPr>
            </a:pPr>
            <a:r>
              <a:t>สวัสดีทุกคน วันนี้เราจะได้เรียนรู้เรื่อง” การสืบค้นงานวิจัยเกี่ยวกับการบริหารงานวิชาการ โดยใช้ AI และ SciSpace“ ที่ทั้งน่าตื่นเต้นและมีประโยชน์จริงในทางปฏิบัติ </a:t>
            </a:r>
          </a:p>
          <a:p>
            <a:pPr>
              <a:defRPr>
                <a:solidFill>
                  <a:schemeClr val="accent2"/>
                </a:solidFill>
              </a:defRPr>
            </a:pPr>
            <a:r>
              <a:t>คือการใช้ปัญญาประดิษฐ์ช่วยทำให้การสืบค้นงานวิจัยด้านการบริหารงานวิชาการรวดเร็วขึ้น ฉลาดขึ้น และมีความหมายมากขึ้น</a:t>
            </a:r>
          </a:p>
          <a:p>
            <a:pPr>
              <a:defRPr>
                <a:solidFill>
                  <a:schemeClr val="accent2"/>
                </a:solidFill>
              </a:defRPr>
            </a:pPr>
            <a:r>
              <a:t>แต่ก่อนหน้านี้การค้นหางานวิจัยอาจต้องใช้เวลาหลายชั่วโมงหรือหลายวัน และบางครั้งเรายังพลาดข้อมูลสำคัญไป</a:t>
            </a:r>
          </a:p>
          <a:p>
            <a:pPr>
              <a:defRPr>
                <a:solidFill>
                  <a:schemeClr val="accent2"/>
                </a:solidFill>
              </a:defRPr>
            </a:pPr>
          </a:p>
          <a:p>
            <a:pPr>
              <a:defRPr sz="1500">
                <a:solidFill>
                  <a:schemeClr val="accent4">
                    <a:lumOff val="12500"/>
                  </a:schemeClr>
                </a:solidFill>
              </a:defRPr>
            </a:pPr>
            <a:r>
              <a:t>今天，我们将探索“使用人工智能和SciSpace的学术管理研究探索”，这是一个非常令人兴奋和实用的话题：</a:t>
            </a:r>
          </a:p>
          <a:p>
            <a:pPr>
              <a:defRPr sz="1500">
                <a:solidFill>
                  <a:schemeClr val="accent4">
                    <a:lumOff val="12500"/>
                  </a:schemeClr>
                </a:solidFill>
              </a:defRPr>
            </a:pPr>
            <a:r>
              <a:t>如何使用人工智能来使我们在学术管理中的研究之旅更快、更智能、更有意义。</a:t>
            </a:r>
          </a:p>
          <a:p>
            <a:pPr>
              <a:defRPr sz="1500">
                <a:solidFill>
                  <a:schemeClr val="accent4">
                    <a:lumOff val="12500"/>
                  </a:schemeClr>
                </a:solidFill>
              </a:defRPr>
            </a:pPr>
            <a:r>
              <a:t>过去，搜索研究文章通常需要几个小时甚至几天的时间，有时我们错过了有价值的见解。</a:t>
            </a:r>
          </a:p>
          <a:p>
            <a:pPr/>
          </a:p>
          <a:p>
            <a:pPr>
              <a:defRPr>
                <a:solidFill>
                  <a:schemeClr val="accent2"/>
                </a:solidFill>
              </a:defRPr>
            </a:pPr>
          </a:p>
          <a:p>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Shape 317"/>
          <p:cNvSpPr/>
          <p:nvPr>
            <p:ph type="sldImg"/>
          </p:nvPr>
        </p:nvSpPr>
        <p:spPr>
          <a:prstGeom prst="rect">
            <a:avLst/>
          </a:prstGeom>
        </p:spPr>
        <p:txBody>
          <a:bodyPr/>
          <a:lstStyle/>
          <a:p>
            <a:pPr/>
          </a:p>
        </p:txBody>
      </p:sp>
      <p:sp>
        <p:nvSpPr>
          <p:cNvPr id="318" name="Shape 318"/>
          <p:cNvSpPr/>
          <p:nvPr>
            <p:ph type="body" sz="quarter" idx="1"/>
          </p:nvPr>
        </p:nvSpPr>
        <p:spPr>
          <a:prstGeom prst="rect">
            <a:avLst/>
          </a:prstGeom>
        </p:spPr>
        <p:txBody>
          <a:bodyPr/>
          <a:lstStyle/>
          <a:p>
            <a:pPr/>
            <a:r>
              <a:t>When we talk about making research easier and more efficient, </a:t>
            </a:r>
          </a:p>
          <a:p>
            <a:pPr/>
            <a:r>
              <a:t>SciSpace is one of the tools that truly stands out. </a:t>
            </a:r>
          </a:p>
          <a:p>
            <a:pPr/>
            <a:r>
              <a:t>It comes with three powerful functions.</a:t>
            </a:r>
          </a:p>
          <a:p>
            <a:pPr>
              <a:defRPr>
                <a:solidFill>
                  <a:schemeClr val="accent2"/>
                </a:solidFill>
              </a:defRPr>
            </a:pPr>
            <a:r>
              <a:t>เมื่อพูดถึงการทำให้การวิจัยง่ายขึ้นและมีประสิทธิภาพมากขึ้น </a:t>
            </a:r>
          </a:p>
          <a:p>
            <a:pPr>
              <a:defRPr>
                <a:solidFill>
                  <a:schemeClr val="accent2"/>
                </a:solidFill>
              </a:defRPr>
            </a:pPr>
            <a:r>
              <a:t>SciSpace ถือเป็นหนึ่งในเครื่องมือที่โดดเด่นอย่างแท้จริง </a:t>
            </a:r>
          </a:p>
          <a:p>
            <a:pPr>
              <a:defRPr>
                <a:solidFill>
                  <a:schemeClr val="accent2"/>
                </a:solidFill>
              </a:defRPr>
            </a:pPr>
            <a:r>
              <a:t>โดยมี 3 ฟังก์ชันหลักที่ทรงพลัง</a:t>
            </a:r>
          </a:p>
          <a:p>
            <a:pPr>
              <a:defRPr sz="1500">
                <a:solidFill>
                  <a:schemeClr val="accent4">
                    <a:lumOff val="12500"/>
                  </a:schemeClr>
                </a:solidFill>
              </a:defRPr>
            </a:pPr>
            <a:r>
              <a:t>当我们谈论让研究更轻松、更高效时，</a:t>
            </a:r>
          </a:p>
          <a:p>
            <a:pPr>
              <a:defRPr sz="1500">
                <a:solidFill>
                  <a:schemeClr val="accent4">
                    <a:lumOff val="12500"/>
                  </a:schemeClr>
                </a:solidFill>
              </a:defRPr>
            </a:pPr>
            <a:r>
              <a:t>SciSpace是真正脱颖而出的工具之一。</a:t>
            </a:r>
          </a:p>
          <a:p>
            <a:pPr>
              <a:defRPr sz="1500">
                <a:solidFill>
                  <a:schemeClr val="accent4">
                    <a:lumOff val="12500"/>
                  </a:schemeClr>
                </a:solidFill>
              </a:defRPr>
            </a:pPr>
            <a:r>
              <a:t>它具有三个强大的功能。</a:t>
            </a:r>
          </a:p>
          <a:p>
            <a:pPr/>
          </a:p>
          <a:p>
            <a:pPr/>
            <a:r>
              <a:t>The first is Summarising — it helps condense long, complex articles into clear and easy-to-digest key points. </a:t>
            </a:r>
          </a:p>
          <a:p>
            <a:pPr/>
            <a:r>
              <a:t>Instead of spending hours reading every detail, you get the essence right away.</a:t>
            </a:r>
          </a:p>
          <a:p>
            <a:pPr>
              <a:defRPr>
                <a:solidFill>
                  <a:schemeClr val="accent2"/>
                </a:solidFill>
              </a:defRPr>
            </a:pPr>
            <a:r>
              <a:t>อย่างแรกคือ Summarising — ช่วยย่อบทความยาวและซับซ้อนให้ออกมาเป็นประเด็นสำคัญที่เข้าใจง่าย </a:t>
            </a:r>
          </a:p>
          <a:p>
            <a:pPr>
              <a:defRPr>
                <a:solidFill>
                  <a:schemeClr val="accent2"/>
                </a:solidFill>
              </a:defRPr>
            </a:pPr>
            <a:r>
              <a:t>ไม่ต้องเสียเวลาหลายชั่วโมงอ่านทุกบรรทัด ก็สามารถเข้าถึงแก่นสาระได้ทันที</a:t>
            </a:r>
          </a:p>
          <a:p>
            <a:pPr>
              <a:defRPr sz="1500">
                <a:solidFill>
                  <a:schemeClr val="accent4">
                    <a:lumOff val="12500"/>
                  </a:schemeClr>
                </a:solidFill>
              </a:defRPr>
            </a:pPr>
            <a:r>
              <a:t>第一个是总结——它有助于将冗长、复杂的文章浓缩成清晰且易于消化的要点。</a:t>
            </a:r>
          </a:p>
          <a:p>
            <a:pPr>
              <a:defRPr sz="1500">
                <a:solidFill>
                  <a:schemeClr val="accent4">
                    <a:lumOff val="12500"/>
                  </a:schemeClr>
                </a:solidFill>
              </a:defRPr>
            </a:pPr>
            <a:r>
              <a:t>不用花几个小时阅读每一个细节，你马上就能明白本质。</a:t>
            </a:r>
          </a:p>
          <a:p>
            <a:pPr/>
          </a:p>
          <a:p>
            <a:pPr/>
            <a:r>
              <a:t>The second is Paraphrasing — it takes complicated academic language and rephrases it into simpler, reader-friendly sentences.</a:t>
            </a:r>
          </a:p>
          <a:p>
            <a:pPr/>
            <a:r>
              <a:t>This makes comprehension faster and also makes research more accessible.</a:t>
            </a:r>
          </a:p>
          <a:p>
            <a:pPr>
              <a:defRPr>
                <a:solidFill>
                  <a:schemeClr val="accent2"/>
                </a:solidFill>
              </a:defRPr>
            </a:pPr>
            <a:r>
              <a:t>อย่างที่สองคือ Paraphrasing — ช่วยแปลงภาษาวิชาการที่ซับซ้อนให้อ่านง่ายขึ้น </a:t>
            </a:r>
          </a:p>
          <a:p>
            <a:pPr>
              <a:defRPr>
                <a:solidFill>
                  <a:schemeClr val="accent2"/>
                </a:solidFill>
              </a:defRPr>
            </a:pPr>
            <a:r>
              <a:t>ทำให้การทำความเข้าใจรวดเร็วขึ้น และเปิดโอกาสให้การวิจัยเข้าถึงได้ง่ายกว่าเดิม</a:t>
            </a:r>
          </a:p>
          <a:p>
            <a:pPr>
              <a:defRPr sz="1500">
                <a:solidFill>
                  <a:schemeClr val="accent4">
                    <a:lumOff val="12500"/>
                  </a:schemeClr>
                </a:solidFill>
              </a:defRPr>
            </a:pPr>
            <a:r>
              <a:t>第二个是转述——它采用复杂的学术语言，并将其改写成更简单、对读者友好的句子。</a:t>
            </a:r>
          </a:p>
          <a:p>
            <a:pPr>
              <a:defRPr sz="1500">
                <a:solidFill>
                  <a:schemeClr val="accent4">
                    <a:lumOff val="12500"/>
                  </a:schemeClr>
                </a:solidFill>
              </a:defRPr>
            </a:pPr>
            <a:r>
              <a:t>这加快了理解速度，也使研究更容易获得。</a:t>
            </a:r>
          </a:p>
          <a:p>
            <a:pPr/>
          </a:p>
          <a:p>
            <a:pPr/>
            <a:r>
              <a:t>And the third is Citation Analysis — a smart function that tracks references, identifies influential studies, </a:t>
            </a:r>
          </a:p>
          <a:p>
            <a:pPr/>
            <a:r>
              <a:t>and helps you see which works are most critical for your field. </a:t>
            </a:r>
          </a:p>
          <a:p>
            <a:pPr/>
            <a:r>
              <a:t>It’s like having a map that guides you through the academic landscape.</a:t>
            </a:r>
          </a:p>
          <a:p>
            <a:pPr>
              <a:defRPr>
                <a:solidFill>
                  <a:schemeClr val="accent2"/>
                </a:solidFill>
              </a:defRPr>
            </a:pPr>
            <a:r>
              <a:t>และอย่างที่สามคือ Citation Analysis — ฟังก์ชันอัจฉริยะที่ช่วยติดตามการอ้างอิง ค้นหางานวิจัยที่มีอิทธิพล</a:t>
            </a:r>
          </a:p>
          <a:p>
            <a:pPr>
              <a:defRPr>
                <a:solidFill>
                  <a:schemeClr val="accent2"/>
                </a:solidFill>
              </a:defRPr>
            </a:pPr>
            <a:r>
              <a:t>และชี้ให้เห็นว่างานใดสำคัญที่สุดต่อสาขาของเรา</a:t>
            </a:r>
          </a:p>
          <a:p>
            <a:pPr>
              <a:defRPr>
                <a:solidFill>
                  <a:schemeClr val="accent2"/>
                </a:solidFill>
              </a:defRPr>
            </a:pPr>
            <a:r>
              <a:t>เหมือนมีแผนที่คอยนำทางเราในโลกวิชาการ</a:t>
            </a:r>
          </a:p>
          <a:p>
            <a:pPr>
              <a:defRPr sz="1500">
                <a:solidFill>
                  <a:schemeClr val="accent4">
                    <a:lumOff val="12500"/>
                  </a:schemeClr>
                </a:solidFill>
              </a:defRPr>
            </a:pPr>
            <a:r>
              <a:t>第三个是引文分析——一个跟踪参考资料、识别有影响力的研究的智能功能，</a:t>
            </a:r>
          </a:p>
          <a:p>
            <a:pPr>
              <a:defRPr sz="1500">
                <a:solidFill>
                  <a:schemeClr val="accent4">
                    <a:lumOff val="12500"/>
                  </a:schemeClr>
                </a:solidFill>
              </a:defRPr>
            </a:pPr>
            <a:r>
              <a:t>并帮助您了解哪些作品对您的领域最为重要。</a:t>
            </a:r>
          </a:p>
          <a:p>
            <a:pPr>
              <a:defRPr sz="1500">
                <a:solidFill>
                  <a:schemeClr val="accent4">
                    <a:lumOff val="12500"/>
                  </a:schemeClr>
                </a:solidFill>
              </a:defRPr>
            </a:pPr>
            <a:r>
              <a:t>这就像有一张指导你穿越学术景观的地图。</a:t>
            </a:r>
          </a:p>
          <a:p>
            <a:pPr/>
          </a:p>
          <a:p>
            <a:pPr/>
            <a:r>
              <a:t>SciSpace is like your personal research assistant, </a:t>
            </a:r>
          </a:p>
          <a:p>
            <a:pPr/>
            <a:r>
              <a:t>simplifying the complex so you can focus on what really matters.</a:t>
            </a:r>
          </a:p>
          <a:p>
            <a:pPr/>
            <a:r>
              <a:t>Now that we’ve seen its key functions, let’s move into the next part </a:t>
            </a:r>
          </a:p>
          <a:p>
            <a:pPr/>
            <a:r>
              <a:t>— how to actually use SciSpace to support your own research.</a:t>
            </a:r>
          </a:p>
          <a:p>
            <a:pPr>
              <a:defRPr>
                <a:solidFill>
                  <a:schemeClr val="accent2"/>
                </a:solidFill>
              </a:defRPr>
            </a:pPr>
            <a:r>
              <a:t>SciSpace เปรียบเสมือนผู้ช่วยวิจัยส่วนตัว </a:t>
            </a:r>
          </a:p>
          <a:p>
            <a:pPr>
              <a:defRPr>
                <a:solidFill>
                  <a:schemeClr val="accent2"/>
                </a:solidFill>
              </a:defRPr>
            </a:pPr>
            <a:r>
              <a:t>ที่ทำเรื่องซับซ้อนให้เข้าใจง่าย เพื่อให้คุณโฟกัสกับสิ่งที่สำคัญจริง ๆ</a:t>
            </a:r>
          </a:p>
          <a:p>
            <a:pPr>
              <a:defRPr>
                <a:solidFill>
                  <a:schemeClr val="accent2"/>
                </a:solidFill>
              </a:defRPr>
            </a:pPr>
            <a:r>
              <a:t>เมื่อเข้าใจฟังก์ชันหลักแล้ว เรามาดูกันต่อว่า </a:t>
            </a:r>
          </a:p>
          <a:p>
            <a:pPr>
              <a:defRPr>
                <a:solidFill>
                  <a:schemeClr val="accent2"/>
                </a:solidFill>
              </a:defRPr>
            </a:pPr>
            <a:r>
              <a:t>จะใช้ SciSpace อย่างไรให้เกิดประโยชน์ต่อการวิจัยของเราได้จริง</a:t>
            </a:r>
          </a:p>
          <a:p>
            <a:pPr>
              <a:defRPr sz="1500">
                <a:solidFill>
                  <a:schemeClr val="accent4">
                    <a:lumOff val="12500"/>
                  </a:schemeClr>
                </a:solidFill>
              </a:defRPr>
            </a:pPr>
            <a:r>
              <a:t>SciSpace就像你的个人研究助理，</a:t>
            </a:r>
          </a:p>
          <a:p>
            <a:pPr>
              <a:defRPr sz="1500">
                <a:solidFill>
                  <a:schemeClr val="accent4">
                    <a:lumOff val="12500"/>
                  </a:schemeClr>
                </a:solidFill>
              </a:defRPr>
            </a:pPr>
            <a:r>
              <a:t>简化复杂，这样你就可以专注于真正重要的事情。</a:t>
            </a:r>
          </a:p>
          <a:p>
            <a:pPr>
              <a:defRPr sz="1500">
                <a:solidFill>
                  <a:schemeClr val="accent4">
                    <a:lumOff val="12500"/>
                  </a:schemeClr>
                </a:solidFill>
              </a:defRPr>
            </a:pPr>
            <a:r>
              <a:t>现在我们已经看到了它的关键功能，让我们进入下一部分</a:t>
            </a:r>
          </a:p>
          <a:p>
            <a:pPr>
              <a:defRPr sz="1500">
                <a:solidFill>
                  <a:schemeClr val="accent4">
                    <a:lumOff val="12500"/>
                  </a:schemeClr>
                </a:solidFill>
              </a:defRPr>
            </a:pPr>
            <a:r>
              <a:t>—如何实际使用SciSpace来支持您自己的研究。</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Shape 331"/>
          <p:cNvSpPr/>
          <p:nvPr>
            <p:ph type="sldImg"/>
          </p:nvPr>
        </p:nvSpPr>
        <p:spPr>
          <a:prstGeom prst="rect">
            <a:avLst/>
          </a:prstGeom>
        </p:spPr>
        <p:txBody>
          <a:bodyPr/>
          <a:lstStyle/>
          <a:p>
            <a:pPr/>
          </a:p>
        </p:txBody>
      </p:sp>
      <p:sp>
        <p:nvSpPr>
          <p:cNvPr id="332" name="Shape 332"/>
          <p:cNvSpPr/>
          <p:nvPr>
            <p:ph type="body" sz="quarter" idx="1"/>
          </p:nvPr>
        </p:nvSpPr>
        <p:spPr>
          <a:prstGeom prst="rect">
            <a:avLst/>
          </a:prstGeom>
        </p:spPr>
        <p:txBody>
          <a:bodyPr/>
          <a:lstStyle/>
          <a:p>
            <a:pPr/>
            <a:r>
              <a:t>Now we are moving into group activity on comparative analysis. </a:t>
            </a:r>
          </a:p>
          <a:p>
            <a:pPr/>
            <a:r>
              <a:t>The goal here is to put into practice the tools and techniques you’ve learned so far.</a:t>
            </a:r>
          </a:p>
          <a:p>
            <a:pPr>
              <a:defRPr>
                <a:solidFill>
                  <a:schemeClr val="accent2"/>
                </a:solidFill>
              </a:defRPr>
            </a:pPr>
            <a:r>
              <a:t>ต่อไปเราจะเข้าสู่กิจกรรมกลุ่มเรื่องการวิเคราะห์เชิงเปรียบเทียบ </a:t>
            </a:r>
          </a:p>
          <a:p>
            <a:pPr>
              <a:defRPr>
                <a:solidFill>
                  <a:schemeClr val="accent2"/>
                </a:solidFill>
              </a:defRPr>
            </a:pPr>
            <a:r>
              <a:t>เป้าหมายคือให้นำเครื่องมือและเทคนิคที่ได้เรียนมาก่อนหน้านี้มาลองใช้จริง</a:t>
            </a:r>
          </a:p>
          <a:p>
            <a:pPr>
              <a:defRPr sz="1500">
                <a:solidFill>
                  <a:schemeClr val="accent4">
                    <a:lumOff val="12500"/>
                  </a:schemeClr>
                </a:solidFill>
              </a:defRPr>
            </a:pPr>
            <a:r>
              <a:t>现在，我们即将进入今天会议的激动人心的部分</a:t>
            </a:r>
          </a:p>
          <a:p>
            <a:pPr>
              <a:defRPr sz="1500">
                <a:solidFill>
                  <a:schemeClr val="accent4">
                    <a:lumOff val="12500"/>
                  </a:schemeClr>
                </a:solidFill>
              </a:defRPr>
            </a:pPr>
            <a:r>
              <a:t>—你的比较分析小组活动。</a:t>
            </a:r>
          </a:p>
          <a:p>
            <a:pPr>
              <a:defRPr sz="1500">
                <a:solidFill>
                  <a:schemeClr val="accent4">
                    <a:lumOff val="12500"/>
                  </a:schemeClr>
                </a:solidFill>
              </a:defRPr>
            </a:pPr>
            <a:r>
              <a:t>这里的目标是将您迄今为止学到的工具和技术付诸实践。</a:t>
            </a:r>
          </a:p>
          <a:p>
            <a:pPr/>
          </a:p>
          <a:p>
            <a:pPr/>
            <a:r>
              <a:t>Divide into work groups of 5 people per group.</a:t>
            </a:r>
          </a:p>
          <a:p>
            <a:pPr>
              <a:defRPr>
                <a:solidFill>
                  <a:schemeClr val="accent2"/>
                </a:solidFill>
              </a:defRPr>
            </a:pPr>
            <a:r>
              <a:t>แบ่งกลุ่มทำงาน กลุ่มละ 5 คน</a:t>
            </a:r>
          </a:p>
          <a:p>
            <a:pPr>
              <a:defRPr sz="1500">
                <a:solidFill>
                  <a:schemeClr val="accent4">
                    <a:lumOff val="12500"/>
                  </a:schemeClr>
                </a:solidFill>
              </a:defRPr>
            </a:pPr>
            <a:r>
              <a:t>分成5人的工作小组。</a:t>
            </a:r>
          </a:p>
          <a:p>
            <a:pPr/>
          </a:p>
          <a:p>
            <a:pPr/>
            <a:r>
              <a:t>————-</a:t>
            </a:r>
          </a:p>
          <a:p>
            <a:pPr/>
            <a:r>
              <a:t>First, each group will select 2–3 research articles related to academic administration. </a:t>
            </a:r>
          </a:p>
          <a:p>
            <a:pPr/>
            <a:r>
              <a:t>Don’t just pick randomly—choose studies that connect with different aspects, </a:t>
            </a:r>
          </a:p>
          <a:p>
            <a:pPr/>
            <a:r>
              <a:t>such as curriculum management, quality assurance, or leadership in education.</a:t>
            </a:r>
          </a:p>
          <a:p>
            <a:pPr>
              <a:defRPr>
                <a:solidFill>
                  <a:schemeClr val="accent2"/>
                </a:solidFill>
              </a:defRPr>
            </a:pPr>
            <a:r>
              <a:t>ขั้นแรก แต่ละกลุ่มจะต้อง เลือกบทความวิจัย 2–3 เรื่อง ที่เกี่ยวข้องกับการบริหารงานวิชาการ </a:t>
            </a:r>
          </a:p>
          <a:p>
            <a:pPr>
              <a:defRPr>
                <a:solidFill>
                  <a:schemeClr val="accent2"/>
                </a:solidFill>
              </a:defRPr>
            </a:pPr>
            <a:r>
              <a:t>ไม่ควรเลือกแบบสุ่ม แต่เลือกงานที่สะท้อนมุมต่างๆ</a:t>
            </a:r>
          </a:p>
          <a:p>
            <a:pPr>
              <a:defRPr>
                <a:solidFill>
                  <a:schemeClr val="accent2"/>
                </a:solidFill>
              </a:defRPr>
            </a:pPr>
            <a:r>
              <a:t> เช่น การจัดการหลักสูตร การประกันคุณภาพ หรือภาวะผู้นำทางการศึกษา</a:t>
            </a:r>
          </a:p>
          <a:p>
            <a:pPr>
              <a:defRPr sz="1500">
                <a:solidFill>
                  <a:schemeClr val="accent4">
                    <a:lumOff val="12500"/>
                  </a:schemeClr>
                </a:solidFill>
              </a:defRPr>
            </a:pPr>
            <a:r>
              <a:t>首先，每个小组将选择2-3篇与学术管理相关的研究文章。</a:t>
            </a:r>
          </a:p>
          <a:p>
            <a:pPr>
              <a:defRPr sz="1500">
                <a:solidFill>
                  <a:schemeClr val="accent4">
                    <a:lumOff val="12500"/>
                  </a:schemeClr>
                </a:solidFill>
              </a:defRPr>
            </a:pPr>
            <a:r>
              <a:t>不要只是随机选择——选择与不同方面相关的研究，例如课程管理、质量保证或教育领导力。</a:t>
            </a:r>
          </a:p>
          <a:p>
            <a:pPr/>
          </a:p>
          <a:p>
            <a:pPr/>
            <a:r>
              <a:t>Second, you will use SciSpace to analyze and compare those articles. </a:t>
            </a:r>
          </a:p>
          <a:p>
            <a:pPr/>
            <a:r>
              <a:t>SciSpace will help you extract key findings, summarize the content, </a:t>
            </a:r>
          </a:p>
          <a:p>
            <a:pPr/>
            <a:r>
              <a:t>and identify methodologies and themes. </a:t>
            </a:r>
          </a:p>
          <a:p>
            <a:pPr/>
            <a:r>
              <a:t>This makes it much easier to see similarities, differences, </a:t>
            </a:r>
          </a:p>
          <a:p>
            <a:pPr/>
            <a:r>
              <a:t>and unique contributions across your chosen articles.</a:t>
            </a:r>
          </a:p>
          <a:p>
            <a:pPr>
              <a:defRPr>
                <a:solidFill>
                  <a:schemeClr val="accent2"/>
                </a:solidFill>
              </a:defRPr>
            </a:pPr>
            <a:r>
              <a:t>ขั้นที่สอง คุณจะต้อง ใช้ SciSpace ในการวิเคราะห์และเปรียบเทียบบทความเหล่านี้ </a:t>
            </a:r>
          </a:p>
          <a:p>
            <a:pPr>
              <a:defRPr>
                <a:solidFill>
                  <a:schemeClr val="accent2"/>
                </a:solidFill>
              </a:defRPr>
            </a:pPr>
            <a:r>
              <a:t>โดย SciSpace จะช่วยดึงประเด็นสำคัญ สรุปเนื้อหา</a:t>
            </a:r>
          </a:p>
          <a:p>
            <a:pPr>
              <a:defRPr>
                <a:solidFill>
                  <a:schemeClr val="accent2"/>
                </a:solidFill>
              </a:defRPr>
            </a:pPr>
            <a:r>
              <a:t> และชี้ให้เห็นวิธีวิจัยกับหัวข้อหลัก </a:t>
            </a:r>
          </a:p>
          <a:p>
            <a:pPr>
              <a:defRPr>
                <a:solidFill>
                  <a:schemeClr val="accent2"/>
                </a:solidFill>
              </a:defRPr>
            </a:pPr>
            <a:r>
              <a:t>ซึ่งจะทำให้เห็นความเหมือน ความต่าง </a:t>
            </a:r>
          </a:p>
          <a:p>
            <a:pPr>
              <a:defRPr>
                <a:solidFill>
                  <a:schemeClr val="accent2"/>
                </a:solidFill>
              </a:defRPr>
            </a:pPr>
            <a:r>
              <a:t>และคุณูปการที่โดดเด่นของแต่ละงานได้ง่ายขึ้น</a:t>
            </a:r>
          </a:p>
          <a:p>
            <a:pPr>
              <a:defRPr sz="1500">
                <a:solidFill>
                  <a:schemeClr val="accent4">
                    <a:lumOff val="12500"/>
                  </a:schemeClr>
                </a:solidFill>
              </a:defRPr>
            </a:pPr>
            <a:r>
              <a:t>其次，您将使用SciSpace来分析和比较这些文章。</a:t>
            </a:r>
          </a:p>
          <a:p>
            <a:pPr>
              <a:defRPr sz="1500">
                <a:solidFill>
                  <a:schemeClr val="accent4">
                    <a:lumOff val="12500"/>
                  </a:schemeClr>
                </a:solidFill>
              </a:defRPr>
            </a:pPr>
            <a:r>
              <a:t>SciSpace将帮助您提取关键发现，总结内容，并确定方法和主题。</a:t>
            </a:r>
          </a:p>
          <a:p>
            <a:pPr>
              <a:defRPr sz="1500">
                <a:solidFill>
                  <a:schemeClr val="accent4">
                    <a:lumOff val="12500"/>
                  </a:schemeClr>
                </a:solidFill>
              </a:defRPr>
            </a:pPr>
            <a:r>
              <a:t>这使得您更容易看到所选文章的相似性、差异性和独特贡献。</a:t>
            </a:r>
          </a:p>
          <a:p>
            <a:pPr/>
          </a:p>
          <a:p>
            <a:pPr/>
            <a:r>
              <a:t>Finally, your group will draft a comparison table. </a:t>
            </a:r>
          </a:p>
          <a:p>
            <a:pPr/>
            <a:r>
              <a:t>This table should clearly highlight each article’s core theme, </a:t>
            </a:r>
          </a:p>
          <a:p>
            <a:pPr/>
            <a:r>
              <a:t>the methods used, the primary findings, and most importantly, the research gaps. </a:t>
            </a:r>
          </a:p>
          <a:p>
            <a:pPr/>
            <a:r>
              <a:t>Think of this as building a map that shows where the research stands today </a:t>
            </a:r>
          </a:p>
          <a:p>
            <a:pPr/>
            <a:r>
              <a:t>and where opportunities for new studies might exist.</a:t>
            </a:r>
          </a:p>
          <a:p>
            <a:pPr>
              <a:defRPr>
                <a:solidFill>
                  <a:schemeClr val="accent2"/>
                </a:solidFill>
              </a:defRPr>
            </a:pPr>
            <a:r>
              <a:t>ขั้นสุดท้าย กลุ่มของคุณจะต้อง จัดทำตารางเปรียบเทียบ </a:t>
            </a:r>
          </a:p>
          <a:p>
            <a:pPr>
              <a:defRPr>
                <a:solidFill>
                  <a:schemeClr val="accent2"/>
                </a:solidFill>
              </a:defRPr>
            </a:pPr>
            <a:r>
              <a:t>ที่แสดงอย่างชัดเจนว่าบทความแต่ละเรื่องมีหัวข้อหลัก </a:t>
            </a:r>
          </a:p>
          <a:p>
            <a:pPr>
              <a:defRPr>
                <a:solidFill>
                  <a:schemeClr val="accent2"/>
                </a:solidFill>
              </a:defRPr>
            </a:pPr>
            <a:r>
              <a:t>วิธีการวิจัย ผลการวิจัยสำคัญ และที่สำคัญคือ ช่องว่างของงานวิจัยอยู่ตรงไหน </a:t>
            </a:r>
          </a:p>
          <a:p>
            <a:pPr>
              <a:defRPr>
                <a:solidFill>
                  <a:schemeClr val="accent2"/>
                </a:solidFill>
              </a:defRPr>
            </a:pPr>
            <a:r>
              <a:t>ลองนึกว่าเหมือนการสร้างแผนที่ที่บอกว่างานวิจัยตอนนี้อยู่ตรงไหน </a:t>
            </a:r>
          </a:p>
          <a:p>
            <a:pPr>
              <a:defRPr>
                <a:solidFill>
                  <a:schemeClr val="accent2"/>
                </a:solidFill>
              </a:defRPr>
            </a:pPr>
            <a:r>
              <a:t>และยังมีโอกาสตรงไหนให้ทำต่อไป</a:t>
            </a:r>
          </a:p>
          <a:p>
            <a:pPr>
              <a:defRPr sz="1500">
                <a:solidFill>
                  <a:schemeClr val="accent4">
                    <a:lumOff val="12500"/>
                  </a:schemeClr>
                </a:solidFill>
              </a:defRPr>
            </a:pPr>
            <a:r>
              <a:t>最后，您的小组将起草一份比较表。</a:t>
            </a:r>
          </a:p>
          <a:p>
            <a:pPr>
              <a:defRPr sz="1500">
                <a:solidFill>
                  <a:schemeClr val="accent4">
                    <a:lumOff val="12500"/>
                  </a:schemeClr>
                </a:solidFill>
              </a:defRPr>
            </a:pPr>
            <a:r>
              <a:t>这个表格应该清楚地突出每篇文章的核心主题、使用的方法、主要发现，最重要的是，研究差距。</a:t>
            </a:r>
          </a:p>
          <a:p>
            <a:pPr>
              <a:defRPr sz="1500">
                <a:solidFill>
                  <a:schemeClr val="accent4">
                    <a:lumOff val="12500"/>
                  </a:schemeClr>
                </a:solidFill>
              </a:defRPr>
            </a:pPr>
            <a:r>
              <a:t>把这看成是构建一张地图，显示当前研究的现状以及可能存在新研究机会的地方。</a:t>
            </a:r>
          </a:p>
          <a:p>
            <a:pPr/>
          </a:p>
          <a:p>
            <a:pPr/>
            <a:r>
              <a:t>This is not just about completing an exercise—it’s about practicing the skills that researchers and academic leaders use every day. </a:t>
            </a:r>
          </a:p>
          <a:p>
            <a:pPr/>
            <a:r>
              <a:t>By the end, you will have a tangible output that you can also use as a model for your own research projects.</a:t>
            </a:r>
          </a:p>
          <a:p>
            <a:pPr>
              <a:defRPr>
                <a:solidFill>
                  <a:schemeClr val="accent2"/>
                </a:solidFill>
              </a:defRPr>
            </a:pPr>
            <a:r>
              <a:t>นี่ไม่ใช่แค่การทำแบบฝึกหัด แต่คือการฝึกทักษะที่นักวิจัยและผู้นำทางการศึกษาใช้จริงในชีวิตการทำงาน </a:t>
            </a:r>
          </a:p>
          <a:p>
            <a:pPr>
              <a:defRPr>
                <a:solidFill>
                  <a:schemeClr val="accent2"/>
                </a:solidFill>
              </a:defRPr>
            </a:pPr>
            <a:r>
              <a:t>เมื่อจบกิจกรรมนี้ คุณจะได้ผลงานที่จับต้องได้ และยังใช้เป็นต้นแบบสำหรับงานวิจัยของตัวเองในอนาคตได้ด้วย</a:t>
            </a:r>
          </a:p>
          <a:p>
            <a:pPr>
              <a:defRPr sz="1500">
                <a:solidFill>
                  <a:schemeClr val="accent4">
                    <a:lumOff val="12500"/>
                  </a:schemeClr>
                </a:solidFill>
              </a:defRPr>
            </a:pPr>
            <a:r>
              <a:t>这不仅仅是完成一个练习，而是练习研究人员和学术领袖每天使用的技能。</a:t>
            </a:r>
          </a:p>
          <a:p>
            <a:pPr>
              <a:defRPr sz="1500">
                <a:solidFill>
                  <a:schemeClr val="accent4">
                    <a:lumOff val="12500"/>
                  </a:schemeClr>
                </a:solidFill>
              </a:defRPr>
            </a:pPr>
            <a:r>
              <a:t>最后，您将有一个有形的产出，您也可以将其用作您自己的研究项目的模型。</a:t>
            </a:r>
          </a:p>
          <a:p>
            <a:pPr>
              <a:defRPr>
                <a:solidFill>
                  <a:schemeClr val="accent2"/>
                </a:solidFill>
              </a:defRPr>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Shape 336"/>
          <p:cNvSpPr/>
          <p:nvPr>
            <p:ph type="sldImg"/>
          </p:nvPr>
        </p:nvSpPr>
        <p:spPr>
          <a:prstGeom prst="rect">
            <a:avLst/>
          </a:prstGeom>
        </p:spPr>
        <p:txBody>
          <a:bodyPr/>
          <a:lstStyle/>
          <a:p>
            <a:pPr/>
          </a:p>
        </p:txBody>
      </p:sp>
      <p:sp>
        <p:nvSpPr>
          <p:cNvPr id="337" name="Shape 337"/>
          <p:cNvSpPr/>
          <p:nvPr>
            <p:ph type="body" sz="quarter" idx="1"/>
          </p:nvPr>
        </p:nvSpPr>
        <p:spPr>
          <a:prstGeom prst="rect">
            <a:avLst/>
          </a:prstGeom>
        </p:spPr>
        <p:txBody>
          <a:bodyPr/>
          <a:lstStyle/>
          <a:p>
            <a:pPr/>
            <a:r>
              <a:t>Here we have an example of a draft comparison table. </a:t>
            </a:r>
          </a:p>
          <a:p>
            <a:pPr>
              <a:defRPr>
                <a:solidFill>
                  <a:schemeClr val="accent2"/>
                </a:solidFill>
              </a:defRPr>
            </a:pPr>
            <a:r>
              <a:t>นี่คือตัวอย่างตารางการเปรียบเทียบงานวิจัย </a:t>
            </a:r>
          </a:p>
          <a:p>
            <a:pPr>
              <a:defRPr sz="1500">
                <a:solidFill>
                  <a:schemeClr val="accent4">
                    <a:lumOff val="12500"/>
                  </a:schemeClr>
                </a:solidFill>
              </a:defRPr>
            </a:pPr>
            <a:r>
              <a:t>在这里，我们有一个比较表草案的示例。</a:t>
            </a:r>
          </a:p>
          <a:p>
            <a:pPr>
              <a:defRPr sz="1500">
                <a:solidFill>
                  <a:schemeClr val="accent4">
                    <a:lumOff val="12500"/>
                  </a:schemeClr>
                </a:solidFill>
              </a:defRPr>
            </a:pPr>
          </a:p>
          <a:p>
            <a:pPr/>
            <a:r>
              <a:t>If you look at the first column, we list the articles with full references. </a:t>
            </a:r>
          </a:p>
          <a:p>
            <a:pPr/>
            <a:r>
              <a:t>The second column highlights each article’s core theme—what the study is mainly about. </a:t>
            </a:r>
          </a:p>
          <a:p>
            <a:pPr/>
            <a:r>
              <a:t>The third column shows the methods used, which tells us how the researchers collected their data.</a:t>
            </a:r>
          </a:p>
          <a:p>
            <a:pPr>
              <a:defRPr>
                <a:solidFill>
                  <a:schemeClr val="accent2"/>
                </a:solidFill>
              </a:defRPr>
            </a:pPr>
            <a:r>
              <a:t>คอลัมน์แรกเป็นรายชื่อบทความพร้อมการอ้างอิง </a:t>
            </a:r>
          </a:p>
          <a:p>
            <a:pPr>
              <a:defRPr>
                <a:solidFill>
                  <a:schemeClr val="accent2"/>
                </a:solidFill>
              </a:defRPr>
            </a:pPr>
            <a:r>
              <a:t>คอลัมน์ที่สองคือ หัวข้อหลัก ของแต่ละงานวิจัย ว่าเน้นศึกษาเรื่องอะไร </a:t>
            </a:r>
          </a:p>
          <a:p>
            <a:pPr>
              <a:defRPr>
                <a:solidFill>
                  <a:schemeClr val="accent2"/>
                </a:solidFill>
              </a:defRPr>
            </a:pPr>
            <a:r>
              <a:t>ส่วนคอลัมน์ที่สามคือ วิธีวิจัย ที่ผู้วิจัยใช้ในการเก็บข้อมูล</a:t>
            </a:r>
          </a:p>
          <a:p>
            <a:pPr>
              <a:defRPr sz="1500">
                <a:solidFill>
                  <a:schemeClr val="accent4">
                    <a:lumOff val="12500"/>
                  </a:schemeClr>
                </a:solidFill>
              </a:defRPr>
            </a:pPr>
            <a:r>
              <a:t>如果您查看第一栏，我们将列出带有完整参考资料的文章。</a:t>
            </a:r>
          </a:p>
          <a:p>
            <a:pPr>
              <a:defRPr sz="1500">
                <a:solidFill>
                  <a:schemeClr val="accent4">
                    <a:lumOff val="12500"/>
                  </a:schemeClr>
                </a:solidFill>
              </a:defRPr>
            </a:pPr>
            <a:r>
              <a:t>第二栏突出了每篇文章的核心主题——研究的主要内容。</a:t>
            </a:r>
          </a:p>
          <a:p>
            <a:pPr>
              <a:defRPr sz="1500">
                <a:solidFill>
                  <a:schemeClr val="accent4">
                    <a:lumOff val="12500"/>
                  </a:schemeClr>
                </a:solidFill>
              </a:defRPr>
            </a:pPr>
            <a:r>
              <a:t>第三栏显示了所使用的方法，它告诉我们研究人员是如何收集数据的。</a:t>
            </a:r>
          </a:p>
          <a:p>
            <a:pPr/>
          </a:p>
          <a:p>
            <a:pPr/>
            <a:r>
              <a:t>Next, in the primary findings column, we summarize the key results of each study. </a:t>
            </a:r>
          </a:p>
          <a:p>
            <a:pPr/>
            <a:r>
              <a:t>This makes it easy to see what each article discovered or concluded. </a:t>
            </a:r>
          </a:p>
          <a:p>
            <a:pPr/>
            <a:r>
              <a:t>Finally, the most important part is the research gaps column. </a:t>
            </a:r>
          </a:p>
          <a:p>
            <a:pPr/>
            <a:r>
              <a:t>Here, we identify what is missing or what the study did not address. </a:t>
            </a:r>
          </a:p>
          <a:p>
            <a:pPr/>
            <a:r>
              <a:t>These gaps are opportunities for future research and might even inspire your own projects.</a:t>
            </a:r>
          </a:p>
          <a:p>
            <a:pPr>
              <a:defRPr>
                <a:solidFill>
                  <a:schemeClr val="accent2"/>
                </a:solidFill>
              </a:defRPr>
            </a:pPr>
            <a:r>
              <a:t>จากนั้น คอลัมน์ ผลการวิจัยหลัก จะสรุปสิ่งที่แต่ละงานค้นพบหรือสรุปไว้ </a:t>
            </a:r>
          </a:p>
          <a:p>
            <a:pPr>
              <a:defRPr>
                <a:solidFill>
                  <a:schemeClr val="accent2"/>
                </a:solidFill>
              </a:defRPr>
            </a:pPr>
            <a:r>
              <a:t>และสุดท้ายคือคอลัมน์ที่สำคัญที่สุด คือ ช่องว่างการวิจัย </a:t>
            </a:r>
          </a:p>
          <a:p>
            <a:pPr>
              <a:defRPr>
                <a:solidFill>
                  <a:schemeClr val="accent2"/>
                </a:solidFill>
              </a:defRPr>
            </a:pPr>
            <a:r>
              <a:t>ซึ่งบอกว่างานวิจัยนั้นยังขาดประเด็นใด หรือยังไม่ได้ศึกษาเรื่องใด </a:t>
            </a:r>
          </a:p>
          <a:p>
            <a:pPr>
              <a:defRPr>
                <a:solidFill>
                  <a:schemeClr val="accent2"/>
                </a:solidFill>
              </a:defRPr>
            </a:pPr>
            <a:r>
              <a:t>ช่องว่างเหล่านี้คือโอกาสสำหรับงานวิจัยใหม่ </a:t>
            </a:r>
          </a:p>
          <a:p>
            <a:pPr>
              <a:defRPr>
                <a:solidFill>
                  <a:schemeClr val="accent2"/>
                </a:solidFill>
              </a:defRPr>
            </a:pPr>
            <a:r>
              <a:t>และอาจเป็นแรงบันดาลใจสำหรับงานของนักศึกษาเองด้วย</a:t>
            </a:r>
          </a:p>
          <a:p>
            <a:pPr>
              <a:defRPr sz="1500">
                <a:solidFill>
                  <a:schemeClr val="accent4">
                    <a:lumOff val="12500"/>
                  </a:schemeClr>
                </a:solidFill>
              </a:defRPr>
            </a:pPr>
            <a:r>
              <a:t>接下来，在主要发现栏中，我们总结了每项研究的关键结果。</a:t>
            </a:r>
          </a:p>
          <a:p>
            <a:pPr>
              <a:defRPr sz="1500">
                <a:solidFill>
                  <a:schemeClr val="accent4">
                    <a:lumOff val="12500"/>
                  </a:schemeClr>
                </a:solidFill>
              </a:defRPr>
            </a:pPr>
            <a:r>
              <a:t>这便于查看每篇文章的发现或结论。</a:t>
            </a:r>
          </a:p>
          <a:p>
            <a:pPr>
              <a:defRPr sz="1500">
                <a:solidFill>
                  <a:schemeClr val="accent4">
                    <a:lumOff val="12500"/>
                  </a:schemeClr>
                </a:solidFill>
              </a:defRPr>
            </a:pPr>
            <a:r>
              <a:t>最后，最重要的部分是研究差距专栏。在这里，我们确定了缺少什么或研究没有解决什么。</a:t>
            </a:r>
          </a:p>
          <a:p>
            <a:pPr>
              <a:defRPr sz="1500">
                <a:solidFill>
                  <a:schemeClr val="accent4">
                    <a:lumOff val="12500"/>
                  </a:schemeClr>
                </a:solidFill>
              </a:defRPr>
            </a:pPr>
            <a:r>
              <a:t>这些差距是未来研究的机会，甚至可能激发你自己的项目。</a:t>
            </a:r>
          </a:p>
          <a:p>
            <a:pPr/>
          </a:p>
          <a:p>
            <a:pPr/>
            <a:r>
              <a:t>By using a table like this, you can clearly see patterns across different studies, </a:t>
            </a:r>
          </a:p>
          <a:p>
            <a:pPr/>
            <a:r>
              <a:t>compare their strengths and weaknesses, </a:t>
            </a:r>
          </a:p>
          <a:p>
            <a:pPr/>
            <a:r>
              <a:t>and build a stronger foundation for your own academic work.</a:t>
            </a:r>
          </a:p>
          <a:p>
            <a:pPr>
              <a:defRPr>
                <a:solidFill>
                  <a:schemeClr val="accent2"/>
                </a:solidFill>
              </a:defRPr>
            </a:pPr>
            <a:r>
              <a:t>เมื่อใช้ตารางแบบนี้ นักศึกษาจะสามารถเห็นรูปแบบร่วมกัน </a:t>
            </a:r>
          </a:p>
          <a:p>
            <a:pPr>
              <a:defRPr>
                <a:solidFill>
                  <a:schemeClr val="accent2"/>
                </a:solidFill>
              </a:defRPr>
            </a:pPr>
            <a:r>
              <a:t>เปรียบเทียบจุดแข็งและจุดอ่อนของแต่ละงาน </a:t>
            </a:r>
          </a:p>
          <a:p>
            <a:pPr>
              <a:defRPr>
                <a:solidFill>
                  <a:schemeClr val="accent2"/>
                </a:solidFill>
              </a:defRPr>
            </a:pPr>
            <a:r>
              <a:t>และสร้างฐานความรู้ที่แข็งแรงสำหรับการทำงานวิชาการของตนเอง</a:t>
            </a:r>
          </a:p>
          <a:p>
            <a:pPr>
              <a:defRPr sz="1500">
                <a:solidFill>
                  <a:schemeClr val="accent4">
                    <a:lumOff val="12500"/>
                  </a:schemeClr>
                </a:solidFill>
              </a:defRPr>
            </a:pPr>
            <a:r>
              <a:t>通过使用这样的表格，您可以清楚地看到不同研究的模式，比较它们的优势和劣势，并为自己的学术工作打下更坚实的基础。</a:t>
            </a:r>
          </a:p>
          <a:p>
            <a:pPr>
              <a:defRPr>
                <a:solidFill>
                  <a:schemeClr val="accent2"/>
                </a:solidFill>
              </a:defRPr>
            </a:pPr>
          </a:p>
          <a:p>
            <a:pPr/>
            <a:r>
              <a:t>No need to submit the work just to be kept as a sample of search writing.</a:t>
            </a:r>
          </a:p>
          <a:p>
            <a:pPr/>
            <a:r>
              <a:t>ไม่จําเป็นต้องส่งงานเพียงเพื่อเก็บไว้เป็นตัวอย่างของการเขียนการค้นหา</a:t>
            </a:r>
          </a:p>
          <a:p>
            <a:pPr>
              <a:defRPr sz="1500">
                <a:solidFill>
                  <a:schemeClr val="accent4">
                    <a:lumOff val="12500"/>
                  </a:schemeClr>
                </a:solidFill>
              </a:defRPr>
            </a:pPr>
            <a:r>
              <a:t>不需要提交作品，只是为了保留作为搜索写作的样本。</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Shape 344"/>
          <p:cNvSpPr/>
          <p:nvPr>
            <p:ph type="sldImg"/>
          </p:nvPr>
        </p:nvSpPr>
        <p:spPr>
          <a:prstGeom prst="rect">
            <a:avLst/>
          </a:prstGeom>
        </p:spPr>
        <p:txBody>
          <a:bodyPr/>
          <a:lstStyle/>
          <a:p>
            <a:pPr/>
          </a:p>
        </p:txBody>
      </p:sp>
      <p:sp>
        <p:nvSpPr>
          <p:cNvPr id="345" name="Shape 345"/>
          <p:cNvSpPr/>
          <p:nvPr>
            <p:ph type="body" sz="quarter" idx="1"/>
          </p:nvPr>
        </p:nvSpPr>
        <p:spPr>
          <a:prstGeom prst="rect">
            <a:avLst/>
          </a:prstGeom>
        </p:spPr>
        <p:txBody>
          <a:bodyPr/>
          <a:lstStyle/>
          <a:p>
            <a:pPr/>
            <a:r>
              <a:t>As we come to the end of today’s session on Research Exploration in Academic Administration using AI and SciSpace, </a:t>
            </a:r>
          </a:p>
          <a:p>
            <a:pPr/>
            <a:r>
              <a:t>I hope you can see how these tools are not just about convenience, </a:t>
            </a:r>
          </a:p>
          <a:p>
            <a:pPr/>
            <a:r>
              <a:t>but about transformation. </a:t>
            </a:r>
          </a:p>
          <a:p>
            <a:pPr/>
            <a:r>
              <a:t>With AI, we can search smarter, think deeper, and connect research to real practice in ways </a:t>
            </a:r>
          </a:p>
          <a:p>
            <a:pPr/>
            <a:r>
              <a:t>that make our academic journey more meaningful.</a:t>
            </a:r>
          </a:p>
          <a:p>
            <a:pPr>
              <a:defRPr>
                <a:solidFill>
                  <a:schemeClr val="accent2"/>
                </a:solidFill>
              </a:defRPr>
            </a:pPr>
            <a:r>
              <a:t>เมื่อเรามาถึงช่วงท้ายของการเรียนเรื่องการสืบค้นงานวิจัยด้านการบริหารงานวิชาการโดยใช้ AI และ SciSpace </a:t>
            </a:r>
          </a:p>
          <a:p>
            <a:pPr>
              <a:defRPr>
                <a:solidFill>
                  <a:schemeClr val="accent2"/>
                </a:solidFill>
              </a:defRPr>
            </a:pPr>
            <a:r>
              <a:t>หวังว่าทุกคนจะเห็นแล้วว่าเครื่องมือเหล่านี้ไม่ได้เป็นเพียงเรื่องของความสะดวกสบาย </a:t>
            </a:r>
          </a:p>
          <a:p>
            <a:pPr>
              <a:defRPr>
                <a:solidFill>
                  <a:schemeClr val="accent2"/>
                </a:solidFill>
              </a:defRPr>
            </a:pPr>
            <a:r>
              <a:t>แต่คือการเปลี่ยนแปลงที่แท้จริง </a:t>
            </a:r>
          </a:p>
          <a:p>
            <a:pPr>
              <a:defRPr>
                <a:solidFill>
                  <a:schemeClr val="accent2"/>
                </a:solidFill>
              </a:defRPr>
            </a:pPr>
            <a:r>
              <a:t>ด้วย AI เราสามารถสืบค้นได้อย่างฉลาดขึ้น คิดได้ลึกซึ้งขึ้น และเชื่อมโยงงานวิจัยกับการปฏิบัติจริงได้อย่างมีความหมายมากขึ้น</a:t>
            </a:r>
          </a:p>
          <a:p>
            <a:pPr>
              <a:defRPr sz="1500">
                <a:solidFill>
                  <a:schemeClr val="accent4">
                    <a:lumOff val="12500"/>
                  </a:schemeClr>
                </a:solidFill>
              </a:defRPr>
            </a:pPr>
            <a:r>
              <a:t>随着今天关于使用人工智能和SciSpace的学术管理研究探索的会议的结束，</a:t>
            </a:r>
          </a:p>
          <a:p>
            <a:pPr>
              <a:defRPr sz="1500">
                <a:solidFill>
                  <a:schemeClr val="accent4">
                    <a:lumOff val="12500"/>
                  </a:schemeClr>
                </a:solidFill>
              </a:defRPr>
            </a:pPr>
            <a:r>
              <a:t>我希望你能看到这些工具不仅仅是关于便利，而是关于转型。借助人工智能，我们可以更智能地搜索，更深入地思考，并将研究与实际实践联系起来，使我们的学术旅程更有意义。</a:t>
            </a:r>
          </a:p>
          <a:p>
            <a:pPr>
              <a:defRPr>
                <a:solidFill>
                  <a:schemeClr val="accent2"/>
                </a:solidFill>
              </a:defRPr>
            </a:pPr>
          </a:p>
          <a:p>
            <a:pPr/>
            <a:r>
              <a:t>Remember, technology will keep evolving, but the real power lies in how you, </a:t>
            </a:r>
          </a:p>
          <a:p>
            <a:pPr/>
            <a:r>
              <a:t>as future educational leaders, choose to use it. </a:t>
            </a:r>
          </a:p>
          <a:p>
            <a:pPr/>
            <a:r>
              <a:t>If you use AI as a partner to your critical thinking, you will not only save time, </a:t>
            </a:r>
          </a:p>
          <a:p>
            <a:pPr/>
            <a:r>
              <a:t>but also uncover insights that can truly shape the future of education.</a:t>
            </a:r>
          </a:p>
          <a:p>
            <a:pPr>
              <a:defRPr>
                <a:solidFill>
                  <a:schemeClr val="accent2"/>
                </a:solidFill>
              </a:defRPr>
            </a:pPr>
            <a:r>
              <a:t>อย่าลืมว่าเทคโนโลยีจะยังคงพัฒนาไปเรื่อยๆ </a:t>
            </a:r>
          </a:p>
          <a:p>
            <a:pPr>
              <a:defRPr>
                <a:solidFill>
                  <a:schemeClr val="accent2"/>
                </a:solidFill>
              </a:defRPr>
            </a:pPr>
            <a:r>
              <a:t>แต่พลังที่แท้จริงอยู่ที่การเลือกใช้ของคุณในฐานะผู้นำทางการศึกษา </a:t>
            </a:r>
          </a:p>
          <a:p>
            <a:pPr>
              <a:defRPr>
                <a:solidFill>
                  <a:schemeClr val="accent2"/>
                </a:solidFill>
              </a:defRPr>
            </a:pPr>
            <a:r>
              <a:t>หากคุณใช้ AI เป็นคู่หูกับการคิดเชิงวิพากษ์ คุณจะไม่เพียงแค่ประหยัดเวลา </a:t>
            </a:r>
          </a:p>
          <a:p>
            <a:pPr>
              <a:defRPr>
                <a:solidFill>
                  <a:schemeClr val="accent2"/>
                </a:solidFill>
              </a:defRPr>
            </a:pPr>
            <a:r>
              <a:t>แต่ยังค้นพบมุมมองใหม่ๆ ที่สามารถสร้างอนาคตของการศึกษาได้จริง</a:t>
            </a:r>
          </a:p>
          <a:p>
            <a:pPr>
              <a:defRPr sz="1500">
                <a:solidFill>
                  <a:schemeClr val="accent4">
                    <a:lumOff val="12500"/>
                  </a:schemeClr>
                </a:solidFill>
              </a:defRPr>
            </a:pPr>
            <a:r>
              <a:t>请记住，技术会不断发展，但真正的力量在于您作为未来的教育领导者，选择如何使用它。如果您使用人工智能作为批判性思维的伙伴，您不仅可以节省时间，还可以发现能够真正塑造教育未来的见解。</a:t>
            </a:r>
          </a:p>
          <a:p>
            <a:pPr/>
          </a:p>
          <a:p>
            <a:pPr/>
            <a:r>
              <a:t>Let’s carry this forward into your own projects and research,</a:t>
            </a:r>
          </a:p>
          <a:p>
            <a:pPr/>
            <a:r>
              <a:t> and let’s see how these tools can empower you to lead with innovation and confidence.</a:t>
            </a:r>
          </a:p>
          <a:p>
            <a:pPr>
              <a:defRPr>
                <a:solidFill>
                  <a:schemeClr val="accent2"/>
                </a:solidFill>
              </a:defRPr>
            </a:pPr>
            <a:r>
              <a:t>ขอให้นำสิ่งที่ได้เรียนรู้นี้ไปต่อยอดในงานวิจัยและโครงการของแต่ละคน </a:t>
            </a:r>
          </a:p>
          <a:p>
            <a:pPr>
              <a:defRPr>
                <a:solidFill>
                  <a:schemeClr val="accent2"/>
                </a:solidFill>
              </a:defRPr>
            </a:pPr>
            <a:r>
              <a:t>แล้วเราจะได้เห็นว่าเครื่องมือเหล่านี้ช่วยเสริมพลังให้คุณก้าวไปข้างหน้าอย่างสร้างสรรค์และมั่นใจได้อย่างไร</a:t>
            </a:r>
          </a:p>
          <a:p>
            <a:pPr>
              <a:defRPr sz="1500">
                <a:solidFill>
                  <a:schemeClr val="accent4">
                    <a:lumOff val="12500"/>
                  </a:schemeClr>
                </a:solidFill>
              </a:defRPr>
            </a:pPr>
            <a:r>
              <a:t>让我们将此推进到您自己的项目和研究中，让我们看看这些工具如何使您能够以创新和信心领导。</a:t>
            </a:r>
          </a:p>
          <a:p>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Shape 351"/>
          <p:cNvSpPr/>
          <p:nvPr>
            <p:ph type="sldImg"/>
          </p:nvPr>
        </p:nvSpPr>
        <p:spPr>
          <a:prstGeom prst="rect">
            <a:avLst/>
          </a:prstGeom>
        </p:spPr>
        <p:txBody>
          <a:bodyPr/>
          <a:lstStyle/>
          <a:p>
            <a:pPr/>
          </a:p>
        </p:txBody>
      </p:sp>
      <p:sp>
        <p:nvSpPr>
          <p:cNvPr id="352" name="Shape 352"/>
          <p:cNvSpPr/>
          <p:nvPr>
            <p:ph type="body" sz="quarter" idx="1"/>
          </p:nvPr>
        </p:nvSpPr>
        <p:spPr>
          <a:prstGeom prst="rect">
            <a:avLst/>
          </a:prstGeom>
        </p:spPr>
        <p:txBody>
          <a:bodyPr/>
          <a:lstStyle/>
          <a:p>
            <a:pPr/>
            <a:r>
              <a:t>Thank You!</a:t>
            </a:r>
          </a:p>
          <a:p>
            <a:pPr/>
            <a:r>
              <a:t>We hope you found this workshop valuable and are ready to apply these new skills.</a:t>
            </a:r>
          </a:p>
          <a:p>
            <a:pPr/>
            <a:r>
              <a:t>Please feel free to ask any questions you may have, or connect with me for further support.</a:t>
            </a:r>
          </a:p>
          <a:p>
            <a:pPr>
              <a:defRPr>
                <a:solidFill>
                  <a:schemeClr val="accent2"/>
                </a:solidFill>
              </a:defRPr>
            </a:pPr>
          </a:p>
          <a:p>
            <a:pPr>
              <a:defRPr>
                <a:solidFill>
                  <a:schemeClr val="accent2"/>
                </a:solidFill>
              </a:defRPr>
            </a:pPr>
            <a:r>
              <a:t>ขอบคุณ!</a:t>
            </a:r>
          </a:p>
          <a:p>
            <a:pPr>
              <a:defRPr>
                <a:solidFill>
                  <a:schemeClr val="accent2"/>
                </a:solidFill>
              </a:defRPr>
            </a:pPr>
            <a:r>
              <a:t>เราหวังว่าคุณจะพบว่าเวิร์กช็อปนี้มีคุณค่าและพร้อมที่จะใช้ทักษะใหม่เหล่านี้</a:t>
            </a:r>
          </a:p>
          <a:p>
            <a:pPr>
              <a:defRPr>
                <a:solidFill>
                  <a:schemeClr val="accent2"/>
                </a:solidFill>
              </a:defRPr>
            </a:pPr>
            <a:r>
              <a:t>โปรดอย่าลังเลที่จะถามคําถามใดๆ ที่คุณอาจมี หรือติดต่อฉันเพื่อขอความช่วยเหลือเพิ่มเติม</a:t>
            </a:r>
          </a:p>
          <a:p>
            <a:pPr/>
          </a:p>
          <a:p>
            <a:pPr>
              <a:defRPr sz="1500">
                <a:solidFill>
                  <a:schemeClr val="accent4">
                    <a:lumOff val="12500"/>
                  </a:schemeClr>
                </a:solidFill>
              </a:defRPr>
            </a:pPr>
            <a:r>
              <a:t>谢谢你！</a:t>
            </a:r>
          </a:p>
          <a:p>
            <a:pPr>
              <a:defRPr sz="1500">
                <a:solidFill>
                  <a:schemeClr val="accent4">
                    <a:lumOff val="12500"/>
                  </a:schemeClr>
                </a:solidFill>
              </a:defRPr>
            </a:pPr>
            <a:r>
              <a:t>我们希望您发现这个研讨会很有价值，并准备好应用这些新技能。</a:t>
            </a:r>
          </a:p>
          <a:p>
            <a:pPr>
              <a:defRPr sz="1500">
                <a:solidFill>
                  <a:schemeClr val="accent4">
                    <a:lumOff val="12500"/>
                  </a:schemeClr>
                </a:solidFill>
              </a:defRPr>
            </a:pPr>
            <a:r>
              <a:t>如果您有任何问题，请随时提出，或与我联系以获得进一步的支持。</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Shape 207"/>
          <p:cNvSpPr/>
          <p:nvPr>
            <p:ph type="sldImg"/>
          </p:nvPr>
        </p:nvSpPr>
        <p:spPr>
          <a:prstGeom prst="rect">
            <a:avLst/>
          </a:prstGeom>
        </p:spPr>
        <p:txBody>
          <a:bodyPr/>
          <a:lstStyle/>
          <a:p>
            <a:pPr/>
          </a:p>
        </p:txBody>
      </p:sp>
      <p:sp>
        <p:nvSpPr>
          <p:cNvPr id="208" name="Shape 208"/>
          <p:cNvSpPr/>
          <p:nvPr>
            <p:ph type="body" sz="quarter" idx="1"/>
          </p:nvPr>
        </p:nvSpPr>
        <p:spPr>
          <a:prstGeom prst="rect">
            <a:avLst/>
          </a:prstGeom>
        </p:spPr>
        <p:txBody>
          <a:bodyPr/>
          <a:lstStyle/>
          <a:p>
            <a:pPr/>
            <a:r>
              <a:t>First, you’ll learn how to identify emerging research trends in academic administration </a:t>
            </a:r>
          </a:p>
          <a:p>
            <a:pPr/>
            <a:r>
              <a:t>by making use of AI-driven search tools. </a:t>
            </a:r>
          </a:p>
          <a:p>
            <a:pPr/>
            <a:r>
              <a:t>This will help you keep up with the latest developments in the field.</a:t>
            </a:r>
          </a:p>
          <a:p>
            <a:pPr>
              <a:defRPr>
                <a:solidFill>
                  <a:schemeClr val="accent2"/>
                </a:solidFill>
              </a:defRPr>
            </a:pPr>
            <a:r>
              <a:t>อย่างแรก ทุกคนจะได้เรียนรู้วิธีการสังเกตแนวโน้มงานวิจัยใหม่ ๆ ในการบริหารการศึกษา </a:t>
            </a:r>
          </a:p>
          <a:p>
            <a:pPr>
              <a:defRPr>
                <a:solidFill>
                  <a:schemeClr val="accent2"/>
                </a:solidFill>
              </a:defRPr>
            </a:pPr>
            <a:r>
              <a:t>โดยอาศัยพลังของเครื่องมือค้นหาที่ขับเคลื่อนด้วย AI </a:t>
            </a:r>
          </a:p>
          <a:p>
            <a:pPr>
              <a:defRPr>
                <a:solidFill>
                  <a:schemeClr val="accent2"/>
                </a:solidFill>
              </a:defRPr>
            </a:pPr>
            <a:r>
              <a:t>ซึ่งจะช่วยให้ตามทันการเปลี่ยนแปลงในวงวิชาการ</a:t>
            </a:r>
          </a:p>
          <a:p>
            <a:pPr>
              <a:defRPr sz="1500">
                <a:solidFill>
                  <a:schemeClr val="accent4">
                    <a:lumOff val="12500"/>
                  </a:schemeClr>
                </a:solidFill>
              </a:defRPr>
            </a:pPr>
            <a:r>
              <a:t>首先，您将学习如何利用人工智能驱动的搜索工具来识别学术管理中新兴的研究趋势。</a:t>
            </a:r>
          </a:p>
          <a:p>
            <a:pPr>
              <a:defRPr sz="1500">
                <a:solidFill>
                  <a:schemeClr val="accent4">
                    <a:lumOff val="12500"/>
                  </a:schemeClr>
                </a:solidFill>
              </a:defRPr>
            </a:pPr>
            <a:r>
              <a:t>这将帮助您跟上该领域的最新发展。</a:t>
            </a:r>
          </a:p>
          <a:p>
            <a:pPr/>
          </a:p>
          <a:p>
            <a:pPr/>
            <a:r>
              <a:t>Second, you will have hands-on practice using AI platforms such as ChatGPT to efficiently search for </a:t>
            </a:r>
          </a:p>
          <a:p>
            <a:pPr/>
            <a:r>
              <a:t>and filter academic articles that are most relevant to your work. </a:t>
            </a:r>
          </a:p>
          <a:p>
            <a:pPr/>
            <a:r>
              <a:t>This practical experience will strengthen your ability to work smarter, not harder.</a:t>
            </a:r>
          </a:p>
          <a:p>
            <a:pPr>
              <a:defRPr>
                <a:solidFill>
                  <a:schemeClr val="accent2"/>
                </a:solidFill>
              </a:defRPr>
            </a:pPr>
            <a:r>
              <a:t>อย่างที่สอง ทุกคนจะได้ฝึกปฏิบัติจริงกับแพลตฟอร์ม AI เช่น ChatGPT ในการค้นหา</a:t>
            </a:r>
          </a:p>
          <a:p>
            <a:pPr>
              <a:defRPr>
                <a:solidFill>
                  <a:schemeClr val="accent2"/>
                </a:solidFill>
              </a:defRPr>
            </a:pPr>
            <a:r>
              <a:t>และคัดกรองบทความวิชาการที่เกี่ยวข้องกับการทำงานของตัวเองอย่างมีประสิทธิภาพ</a:t>
            </a:r>
          </a:p>
          <a:p>
            <a:pPr>
              <a:defRPr>
                <a:solidFill>
                  <a:schemeClr val="accent2"/>
                </a:solidFill>
              </a:defRPr>
            </a:pPr>
            <a:r>
              <a:t> ซึ่งจะช่วยให้ทำงานได้ฉลาดขึ้นและประหยัดเวลากว่าเดิม</a:t>
            </a:r>
          </a:p>
          <a:p>
            <a:pPr>
              <a:defRPr sz="1500">
                <a:solidFill>
                  <a:schemeClr val="accent4">
                    <a:lumOff val="12500"/>
                  </a:schemeClr>
                </a:solidFill>
              </a:defRPr>
            </a:pPr>
            <a:r>
              <a:t>其次，您将使用ChatGPT等人工智能平台进行实践，以高效搜索</a:t>
            </a:r>
          </a:p>
          <a:p>
            <a:pPr>
              <a:defRPr sz="1500">
                <a:solidFill>
                  <a:schemeClr val="accent4">
                    <a:lumOff val="12500"/>
                  </a:schemeClr>
                </a:solidFill>
              </a:defRPr>
            </a:pPr>
            <a:r>
              <a:t>并过滤与您的工作最相关的学术文章。</a:t>
            </a:r>
          </a:p>
          <a:p>
            <a:pPr>
              <a:defRPr sz="1500">
                <a:solidFill>
                  <a:schemeClr val="accent4">
                    <a:lumOff val="12500"/>
                  </a:schemeClr>
                </a:solidFill>
              </a:defRPr>
            </a:pPr>
            <a:r>
              <a:t>这种实践经验将加强你更聪明地工作的能力，而不是更努力地工作。</a:t>
            </a:r>
          </a:p>
          <a:p>
            <a:pPr/>
          </a:p>
          <a:p>
            <a:pPr/>
            <a:r>
              <a:t>Finally, you will master the functionalities of SciSpace </a:t>
            </a:r>
          </a:p>
          <a:p>
            <a:pPr/>
            <a:r>
              <a:t>— learning how to analyse, summarise, and critically evaluate academic articles so that you can apply them effectively in your own research.</a:t>
            </a:r>
          </a:p>
          <a:p>
            <a:pPr>
              <a:defRPr>
                <a:solidFill>
                  <a:schemeClr val="accent2"/>
                </a:solidFill>
              </a:defRPr>
            </a:pPr>
            <a:r>
              <a:t>และสุดท้าย ทุกคนจะได้เรียนรู้การใช้ SciSpace อย่างเต็มที่ </a:t>
            </a:r>
          </a:p>
          <a:p>
            <a:pPr>
              <a:defRPr>
                <a:solidFill>
                  <a:schemeClr val="accent2"/>
                </a:solidFill>
              </a:defRPr>
            </a:pPr>
            <a:r>
              <a:t>ทั้งการวิเคราะห์ สรุป และประเมินบทความวิชาการอย่างมีวิจารณญาณ เพื่อนำไปปรับใช้ในการทำวิจัยของตนเอง</a:t>
            </a:r>
          </a:p>
          <a:p>
            <a:pPr>
              <a:defRPr sz="1500">
                <a:solidFill>
                  <a:schemeClr val="accent4">
                    <a:lumOff val="12500"/>
                  </a:schemeClr>
                </a:solidFill>
              </a:defRPr>
            </a:pPr>
            <a:r>
              <a:t>最后，您将掌握SciSpace的功能</a:t>
            </a:r>
          </a:p>
          <a:p>
            <a:pPr>
              <a:defRPr sz="1500">
                <a:solidFill>
                  <a:schemeClr val="accent4">
                    <a:lumOff val="12500"/>
                  </a:schemeClr>
                </a:solidFill>
              </a:defRPr>
            </a:pPr>
            <a:r>
              <a:t>—学习如何分析、总结和批判性地评估学术文章，以便您可以有效地将其应用于自己的研究中。</a:t>
            </a:r>
          </a:p>
          <a:p>
            <a:pPr/>
          </a:p>
          <a:p>
            <a:pPr/>
            <a:r>
              <a:t>With these objectives in mind, let’s explore together the importance of research in academic administration, </a:t>
            </a:r>
          </a:p>
          <a:p>
            <a:pPr/>
            <a:r>
              <a:t>and why it serves as the foundation for meaningful change in education.</a:t>
            </a:r>
          </a:p>
          <a:p>
            <a:pPr>
              <a:defRPr>
                <a:solidFill>
                  <a:schemeClr val="accent2"/>
                </a:solidFill>
              </a:defRPr>
            </a:pPr>
            <a:r>
              <a:t>เมื่อเห็นภาพรวมของสิ่งที่จะได้รับแล้ว มาสำรวจไปด้วยกันว่าทำไมการวิจัยในด้านการบริหารการศึกษาจึงมีความสำคัญ </a:t>
            </a:r>
          </a:p>
          <a:p>
            <a:pPr>
              <a:defRPr>
                <a:solidFill>
                  <a:schemeClr val="accent2"/>
                </a:solidFill>
              </a:defRPr>
            </a:pPr>
            <a:r>
              <a:t>และทำไมมันจึงเป็นรากฐานของการเปลี่ยนแปลงที่มีคุณค่าในวงการศึกษา</a:t>
            </a:r>
          </a:p>
          <a:p>
            <a:pPr>
              <a:defRPr sz="1500">
                <a:solidFill>
                  <a:schemeClr val="accent4">
                    <a:lumOff val="12500"/>
                  </a:schemeClr>
                </a:solidFill>
              </a:defRPr>
            </a:pPr>
            <a:r>
              <a:t>考虑到这些目标，让我们一起探讨研究在学术管理中的重要性，</a:t>
            </a:r>
          </a:p>
          <a:p>
            <a:pPr>
              <a:defRPr sz="1500">
                <a:solidFill>
                  <a:schemeClr val="accent4">
                    <a:lumOff val="12500"/>
                  </a:schemeClr>
                </a:solidFill>
              </a:defRPr>
            </a:pPr>
            <a:r>
              <a:t>以及为什么它是教育有意义变革的基础。</a:t>
            </a:r>
          </a:p>
          <a:p>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Shape 232"/>
          <p:cNvSpPr/>
          <p:nvPr>
            <p:ph type="sldImg"/>
          </p:nvPr>
        </p:nvSpPr>
        <p:spPr>
          <a:prstGeom prst="rect">
            <a:avLst/>
          </a:prstGeom>
        </p:spPr>
        <p:txBody>
          <a:bodyPr/>
          <a:lstStyle/>
          <a:p>
            <a:pPr/>
          </a:p>
        </p:txBody>
      </p:sp>
      <p:sp>
        <p:nvSpPr>
          <p:cNvPr id="233" name="Shape 233"/>
          <p:cNvSpPr/>
          <p:nvPr>
            <p:ph type="body" sz="quarter" idx="1"/>
          </p:nvPr>
        </p:nvSpPr>
        <p:spPr>
          <a:prstGeom prst="rect">
            <a:avLst/>
          </a:prstGeom>
        </p:spPr>
        <p:txBody>
          <a:bodyPr/>
          <a:lstStyle/>
          <a:p>
            <a:pPr/>
            <a:r>
              <a:t>Research is the bridge between educational ideas and meaningful action.</a:t>
            </a:r>
          </a:p>
          <a:p>
            <a:pPr>
              <a:defRPr>
                <a:solidFill>
                  <a:schemeClr val="accent2"/>
                </a:solidFill>
              </a:defRPr>
            </a:pPr>
            <a:r>
              <a:t>การวิจัยคือสะพานที่เชื่อมแนวคิดทางการศึกษากับการปฏิบัติที่มีความหมาย</a:t>
            </a:r>
          </a:p>
          <a:p>
            <a:pPr>
              <a:defRPr sz="1500">
                <a:solidFill>
                  <a:schemeClr val="accent4">
                    <a:lumOff val="12500"/>
                  </a:schemeClr>
                </a:solidFill>
              </a:defRPr>
            </a:pPr>
            <a:r>
              <a:t>研究是教育理念和有意义的行动之间的桥梁。</a:t>
            </a:r>
          </a:p>
          <a:p>
            <a:pPr/>
            <a:r>
              <a:t>———</a:t>
            </a:r>
          </a:p>
          <a:p>
            <a:pPr/>
            <a:r>
              <a:t>When we talk about academic administration, research is not just something optional</a:t>
            </a:r>
          </a:p>
          <a:p>
            <a:pPr/>
            <a:r>
              <a:t>—it is the backbone of effective decision-making. </a:t>
            </a:r>
          </a:p>
          <a:p>
            <a:pPr/>
            <a:r>
              <a:t>Without research, decisions can be based on assumptions, traditions, or even personal bias. </a:t>
            </a:r>
          </a:p>
          <a:p>
            <a:pPr/>
            <a:r>
              <a:t>With research, administrators can make evidence-based choices </a:t>
            </a:r>
          </a:p>
          <a:p>
            <a:pPr/>
            <a:r>
              <a:t>that truly improve teaching, learning, and overall academic quality.</a:t>
            </a:r>
          </a:p>
          <a:p>
            <a:pPr>
              <a:defRPr>
                <a:solidFill>
                  <a:schemeClr val="accent2"/>
                </a:solidFill>
              </a:defRPr>
            </a:pPr>
            <a:r>
              <a:t>เมื่อเราพูดถึงการบริหารงานวิชาการ การวิจัยไม่ได้เป็นแค่ทางเลือก </a:t>
            </a:r>
          </a:p>
          <a:p>
            <a:pPr>
              <a:defRPr>
                <a:solidFill>
                  <a:schemeClr val="accent2"/>
                </a:solidFill>
              </a:defRPr>
            </a:pPr>
            <a:r>
              <a:t>แต่เป็นเสาหลักของการตัดสินใจที่มีประสิทธิภาพ </a:t>
            </a:r>
          </a:p>
          <a:p>
            <a:pPr>
              <a:defRPr>
                <a:solidFill>
                  <a:schemeClr val="accent2"/>
                </a:solidFill>
              </a:defRPr>
            </a:pPr>
            <a:r>
              <a:t>หากไม่มีงานวิจัย การตัดสินใจอาจตั้งอยู่บนสมมติฐาน ความเคยชิน หรือแม้แต่ความลำเอียงส่วนบุคคล </a:t>
            </a:r>
          </a:p>
          <a:p>
            <a:pPr>
              <a:defRPr>
                <a:solidFill>
                  <a:schemeClr val="accent2"/>
                </a:solidFill>
              </a:defRPr>
            </a:pPr>
            <a:r>
              <a:t>แต่เมื่อมีงานวิจัย ผู้บริหารสามารถตัดสินใจโดยอิงจากหลักฐาน</a:t>
            </a:r>
          </a:p>
          <a:p>
            <a:pPr>
              <a:defRPr>
                <a:solidFill>
                  <a:schemeClr val="accent2"/>
                </a:solidFill>
              </a:defRPr>
            </a:pPr>
            <a:r>
              <a:t>ที่ช่วยยกระดับการเรียนการสอนและคุณภาพทางวิชาการได้จริง</a:t>
            </a:r>
          </a:p>
          <a:p>
            <a:pPr>
              <a:defRPr sz="1500">
                <a:solidFill>
                  <a:schemeClr val="accent4">
                    <a:lumOff val="12500"/>
                  </a:schemeClr>
                </a:solidFill>
              </a:defRPr>
            </a:pPr>
            <a:r>
              <a:t>当我们谈论学术管理时，研究不仅仅是可选的</a:t>
            </a:r>
          </a:p>
          <a:p>
            <a:pPr>
              <a:defRPr sz="1500">
                <a:solidFill>
                  <a:schemeClr val="accent4">
                    <a:lumOff val="12500"/>
                  </a:schemeClr>
                </a:solidFill>
              </a:defRPr>
            </a:pPr>
            <a:r>
              <a:t>—它是有效决策的支柱。</a:t>
            </a:r>
          </a:p>
          <a:p>
            <a:pPr>
              <a:defRPr sz="1500">
                <a:solidFill>
                  <a:schemeClr val="accent4">
                    <a:lumOff val="12500"/>
                  </a:schemeClr>
                </a:solidFill>
              </a:defRPr>
            </a:pPr>
            <a:r>
              <a:t>如果没有研究，决策可能基于假设、传统甚至个人偏见。</a:t>
            </a:r>
          </a:p>
          <a:p>
            <a:pPr>
              <a:defRPr sz="1500">
                <a:solidFill>
                  <a:schemeClr val="accent4">
                    <a:lumOff val="12500"/>
                  </a:schemeClr>
                </a:solidFill>
              </a:defRPr>
            </a:pPr>
            <a:r>
              <a:t>通过研究，管理员可以做出基于证据的选择</a:t>
            </a:r>
          </a:p>
          <a:p>
            <a:pPr>
              <a:defRPr sz="1500">
                <a:solidFill>
                  <a:schemeClr val="accent4">
                    <a:lumOff val="12500"/>
                  </a:schemeClr>
                </a:solidFill>
              </a:defRPr>
            </a:pPr>
            <a:r>
              <a:t>真正提高了教学、学习和整体学术质量。</a:t>
            </a:r>
          </a:p>
          <a:p>
            <a:pPr/>
          </a:p>
          <a:p>
            <a:pPr/>
            <a:r>
              <a:t>Research also allows us to see both challenges and opportunities. </a:t>
            </a:r>
            <a:br/>
            <a:r>
              <a:t>For example, it can reveal gaps in student performance, </a:t>
            </a:r>
          </a:p>
          <a:p>
            <a:pPr/>
            <a:r>
              <a:t>highlight best practices in curriculum design, </a:t>
            </a:r>
          </a:p>
          <a:p>
            <a:pPr/>
            <a:r>
              <a:t>or show us new ways to integrate technology. </a:t>
            </a:r>
            <a:br/>
            <a:r>
              <a:t>Most importantly, research connects policy with practice, </a:t>
            </a:r>
          </a:p>
          <a:p>
            <a:pPr/>
            <a:r>
              <a:t>ensuring that educational reforms are not just on paper </a:t>
            </a:r>
          </a:p>
          <a:p>
            <a:pPr/>
            <a:r>
              <a:t>but actually impact classrooms and student outcomes.</a:t>
            </a:r>
          </a:p>
          <a:p>
            <a:pPr>
              <a:defRPr>
                <a:solidFill>
                  <a:schemeClr val="accent2"/>
                </a:solidFill>
              </a:defRPr>
            </a:pPr>
            <a:r>
              <a:t>การวิจัยยังช่วยให้เราเห็นทั้งปัญหาและโอกาส เช่น อาจบ่งชี้ช่องว่างของผลสัมฤทธิ์ทางการเรียน </a:t>
            </a:r>
          </a:p>
          <a:p>
            <a:pPr>
              <a:defRPr>
                <a:solidFill>
                  <a:schemeClr val="accent2"/>
                </a:solidFill>
              </a:defRPr>
            </a:pPr>
            <a:r>
              <a:t>เผยแนวปฏิบัติที่ดีในการออกแบบหลักสูตร </a:t>
            </a:r>
          </a:p>
          <a:p>
            <a:pPr>
              <a:defRPr>
                <a:solidFill>
                  <a:schemeClr val="accent2"/>
                </a:solidFill>
              </a:defRPr>
            </a:pPr>
            <a:r>
              <a:t>หรือแสดงให้เห็นวิธีใหม่ๆ ในการบูรณาการเทคโนโลยี ที่สำคัญที่สุด </a:t>
            </a:r>
          </a:p>
          <a:p>
            <a:pPr>
              <a:defRPr>
                <a:solidFill>
                  <a:schemeClr val="accent2"/>
                </a:solidFill>
              </a:defRPr>
            </a:pPr>
            <a:r>
              <a:t>การวิจัยช่วยเชื่อมโยงนโยบายกับการปฏิบัติ ทำให้การปฏิรูปการศึกษาไม่ใช่แค่เอกสาร</a:t>
            </a:r>
          </a:p>
          <a:p>
            <a:pPr>
              <a:defRPr>
                <a:solidFill>
                  <a:schemeClr val="accent2"/>
                </a:solidFill>
              </a:defRPr>
            </a:pPr>
            <a:r>
              <a:t> แต่ส่งผลจริงต่อห้องเรียนและผู้เรียน</a:t>
            </a:r>
          </a:p>
          <a:p>
            <a:pPr>
              <a:defRPr sz="1500">
                <a:solidFill>
                  <a:schemeClr val="accent4">
                    <a:lumOff val="12500"/>
                  </a:schemeClr>
                </a:solidFill>
              </a:defRPr>
            </a:pPr>
            <a:r>
              <a:t>研究也让我们看到了挑战和机遇。例如，它可以揭示学生表现的差距，</a:t>
            </a:r>
          </a:p>
          <a:p>
            <a:pPr>
              <a:defRPr sz="1500">
                <a:solidFill>
                  <a:schemeClr val="accent4">
                    <a:lumOff val="12500"/>
                  </a:schemeClr>
                </a:solidFill>
              </a:defRPr>
            </a:pPr>
            <a:r>
              <a:t>强调课程设计中的最佳做法，</a:t>
            </a:r>
          </a:p>
          <a:p>
            <a:pPr>
              <a:defRPr sz="1500">
                <a:solidFill>
                  <a:schemeClr val="accent4">
                    <a:lumOff val="12500"/>
                  </a:schemeClr>
                </a:solidFill>
              </a:defRPr>
            </a:pPr>
            <a:r>
              <a:t>或者向我们展示整合技术的新方法。最重要的是，研究将政策与实践联系起来，</a:t>
            </a:r>
          </a:p>
          <a:p>
            <a:pPr>
              <a:defRPr sz="1500">
                <a:solidFill>
                  <a:schemeClr val="accent4">
                    <a:lumOff val="12500"/>
                  </a:schemeClr>
                </a:solidFill>
              </a:defRPr>
            </a:pPr>
            <a:r>
              <a:t>确保教育改革不仅仅是在纸上</a:t>
            </a:r>
          </a:p>
          <a:p>
            <a:pPr>
              <a:defRPr sz="1500">
                <a:solidFill>
                  <a:schemeClr val="accent4">
                    <a:lumOff val="12500"/>
                  </a:schemeClr>
                </a:solidFill>
              </a:defRPr>
            </a:pPr>
            <a:r>
              <a:t>但实际上影响了课堂和学生的成绩。</a:t>
            </a:r>
          </a:p>
          <a:p>
            <a:pPr/>
          </a:p>
          <a:p>
            <a:pPr/>
            <a:r>
              <a:t>In short, research empowers educational leaders to innovate and to manage academic systems with confidence and clarity.</a:t>
            </a:r>
          </a:p>
          <a:p>
            <a:pPr>
              <a:defRPr>
                <a:solidFill>
                  <a:schemeClr val="accent2"/>
                </a:solidFill>
              </a:defRPr>
            </a:pPr>
            <a:r>
              <a:t>สรุปแล้ว การวิจัยคือพลังที่ทำให้ผู้นำทางการศึกษาสามารถสร้างนวัตกรรมและบริหารจัดการงานวิชาการได้อย่างมั่นใจและมีทิศทางที่ชัดเจน</a:t>
            </a:r>
          </a:p>
          <a:p>
            <a:pPr>
              <a:defRPr sz="1500">
                <a:solidFill>
                  <a:schemeClr val="accent4">
                    <a:lumOff val="12500"/>
                  </a:schemeClr>
                </a:solidFill>
              </a:defRPr>
            </a:pPr>
            <a:r>
              <a:t>简而言之，研究使教育领导者能够自信和清晰地创新和管理学术系统。</a:t>
            </a:r>
          </a:p>
          <a:p>
            <a:pPr/>
          </a:p>
          <a:p>
            <a:pPr/>
            <a:r>
              <a:t>Now that we understand why research is so vital, the question becomes: </a:t>
            </a:r>
            <a:br/>
            <a:r>
              <a:t>how do we search for the right research effectively? </a:t>
            </a:r>
          </a:p>
          <a:p>
            <a:pPr/>
            <a:r>
              <a:t>This leads us to our next topic—AI-Supported vs. Traditional Research Search.</a:t>
            </a:r>
          </a:p>
          <a:p>
            <a:pPr>
              <a:defRPr>
                <a:solidFill>
                  <a:schemeClr val="accent2"/>
                </a:solidFill>
              </a:defRPr>
            </a:pPr>
            <a:r>
              <a:t>เมื่อเราเห็นแล้วว่าการวิจัยสำคัญเพียงใด คำถามต่อไปคือ</a:t>
            </a:r>
            <a:br/>
            <a:r>
              <a:t>เราจะสืบค้นงานวิจัยได้อย่างมีประสิทธิภาพที่สุดอย่างไร </a:t>
            </a:r>
          </a:p>
          <a:p>
            <a:pPr>
              <a:defRPr>
                <a:solidFill>
                  <a:schemeClr val="accent2"/>
                </a:solidFill>
              </a:defRPr>
            </a:pPr>
            <a:r>
              <a:t>ซึ่งจะพาเราเข้าสู่หัวข้อถัดไป—AI-Supported vs. Traditional Research Search</a:t>
            </a:r>
          </a:p>
          <a:p>
            <a:pPr>
              <a:defRPr sz="1500">
                <a:solidFill>
                  <a:schemeClr val="accent4">
                    <a:lumOff val="12500"/>
                  </a:schemeClr>
                </a:solidFill>
              </a:defRPr>
            </a:pPr>
            <a:r>
              <a:t>现在我们明白了为什么研究如此重要，问题变成了：我们如何有效地寻找正确的研究？</a:t>
            </a:r>
          </a:p>
          <a:p>
            <a:pPr>
              <a:defRPr sz="1500">
                <a:solidFill>
                  <a:schemeClr val="accent4">
                    <a:lumOff val="12500"/>
                  </a:schemeClr>
                </a:solidFill>
              </a:defRPr>
            </a:pPr>
            <a:r>
              <a:t>这导致我们的下一个话题——人工智能支持与传统研究搜索。</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Shape 244"/>
          <p:cNvSpPr/>
          <p:nvPr>
            <p:ph type="sldImg"/>
          </p:nvPr>
        </p:nvSpPr>
        <p:spPr>
          <a:prstGeom prst="rect">
            <a:avLst/>
          </a:prstGeom>
        </p:spPr>
        <p:txBody>
          <a:bodyPr/>
          <a:lstStyle/>
          <a:p>
            <a:pPr/>
          </a:p>
        </p:txBody>
      </p:sp>
      <p:sp>
        <p:nvSpPr>
          <p:cNvPr id="245" name="Shape 245"/>
          <p:cNvSpPr/>
          <p:nvPr>
            <p:ph type="body" sz="quarter" idx="1"/>
          </p:nvPr>
        </p:nvSpPr>
        <p:spPr>
          <a:prstGeom prst="rect">
            <a:avLst/>
          </a:prstGeom>
        </p:spPr>
        <p:txBody>
          <a:bodyPr/>
          <a:lstStyle/>
          <a:p>
            <a:pPr/>
            <a:r>
              <a:t>AI-Supported vs. Traditional Research Search</a:t>
            </a:r>
          </a:p>
          <a:p>
            <a:pPr>
              <a:defRPr>
                <a:solidFill>
                  <a:schemeClr val="accent2"/>
                </a:solidFill>
              </a:defRPr>
            </a:pPr>
            <a:r>
              <a:t>การสนับสนุน AI กับการค้นหาการวิจัยแบบดั้งเดิม</a:t>
            </a:r>
          </a:p>
          <a:p>
            <a:pPr>
              <a:defRPr sz="1500">
                <a:solidFill>
                  <a:schemeClr val="accent4">
                    <a:lumOff val="12500"/>
                  </a:schemeClr>
                </a:solidFill>
              </a:defRPr>
            </a:pPr>
            <a:r>
              <a:t>人工智能支持与传统研究搜索</a:t>
            </a:r>
          </a:p>
          <a:p>
            <a:pPr/>
            <a:r>
              <a:t>******************</a:t>
            </a:r>
          </a:p>
          <a:p>
            <a:pPr/>
            <a:r>
              <a:t>AI doesn’t just help us find research—it helps us find meaning faster.</a:t>
            </a:r>
          </a:p>
          <a:p>
            <a:pPr>
              <a:defRPr>
                <a:solidFill>
                  <a:schemeClr val="accent2"/>
                </a:solidFill>
              </a:defRPr>
            </a:pPr>
            <a:r>
              <a:t>AI ไม่ได้ช่วยแค่ให้เราค้นหางานวิจัย แต่ช่วยให้เราเจอความหมายได้เร็วขึ้น</a:t>
            </a:r>
          </a:p>
          <a:p>
            <a:pPr>
              <a:defRPr sz="1500">
                <a:solidFill>
                  <a:schemeClr val="accent4">
                    <a:lumOff val="12500"/>
                  </a:schemeClr>
                </a:solidFill>
              </a:defRPr>
            </a:pPr>
            <a:r>
              <a:t>人工智能不仅帮助我们找到研究，还能帮助我们更快地找到意义。</a:t>
            </a:r>
          </a:p>
          <a:p>
            <a:pPr/>
          </a:p>
          <a:p>
            <a:pPr/>
            <a:r>
              <a:t>When we think about traditional research searching, </a:t>
            </a:r>
          </a:p>
          <a:p>
            <a:pPr/>
            <a:r>
              <a:t>we often picture typing keywords into a database, scrolling through dozens or even hundreds of articles, </a:t>
            </a:r>
          </a:p>
          <a:p>
            <a:pPr/>
            <a:r>
              <a:t>and spending hours deciding which ones are useful. </a:t>
            </a:r>
          </a:p>
          <a:p>
            <a:pPr/>
            <a:r>
              <a:t>This process requires patience, prior knowledge, and sometimes a bit of luck.</a:t>
            </a:r>
          </a:p>
          <a:p>
            <a:pPr>
              <a:defRPr>
                <a:solidFill>
                  <a:schemeClr val="accent2"/>
                </a:solidFill>
              </a:defRPr>
            </a:pPr>
            <a:r>
              <a:t>เมื่อเราพูดถึงการสืบค้นงานวิจัยแบบดั้งเดิม </a:t>
            </a:r>
          </a:p>
          <a:p>
            <a:pPr>
              <a:defRPr>
                <a:solidFill>
                  <a:schemeClr val="accent2"/>
                </a:solidFill>
              </a:defRPr>
            </a:pPr>
            <a:r>
              <a:t>ภาพที่มักจะนึกถึงคือการพิมพ์คำค้นลงในฐานข้อมูล เลื่อนหาบทความนับสิบหรือเป็นร้อย </a:t>
            </a:r>
          </a:p>
          <a:p>
            <a:pPr>
              <a:defRPr>
                <a:solidFill>
                  <a:schemeClr val="accent2"/>
                </a:solidFill>
              </a:defRPr>
            </a:pPr>
            <a:r>
              <a:t>และใช้เวลาหลายชั่วโมงกว่าจะเลือกได้ว่าชิ้นไหนมีประโยชน์ กระบวนการนี้ต้องใช้ทั้งความอดทน ความรู้พื้นฐาน และบางครั้งก็พึ่งโชคเล็กน้อย</a:t>
            </a:r>
          </a:p>
          <a:p>
            <a:pPr>
              <a:defRPr sz="1500">
                <a:solidFill>
                  <a:schemeClr val="accent4">
                    <a:lumOff val="12500"/>
                  </a:schemeClr>
                </a:solidFill>
              </a:defRPr>
            </a:pPr>
            <a:r>
              <a:t>当我们想到传统的研究搜索时，</a:t>
            </a:r>
          </a:p>
          <a:p>
            <a:pPr>
              <a:defRPr sz="1500">
                <a:solidFill>
                  <a:schemeClr val="accent4">
                    <a:lumOff val="12500"/>
                  </a:schemeClr>
                </a:solidFill>
              </a:defRPr>
            </a:pPr>
            <a:r>
              <a:t>我们经常想象在数据库中输入关键字，滚动浏览数十甚至数百篇文章，</a:t>
            </a:r>
          </a:p>
          <a:p>
            <a:pPr>
              <a:defRPr sz="1500">
                <a:solidFill>
                  <a:schemeClr val="accent4">
                    <a:lumOff val="12500"/>
                  </a:schemeClr>
                </a:solidFill>
              </a:defRPr>
            </a:pPr>
            <a:r>
              <a:t>并花几个小时来决定哪些是有用的。</a:t>
            </a:r>
          </a:p>
          <a:p>
            <a:pPr>
              <a:defRPr sz="1500">
                <a:solidFill>
                  <a:schemeClr val="accent4">
                    <a:lumOff val="12500"/>
                  </a:schemeClr>
                </a:solidFill>
              </a:defRPr>
            </a:pPr>
            <a:r>
              <a:t>这个过程需要耐心、事先的知识，有时还需要一点运气。</a:t>
            </a:r>
          </a:p>
          <a:p>
            <a:pPr>
              <a:defRPr>
                <a:solidFill>
                  <a:schemeClr val="accent2"/>
                </a:solidFill>
              </a:defRPr>
            </a:pPr>
          </a:p>
          <a:p>
            <a:pPr/>
            <a:r>
              <a:t>With AI-supported search, the experience is completely different. </a:t>
            </a:r>
          </a:p>
          <a:p>
            <a:pPr/>
            <a:r>
              <a:t>AI can suggest better keywords, summarize articles instantly, </a:t>
            </a:r>
          </a:p>
          <a:p>
            <a:pPr/>
            <a:r>
              <a:t>and even identify connections between studies that we might overlook. </a:t>
            </a:r>
          </a:p>
          <a:p>
            <a:pPr/>
            <a:r>
              <a:t>It doesn’t just save time—it opens new perspectives by highlighting emerging trends </a:t>
            </a:r>
          </a:p>
          <a:p>
            <a:pPr/>
            <a:r>
              <a:t>and making complex ideas easier to understand.</a:t>
            </a:r>
          </a:p>
          <a:p>
            <a:pPr>
              <a:defRPr>
                <a:solidFill>
                  <a:schemeClr val="accent2"/>
                </a:solidFill>
              </a:defRPr>
            </a:pPr>
            <a:r>
              <a:t>แต่เมื่อใช้ AI ประสบการณ์จะเปลี่ยนไปโดยสิ้นเชิง </a:t>
            </a:r>
          </a:p>
          <a:p>
            <a:pPr>
              <a:defRPr>
                <a:solidFill>
                  <a:schemeClr val="accent2"/>
                </a:solidFill>
              </a:defRPr>
            </a:pPr>
            <a:r>
              <a:t>AI สามารถแนะนำคำค้นที่ดีกว่า สรุปบทความได้ทันที</a:t>
            </a:r>
          </a:p>
          <a:p>
            <a:pPr>
              <a:defRPr>
                <a:solidFill>
                  <a:schemeClr val="accent2"/>
                </a:solidFill>
              </a:defRPr>
            </a:pPr>
            <a:r>
              <a:t>และยังชี้ให้เห็นความเชื่อมโยงระหว่างงานวิจัยที่เราอาจมองข้ามไป </a:t>
            </a:r>
          </a:p>
          <a:p>
            <a:pPr>
              <a:defRPr>
                <a:solidFill>
                  <a:schemeClr val="accent2"/>
                </a:solidFill>
              </a:defRPr>
            </a:pPr>
            <a:r>
              <a:t>สิ่งนี้ไม่เพียงประหยัดเวลา แต่ยังเปิดมุมมองใหม่ด้วยการชี้แนวโน้มที่กำลังเกิดขึ้น</a:t>
            </a:r>
          </a:p>
          <a:p>
            <a:pPr>
              <a:defRPr>
                <a:solidFill>
                  <a:schemeClr val="accent2"/>
                </a:solidFill>
              </a:defRPr>
            </a:pPr>
            <a:r>
              <a:t>และทำให้เรื่องซับซ้อนเข้าใจง่ายขึ้น</a:t>
            </a:r>
          </a:p>
          <a:p>
            <a:pPr>
              <a:defRPr sz="1500">
                <a:solidFill>
                  <a:schemeClr val="accent4">
                    <a:lumOff val="12500"/>
                  </a:schemeClr>
                </a:solidFill>
              </a:defRPr>
            </a:pPr>
            <a:r>
              <a:t>有了人工智能支持的搜索，体验就完全不同了。</a:t>
            </a:r>
          </a:p>
          <a:p>
            <a:pPr>
              <a:defRPr sz="1500">
                <a:solidFill>
                  <a:schemeClr val="accent4">
                    <a:lumOff val="12500"/>
                  </a:schemeClr>
                </a:solidFill>
              </a:defRPr>
            </a:pPr>
            <a:r>
              <a:t>人工智能可以建议更好的关键词，即时总结文章，</a:t>
            </a:r>
          </a:p>
          <a:p>
            <a:pPr>
              <a:defRPr sz="1500">
                <a:solidFill>
                  <a:schemeClr val="accent4">
                    <a:lumOff val="12500"/>
                  </a:schemeClr>
                </a:solidFill>
              </a:defRPr>
            </a:pPr>
            <a:r>
              <a:t>甚至确定我们可能忽略的研究之间的联系。</a:t>
            </a:r>
          </a:p>
          <a:p>
            <a:pPr>
              <a:defRPr sz="1500">
                <a:solidFill>
                  <a:schemeClr val="accent4">
                    <a:lumOff val="12500"/>
                  </a:schemeClr>
                </a:solidFill>
              </a:defRPr>
            </a:pPr>
            <a:r>
              <a:t>它不仅节省了时间，还通过突出新兴趋势开辟了新的视角</a:t>
            </a:r>
          </a:p>
          <a:p>
            <a:pPr>
              <a:defRPr sz="1500">
                <a:solidFill>
                  <a:schemeClr val="accent4">
                    <a:lumOff val="12500"/>
                  </a:schemeClr>
                </a:solidFill>
              </a:defRPr>
            </a:pPr>
            <a:r>
              <a:t>并使复杂的想法更容易理解。</a:t>
            </a:r>
          </a:p>
          <a:p>
            <a:pPr/>
          </a:p>
          <a:p>
            <a:pPr/>
            <a:r>
              <a:t>The real difference lies not in replacing your thinking, but in enhancing it. </a:t>
            </a:r>
          </a:p>
          <a:p>
            <a:pPr/>
            <a:r>
              <a:t>Traditional search gives us raw data, while AI-supported search gives us a guided path to knowledge.</a:t>
            </a:r>
          </a:p>
          <a:p>
            <a:pPr>
              <a:defRPr>
                <a:solidFill>
                  <a:schemeClr val="accent2"/>
                </a:solidFill>
              </a:defRPr>
            </a:pPr>
            <a:r>
              <a:t>ความแตกต่างที่แท้จริงคือ AI ไม่ได้มาแทนการคิด แต่ช่วยเสริมพลังการคิดของเรา </a:t>
            </a:r>
          </a:p>
          <a:p>
            <a:pPr>
              <a:defRPr>
                <a:solidFill>
                  <a:schemeClr val="accent2"/>
                </a:solidFill>
              </a:defRPr>
            </a:pPr>
            <a:r>
              <a:t>การสืบค้นแบบดั้งเดิมให้ข้อมูลดิบ ส่วน AI ช่วยสร้างเส้นทางสู่ความรู้ที่ชัดเจนกว่า</a:t>
            </a:r>
          </a:p>
          <a:p>
            <a:pPr>
              <a:defRPr sz="1500">
                <a:solidFill>
                  <a:schemeClr val="accent4">
                    <a:lumOff val="12500"/>
                  </a:schemeClr>
                </a:solidFill>
              </a:defRPr>
            </a:pPr>
            <a:r>
              <a:t>真正的区别不在于取代你的思维，而在于增强它。</a:t>
            </a:r>
          </a:p>
          <a:p>
            <a:pPr>
              <a:defRPr sz="1500">
                <a:solidFill>
                  <a:schemeClr val="accent4">
                    <a:lumOff val="12500"/>
                  </a:schemeClr>
                </a:solidFill>
              </a:defRPr>
            </a:pPr>
            <a:r>
              <a:t>传统搜索为我们提供了原始数据，而人工智能支持的搜索为我们提供了一条知识指导路径。</a:t>
            </a:r>
          </a:p>
          <a:p>
            <a:pPr/>
          </a:p>
          <a:p>
            <a:pPr/>
            <a:r>
              <a:t>So, let’s move forward and explore how to use AI tools effectively to find the studies that truly support our work.</a:t>
            </a:r>
          </a:p>
          <a:p>
            <a:pPr>
              <a:defRPr>
                <a:solidFill>
                  <a:schemeClr val="accent2"/>
                </a:solidFill>
              </a:defRPr>
            </a:pPr>
            <a:r>
              <a:t>ดังนั้น มาลองก้าวต่อไปและเรียนรู้วิธีใช้เครื่องมือ AI เพื่อค้นหางานวิจัยที่เกี่ยวข้องกับการทำงานของเราอย่างมีประสิทธิภาพ</a:t>
            </a:r>
          </a:p>
          <a:p>
            <a:pPr>
              <a:defRPr sz="1500">
                <a:solidFill>
                  <a:schemeClr val="accent4">
                    <a:lumOff val="12500"/>
                  </a:schemeClr>
                </a:solidFill>
              </a:defRPr>
            </a:pPr>
            <a:r>
              <a:t>因此，让我们继续前进，探索如何有效地使用人工智能工具，以找到真正支持我们工作的研究。</a:t>
            </a:r>
          </a:p>
          <a:p>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Shape 252"/>
          <p:cNvSpPr/>
          <p:nvPr>
            <p:ph type="sldImg"/>
          </p:nvPr>
        </p:nvSpPr>
        <p:spPr>
          <a:prstGeom prst="rect">
            <a:avLst/>
          </a:prstGeom>
        </p:spPr>
        <p:txBody>
          <a:bodyPr/>
          <a:lstStyle/>
          <a:p>
            <a:pPr/>
          </a:p>
        </p:txBody>
      </p:sp>
      <p:sp>
        <p:nvSpPr>
          <p:cNvPr id="253" name="Shape 253"/>
          <p:cNvSpPr/>
          <p:nvPr>
            <p:ph type="body" sz="quarter" idx="1"/>
          </p:nvPr>
        </p:nvSpPr>
        <p:spPr>
          <a:prstGeom prst="rect">
            <a:avLst/>
          </a:prstGeom>
        </p:spPr>
        <p:txBody>
          <a:bodyPr/>
          <a:lstStyle/>
          <a:p>
            <a:pPr/>
            <a:r>
              <a:t>AI tools don’t replace your thinking—they expand your research horizon.</a:t>
            </a:r>
          </a:p>
          <a:p>
            <a:pPr>
              <a:defRPr>
                <a:solidFill>
                  <a:schemeClr val="accent2"/>
                </a:solidFill>
              </a:defRPr>
            </a:pPr>
            <a:r>
              <a:t>เครื่องมือ AI ไม่ได้มาแทนการคิดของคุณ แต่ช่วยขยายขอบฟ้าในการวิจัย</a:t>
            </a:r>
          </a:p>
          <a:p>
            <a:pPr>
              <a:defRPr sz="1500">
                <a:solidFill>
                  <a:schemeClr val="accent4">
                    <a:lumOff val="12500"/>
                  </a:schemeClr>
                </a:solidFill>
              </a:defRPr>
            </a:pPr>
            <a:r>
              <a:t>人工智能工具不会取代你的思维——它们拓宽了你的研究视野。</a:t>
            </a:r>
          </a:p>
          <a:p>
            <a:pPr/>
            <a:r>
              <a:t>————-</a:t>
            </a:r>
          </a:p>
          <a:p>
            <a:pPr/>
            <a:r>
              <a:t>AI: Your Research Accelerator (AI: ตัวเร่งการวิจัยของคุณ)</a:t>
            </a:r>
          </a:p>
          <a:p>
            <a:pPr/>
            <a:r>
              <a:t>Now let’s talk about how AI tools like ChatGPT can completely change the way we search for studies. </a:t>
            </a:r>
          </a:p>
          <a:p>
            <a:pPr/>
            <a:r>
              <a:t>Instead of spending hours trying different keywords, these tools can suggest smarter search terms, </a:t>
            </a:r>
          </a:p>
          <a:p>
            <a:pPr/>
            <a:r>
              <a:t>summarize key points, and even point out connections between articles that we might miss.</a:t>
            </a:r>
          </a:p>
          <a:p>
            <a:pPr>
              <a:defRPr>
                <a:solidFill>
                  <a:schemeClr val="accent2"/>
                </a:solidFill>
              </a:defRPr>
            </a:pPr>
            <a:r>
              <a:t>ต่อไปเราจะพูดถึงการใช้เครื่องมือ AI อย่าง ChatGPT ที่สามารถเปลี่ยนวิธีการค้นหางานวิจัยของเราได้อย่างสิ้นเชิง </a:t>
            </a:r>
          </a:p>
          <a:p>
            <a:pPr>
              <a:defRPr>
                <a:solidFill>
                  <a:schemeClr val="accent2"/>
                </a:solidFill>
              </a:defRPr>
            </a:pPr>
            <a:r>
              <a:t>จากเดิมที่ต้องใช้เวลาหลายชั่วโมงลองคำค้นต่างๆ เครื่องมือเหล่านี้สามารถแนะนำคำค้นที่ฉลาดขึ้น </a:t>
            </a:r>
          </a:p>
          <a:p>
            <a:pPr>
              <a:defRPr>
                <a:solidFill>
                  <a:schemeClr val="accent2"/>
                </a:solidFill>
              </a:defRPr>
            </a:pPr>
            <a:r>
              <a:t>สรุปใจความสำคัญ และชี้ให้เห็นความเชื่อมโยงระหว่างบทความที่เราอาจมองข้าม</a:t>
            </a:r>
          </a:p>
          <a:p>
            <a:pPr>
              <a:defRPr sz="1500">
                <a:solidFill>
                  <a:schemeClr val="accent4">
                    <a:lumOff val="12500"/>
                  </a:schemeClr>
                </a:solidFill>
              </a:defRPr>
            </a:pPr>
            <a:r>
              <a:t>人工智能：您的研究加速器</a:t>
            </a:r>
          </a:p>
          <a:p>
            <a:pPr>
              <a:defRPr sz="1500">
                <a:solidFill>
                  <a:schemeClr val="accent4">
                    <a:lumOff val="12500"/>
                  </a:schemeClr>
                </a:solidFill>
              </a:defRPr>
            </a:pPr>
            <a:r>
              <a:t>现在让我们来谈谈ChatGPT和Elicit等人工智能工具如何彻底改变我们搜索研究的方式。</a:t>
            </a:r>
          </a:p>
          <a:p>
            <a:pPr>
              <a:defRPr sz="1500">
                <a:solidFill>
                  <a:schemeClr val="accent4">
                    <a:lumOff val="12500"/>
                  </a:schemeClr>
                </a:solidFill>
              </a:defRPr>
            </a:pPr>
            <a:r>
              <a:t>这些工具可以建议更智能的搜索词，总结要点，甚至指出我们可能错过的文章之间的联系，而不是花几个小时尝试不同的关键词。</a:t>
            </a:r>
          </a:p>
          <a:p>
            <a:pPr/>
          </a:p>
          <a:p>
            <a:pPr/>
            <a:r>
              <a:t>Think of them as your research assistants—always available, always fast, </a:t>
            </a:r>
          </a:p>
          <a:p>
            <a:pPr/>
            <a:r>
              <a:t>and always ready to help you make sense of complex information. </a:t>
            </a:r>
          </a:p>
          <a:p>
            <a:pPr/>
            <a:r>
              <a:t>But remember, the final judgment is still yours. </a:t>
            </a:r>
          </a:p>
          <a:p>
            <a:pPr/>
            <a:r>
              <a:t>AI gives you the options, but you are the one who decides what is truly relevant and valuable.</a:t>
            </a:r>
          </a:p>
          <a:p>
            <a:pPr>
              <a:defRPr>
                <a:solidFill>
                  <a:schemeClr val="accent2"/>
                </a:solidFill>
              </a:defRPr>
            </a:pPr>
            <a:r>
              <a:t>ลองนึกว่ามันเป็นผู้ช่วยงานวิจัยของคุณ ที่พร้อมเสมอ รวดเร็ว </a:t>
            </a:r>
          </a:p>
          <a:p>
            <a:pPr>
              <a:defRPr>
                <a:solidFill>
                  <a:schemeClr val="accent2"/>
                </a:solidFill>
              </a:defRPr>
            </a:pPr>
            <a:r>
              <a:t>และช่วยทำให้เรื่องซับซ้อนเข้าใจง่ายขึ้น</a:t>
            </a:r>
          </a:p>
          <a:p>
            <a:pPr>
              <a:defRPr>
                <a:solidFill>
                  <a:schemeClr val="accent2"/>
                </a:solidFill>
              </a:defRPr>
            </a:pPr>
            <a:r>
              <a:t>แต่สุดท้ายแล้วการตัดสินใจว่าสิ่งไหนสำคัญและมีคุณค่าที่สุด ยังขึ้นอยู่กับคุณเอง AI มีหน้าที่ให้ทางเลือก แต่คุณคือคนเลือกเส้นทางที่ใช่</a:t>
            </a:r>
          </a:p>
          <a:p>
            <a:pPr>
              <a:defRPr sz="1500">
                <a:solidFill>
                  <a:schemeClr val="accent4">
                    <a:lumOff val="12500"/>
                  </a:schemeClr>
                </a:solidFill>
              </a:defRPr>
            </a:pPr>
            <a:r>
              <a:t>把他们当成你的研究助理——随时待命，总是很快，随时准备帮助你理解复杂的信息。</a:t>
            </a:r>
          </a:p>
          <a:p>
            <a:pPr>
              <a:defRPr sz="1500">
                <a:solidFill>
                  <a:schemeClr val="accent4">
                    <a:lumOff val="12500"/>
                  </a:schemeClr>
                </a:solidFill>
              </a:defRPr>
            </a:pPr>
            <a:r>
              <a:t>但请记住，最终的判断仍然是你的。人工智能给你选择，但你是决定什么是真正相关和有价值的人。</a:t>
            </a:r>
          </a:p>
          <a:p>
            <a:pPr/>
          </a:p>
          <a:p>
            <a:pPr/>
            <a:r>
              <a:t>To make this practical, let’s move on to an activity where you’ll get to practice generating prompts. </a:t>
            </a:r>
          </a:p>
          <a:p>
            <a:pPr/>
            <a:r>
              <a:t>This will help you see how the way you ask AI shapes the quality of the research it finds.</a:t>
            </a:r>
          </a:p>
          <a:p>
            <a:pPr>
              <a:defRPr>
                <a:solidFill>
                  <a:schemeClr val="accent2"/>
                </a:solidFill>
              </a:defRPr>
            </a:pPr>
            <a:r>
              <a:t>เพื่อให้ได้ลองใช้จริง ลองไปสู่กิจกรรมถัดไป ซึ่งเราจะฝึกสร้างคำสั่งหรือ prompt ที่มีประสิทธิภาพ </a:t>
            </a:r>
          </a:p>
          <a:p>
            <a:pPr>
              <a:defRPr>
                <a:solidFill>
                  <a:schemeClr val="accent2"/>
                </a:solidFill>
              </a:defRPr>
            </a:pPr>
            <a:r>
              <a:t>เพื่อดูว่าการตั้งคำถามกับ AI มีผลต่อคุณภาพของงานวิจัยที่มันค้นหาให้เราอย่างไร</a:t>
            </a:r>
          </a:p>
          <a:p>
            <a:pPr>
              <a:defRPr sz="1500">
                <a:solidFill>
                  <a:schemeClr val="accent4">
                    <a:lumOff val="12500"/>
                  </a:schemeClr>
                </a:solidFill>
              </a:defRPr>
            </a:pPr>
            <a:r>
              <a:t>为了使这变得实用，让我们继续进行一个活动，在那里你可以练习生成提示。这将帮助您了解您询问人工智能的方式如何塑造它所发现的研究质量。</a:t>
            </a:r>
          </a:p>
          <a:p>
            <a:pPr>
              <a:defRPr>
                <a:solidFill>
                  <a:schemeClr val="accent2"/>
                </a:solidFill>
              </a:defRPr>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Shape 261"/>
          <p:cNvSpPr/>
          <p:nvPr>
            <p:ph type="sldImg"/>
          </p:nvPr>
        </p:nvSpPr>
        <p:spPr>
          <a:prstGeom prst="rect">
            <a:avLst/>
          </a:prstGeom>
        </p:spPr>
        <p:txBody>
          <a:bodyPr/>
          <a:lstStyle/>
          <a:p>
            <a:pPr/>
          </a:p>
        </p:txBody>
      </p:sp>
      <p:sp>
        <p:nvSpPr>
          <p:cNvPr id="262" name="Shape 262"/>
          <p:cNvSpPr/>
          <p:nvPr>
            <p:ph type="body" sz="quarter" idx="1"/>
          </p:nvPr>
        </p:nvSpPr>
        <p:spPr>
          <a:prstGeom prst="rect">
            <a:avLst/>
          </a:prstGeom>
        </p:spPr>
        <p:txBody>
          <a:bodyPr/>
          <a:lstStyle/>
          <a:p>
            <a:pPr/>
            <a:r>
              <a:t>The quality of your research starts with the quality of your prompts.</a:t>
            </a:r>
          </a:p>
          <a:p>
            <a:pPr/>
            <a:r>
              <a:t>คุณภาพของงานวิจัยเริ่มต้นจากคุณภาพของ Prompt ที่คุณใช้</a:t>
            </a:r>
          </a:p>
          <a:p>
            <a:pPr>
              <a:defRPr sz="1500">
                <a:solidFill>
                  <a:schemeClr val="accent4">
                    <a:lumOff val="12500"/>
                  </a:schemeClr>
                </a:solidFill>
              </a:defRPr>
            </a:pPr>
            <a:r>
              <a:t>你的研究质量始于你的提示的质量。</a:t>
            </a:r>
          </a:p>
          <a:p>
            <a:pPr/>
            <a:r>
              <a:t>—————-</a:t>
            </a:r>
          </a:p>
          <a:p>
            <a:pPr/>
            <a:r>
              <a:t>Now we arrive at one of the most exciting parts of today’s session—Prompt Engineering. </a:t>
            </a:r>
          </a:p>
          <a:p>
            <a:pPr/>
            <a:r>
              <a:t>Think of prompts as the way you “talk” to AI. </a:t>
            </a:r>
          </a:p>
          <a:p>
            <a:pPr/>
            <a:r>
              <a:t>If you ask vague or general questions, AI will give you vague answers. </a:t>
            </a:r>
          </a:p>
          <a:p>
            <a:pPr/>
            <a:r>
              <a:t>But if you ask with precision, context, and clear direction, </a:t>
            </a:r>
          </a:p>
          <a:p>
            <a:pPr/>
            <a:r>
              <a:t>AI can return highly relevant and powerful insights.</a:t>
            </a:r>
          </a:p>
          <a:p>
            <a:pPr>
              <a:defRPr>
                <a:solidFill>
                  <a:schemeClr val="accent2"/>
                </a:solidFill>
              </a:defRPr>
            </a:pPr>
            <a:r>
              <a:t>ตอนนี้เรามาถึงส่วนที่น่าตื่นเต้นที่สุดส่วนหนึ่งของการเรียนวันนี้ นั่นคือการสร้าง Prompt </a:t>
            </a:r>
          </a:p>
          <a:p>
            <a:pPr>
              <a:defRPr>
                <a:solidFill>
                  <a:schemeClr val="accent2"/>
                </a:solidFill>
              </a:defRPr>
            </a:pPr>
            <a:r>
              <a:t>ลองนึกว่า Prompt คือภาษาที่เราใช้ “คุย” กับ AI </a:t>
            </a:r>
          </a:p>
          <a:p>
            <a:pPr>
              <a:defRPr>
                <a:solidFill>
                  <a:schemeClr val="accent2"/>
                </a:solidFill>
              </a:defRPr>
            </a:pPr>
            <a:r>
              <a:t>ถ้าเราถามแบบกว้างๆ หรือไม่ชัดเจน คำตอบที่ได้ก็จะกว้างและไม่เฉพาะเจาะจง </a:t>
            </a:r>
          </a:p>
          <a:p>
            <a:pPr>
              <a:defRPr>
                <a:solidFill>
                  <a:schemeClr val="accent2"/>
                </a:solidFill>
              </a:defRPr>
            </a:pPr>
            <a:r>
              <a:t>แต่ถ้าเราตั้งคำถามอย่างมีรายละเอียด มีบริบท และมีทิศทางชัดเจน </a:t>
            </a:r>
          </a:p>
          <a:p>
            <a:pPr>
              <a:defRPr>
                <a:solidFill>
                  <a:schemeClr val="accent2"/>
                </a:solidFill>
              </a:defRPr>
            </a:pPr>
            <a:r>
              <a:t>AI จะให้คำตอบที่ตรงประเด็นและทรงพลังมากขึ้น</a:t>
            </a:r>
          </a:p>
          <a:p>
            <a:pPr>
              <a:defRPr sz="1500">
                <a:solidFill>
                  <a:schemeClr val="accent4">
                    <a:lumOff val="12500"/>
                  </a:schemeClr>
                </a:solidFill>
              </a:defRPr>
            </a:pPr>
            <a:r>
              <a:t>现在，我们来到了今天课程中最令人兴奋的部分之一——Prompt Engineering。将提示视为您与人工智能“交谈”的方式。</a:t>
            </a:r>
          </a:p>
          <a:p>
            <a:pPr>
              <a:defRPr sz="1500">
                <a:solidFill>
                  <a:schemeClr val="accent4">
                    <a:lumOff val="12500"/>
                  </a:schemeClr>
                </a:solidFill>
              </a:defRPr>
            </a:pPr>
            <a:r>
              <a:t>如果你问模糊或笼统的问题，人工智能会给你模糊的答案。</a:t>
            </a:r>
          </a:p>
          <a:p>
            <a:pPr>
              <a:defRPr sz="1500">
                <a:solidFill>
                  <a:schemeClr val="accent4">
                    <a:lumOff val="12500"/>
                  </a:schemeClr>
                </a:solidFill>
              </a:defRPr>
            </a:pPr>
            <a:r>
              <a:t>但是，如果您以精确、上下文和明确的方向来询问，人工智能可以返回高度相关和强大的见解。</a:t>
            </a:r>
          </a:p>
          <a:p>
            <a:pPr>
              <a:defRPr>
                <a:solidFill>
                  <a:schemeClr val="accent2"/>
                </a:solidFill>
              </a:defRPr>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Shape 275"/>
          <p:cNvSpPr/>
          <p:nvPr>
            <p:ph type="sldImg"/>
          </p:nvPr>
        </p:nvSpPr>
        <p:spPr>
          <a:prstGeom prst="rect">
            <a:avLst/>
          </a:prstGeom>
        </p:spPr>
        <p:txBody>
          <a:bodyPr/>
          <a:lstStyle/>
          <a:p>
            <a:pPr/>
          </a:p>
        </p:txBody>
      </p:sp>
      <p:sp>
        <p:nvSpPr>
          <p:cNvPr id="276" name="Shape 276"/>
          <p:cNvSpPr/>
          <p:nvPr>
            <p:ph type="body" sz="quarter" idx="1"/>
          </p:nvPr>
        </p:nvSpPr>
        <p:spPr>
          <a:prstGeom prst="rect">
            <a:avLst/>
          </a:prstGeom>
        </p:spPr>
        <p:txBody>
          <a:bodyPr/>
          <a:lstStyle/>
          <a:p>
            <a:pPr/>
            <a:r>
              <a:t>Why Precise Prompts Matter</a:t>
            </a:r>
            <a:br/>
            <a:r>
              <a:t>ทําไมพรอมต์ที่แม่นยําจึงมีความสําคัญ</a:t>
            </a:r>
          </a:p>
          <a:p>
            <a:pPr>
              <a:defRPr sz="1500">
                <a:solidFill>
                  <a:schemeClr val="accent4">
                    <a:lumOff val="12500"/>
                  </a:schemeClr>
                </a:solidFill>
              </a:defRPr>
            </a:pPr>
            <a:r>
              <a:t>为什么精确的提示很重要</a:t>
            </a:r>
          </a:p>
          <a:p>
            <a:pPr/>
            <a:r>
              <a:t>——————</a:t>
            </a:r>
          </a:p>
          <a:p>
            <a:pPr/>
            <a:r>
              <a:t>Prompt Engineering is not just about telling AI what to do, </a:t>
            </a:r>
          </a:p>
          <a:p>
            <a:pPr/>
            <a:r>
              <a:t>it’s about training yourself to think critically about what you really want to know. </a:t>
            </a:r>
          </a:p>
          <a:p>
            <a:pPr/>
            <a:r>
              <a:t>This activity will help you practice writing effective prompts, testing them, </a:t>
            </a:r>
          </a:p>
          <a:p>
            <a:pPr/>
            <a:r>
              <a:t>and refining them until you get the best results.</a:t>
            </a:r>
          </a:p>
          <a:p>
            <a:pPr>
              <a:defRPr>
                <a:solidFill>
                  <a:schemeClr val="accent2"/>
                </a:solidFill>
              </a:defRPr>
            </a:pPr>
            <a:r>
              <a:t>การสร้าง Prompt ไม่ใช่แค่สั่งให้ AI ทำงาน </a:t>
            </a:r>
          </a:p>
          <a:p>
            <a:pPr>
              <a:defRPr>
                <a:solidFill>
                  <a:schemeClr val="accent2"/>
                </a:solidFill>
              </a:defRPr>
            </a:pPr>
            <a:r>
              <a:t>แต่เป็นการฝึกตัวเองให้คิดวิเคราะห์ ว่าจริงๆ แล้วเราต้องการรู้อะไร และจะตั้งคำถามอย่างไรให้ได้คำตอบที่ดีที่สุด </a:t>
            </a:r>
          </a:p>
          <a:p>
            <a:pPr>
              <a:defRPr>
                <a:solidFill>
                  <a:schemeClr val="accent2"/>
                </a:solidFill>
              </a:defRPr>
            </a:pPr>
            <a:r>
              <a:t>กิจกรรมนี้จะช่วยให้ทุกคนได้ฝึกเขียน ทดลอง และปรับปรุง Prompt จนได้ผลลัพธ์ที่เหมาะสมที่สุด</a:t>
            </a:r>
          </a:p>
          <a:p>
            <a:pPr>
              <a:defRPr sz="1500">
                <a:solidFill>
                  <a:schemeClr val="accent4">
                    <a:lumOff val="12500"/>
                  </a:schemeClr>
                </a:solidFill>
              </a:defRPr>
            </a:pPr>
            <a:r>
              <a:t>提示工程不仅仅是告诉人工智能该做什么，而是训练自己批判性地思考你真正想知道的东西。</a:t>
            </a:r>
          </a:p>
          <a:p>
            <a:pPr>
              <a:defRPr sz="1500">
                <a:solidFill>
                  <a:schemeClr val="accent4">
                    <a:lumOff val="12500"/>
                  </a:schemeClr>
                </a:solidFill>
              </a:defRPr>
            </a:pPr>
            <a:r>
              <a:t>本活动将帮助您练习编写有效的提示、测试和完善这些提示，直到您获得最佳结果。</a:t>
            </a:r>
          </a:p>
          <a:p>
            <a:pPr/>
          </a:p>
          <a:p>
            <a:pPr/>
            <a:r>
              <a:t>Remember, the better your prompts, </a:t>
            </a:r>
          </a:p>
          <a:p>
            <a:pPr/>
            <a:r>
              <a:t>the more value you can extract from AI tools in your research.</a:t>
            </a:r>
          </a:p>
          <a:p>
            <a:pPr>
              <a:defRPr>
                <a:solidFill>
                  <a:schemeClr val="accent2"/>
                </a:solidFill>
              </a:defRPr>
            </a:pPr>
            <a:r>
              <a:t>จำไว้ว่ายิ่ง Prompt ของคุณดีมากเท่าไร </a:t>
            </a:r>
          </a:p>
          <a:p>
            <a:pPr>
              <a:defRPr>
                <a:solidFill>
                  <a:schemeClr val="accent2"/>
                </a:solidFill>
              </a:defRPr>
            </a:pPr>
            <a:r>
              <a:t>คุณก็จะยิ่งได้ประโยชน์จากเครื่องมือ AI ในการทำวิจัยมากเท่านั้น</a:t>
            </a:r>
          </a:p>
          <a:p>
            <a:pPr>
              <a:defRPr sz="1500">
                <a:solidFill>
                  <a:schemeClr val="accent4">
                    <a:lumOff val="12500"/>
                  </a:schemeClr>
                </a:solidFill>
              </a:defRPr>
            </a:pPr>
            <a:r>
              <a:t>记住，你的提示越好，你在研究中可以从人工智能工具中提取的价值就越多。</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Shape 286"/>
          <p:cNvSpPr/>
          <p:nvPr>
            <p:ph type="sldImg"/>
          </p:nvPr>
        </p:nvSpPr>
        <p:spPr>
          <a:prstGeom prst="rect">
            <a:avLst/>
          </a:prstGeom>
        </p:spPr>
        <p:txBody>
          <a:bodyPr/>
          <a:lstStyle/>
          <a:p>
            <a:pPr/>
          </a:p>
        </p:txBody>
      </p:sp>
      <p:sp>
        <p:nvSpPr>
          <p:cNvPr id="287" name="Shape 287"/>
          <p:cNvSpPr/>
          <p:nvPr>
            <p:ph type="body" sz="quarter" idx="1"/>
          </p:nvPr>
        </p:nvSpPr>
        <p:spPr>
          <a:prstGeom prst="rect">
            <a:avLst/>
          </a:prstGeom>
        </p:spPr>
        <p:txBody>
          <a:bodyPr/>
          <a:lstStyle/>
          <a:p>
            <a:pPr>
              <a:lnSpc>
                <a:spcPct val="100000"/>
              </a:lnSpc>
              <a:defRPr sz="2400"/>
            </a:pPr>
            <a:r>
              <a:t>Let's start with ChatGPT first.</a:t>
            </a:r>
          </a:p>
          <a:p>
            <a:pPr>
              <a:defRPr sz="1500">
                <a:solidFill>
                  <a:schemeClr val="accent4">
                    <a:lumOff val="12500"/>
                  </a:schemeClr>
                </a:solidFill>
              </a:defRPr>
            </a:pPr>
            <a:r>
              <a:t>让我们先从ChatGPT开始。</a:t>
            </a:r>
          </a:p>
          <a:p>
            <a:pPr>
              <a:lnSpc>
                <a:spcPct val="100000"/>
              </a:lnSpc>
              <a:defRPr sz="2400"/>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Shape 293"/>
          <p:cNvSpPr/>
          <p:nvPr>
            <p:ph type="sldImg"/>
          </p:nvPr>
        </p:nvSpPr>
        <p:spPr>
          <a:prstGeom prst="rect">
            <a:avLst/>
          </a:prstGeom>
        </p:spPr>
        <p:txBody>
          <a:bodyPr/>
          <a:lstStyle/>
          <a:p>
            <a:pPr/>
          </a:p>
        </p:txBody>
      </p:sp>
      <p:sp>
        <p:nvSpPr>
          <p:cNvPr id="294" name="Shape 294"/>
          <p:cNvSpPr/>
          <p:nvPr>
            <p:ph type="body" sz="quarter" idx="1"/>
          </p:nvPr>
        </p:nvSpPr>
        <p:spPr>
          <a:prstGeom prst="rect">
            <a:avLst/>
          </a:prstGeom>
        </p:spPr>
        <p:txBody>
          <a:bodyPr/>
          <a:lstStyle>
            <a:lvl1pPr>
              <a:lnSpc>
                <a:spcPct val="100000"/>
              </a:lnSpc>
              <a:defRPr sz="2400"/>
            </a:lvl1pPr>
          </a:lstStyle>
          <a:p>
            <a:pPr/>
            <a:r>
              <a:t>Go to PPT Scispace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lide 9 master">
    <p:bg>
      <p:bgPr>
        <a:solidFill>
          <a:srgbClr val="000000"/>
        </a:solidFill>
      </p:bgPr>
    </p:bg>
    <p:spTree>
      <p:nvGrpSpPr>
        <p:cNvPr id="1" name=""/>
        <p:cNvGrpSpPr/>
        <p:nvPr/>
      </p:nvGrpSpPr>
      <p:grpSpPr>
        <a:xfrm>
          <a:off x="0" y="0"/>
          <a:ext cx="0" cy="0"/>
          <a:chOff x="0" y="0"/>
          <a:chExt cx="0" cy="0"/>
        </a:xfrm>
      </p:grpSpPr>
      <p:sp>
        <p:nvSpPr>
          <p:cNvPr id="90" name="Shape 0"/>
          <p:cNvSpPr/>
          <p:nvPr/>
        </p:nvSpPr>
        <p:spPr>
          <a:xfrm>
            <a:off x="0" y="0"/>
            <a:ext cx="14630400" cy="8229600"/>
          </a:xfrm>
          <a:prstGeom prst="rect">
            <a:avLst/>
          </a:prstGeom>
          <a:solidFill>
            <a:srgbClr val="E6E6E6"/>
          </a:solidFill>
          <a:ln w="12700">
            <a:miter lim="400000"/>
          </a:ln>
        </p:spPr>
        <p:txBody>
          <a:bodyPr lIns="45719" rIns="45719"/>
          <a:lstStyle/>
          <a:p>
            <a:pPr/>
          </a:p>
        </p:txBody>
      </p:sp>
      <p:sp>
        <p:nvSpPr>
          <p:cNvPr id="91" name="Shape 1"/>
          <p:cNvSpPr/>
          <p:nvPr/>
        </p:nvSpPr>
        <p:spPr>
          <a:xfrm>
            <a:off x="0" y="0"/>
            <a:ext cx="14630400" cy="8229600"/>
          </a:xfrm>
          <a:prstGeom prst="rect">
            <a:avLst/>
          </a:prstGeom>
          <a:solidFill>
            <a:srgbClr val="FFFFFF"/>
          </a:solidFill>
          <a:ln w="12700">
            <a:miter lim="400000"/>
          </a:ln>
        </p:spPr>
        <p:txBody>
          <a:bodyPr lIns="45719" rIns="45719"/>
          <a:lstStyle/>
          <a:p>
            <a:pPr/>
          </a:p>
        </p:txBody>
      </p:sp>
      <p:sp>
        <p:nvSpPr>
          <p:cNvPr id="9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lide 1 master">
    <p:bg>
      <p:bgPr>
        <a:solidFill>
          <a:srgbClr val="000000"/>
        </a:solidFill>
      </p:bgPr>
    </p:bg>
    <p:spTree>
      <p:nvGrpSpPr>
        <p:cNvPr id="1" name=""/>
        <p:cNvGrpSpPr/>
        <p:nvPr/>
      </p:nvGrpSpPr>
      <p:grpSpPr>
        <a:xfrm>
          <a:off x="0" y="0"/>
          <a:ext cx="0" cy="0"/>
          <a:chOff x="0" y="0"/>
          <a:chExt cx="0" cy="0"/>
        </a:xfrm>
      </p:grpSpPr>
      <p:pic>
        <p:nvPicPr>
          <p:cNvPr id="99" name="Image 0" descr="Image 0"/>
          <p:cNvPicPr>
            <a:picLocks noChangeAspect="1"/>
          </p:cNvPicPr>
          <p:nvPr/>
        </p:nvPicPr>
        <p:blipFill>
          <a:blip r:embed="rId2">
            <a:extLst/>
          </a:blip>
          <a:stretch>
            <a:fillRect/>
          </a:stretch>
        </p:blipFill>
        <p:spPr>
          <a:xfrm>
            <a:off x="3809" y="2142"/>
            <a:ext cx="14622781" cy="8225315"/>
          </a:xfrm>
          <a:prstGeom prst="rect">
            <a:avLst/>
          </a:prstGeom>
          <a:ln w="12700">
            <a:miter lim="400000"/>
          </a:ln>
        </p:spPr>
      </p:pic>
      <p:sp>
        <p:nvSpPr>
          <p:cNvPr id="100" name="Shape 0"/>
          <p:cNvSpPr/>
          <p:nvPr/>
        </p:nvSpPr>
        <p:spPr>
          <a:xfrm>
            <a:off x="3809" y="2142"/>
            <a:ext cx="14622781" cy="8225315"/>
          </a:xfrm>
          <a:prstGeom prst="rect">
            <a:avLst/>
          </a:prstGeom>
          <a:solidFill>
            <a:srgbClr val="FFFFFF">
              <a:alpha val="95000"/>
            </a:srgbClr>
          </a:solidFill>
          <a:ln w="3175">
            <a:miter lim="400000"/>
          </a:ln>
        </p:spPr>
        <p:txBody>
          <a:bodyPr lIns="45696" tIns="45696" rIns="45696" bIns="45696"/>
          <a:lstStyle/>
          <a:p>
            <a:pPr>
              <a:defRPr sz="1400"/>
            </a:pPr>
          </a:p>
        </p:txBody>
      </p:sp>
      <p:sp>
        <p:nvSpPr>
          <p:cNvPr id="101" name="Slide Number"/>
          <p:cNvSpPr txBox="1"/>
          <p:nvPr>
            <p:ph type="sldNum" sz="quarter" idx="2"/>
          </p:nvPr>
        </p:nvSpPr>
        <p:spPr>
          <a:xfrm>
            <a:off x="7071487" y="7406829"/>
            <a:ext cx="3411983" cy="437923"/>
          </a:xfrm>
          <a:prstGeom prst="rect">
            <a:avLst/>
          </a:prstGeom>
        </p:spPr>
        <p:txBody>
          <a:bodyPr lIns="45696" tIns="45696" rIns="45696" bIns="45696"/>
          <a:lstStyle>
            <a:lvl1pPr>
              <a:defRPr sz="10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Slide">
    <p:bg>
      <p:bgPr>
        <a:solidFill>
          <a:srgbClr val="DCB685">
            <a:alpha val="10000"/>
          </a:srgbClr>
        </a:solidFill>
      </p:bgPr>
    </p:bg>
    <p:spTree>
      <p:nvGrpSpPr>
        <p:cNvPr id="1" name=""/>
        <p:cNvGrpSpPr/>
        <p:nvPr/>
      </p:nvGrpSpPr>
      <p:grpSpPr>
        <a:xfrm>
          <a:off x="0" y="0"/>
          <a:ext cx="0" cy="0"/>
          <a:chOff x="0" y="0"/>
          <a:chExt cx="0" cy="0"/>
        </a:xfrm>
      </p:grpSpPr>
      <p:sp>
        <p:nvSpPr>
          <p:cNvPr id="108" name="Slide Number"/>
          <p:cNvSpPr txBox="1"/>
          <p:nvPr>
            <p:ph type="sldNum" sz="quarter" idx="2"/>
          </p:nvPr>
        </p:nvSpPr>
        <p:spPr>
          <a:xfrm>
            <a:off x="7071487" y="7408545"/>
            <a:ext cx="3411983" cy="438151"/>
          </a:xfrm>
          <a:prstGeom prst="rect">
            <a:avLst/>
          </a:prstGeom>
        </p:spPr>
        <p:txBody>
          <a:bodyPr lIns="27431" tIns="27431" rIns="27431" bIns="27431"/>
          <a:lstStyle>
            <a:lvl1pPr defTabSz="1097060">
              <a:defRPr sz="700">
                <a:solidFill>
                  <a:srgbClr val="929496"/>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Slide">
    <p:bg>
      <p:bgPr>
        <a:solidFill>
          <a:srgbClr val="F5F6F5"/>
        </a:solidFill>
      </p:bgPr>
    </p:bg>
    <p:spTree>
      <p:nvGrpSpPr>
        <p:cNvPr id="1" name=""/>
        <p:cNvGrpSpPr/>
        <p:nvPr/>
      </p:nvGrpSpPr>
      <p:grpSpPr>
        <a:xfrm>
          <a:off x="0" y="0"/>
          <a:ext cx="0" cy="0"/>
          <a:chOff x="0" y="0"/>
          <a:chExt cx="0" cy="0"/>
        </a:xfrm>
      </p:grpSpPr>
      <p:sp>
        <p:nvSpPr>
          <p:cNvPr id="115" name="Slide Number"/>
          <p:cNvSpPr txBox="1"/>
          <p:nvPr>
            <p:ph type="sldNum" sz="quarter" idx="2"/>
          </p:nvPr>
        </p:nvSpPr>
        <p:spPr>
          <a:xfrm>
            <a:off x="10942447" y="7667624"/>
            <a:ext cx="3411983" cy="438151"/>
          </a:xfrm>
          <a:prstGeom prst="rect">
            <a:avLst/>
          </a:prstGeom>
        </p:spPr>
        <p:txBody>
          <a:bodyPr lIns="27431" tIns="27431" rIns="27431" bIns="27431"/>
          <a:lstStyle>
            <a:lvl1pPr defTabSz="548640">
              <a:defRPr sz="1800">
                <a:solidFill>
                  <a:srgbClr val="131B2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lide 1 master">
    <p:bg>
      <p:bgPr>
        <a:solidFill>
          <a:srgbClr val="000000"/>
        </a:solidFill>
      </p:bgPr>
    </p:bg>
    <p:spTree>
      <p:nvGrpSpPr>
        <p:cNvPr id="1" name=""/>
        <p:cNvGrpSpPr/>
        <p:nvPr/>
      </p:nvGrpSpPr>
      <p:grpSpPr>
        <a:xfrm>
          <a:off x="0" y="0"/>
          <a:ext cx="0" cy="0"/>
          <a:chOff x="0" y="0"/>
          <a:chExt cx="0" cy="0"/>
        </a:xfrm>
      </p:grpSpPr>
      <p:sp>
        <p:nvSpPr>
          <p:cNvPr id="18" name="Shape 0"/>
          <p:cNvSpPr/>
          <p:nvPr/>
        </p:nvSpPr>
        <p:spPr>
          <a:xfrm>
            <a:off x="0" y="0"/>
            <a:ext cx="14630400" cy="8229600"/>
          </a:xfrm>
          <a:prstGeom prst="rect">
            <a:avLst/>
          </a:prstGeom>
          <a:solidFill>
            <a:srgbClr val="E6E6E6"/>
          </a:solidFill>
          <a:ln w="12700">
            <a:miter lim="400000"/>
          </a:ln>
        </p:spPr>
        <p:txBody>
          <a:bodyPr lIns="45719" rIns="45719"/>
          <a:lstStyle/>
          <a:p>
            <a:pPr/>
          </a:p>
        </p:txBody>
      </p:sp>
      <p:sp>
        <p:nvSpPr>
          <p:cNvPr id="19" name="Shape 1"/>
          <p:cNvSpPr/>
          <p:nvPr/>
        </p:nvSpPr>
        <p:spPr>
          <a:xfrm>
            <a:off x="0" y="0"/>
            <a:ext cx="14630400" cy="8229600"/>
          </a:xfrm>
          <a:prstGeom prst="rect">
            <a:avLst/>
          </a:prstGeom>
          <a:solidFill>
            <a:srgbClr val="FFFFFF"/>
          </a:solidFill>
          <a:ln w="12700">
            <a:miter lim="400000"/>
          </a:ln>
        </p:spPr>
        <p:txBody>
          <a:bodyPr lIns="45719" rIns="45719"/>
          <a:lstStyle/>
          <a:p>
            <a:pPr/>
          </a:p>
        </p:txBody>
      </p:sp>
      <p:sp>
        <p:nvSpPr>
          <p:cNvPr id="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lide 2 master">
    <p:bg>
      <p:bgPr>
        <a:solidFill>
          <a:srgbClr val="000000"/>
        </a:solidFill>
      </p:bgPr>
    </p:bg>
    <p:spTree>
      <p:nvGrpSpPr>
        <p:cNvPr id="1" name=""/>
        <p:cNvGrpSpPr/>
        <p:nvPr/>
      </p:nvGrpSpPr>
      <p:grpSpPr>
        <a:xfrm>
          <a:off x="0" y="0"/>
          <a:ext cx="0" cy="0"/>
          <a:chOff x="0" y="0"/>
          <a:chExt cx="0" cy="0"/>
        </a:xfrm>
      </p:grpSpPr>
      <p:sp>
        <p:nvSpPr>
          <p:cNvPr id="27" name="Shape 0"/>
          <p:cNvSpPr/>
          <p:nvPr/>
        </p:nvSpPr>
        <p:spPr>
          <a:xfrm>
            <a:off x="0" y="0"/>
            <a:ext cx="14630400" cy="8229600"/>
          </a:xfrm>
          <a:prstGeom prst="rect">
            <a:avLst/>
          </a:prstGeom>
          <a:solidFill>
            <a:srgbClr val="E6E6E6"/>
          </a:solidFill>
          <a:ln w="12700">
            <a:miter lim="400000"/>
          </a:ln>
        </p:spPr>
        <p:txBody>
          <a:bodyPr lIns="45719" rIns="45719"/>
          <a:lstStyle/>
          <a:p>
            <a:pPr/>
          </a:p>
        </p:txBody>
      </p:sp>
      <p:sp>
        <p:nvSpPr>
          <p:cNvPr id="28" name="Shape 1"/>
          <p:cNvSpPr/>
          <p:nvPr/>
        </p:nvSpPr>
        <p:spPr>
          <a:xfrm>
            <a:off x="0" y="0"/>
            <a:ext cx="14630400" cy="8229600"/>
          </a:xfrm>
          <a:prstGeom prst="rect">
            <a:avLst/>
          </a:prstGeom>
          <a:solidFill>
            <a:srgbClr val="FFFFFF"/>
          </a:solidFill>
          <a:ln w="12700">
            <a:miter lim="400000"/>
          </a:ln>
        </p:spPr>
        <p:txBody>
          <a:bodyPr lIns="45719" rIns="45719"/>
          <a:lstStyle/>
          <a:p>
            <a:pPr/>
          </a:p>
        </p:txBody>
      </p:sp>
      <p:sp>
        <p:nvSpPr>
          <p:cNvPr id="2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lide 3 master">
    <p:bg>
      <p:bgPr>
        <a:solidFill>
          <a:srgbClr val="000000"/>
        </a:solidFill>
      </p:bgPr>
    </p:bg>
    <p:spTree>
      <p:nvGrpSpPr>
        <p:cNvPr id="1" name=""/>
        <p:cNvGrpSpPr/>
        <p:nvPr/>
      </p:nvGrpSpPr>
      <p:grpSpPr>
        <a:xfrm>
          <a:off x="0" y="0"/>
          <a:ext cx="0" cy="0"/>
          <a:chOff x="0" y="0"/>
          <a:chExt cx="0" cy="0"/>
        </a:xfrm>
      </p:grpSpPr>
      <p:sp>
        <p:nvSpPr>
          <p:cNvPr id="36" name="Shape 0"/>
          <p:cNvSpPr/>
          <p:nvPr/>
        </p:nvSpPr>
        <p:spPr>
          <a:xfrm>
            <a:off x="0" y="0"/>
            <a:ext cx="14630400" cy="8229600"/>
          </a:xfrm>
          <a:prstGeom prst="rect">
            <a:avLst/>
          </a:prstGeom>
          <a:solidFill>
            <a:srgbClr val="E6E6E6"/>
          </a:solidFill>
          <a:ln w="12700">
            <a:miter lim="400000"/>
          </a:ln>
        </p:spPr>
        <p:txBody>
          <a:bodyPr lIns="45719" rIns="45719"/>
          <a:lstStyle/>
          <a:p>
            <a:pPr/>
          </a:p>
        </p:txBody>
      </p:sp>
      <p:sp>
        <p:nvSpPr>
          <p:cNvPr id="37" name="Shape 1"/>
          <p:cNvSpPr/>
          <p:nvPr/>
        </p:nvSpPr>
        <p:spPr>
          <a:xfrm>
            <a:off x="0" y="0"/>
            <a:ext cx="14630400" cy="8229600"/>
          </a:xfrm>
          <a:prstGeom prst="rect">
            <a:avLst/>
          </a:prstGeom>
          <a:solidFill>
            <a:srgbClr val="FFFFFF"/>
          </a:solidFill>
          <a:ln w="12700">
            <a:miter lim="400000"/>
          </a:ln>
        </p:spPr>
        <p:txBody>
          <a:bodyPr lIns="45719" rIns="45719"/>
          <a:lstStyle/>
          <a:p>
            <a:pPr/>
          </a:p>
        </p:txBody>
      </p:sp>
      <p:sp>
        <p:nvSpPr>
          <p:cNvPr id="3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lide 4 master">
    <p:bg>
      <p:bgPr>
        <a:solidFill>
          <a:srgbClr val="000000"/>
        </a:solidFill>
      </p:bgPr>
    </p:bg>
    <p:spTree>
      <p:nvGrpSpPr>
        <p:cNvPr id="1" name=""/>
        <p:cNvGrpSpPr/>
        <p:nvPr/>
      </p:nvGrpSpPr>
      <p:grpSpPr>
        <a:xfrm>
          <a:off x="0" y="0"/>
          <a:ext cx="0" cy="0"/>
          <a:chOff x="0" y="0"/>
          <a:chExt cx="0" cy="0"/>
        </a:xfrm>
      </p:grpSpPr>
      <p:sp>
        <p:nvSpPr>
          <p:cNvPr id="45" name="Shape 0"/>
          <p:cNvSpPr/>
          <p:nvPr/>
        </p:nvSpPr>
        <p:spPr>
          <a:xfrm>
            <a:off x="0" y="0"/>
            <a:ext cx="14630400" cy="8229600"/>
          </a:xfrm>
          <a:prstGeom prst="rect">
            <a:avLst/>
          </a:prstGeom>
          <a:solidFill>
            <a:srgbClr val="E6E6E6"/>
          </a:solidFill>
          <a:ln w="12700">
            <a:miter lim="400000"/>
          </a:ln>
        </p:spPr>
        <p:txBody>
          <a:bodyPr lIns="45719" rIns="45719"/>
          <a:lstStyle/>
          <a:p>
            <a:pPr/>
          </a:p>
        </p:txBody>
      </p:sp>
      <p:sp>
        <p:nvSpPr>
          <p:cNvPr id="46" name="Shape 1"/>
          <p:cNvSpPr/>
          <p:nvPr/>
        </p:nvSpPr>
        <p:spPr>
          <a:xfrm>
            <a:off x="0" y="0"/>
            <a:ext cx="14630400" cy="8229600"/>
          </a:xfrm>
          <a:prstGeom prst="rect">
            <a:avLst/>
          </a:prstGeom>
          <a:solidFill>
            <a:srgbClr val="FFFFFF"/>
          </a:solidFill>
          <a:ln w="12700">
            <a:miter lim="400000"/>
          </a:ln>
        </p:spPr>
        <p:txBody>
          <a:bodyPr lIns="45719" rIns="45719"/>
          <a:lstStyle/>
          <a:p>
            <a:pPr/>
          </a:p>
        </p:txBody>
      </p:sp>
      <p:sp>
        <p:nvSpPr>
          <p:cNvPr id="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lide 5 master">
    <p:bg>
      <p:bgPr>
        <a:solidFill>
          <a:srgbClr val="000000"/>
        </a:solidFill>
      </p:bgPr>
    </p:bg>
    <p:spTree>
      <p:nvGrpSpPr>
        <p:cNvPr id="1" name=""/>
        <p:cNvGrpSpPr/>
        <p:nvPr/>
      </p:nvGrpSpPr>
      <p:grpSpPr>
        <a:xfrm>
          <a:off x="0" y="0"/>
          <a:ext cx="0" cy="0"/>
          <a:chOff x="0" y="0"/>
          <a:chExt cx="0" cy="0"/>
        </a:xfrm>
      </p:grpSpPr>
      <p:sp>
        <p:nvSpPr>
          <p:cNvPr id="54" name="Shape 0"/>
          <p:cNvSpPr/>
          <p:nvPr/>
        </p:nvSpPr>
        <p:spPr>
          <a:xfrm>
            <a:off x="0" y="0"/>
            <a:ext cx="14630400" cy="8229600"/>
          </a:xfrm>
          <a:prstGeom prst="rect">
            <a:avLst/>
          </a:prstGeom>
          <a:solidFill>
            <a:srgbClr val="E6E6E6"/>
          </a:solidFill>
          <a:ln w="12700">
            <a:miter lim="400000"/>
          </a:ln>
        </p:spPr>
        <p:txBody>
          <a:bodyPr lIns="45719" rIns="45719"/>
          <a:lstStyle/>
          <a:p>
            <a:pPr/>
          </a:p>
        </p:txBody>
      </p:sp>
      <p:sp>
        <p:nvSpPr>
          <p:cNvPr id="55" name="Shape 1"/>
          <p:cNvSpPr/>
          <p:nvPr/>
        </p:nvSpPr>
        <p:spPr>
          <a:xfrm>
            <a:off x="0" y="0"/>
            <a:ext cx="14630400" cy="8229600"/>
          </a:xfrm>
          <a:prstGeom prst="rect">
            <a:avLst/>
          </a:prstGeom>
          <a:solidFill>
            <a:srgbClr val="FFFFFF"/>
          </a:solidFill>
          <a:ln w="12700">
            <a:miter lim="400000"/>
          </a:ln>
        </p:spPr>
        <p:txBody>
          <a:bodyPr lIns="45719" rIns="45719"/>
          <a:lstStyle/>
          <a:p>
            <a:pPr/>
          </a:p>
        </p:txBody>
      </p:sp>
      <p:sp>
        <p:nvSpPr>
          <p:cNvPr id="5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lide 6 master">
    <p:bg>
      <p:bgPr>
        <a:solidFill>
          <a:srgbClr val="000000"/>
        </a:solidFill>
      </p:bgPr>
    </p:bg>
    <p:spTree>
      <p:nvGrpSpPr>
        <p:cNvPr id="1" name=""/>
        <p:cNvGrpSpPr/>
        <p:nvPr/>
      </p:nvGrpSpPr>
      <p:grpSpPr>
        <a:xfrm>
          <a:off x="0" y="0"/>
          <a:ext cx="0" cy="0"/>
          <a:chOff x="0" y="0"/>
          <a:chExt cx="0" cy="0"/>
        </a:xfrm>
      </p:grpSpPr>
      <p:sp>
        <p:nvSpPr>
          <p:cNvPr id="63" name="Shape 0"/>
          <p:cNvSpPr/>
          <p:nvPr/>
        </p:nvSpPr>
        <p:spPr>
          <a:xfrm>
            <a:off x="0" y="0"/>
            <a:ext cx="14630400" cy="8229600"/>
          </a:xfrm>
          <a:prstGeom prst="rect">
            <a:avLst/>
          </a:prstGeom>
          <a:solidFill>
            <a:srgbClr val="E6E6E6"/>
          </a:solidFill>
          <a:ln w="12700">
            <a:miter lim="400000"/>
          </a:ln>
        </p:spPr>
        <p:txBody>
          <a:bodyPr lIns="45719" rIns="45719"/>
          <a:lstStyle/>
          <a:p>
            <a:pPr/>
          </a:p>
        </p:txBody>
      </p:sp>
      <p:sp>
        <p:nvSpPr>
          <p:cNvPr id="64" name="Shape 1"/>
          <p:cNvSpPr/>
          <p:nvPr/>
        </p:nvSpPr>
        <p:spPr>
          <a:xfrm>
            <a:off x="0" y="0"/>
            <a:ext cx="14630400" cy="8229600"/>
          </a:xfrm>
          <a:prstGeom prst="rect">
            <a:avLst/>
          </a:prstGeom>
          <a:solidFill>
            <a:srgbClr val="FFFFFF"/>
          </a:solidFill>
          <a:ln w="12700">
            <a:miter lim="400000"/>
          </a:ln>
        </p:spPr>
        <p:txBody>
          <a:bodyPr lIns="45719" rIns="45719"/>
          <a:lstStyle/>
          <a:p>
            <a:pPr/>
          </a:p>
        </p:txBody>
      </p:sp>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lide 7 master">
    <p:bg>
      <p:bgPr>
        <a:solidFill>
          <a:srgbClr val="000000"/>
        </a:solidFill>
      </p:bgPr>
    </p:bg>
    <p:spTree>
      <p:nvGrpSpPr>
        <p:cNvPr id="1" name=""/>
        <p:cNvGrpSpPr/>
        <p:nvPr/>
      </p:nvGrpSpPr>
      <p:grpSpPr>
        <a:xfrm>
          <a:off x="0" y="0"/>
          <a:ext cx="0" cy="0"/>
          <a:chOff x="0" y="0"/>
          <a:chExt cx="0" cy="0"/>
        </a:xfrm>
      </p:grpSpPr>
      <p:sp>
        <p:nvSpPr>
          <p:cNvPr id="72" name="Shape 0"/>
          <p:cNvSpPr/>
          <p:nvPr/>
        </p:nvSpPr>
        <p:spPr>
          <a:xfrm>
            <a:off x="0" y="0"/>
            <a:ext cx="14630400" cy="8229600"/>
          </a:xfrm>
          <a:prstGeom prst="rect">
            <a:avLst/>
          </a:prstGeom>
          <a:solidFill>
            <a:srgbClr val="E6E6E6"/>
          </a:solidFill>
          <a:ln w="12700">
            <a:miter lim="400000"/>
          </a:ln>
        </p:spPr>
        <p:txBody>
          <a:bodyPr lIns="45719" rIns="45719"/>
          <a:lstStyle/>
          <a:p>
            <a:pPr/>
          </a:p>
        </p:txBody>
      </p:sp>
      <p:sp>
        <p:nvSpPr>
          <p:cNvPr id="73" name="Shape 1"/>
          <p:cNvSpPr/>
          <p:nvPr/>
        </p:nvSpPr>
        <p:spPr>
          <a:xfrm>
            <a:off x="0" y="0"/>
            <a:ext cx="14630400" cy="8229600"/>
          </a:xfrm>
          <a:prstGeom prst="rect">
            <a:avLst/>
          </a:prstGeom>
          <a:solidFill>
            <a:srgbClr val="FFFFFF"/>
          </a:solidFill>
          <a:ln w="12700">
            <a:miter lim="400000"/>
          </a:ln>
        </p:spPr>
        <p:txBody>
          <a:bodyPr lIns="45719" rIns="45719"/>
          <a:lstStyle/>
          <a:p>
            <a:pP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lide 8 master">
    <p:bg>
      <p:bgPr>
        <a:solidFill>
          <a:srgbClr val="000000"/>
        </a:solidFill>
      </p:bgPr>
    </p:bg>
    <p:spTree>
      <p:nvGrpSpPr>
        <p:cNvPr id="1" name=""/>
        <p:cNvGrpSpPr/>
        <p:nvPr/>
      </p:nvGrpSpPr>
      <p:grpSpPr>
        <a:xfrm>
          <a:off x="0" y="0"/>
          <a:ext cx="0" cy="0"/>
          <a:chOff x="0" y="0"/>
          <a:chExt cx="0" cy="0"/>
        </a:xfrm>
      </p:grpSpPr>
      <p:sp>
        <p:nvSpPr>
          <p:cNvPr id="81" name="Shape 0"/>
          <p:cNvSpPr/>
          <p:nvPr/>
        </p:nvSpPr>
        <p:spPr>
          <a:xfrm>
            <a:off x="0" y="0"/>
            <a:ext cx="14630400" cy="8229600"/>
          </a:xfrm>
          <a:prstGeom prst="rect">
            <a:avLst/>
          </a:prstGeom>
          <a:solidFill>
            <a:srgbClr val="E6E6E6"/>
          </a:solidFill>
          <a:ln w="12700">
            <a:miter lim="400000"/>
          </a:ln>
        </p:spPr>
        <p:txBody>
          <a:bodyPr lIns="45719" rIns="45719"/>
          <a:lstStyle/>
          <a:p>
            <a:pPr/>
          </a:p>
        </p:txBody>
      </p:sp>
      <p:sp>
        <p:nvSpPr>
          <p:cNvPr id="82" name="Shape 1"/>
          <p:cNvSpPr/>
          <p:nvPr/>
        </p:nvSpPr>
        <p:spPr>
          <a:xfrm>
            <a:off x="0" y="0"/>
            <a:ext cx="14630400" cy="8229600"/>
          </a:xfrm>
          <a:prstGeom prst="rect">
            <a:avLst/>
          </a:prstGeom>
          <a:solidFill>
            <a:srgbClr val="FFFFFF"/>
          </a:solidFill>
          <a:ln w="12700">
            <a:miter lim="400000"/>
          </a:ln>
        </p:spPr>
        <p:txBody>
          <a:bodyPr lIns="45719" rIns="45719"/>
          <a:lstStyle/>
          <a:p>
            <a:pPr/>
          </a:p>
        </p:txBody>
      </p:sp>
      <p:sp>
        <p:nvSpPr>
          <p:cNvPr id="8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731519" y="110489"/>
            <a:ext cx="13167362" cy="1809751"/>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a:r>
              <a:t>Title Text</a:t>
            </a:r>
          </a:p>
        </p:txBody>
      </p:sp>
      <p:sp>
        <p:nvSpPr>
          <p:cNvPr id="3" name="Body Level One…"/>
          <p:cNvSpPr txBox="1"/>
          <p:nvPr>
            <p:ph type="body" idx="1"/>
          </p:nvPr>
        </p:nvSpPr>
        <p:spPr>
          <a:xfrm>
            <a:off x="731519" y="1920239"/>
            <a:ext cx="13167362" cy="6309362"/>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7071359" y="7408544"/>
            <a:ext cx="3413761" cy="438151"/>
          </a:xfrm>
          <a:prstGeom prst="rect">
            <a:avLst/>
          </a:prstGeom>
          <a:ln w="12700">
            <a:miter lim="400000"/>
          </a:ln>
        </p:spPr>
        <p:txBody>
          <a:bodyPr wrap="none" lIns="45719" rIns="45719" anchor="ctr">
            <a:spAutoFit/>
          </a:bodyPr>
          <a:lstStyle>
            <a:lvl1pPr algn="r">
              <a:defRPr sz="1200">
                <a:latin typeface="+mj-lt"/>
                <a:ea typeface="+mj-ea"/>
                <a:cs typeface="+mj-cs"/>
                <a:sym typeface="Helvetica"/>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1pPr>
      <a:lvl2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2pPr>
      <a:lvl3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3pPr>
      <a:lvl4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4pPr>
      <a:lvl5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5pPr>
      <a:lvl6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6pPr>
      <a:lvl7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7pPr>
      <a:lvl8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8pPr>
      <a:lvl9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Calibri"/>
          <a:ea typeface="Calibri"/>
          <a:cs typeface="Calibri"/>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Calibri"/>
          <a:ea typeface="Calibri"/>
          <a:cs typeface="Calibri"/>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Calibri"/>
          <a:ea typeface="Calibri"/>
          <a:cs typeface="Calibri"/>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Calibri"/>
          <a:ea typeface="Calibri"/>
          <a:cs typeface="Calibri"/>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Calibri"/>
          <a:ea typeface="Calibri"/>
          <a:cs typeface="Calibri"/>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Calibri"/>
          <a:ea typeface="Calibri"/>
          <a:cs typeface="Calibri"/>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Calibri"/>
          <a:ea typeface="Calibri"/>
          <a:cs typeface="Calibri"/>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Calibri"/>
          <a:ea typeface="Calibri"/>
          <a:cs typeface="Calibri"/>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Helvetica"/>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Helvetica"/>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Helvetica"/>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Helvetica"/>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Helvetica"/>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Helvetica"/>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Helvetica"/>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Helvetica"/>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Helvetica"/>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5.png"/><Relationship Id="rId4" Type="http://schemas.openxmlformats.org/officeDocument/2006/relationships/image" Target="../media/image2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7.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4" name="Image 0" descr="Image 0"/>
          <p:cNvPicPr>
            <a:picLocks noChangeAspect="1"/>
          </p:cNvPicPr>
          <p:nvPr/>
        </p:nvPicPr>
        <p:blipFill>
          <a:blip r:embed="rId3">
            <a:extLst/>
          </a:blip>
          <a:stretch>
            <a:fillRect/>
          </a:stretch>
        </p:blipFill>
        <p:spPr>
          <a:xfrm>
            <a:off x="0" y="0"/>
            <a:ext cx="5486400" cy="8229600"/>
          </a:xfrm>
          <a:prstGeom prst="rect">
            <a:avLst/>
          </a:prstGeom>
          <a:ln w="12700">
            <a:miter lim="400000"/>
          </a:ln>
        </p:spPr>
      </p:pic>
      <p:sp>
        <p:nvSpPr>
          <p:cNvPr id="125" name="Text 0"/>
          <p:cNvSpPr txBox="1"/>
          <p:nvPr/>
        </p:nvSpPr>
        <p:spPr>
          <a:xfrm>
            <a:off x="6496758" y="1445976"/>
            <a:ext cx="7556422" cy="182079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4800"/>
              </a:lnSpc>
              <a:defRPr b="1" sz="3900">
                <a:latin typeface="Nunito Sans Bold"/>
                <a:ea typeface="Nunito Sans Bold"/>
                <a:cs typeface="Nunito Sans Bold"/>
                <a:sym typeface="Nunito Sans Bold"/>
              </a:defRPr>
            </a:lvl1pPr>
          </a:lstStyle>
          <a:p>
            <a:pPr/>
            <a:r>
              <a:t>Research Exploration in Academic Administration using AI and SciSpace</a:t>
            </a:r>
          </a:p>
        </p:txBody>
      </p:sp>
      <p:sp>
        <p:nvSpPr>
          <p:cNvPr id="126" name="Text 1"/>
          <p:cNvSpPr txBox="1"/>
          <p:nvPr/>
        </p:nvSpPr>
        <p:spPr>
          <a:xfrm>
            <a:off x="6496758" y="3820433"/>
            <a:ext cx="7556422" cy="12598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ct val="110000"/>
              </a:lnSpc>
              <a:defRPr sz="2600">
                <a:latin typeface="Nunito Sans"/>
                <a:ea typeface="Nunito Sans"/>
                <a:cs typeface="Nunito Sans"/>
                <a:sym typeface="Nunito Sans"/>
              </a:defRPr>
            </a:lvl1pPr>
          </a:lstStyle>
          <a:p>
            <a:pPr/>
            <a:r>
              <a:t>This session will equip students with essential skills for conducting research in academic administration using cutting-edge AI tools and platforms.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A2A34"/>
        </a:solidFill>
      </p:bgPr>
    </p:bg>
    <p:spTree>
      <p:nvGrpSpPr>
        <p:cNvPr id="1" name=""/>
        <p:cNvGrpSpPr/>
        <p:nvPr/>
      </p:nvGrpSpPr>
      <p:grpSpPr>
        <a:xfrm>
          <a:off x="0" y="0"/>
          <a:ext cx="0" cy="0"/>
          <a:chOff x="0" y="0"/>
          <a:chExt cx="0" cy="0"/>
        </a:xfrm>
      </p:grpSpPr>
      <p:pic>
        <p:nvPicPr>
          <p:cNvPr id="289" name="image-7.png" descr="image-7.png"/>
          <p:cNvPicPr>
            <a:picLocks noChangeAspect="1"/>
          </p:cNvPicPr>
          <p:nvPr/>
        </p:nvPicPr>
        <p:blipFill>
          <a:blip r:embed="rId3">
            <a:extLst/>
          </a:blip>
          <a:stretch>
            <a:fillRect/>
          </a:stretch>
        </p:blipFill>
        <p:spPr>
          <a:xfrm>
            <a:off x="-2477816" y="-1170904"/>
            <a:ext cx="18925246" cy="8838090"/>
          </a:xfrm>
          <a:prstGeom prst="rect">
            <a:avLst/>
          </a:prstGeom>
          <a:ln w="12700">
            <a:miter lim="400000"/>
          </a:ln>
        </p:spPr>
      </p:pic>
      <p:pic>
        <p:nvPicPr>
          <p:cNvPr id="290" name="image-7.png" descr="image-7.png"/>
          <p:cNvPicPr>
            <a:picLocks noChangeAspect="1"/>
          </p:cNvPicPr>
          <p:nvPr/>
        </p:nvPicPr>
        <p:blipFill>
          <a:blip r:embed="rId3">
            <a:extLst/>
          </a:blip>
          <a:stretch>
            <a:fillRect/>
          </a:stretch>
        </p:blipFill>
        <p:spPr>
          <a:xfrm>
            <a:off x="-2401616" y="-1094704"/>
            <a:ext cx="18925246" cy="8838090"/>
          </a:xfrm>
          <a:prstGeom prst="rect">
            <a:avLst/>
          </a:prstGeom>
          <a:ln w="12700">
            <a:miter lim="400000"/>
          </a:ln>
        </p:spPr>
      </p:pic>
      <p:pic>
        <p:nvPicPr>
          <p:cNvPr id="291" name="image-7.png" descr="image-7.png"/>
          <p:cNvPicPr>
            <a:picLocks noChangeAspect="1"/>
          </p:cNvPicPr>
          <p:nvPr/>
        </p:nvPicPr>
        <p:blipFill>
          <a:blip r:embed="rId3">
            <a:extLst/>
          </a:blip>
          <a:stretch>
            <a:fillRect/>
          </a:stretch>
        </p:blipFill>
        <p:spPr>
          <a:xfrm>
            <a:off x="-2325416" y="-1018504"/>
            <a:ext cx="18925246" cy="8838090"/>
          </a:xfrm>
          <a:prstGeom prst="rect">
            <a:avLst/>
          </a:prstGeom>
          <a:ln w="12700">
            <a:miter lim="400000"/>
          </a:ln>
        </p:spPr>
      </p:pic>
      <p:sp>
        <p:nvSpPr>
          <p:cNvPr id="29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6" name="Image 0" descr="Image 0"/>
          <p:cNvPicPr>
            <a:picLocks noChangeAspect="1"/>
          </p:cNvPicPr>
          <p:nvPr/>
        </p:nvPicPr>
        <p:blipFill>
          <a:blip r:embed="rId3">
            <a:extLst/>
          </a:blip>
          <a:stretch>
            <a:fillRect/>
          </a:stretch>
        </p:blipFill>
        <p:spPr>
          <a:xfrm>
            <a:off x="0" y="0"/>
            <a:ext cx="14630400" cy="2480905"/>
          </a:xfrm>
          <a:prstGeom prst="rect">
            <a:avLst/>
          </a:prstGeom>
          <a:ln w="12700">
            <a:miter lim="400000"/>
          </a:ln>
        </p:spPr>
      </p:pic>
      <p:sp>
        <p:nvSpPr>
          <p:cNvPr id="297" name="Text 0"/>
          <p:cNvSpPr txBox="1"/>
          <p:nvPr/>
        </p:nvSpPr>
        <p:spPr>
          <a:xfrm>
            <a:off x="2418171" y="3268741"/>
            <a:ext cx="9794058" cy="66292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ts val="4800"/>
              </a:lnSpc>
              <a:defRPr b="1" sz="6000">
                <a:latin typeface="Nunito Sans Bold"/>
                <a:ea typeface="Nunito Sans Bold"/>
                <a:cs typeface="Nunito Sans Bold"/>
                <a:sym typeface="Nunito Sans Bold"/>
              </a:defRPr>
            </a:lvl1pPr>
          </a:lstStyle>
          <a:p>
            <a:pPr/>
            <a:r>
              <a:t>Key Functions of SciSpace</a:t>
            </a:r>
          </a:p>
        </p:txBody>
      </p:sp>
      <p:sp>
        <p:nvSpPr>
          <p:cNvPr id="298" name="Text 1"/>
          <p:cNvSpPr txBox="1"/>
          <p:nvPr/>
        </p:nvSpPr>
        <p:spPr>
          <a:xfrm>
            <a:off x="1811846" y="4186475"/>
            <a:ext cx="11006709" cy="31825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ts val="2500"/>
              </a:lnSpc>
              <a:defRPr sz="2200">
                <a:latin typeface="Nunito Sans"/>
                <a:ea typeface="Nunito Sans"/>
                <a:cs typeface="Nunito Sans"/>
                <a:sym typeface="Nunito Sans"/>
              </a:defRPr>
            </a:lvl1pPr>
          </a:lstStyle>
          <a:p>
            <a:pPr/>
            <a:r>
              <a:t>Discover how SciSpace streamlines your research workflow with its powerful capabilities.</a:t>
            </a:r>
          </a:p>
        </p:txBody>
      </p:sp>
      <p:sp>
        <p:nvSpPr>
          <p:cNvPr id="299" name="Shape 2"/>
          <p:cNvSpPr/>
          <p:nvPr/>
        </p:nvSpPr>
        <p:spPr>
          <a:xfrm>
            <a:off x="793790" y="5024913"/>
            <a:ext cx="4215289" cy="2416732"/>
          </a:xfrm>
          <a:prstGeom prst="roundRect">
            <a:avLst>
              <a:gd name="adj" fmla="val 4540"/>
            </a:avLst>
          </a:prstGeom>
          <a:solidFill>
            <a:srgbClr val="FFFFFF"/>
          </a:solidFill>
          <a:ln w="12700">
            <a:miter lim="400000"/>
          </a:ln>
        </p:spPr>
        <p:txBody>
          <a:bodyPr lIns="45719" rIns="45719"/>
          <a:lstStyle/>
          <a:p>
            <a:pPr/>
          </a:p>
        </p:txBody>
      </p:sp>
      <p:sp>
        <p:nvSpPr>
          <p:cNvPr id="300" name="Shape 3"/>
          <p:cNvSpPr/>
          <p:nvPr/>
        </p:nvSpPr>
        <p:spPr>
          <a:xfrm>
            <a:off x="793790" y="5002053"/>
            <a:ext cx="4215289" cy="91441"/>
          </a:xfrm>
          <a:prstGeom prst="roundRect">
            <a:avLst>
              <a:gd name="adj" fmla="val 50000"/>
            </a:avLst>
          </a:prstGeom>
          <a:solidFill>
            <a:srgbClr val="337AB0"/>
          </a:solidFill>
          <a:ln w="12700">
            <a:miter lim="400000"/>
          </a:ln>
        </p:spPr>
        <p:txBody>
          <a:bodyPr lIns="45719" rIns="45719"/>
          <a:lstStyle/>
          <a:p>
            <a:pPr/>
          </a:p>
        </p:txBody>
      </p:sp>
      <p:sp>
        <p:nvSpPr>
          <p:cNvPr id="301" name="Shape 4"/>
          <p:cNvSpPr/>
          <p:nvPr/>
        </p:nvSpPr>
        <p:spPr>
          <a:xfrm>
            <a:off x="2603778" y="4727257"/>
            <a:ext cx="595314" cy="595314"/>
          </a:xfrm>
          <a:prstGeom prst="roundRect">
            <a:avLst>
              <a:gd name="adj" fmla="val 50000"/>
            </a:avLst>
          </a:prstGeom>
          <a:solidFill>
            <a:srgbClr val="337AB0"/>
          </a:solidFill>
          <a:ln w="12700">
            <a:miter lim="400000"/>
          </a:ln>
        </p:spPr>
        <p:txBody>
          <a:bodyPr lIns="45719" rIns="45719"/>
          <a:lstStyle/>
          <a:p>
            <a:pPr/>
          </a:p>
        </p:txBody>
      </p:sp>
      <p:pic>
        <p:nvPicPr>
          <p:cNvPr id="302" name="Image 1" descr="Image 1"/>
          <p:cNvPicPr>
            <a:picLocks noChangeAspect="1"/>
          </p:cNvPicPr>
          <p:nvPr/>
        </p:nvPicPr>
        <p:blipFill>
          <a:blip r:embed="rId4">
            <a:extLst/>
          </a:blip>
          <a:stretch>
            <a:fillRect/>
          </a:stretch>
        </p:blipFill>
        <p:spPr>
          <a:xfrm>
            <a:off x="2782372" y="4876086"/>
            <a:ext cx="238126" cy="297657"/>
          </a:xfrm>
          <a:prstGeom prst="rect">
            <a:avLst/>
          </a:prstGeom>
          <a:ln w="12700">
            <a:miter lim="400000"/>
          </a:ln>
        </p:spPr>
      </p:pic>
      <p:sp>
        <p:nvSpPr>
          <p:cNvPr id="303" name="Text 5"/>
          <p:cNvSpPr txBox="1"/>
          <p:nvPr/>
        </p:nvSpPr>
        <p:spPr>
          <a:xfrm>
            <a:off x="994017" y="5751943"/>
            <a:ext cx="2024051" cy="31685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2400"/>
              </a:lnSpc>
              <a:defRPr b="1" sz="2500">
                <a:solidFill>
                  <a:schemeClr val="accent2"/>
                </a:solidFill>
                <a:latin typeface="Nunito Sans Bold"/>
                <a:ea typeface="Nunito Sans Bold"/>
                <a:cs typeface="Nunito Sans Bold"/>
                <a:sym typeface="Nunito Sans Bold"/>
              </a:defRPr>
            </a:lvl1pPr>
          </a:lstStyle>
          <a:p>
            <a:pPr/>
            <a:r>
              <a:t>Summarising</a:t>
            </a:r>
          </a:p>
        </p:txBody>
      </p:sp>
      <p:sp>
        <p:nvSpPr>
          <p:cNvPr id="304" name="Text 6"/>
          <p:cNvSpPr txBox="1"/>
          <p:nvPr/>
        </p:nvSpPr>
        <p:spPr>
          <a:xfrm>
            <a:off x="1015067" y="6185210"/>
            <a:ext cx="3772854" cy="13106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ct val="110000"/>
              </a:lnSpc>
              <a:defRPr sz="2000">
                <a:latin typeface="Nunito Sans"/>
                <a:ea typeface="Nunito Sans"/>
                <a:cs typeface="Nunito Sans"/>
                <a:sym typeface="Nunito Sans"/>
              </a:defRPr>
            </a:lvl1pPr>
          </a:lstStyle>
          <a:p>
            <a:pPr/>
            <a:r>
              <a:t>Quickly condenses lengthy articles into clear, digestible key points, allowing you to grasp core concepts efficiently.</a:t>
            </a:r>
          </a:p>
        </p:txBody>
      </p:sp>
      <p:sp>
        <p:nvSpPr>
          <p:cNvPr id="305" name="Shape 7"/>
          <p:cNvSpPr/>
          <p:nvPr/>
        </p:nvSpPr>
        <p:spPr>
          <a:xfrm>
            <a:off x="5207437" y="5024913"/>
            <a:ext cx="4215408" cy="2416732"/>
          </a:xfrm>
          <a:prstGeom prst="roundRect">
            <a:avLst>
              <a:gd name="adj" fmla="val 4540"/>
            </a:avLst>
          </a:prstGeom>
          <a:solidFill>
            <a:srgbClr val="FFFFFF"/>
          </a:solidFill>
          <a:ln w="12700">
            <a:miter lim="400000"/>
          </a:ln>
        </p:spPr>
        <p:txBody>
          <a:bodyPr lIns="45719" rIns="45719"/>
          <a:lstStyle/>
          <a:p>
            <a:pPr/>
          </a:p>
        </p:txBody>
      </p:sp>
      <p:sp>
        <p:nvSpPr>
          <p:cNvPr id="306" name="Shape 8"/>
          <p:cNvSpPr/>
          <p:nvPr/>
        </p:nvSpPr>
        <p:spPr>
          <a:xfrm>
            <a:off x="5207437" y="5002053"/>
            <a:ext cx="4215408" cy="91441"/>
          </a:xfrm>
          <a:prstGeom prst="roundRect">
            <a:avLst>
              <a:gd name="adj" fmla="val 50000"/>
            </a:avLst>
          </a:prstGeom>
          <a:solidFill>
            <a:srgbClr val="337AB0"/>
          </a:solidFill>
          <a:ln w="12700">
            <a:miter lim="400000"/>
          </a:ln>
        </p:spPr>
        <p:txBody>
          <a:bodyPr lIns="45719" rIns="45719"/>
          <a:lstStyle/>
          <a:p>
            <a:pPr/>
          </a:p>
        </p:txBody>
      </p:sp>
      <p:sp>
        <p:nvSpPr>
          <p:cNvPr id="307" name="Shape 9"/>
          <p:cNvSpPr/>
          <p:nvPr/>
        </p:nvSpPr>
        <p:spPr>
          <a:xfrm>
            <a:off x="7017425" y="4727257"/>
            <a:ext cx="595314" cy="595314"/>
          </a:xfrm>
          <a:prstGeom prst="roundRect">
            <a:avLst>
              <a:gd name="adj" fmla="val 50000"/>
            </a:avLst>
          </a:prstGeom>
          <a:solidFill>
            <a:srgbClr val="337AB0"/>
          </a:solidFill>
          <a:ln w="12700">
            <a:miter lim="400000"/>
          </a:ln>
        </p:spPr>
        <p:txBody>
          <a:bodyPr lIns="45719" rIns="45719"/>
          <a:lstStyle/>
          <a:p>
            <a:pPr/>
          </a:p>
        </p:txBody>
      </p:sp>
      <p:pic>
        <p:nvPicPr>
          <p:cNvPr id="308" name="Image 2" descr="Image 2"/>
          <p:cNvPicPr>
            <a:picLocks noChangeAspect="1"/>
          </p:cNvPicPr>
          <p:nvPr/>
        </p:nvPicPr>
        <p:blipFill>
          <a:blip r:embed="rId5">
            <a:extLst/>
          </a:blip>
          <a:stretch>
            <a:fillRect/>
          </a:stretch>
        </p:blipFill>
        <p:spPr>
          <a:xfrm>
            <a:off x="7196018" y="4876086"/>
            <a:ext cx="238126" cy="297657"/>
          </a:xfrm>
          <a:prstGeom prst="rect">
            <a:avLst/>
          </a:prstGeom>
          <a:ln w="12700">
            <a:miter lim="400000"/>
          </a:ln>
        </p:spPr>
      </p:pic>
      <p:sp>
        <p:nvSpPr>
          <p:cNvPr id="309" name="Text 10"/>
          <p:cNvSpPr txBox="1"/>
          <p:nvPr/>
        </p:nvSpPr>
        <p:spPr>
          <a:xfrm>
            <a:off x="5407664" y="5751943"/>
            <a:ext cx="2041879" cy="31685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2400"/>
              </a:lnSpc>
              <a:defRPr b="1" sz="2500">
                <a:solidFill>
                  <a:schemeClr val="accent2"/>
                </a:solidFill>
                <a:latin typeface="Nunito Sans Bold"/>
                <a:ea typeface="Nunito Sans Bold"/>
                <a:cs typeface="Nunito Sans Bold"/>
                <a:sym typeface="Nunito Sans Bold"/>
              </a:defRPr>
            </a:lvl1pPr>
          </a:lstStyle>
          <a:p>
            <a:pPr/>
            <a:r>
              <a:t>Paraphrasing</a:t>
            </a:r>
          </a:p>
        </p:txBody>
      </p:sp>
      <p:sp>
        <p:nvSpPr>
          <p:cNvPr id="310" name="Text 11"/>
          <p:cNvSpPr txBox="1"/>
          <p:nvPr/>
        </p:nvSpPr>
        <p:spPr>
          <a:xfrm>
            <a:off x="5428713" y="6185210"/>
            <a:ext cx="3772974" cy="13106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ct val="110000"/>
              </a:lnSpc>
              <a:defRPr sz="2000">
                <a:latin typeface="Nunito Sans"/>
                <a:ea typeface="Nunito Sans"/>
                <a:cs typeface="Nunito Sans"/>
                <a:sym typeface="Nunito Sans"/>
              </a:defRPr>
            </a:lvl1pPr>
          </a:lstStyle>
          <a:p>
            <a:pPr/>
            <a:r>
              <a:t>Restates complex academic sentences into simpler, reader-friendly language, enhancing comprehension and accessibility.</a:t>
            </a:r>
          </a:p>
        </p:txBody>
      </p:sp>
      <p:sp>
        <p:nvSpPr>
          <p:cNvPr id="311" name="Shape 12"/>
          <p:cNvSpPr/>
          <p:nvPr/>
        </p:nvSpPr>
        <p:spPr>
          <a:xfrm>
            <a:off x="9621202" y="5024913"/>
            <a:ext cx="4215290" cy="2416732"/>
          </a:xfrm>
          <a:prstGeom prst="roundRect">
            <a:avLst>
              <a:gd name="adj" fmla="val 4540"/>
            </a:avLst>
          </a:prstGeom>
          <a:solidFill>
            <a:srgbClr val="FFFFFF"/>
          </a:solidFill>
          <a:ln w="12700">
            <a:miter lim="400000"/>
          </a:ln>
        </p:spPr>
        <p:txBody>
          <a:bodyPr lIns="45719" rIns="45719"/>
          <a:lstStyle/>
          <a:p>
            <a:pPr/>
          </a:p>
        </p:txBody>
      </p:sp>
      <p:sp>
        <p:nvSpPr>
          <p:cNvPr id="312" name="Shape 13"/>
          <p:cNvSpPr/>
          <p:nvPr/>
        </p:nvSpPr>
        <p:spPr>
          <a:xfrm>
            <a:off x="9621202" y="5002053"/>
            <a:ext cx="4215290" cy="91441"/>
          </a:xfrm>
          <a:prstGeom prst="roundRect">
            <a:avLst>
              <a:gd name="adj" fmla="val 50000"/>
            </a:avLst>
          </a:prstGeom>
          <a:solidFill>
            <a:srgbClr val="337AB0"/>
          </a:solidFill>
          <a:ln w="12700">
            <a:miter lim="400000"/>
          </a:ln>
        </p:spPr>
        <p:txBody>
          <a:bodyPr lIns="45719" rIns="45719"/>
          <a:lstStyle/>
          <a:p>
            <a:pPr/>
          </a:p>
        </p:txBody>
      </p:sp>
      <p:sp>
        <p:nvSpPr>
          <p:cNvPr id="313" name="Shape 14"/>
          <p:cNvSpPr/>
          <p:nvPr/>
        </p:nvSpPr>
        <p:spPr>
          <a:xfrm>
            <a:off x="11431190" y="4727257"/>
            <a:ext cx="595314" cy="595314"/>
          </a:xfrm>
          <a:prstGeom prst="roundRect">
            <a:avLst>
              <a:gd name="adj" fmla="val 50000"/>
            </a:avLst>
          </a:prstGeom>
          <a:solidFill>
            <a:srgbClr val="337AB0"/>
          </a:solidFill>
          <a:ln w="12700">
            <a:miter lim="400000"/>
          </a:ln>
        </p:spPr>
        <p:txBody>
          <a:bodyPr lIns="45719" rIns="45719"/>
          <a:lstStyle/>
          <a:p>
            <a:pPr/>
          </a:p>
        </p:txBody>
      </p:sp>
      <p:pic>
        <p:nvPicPr>
          <p:cNvPr id="314" name="Image 3" descr="Image 3"/>
          <p:cNvPicPr>
            <a:picLocks noChangeAspect="1"/>
          </p:cNvPicPr>
          <p:nvPr/>
        </p:nvPicPr>
        <p:blipFill>
          <a:blip r:embed="rId6">
            <a:extLst/>
          </a:blip>
          <a:stretch>
            <a:fillRect/>
          </a:stretch>
        </p:blipFill>
        <p:spPr>
          <a:xfrm>
            <a:off x="11609784" y="4876086"/>
            <a:ext cx="238126" cy="297657"/>
          </a:xfrm>
          <a:prstGeom prst="rect">
            <a:avLst/>
          </a:prstGeom>
          <a:ln w="12700">
            <a:miter lim="400000"/>
          </a:ln>
        </p:spPr>
      </p:pic>
      <p:sp>
        <p:nvSpPr>
          <p:cNvPr id="315" name="Text 15"/>
          <p:cNvSpPr txBox="1"/>
          <p:nvPr/>
        </p:nvSpPr>
        <p:spPr>
          <a:xfrm>
            <a:off x="9821430" y="5751943"/>
            <a:ext cx="2576886" cy="31685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2400"/>
              </a:lnSpc>
              <a:defRPr b="1" sz="2500">
                <a:solidFill>
                  <a:schemeClr val="accent2"/>
                </a:solidFill>
                <a:latin typeface="Nunito Sans Bold"/>
                <a:ea typeface="Nunito Sans Bold"/>
                <a:cs typeface="Nunito Sans Bold"/>
                <a:sym typeface="Nunito Sans Bold"/>
              </a:defRPr>
            </a:lvl1pPr>
          </a:lstStyle>
          <a:p>
            <a:pPr/>
            <a:r>
              <a:t>Citation Analysis</a:t>
            </a:r>
          </a:p>
        </p:txBody>
      </p:sp>
      <p:sp>
        <p:nvSpPr>
          <p:cNvPr id="316" name="Text 16"/>
          <p:cNvSpPr txBox="1"/>
          <p:nvPr/>
        </p:nvSpPr>
        <p:spPr>
          <a:xfrm>
            <a:off x="9842479" y="6185210"/>
            <a:ext cx="3772854" cy="164592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ct val="110000"/>
              </a:lnSpc>
              <a:defRPr sz="2000">
                <a:latin typeface="Nunito Sans"/>
                <a:ea typeface="Nunito Sans"/>
                <a:cs typeface="Nunito Sans"/>
                <a:sym typeface="Nunito Sans"/>
              </a:defRPr>
            </a:lvl1pPr>
          </a:lstStyle>
          <a:p>
            <a:pPr/>
            <a:r>
              <a:t>Intelligently tracks references and highlights influential studies, helping you navigate the academic landscape and identify critical works.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0" name="Image 0" descr="Image 0"/>
          <p:cNvPicPr>
            <a:picLocks noChangeAspect="1"/>
          </p:cNvPicPr>
          <p:nvPr/>
        </p:nvPicPr>
        <p:blipFill>
          <a:blip r:embed="rId3">
            <a:extLst/>
          </a:blip>
          <a:stretch>
            <a:fillRect/>
          </a:stretch>
        </p:blipFill>
        <p:spPr>
          <a:xfrm>
            <a:off x="0" y="0"/>
            <a:ext cx="14630400" cy="1794154"/>
          </a:xfrm>
          <a:prstGeom prst="rect">
            <a:avLst/>
          </a:prstGeom>
          <a:ln w="12700">
            <a:miter lim="400000"/>
          </a:ln>
        </p:spPr>
      </p:pic>
      <p:sp>
        <p:nvSpPr>
          <p:cNvPr id="321" name="Text 0"/>
          <p:cNvSpPr txBox="1"/>
          <p:nvPr/>
        </p:nvSpPr>
        <p:spPr>
          <a:xfrm>
            <a:off x="765452" y="2320408"/>
            <a:ext cx="8881419" cy="46659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3500"/>
              </a:lnSpc>
              <a:defRPr b="1" sz="3800">
                <a:latin typeface="Nunito Sans Bold"/>
                <a:ea typeface="Nunito Sans Bold"/>
                <a:cs typeface="Nunito Sans Bold"/>
                <a:sym typeface="Nunito Sans Bold"/>
              </a:defRPr>
            </a:lvl1pPr>
          </a:lstStyle>
          <a:p>
            <a:pPr/>
            <a:r>
              <a:t>Group Activity – Comparative Analysis</a:t>
            </a:r>
          </a:p>
        </p:txBody>
      </p:sp>
      <p:sp>
        <p:nvSpPr>
          <p:cNvPr id="322" name="Text 1"/>
          <p:cNvSpPr txBox="1"/>
          <p:nvPr/>
        </p:nvSpPr>
        <p:spPr>
          <a:xfrm>
            <a:off x="765452" y="2984182"/>
            <a:ext cx="13535318" cy="2266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1800"/>
              </a:lnSpc>
              <a:defRPr sz="1500">
                <a:latin typeface="Nunito Sans"/>
                <a:ea typeface="Nunito Sans"/>
                <a:cs typeface="Nunito Sans"/>
                <a:sym typeface="Nunito Sans"/>
              </a:defRPr>
            </a:lvl1pPr>
          </a:lstStyle>
          <a:p>
            <a:pPr/>
            <a:r>
              <a:t>This hands-on group activity challenges you to apply the tools and techniques learned to conduct a comparative analysis of academic research in administration.</a:t>
            </a:r>
          </a:p>
        </p:txBody>
      </p:sp>
      <p:sp>
        <p:nvSpPr>
          <p:cNvPr id="323" name="Shape 2"/>
          <p:cNvSpPr/>
          <p:nvPr/>
        </p:nvSpPr>
        <p:spPr>
          <a:xfrm>
            <a:off x="802649" y="3469859"/>
            <a:ext cx="13460924" cy="48035"/>
          </a:xfrm>
          <a:prstGeom prst="rect">
            <a:avLst/>
          </a:prstGeom>
          <a:solidFill>
            <a:srgbClr val="337AB0"/>
          </a:solidFill>
          <a:ln w="12700">
            <a:miter lim="400000"/>
          </a:ln>
        </p:spPr>
        <p:txBody>
          <a:bodyPr lIns="45719" rIns="45719"/>
          <a:lstStyle/>
          <a:p>
            <a:pPr/>
          </a:p>
        </p:txBody>
      </p:sp>
      <p:sp>
        <p:nvSpPr>
          <p:cNvPr id="324" name="Text 3"/>
          <p:cNvSpPr txBox="1"/>
          <p:nvPr/>
        </p:nvSpPr>
        <p:spPr>
          <a:xfrm>
            <a:off x="765452" y="4200755"/>
            <a:ext cx="2744851" cy="406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ct val="110000"/>
              </a:lnSpc>
              <a:defRPr b="1" sz="2700">
                <a:solidFill>
                  <a:schemeClr val="accent2"/>
                </a:solidFill>
                <a:latin typeface="Nunito Sans Bold"/>
                <a:ea typeface="Nunito Sans Bold"/>
                <a:cs typeface="Nunito Sans Bold"/>
                <a:sym typeface="Nunito Sans Bold"/>
              </a:defRPr>
            </a:lvl1pPr>
          </a:lstStyle>
          <a:p>
            <a:pPr/>
            <a:r>
              <a:t>1. Select Articles</a:t>
            </a:r>
          </a:p>
        </p:txBody>
      </p:sp>
      <p:sp>
        <p:nvSpPr>
          <p:cNvPr id="325" name="Text 4"/>
          <p:cNvSpPr txBox="1"/>
          <p:nvPr/>
        </p:nvSpPr>
        <p:spPr>
          <a:xfrm>
            <a:off x="765453" y="4827559"/>
            <a:ext cx="3276182" cy="298704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110000"/>
              </a:lnSpc>
              <a:defRPr sz="2000">
                <a:latin typeface="Nunito Sans"/>
                <a:ea typeface="Nunito Sans"/>
                <a:cs typeface="Nunito Sans"/>
                <a:sym typeface="Nunito Sans"/>
              </a:defRPr>
            </a:pPr>
            <a:r>
              <a:t>Each group will carefully select 2-3 pertinent research articles, specifically focusing on various aspects of academic administration. such as </a:t>
            </a:r>
            <a:r>
              <a:rPr>
                <a:solidFill>
                  <a:schemeClr val="accent1"/>
                </a:solidFill>
              </a:rPr>
              <a:t>curriculum management, quality assurance, or leadership in education.</a:t>
            </a:r>
          </a:p>
        </p:txBody>
      </p:sp>
      <p:pic>
        <p:nvPicPr>
          <p:cNvPr id="326" name="Image 2" descr="Image 2"/>
          <p:cNvPicPr>
            <a:picLocks noChangeAspect="1"/>
          </p:cNvPicPr>
          <p:nvPr/>
        </p:nvPicPr>
        <p:blipFill>
          <a:blip r:embed="rId4">
            <a:extLst/>
          </a:blip>
          <a:stretch>
            <a:fillRect/>
          </a:stretch>
        </p:blipFill>
        <p:spPr>
          <a:xfrm>
            <a:off x="5943909" y="3805184"/>
            <a:ext cx="1539114" cy="1368057"/>
          </a:xfrm>
          <a:prstGeom prst="rect">
            <a:avLst/>
          </a:prstGeom>
          <a:ln w="12700">
            <a:miter lim="400000"/>
          </a:ln>
        </p:spPr>
      </p:pic>
      <p:sp>
        <p:nvSpPr>
          <p:cNvPr id="327" name="Text 7"/>
          <p:cNvSpPr txBox="1"/>
          <p:nvPr/>
        </p:nvSpPr>
        <p:spPr>
          <a:xfrm>
            <a:off x="4352730" y="5460531"/>
            <a:ext cx="5060355" cy="368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ct val="110000"/>
              </a:lnSpc>
              <a:defRPr b="1" sz="2400">
                <a:solidFill>
                  <a:schemeClr val="accent2"/>
                </a:solidFill>
                <a:latin typeface="Nunito Sans Bold"/>
                <a:ea typeface="Nunito Sans Bold"/>
                <a:cs typeface="Nunito Sans Bold"/>
                <a:sym typeface="Nunito Sans Bold"/>
              </a:defRPr>
            </a:lvl1pPr>
          </a:lstStyle>
          <a:p>
            <a:pPr/>
            <a:r>
              <a:t>2. Utilise SciSpace for Comparison</a:t>
            </a:r>
          </a:p>
        </p:txBody>
      </p:sp>
      <p:sp>
        <p:nvSpPr>
          <p:cNvPr id="328" name="Text 8"/>
          <p:cNvSpPr txBox="1"/>
          <p:nvPr/>
        </p:nvSpPr>
        <p:spPr>
          <a:xfrm>
            <a:off x="4352730" y="6029479"/>
            <a:ext cx="4721474" cy="178308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sz="2200">
                <a:latin typeface="Nunito Sans"/>
                <a:ea typeface="Nunito Sans"/>
                <a:cs typeface="Nunito Sans"/>
                <a:sym typeface="Nunito Sans"/>
              </a:defRPr>
            </a:lvl1pPr>
          </a:lstStyle>
          <a:p>
            <a:pPr/>
            <a:r>
              <a:t>Leverage SciSpace's powerful features to efficiently extract, summarise, and compare the key findings, methodologies, and themes across your chosen articles.</a:t>
            </a:r>
          </a:p>
        </p:txBody>
      </p:sp>
      <p:sp>
        <p:nvSpPr>
          <p:cNvPr id="329" name="Text 10"/>
          <p:cNvSpPr txBox="1"/>
          <p:nvPr/>
        </p:nvSpPr>
        <p:spPr>
          <a:xfrm>
            <a:off x="9843879" y="4200755"/>
            <a:ext cx="4255419" cy="406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ct val="110000"/>
              </a:lnSpc>
              <a:defRPr b="1" sz="2700">
                <a:solidFill>
                  <a:schemeClr val="accent2"/>
                </a:solidFill>
                <a:latin typeface="Nunito Sans Bold"/>
                <a:ea typeface="Nunito Sans Bold"/>
                <a:cs typeface="Nunito Sans Bold"/>
                <a:sym typeface="Nunito Sans Bold"/>
              </a:defRPr>
            </a:lvl1pPr>
          </a:lstStyle>
          <a:p>
            <a:pPr/>
            <a:r>
              <a:t>3. Draft Comparison Table</a:t>
            </a:r>
          </a:p>
        </p:txBody>
      </p:sp>
      <p:sp>
        <p:nvSpPr>
          <p:cNvPr id="330" name="Text 11"/>
          <p:cNvSpPr txBox="1"/>
          <p:nvPr/>
        </p:nvSpPr>
        <p:spPr>
          <a:xfrm>
            <a:off x="9916630" y="4787672"/>
            <a:ext cx="4255419" cy="2311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lnSpc>
                <a:spcPct val="110000"/>
              </a:lnSpc>
              <a:defRPr sz="2300">
                <a:latin typeface="Nunito Sans"/>
                <a:ea typeface="Nunito Sans"/>
                <a:cs typeface="Nunito Sans"/>
                <a:sym typeface="Nunito Sans"/>
              </a:defRPr>
            </a:lvl1pPr>
          </a:lstStyle>
          <a:p>
            <a:pPr/>
            <a:r>
              <a:t>Develop a comprehensive comparison table that clearly outlines each article's core theme, research methods, primary findings, and identified research gaps.</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334" name="Table 1"/>
          <p:cNvGraphicFramePr/>
          <p:nvPr/>
        </p:nvGraphicFramePr>
        <p:xfrm>
          <a:off x="1226770" y="1663153"/>
          <a:ext cx="12886693" cy="5828453"/>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2524007"/>
                <a:gridCol w="2296199"/>
                <a:gridCol w="2309143"/>
                <a:gridCol w="3002404"/>
                <a:gridCol w="2742237"/>
              </a:tblGrid>
              <a:tr h="398640">
                <a:tc>
                  <a:txBody>
                    <a:bodyPr/>
                    <a:lstStyle/>
                    <a:p>
                      <a:pPr algn="ctr" defTabSz="457200">
                        <a:defRPr sz="1800"/>
                      </a:pPr>
                      <a:r>
                        <a:rPr b="1" sz="1900">
                          <a:latin typeface="Times Roman"/>
                          <a:ea typeface="Times Roman"/>
                          <a:cs typeface="Times Roman"/>
                          <a:sym typeface="Times Roman"/>
                        </a:rPr>
                        <a:t>Article</a:t>
                      </a:r>
                    </a:p>
                  </a:txBody>
                  <a:tcPr marL="12700" marR="12700" marT="12700" marB="12700" anchor="ctr" anchorCtr="0" horzOverflow="overflow"/>
                </a:tc>
                <a:tc>
                  <a:txBody>
                    <a:bodyPr/>
                    <a:lstStyle/>
                    <a:p>
                      <a:pPr algn="ctr" defTabSz="457200">
                        <a:defRPr sz="1800"/>
                      </a:pPr>
                      <a:r>
                        <a:rPr b="1" sz="1900">
                          <a:latin typeface="Times Roman"/>
                          <a:ea typeface="Times Roman"/>
                          <a:cs typeface="Times Roman"/>
                          <a:sym typeface="Times Roman"/>
                        </a:rPr>
                        <a:t>Core Theme</a:t>
                      </a:r>
                    </a:p>
                  </a:txBody>
                  <a:tcPr marL="12700" marR="12700" marT="12700" marB="12700" anchor="ctr" anchorCtr="0" horzOverflow="overflow"/>
                </a:tc>
                <a:tc>
                  <a:txBody>
                    <a:bodyPr/>
                    <a:lstStyle/>
                    <a:p>
                      <a:pPr algn="ctr" defTabSz="457200">
                        <a:defRPr sz="1800"/>
                      </a:pPr>
                      <a:r>
                        <a:rPr b="1" sz="1900">
                          <a:latin typeface="Times Roman"/>
                          <a:ea typeface="Times Roman"/>
                          <a:cs typeface="Times Roman"/>
                          <a:sym typeface="Times Roman"/>
                        </a:rPr>
                        <a:t>Methods Used</a:t>
                      </a:r>
                    </a:p>
                  </a:txBody>
                  <a:tcPr marL="12700" marR="12700" marT="12700" marB="12700" anchor="ctr" anchorCtr="0" horzOverflow="overflow"/>
                </a:tc>
                <a:tc>
                  <a:txBody>
                    <a:bodyPr/>
                    <a:lstStyle/>
                    <a:p>
                      <a:pPr algn="ctr" defTabSz="457200">
                        <a:defRPr sz="1800"/>
                      </a:pPr>
                      <a:r>
                        <a:rPr b="1" sz="1900">
                          <a:latin typeface="Times Roman"/>
                          <a:ea typeface="Times Roman"/>
                          <a:cs typeface="Times Roman"/>
                          <a:sym typeface="Times Roman"/>
                        </a:rPr>
                        <a:t>Primary Findings</a:t>
                      </a:r>
                    </a:p>
                  </a:txBody>
                  <a:tcPr marL="12700" marR="12700" marT="12700" marB="12700" anchor="ctr" anchorCtr="0" horzOverflow="overflow"/>
                </a:tc>
                <a:tc>
                  <a:txBody>
                    <a:bodyPr/>
                    <a:lstStyle/>
                    <a:p>
                      <a:pPr algn="ctr" defTabSz="457200">
                        <a:defRPr sz="1800"/>
                      </a:pPr>
                      <a:r>
                        <a:rPr b="1" sz="1900">
                          <a:latin typeface="Times Roman"/>
                          <a:ea typeface="Times Roman"/>
                          <a:cs typeface="Times Roman"/>
                          <a:sym typeface="Times Roman"/>
                        </a:rPr>
                        <a:t>Research Gaps</a:t>
                      </a:r>
                    </a:p>
                  </a:txBody>
                  <a:tcPr marL="12700" marR="12700" marT="12700" marB="12700" anchor="ctr" anchorCtr="0" horzOverflow="overflow"/>
                </a:tc>
              </a:tr>
              <a:tr h="1809213">
                <a:tc>
                  <a:txBody>
                    <a:bodyPr/>
                    <a:lstStyle/>
                    <a:p>
                      <a:pPr algn="l" defTabSz="457200">
                        <a:defRPr i="1" sz="1900">
                          <a:latin typeface="Times Roman"/>
                          <a:ea typeface="Times Roman"/>
                          <a:cs typeface="Times Roman"/>
                          <a:sym typeface="Times Roman"/>
                        </a:defRPr>
                      </a:pPr>
                      <a:r>
                        <a:rPr i="0"/>
                        <a:t>Smith (2020) </a:t>
                      </a:r>
                      <a:r>
                        <a:t>Academic Leadership and Curriculum Management</a:t>
                      </a:r>
                    </a:p>
                  </a:txBody>
                  <a:tcPr marL="12700" marR="12700" marT="12700" marB="12700" anchor="ctr" anchorCtr="0" horzOverflow="overflow"/>
                </a:tc>
                <a:tc>
                  <a:txBody>
                    <a:bodyPr/>
                    <a:lstStyle/>
                    <a:p>
                      <a:pPr algn="l" defTabSz="457200">
                        <a:defRPr sz="1800"/>
                      </a:pPr>
                      <a:r>
                        <a:rPr sz="1900">
                          <a:latin typeface="Times Roman"/>
                          <a:ea typeface="Times Roman"/>
                          <a:cs typeface="Times Roman"/>
                          <a:sym typeface="Times Roman"/>
                        </a:rPr>
                        <a:t>Role of academic leaders in curriculum design and management</a:t>
                      </a:r>
                    </a:p>
                  </a:txBody>
                  <a:tcPr marL="12700" marR="12700" marT="12700" marB="12700" anchor="ctr" anchorCtr="0" horzOverflow="overflow"/>
                </a:tc>
                <a:tc>
                  <a:txBody>
                    <a:bodyPr/>
                    <a:lstStyle/>
                    <a:p>
                      <a:pPr algn="l" defTabSz="457200">
                        <a:defRPr sz="1800"/>
                      </a:pPr>
                      <a:r>
                        <a:rPr sz="1900">
                          <a:latin typeface="Times Roman"/>
                          <a:ea typeface="Times Roman"/>
                          <a:cs typeface="Times Roman"/>
                          <a:sym typeface="Times Roman"/>
                        </a:rPr>
                        <a:t>Qualitative study using interviews with 20 school administrators</a:t>
                      </a:r>
                    </a:p>
                  </a:txBody>
                  <a:tcPr marL="12700" marR="12700" marT="12700" marB="12700" anchor="ctr" anchorCtr="0" horzOverflow="overflow"/>
                </a:tc>
                <a:tc>
                  <a:txBody>
                    <a:bodyPr/>
                    <a:lstStyle/>
                    <a:p>
                      <a:pPr algn="l" defTabSz="457200">
                        <a:defRPr sz="1800"/>
                      </a:pPr>
                      <a:r>
                        <a:rPr sz="1900">
                          <a:latin typeface="Times Roman"/>
                          <a:ea typeface="Times Roman"/>
                          <a:cs typeface="Times Roman"/>
                          <a:sym typeface="Times Roman"/>
                        </a:rPr>
                        <a:t>Strong leadership positively influences curriculum alignment with educational goals</a:t>
                      </a:r>
                    </a:p>
                  </a:txBody>
                  <a:tcPr marL="12700" marR="12700" marT="12700" marB="12700" anchor="ctr" anchorCtr="0" horzOverflow="overflow"/>
                </a:tc>
                <a:tc>
                  <a:txBody>
                    <a:bodyPr/>
                    <a:lstStyle/>
                    <a:p>
                      <a:pPr algn="l" defTabSz="457200">
                        <a:defRPr sz="1800"/>
                      </a:pPr>
                      <a:r>
                        <a:rPr sz="1900">
                          <a:latin typeface="Times Roman"/>
                          <a:ea typeface="Times Roman"/>
                          <a:cs typeface="Times Roman"/>
                          <a:sym typeface="Times Roman"/>
                        </a:rPr>
                        <a:t>Limited sample size, lacks quantitative data to generalize findings</a:t>
                      </a:r>
                    </a:p>
                  </a:txBody>
                  <a:tcPr marL="12700" marR="12700" marT="12700" marB="12700" anchor="ctr" anchorCtr="0" horzOverflow="overflow"/>
                </a:tc>
              </a:tr>
              <a:tr h="1809213">
                <a:tc>
                  <a:txBody>
                    <a:bodyPr/>
                    <a:lstStyle/>
                    <a:p>
                      <a:pPr algn="l" defTabSz="457200">
                        <a:defRPr i="1" sz="1900">
                          <a:latin typeface="Times Roman"/>
                          <a:ea typeface="Times Roman"/>
                          <a:cs typeface="Times Roman"/>
                          <a:sym typeface="Times Roman"/>
                        </a:defRPr>
                      </a:pPr>
                      <a:r>
                        <a:rPr i="0"/>
                        <a:t>Chen &amp; Li (2021) </a:t>
                      </a:r>
                      <a:r>
                        <a:t>Technology Integration in Academic Administration</a:t>
                      </a:r>
                    </a:p>
                  </a:txBody>
                  <a:tcPr marL="12700" marR="12700" marT="12700" marB="12700" anchor="ctr" anchorCtr="0" horzOverflow="overflow"/>
                </a:tc>
                <a:tc>
                  <a:txBody>
                    <a:bodyPr/>
                    <a:lstStyle/>
                    <a:p>
                      <a:pPr algn="l" defTabSz="457200">
                        <a:defRPr sz="1800"/>
                      </a:pPr>
                      <a:r>
                        <a:rPr sz="1900">
                          <a:latin typeface="Times Roman"/>
                          <a:ea typeface="Times Roman"/>
                          <a:cs typeface="Times Roman"/>
                          <a:sym typeface="Times Roman"/>
                        </a:rPr>
                        <a:t>Use of digital tools for administrative efficiency</a:t>
                      </a:r>
                    </a:p>
                  </a:txBody>
                  <a:tcPr marL="12700" marR="12700" marT="12700" marB="12700" anchor="ctr" anchorCtr="0" horzOverflow="overflow"/>
                </a:tc>
                <a:tc>
                  <a:txBody>
                    <a:bodyPr/>
                    <a:lstStyle/>
                    <a:p>
                      <a:pPr algn="l" defTabSz="457200">
                        <a:defRPr sz="1800"/>
                      </a:pPr>
                      <a:r>
                        <a:rPr sz="1900">
                          <a:latin typeface="Times Roman"/>
                          <a:ea typeface="Times Roman"/>
                          <a:cs typeface="Times Roman"/>
                          <a:sym typeface="Times Roman"/>
                        </a:rPr>
                        <a:t>Mixed-methods: survey of 150 teachers + case studies</a:t>
                      </a:r>
                    </a:p>
                  </a:txBody>
                  <a:tcPr marL="12700" marR="12700" marT="12700" marB="12700" anchor="ctr" anchorCtr="0" horzOverflow="overflow"/>
                </a:tc>
                <a:tc>
                  <a:txBody>
                    <a:bodyPr/>
                    <a:lstStyle/>
                    <a:p>
                      <a:pPr algn="l" defTabSz="457200">
                        <a:defRPr sz="1800"/>
                      </a:pPr>
                      <a:r>
                        <a:rPr sz="1900">
                          <a:latin typeface="Times Roman"/>
                          <a:ea typeface="Times Roman"/>
                          <a:cs typeface="Times Roman"/>
                          <a:sym typeface="Times Roman"/>
                        </a:rPr>
                        <a:t>Technology use improved efficiency and reduced administrative workload</a:t>
                      </a:r>
                    </a:p>
                  </a:txBody>
                  <a:tcPr marL="12700" marR="12700" marT="12700" marB="12700" anchor="ctr" anchorCtr="0" horzOverflow="overflow"/>
                </a:tc>
                <a:tc>
                  <a:txBody>
                    <a:bodyPr/>
                    <a:lstStyle/>
                    <a:p>
                      <a:pPr algn="l" defTabSz="457200">
                        <a:defRPr sz="1800"/>
                      </a:pPr>
                      <a:r>
                        <a:rPr sz="1900">
                          <a:latin typeface="Times Roman"/>
                          <a:ea typeface="Times Roman"/>
                          <a:cs typeface="Times Roman"/>
                          <a:sym typeface="Times Roman"/>
                        </a:rPr>
                        <a:t>Did not explore long-term sustainability or training needs</a:t>
                      </a:r>
                    </a:p>
                  </a:txBody>
                  <a:tcPr marL="12700" marR="12700" marT="12700" marB="12700" anchor="ctr" anchorCtr="0" horzOverflow="overflow"/>
                </a:tc>
              </a:tr>
              <a:tr h="1809213">
                <a:tc>
                  <a:txBody>
                    <a:bodyPr/>
                    <a:lstStyle/>
                    <a:p>
                      <a:pPr algn="l" defTabSz="457200">
                        <a:defRPr i="1" sz="1900">
                          <a:latin typeface="Times Roman"/>
                          <a:ea typeface="Times Roman"/>
                          <a:cs typeface="Times Roman"/>
                          <a:sym typeface="Times Roman"/>
                        </a:defRPr>
                      </a:pPr>
                      <a:r>
                        <a:rPr i="0"/>
                        <a:t>Ahmed (2022) </a:t>
                      </a:r>
                      <a:r>
                        <a:t>Quality Assurance in Higher Education</a:t>
                      </a:r>
                    </a:p>
                  </a:txBody>
                  <a:tcPr marL="12700" marR="12700" marT="12700" marB="12700" anchor="ctr" anchorCtr="0" horzOverflow="overflow"/>
                </a:tc>
                <a:tc>
                  <a:txBody>
                    <a:bodyPr/>
                    <a:lstStyle/>
                    <a:p>
                      <a:pPr algn="l" defTabSz="457200">
                        <a:defRPr sz="1800"/>
                      </a:pPr>
                      <a:r>
                        <a:rPr sz="1900">
                          <a:latin typeface="Times Roman"/>
                          <a:ea typeface="Times Roman"/>
                          <a:cs typeface="Times Roman"/>
                          <a:sym typeface="Times Roman"/>
                        </a:rPr>
                        <a:t>Internal quality assurance systems in universities</a:t>
                      </a:r>
                    </a:p>
                  </a:txBody>
                  <a:tcPr marL="12700" marR="12700" marT="12700" marB="12700" anchor="ctr" anchorCtr="0" horzOverflow="overflow"/>
                </a:tc>
                <a:tc>
                  <a:txBody>
                    <a:bodyPr/>
                    <a:lstStyle/>
                    <a:p>
                      <a:pPr algn="l" defTabSz="457200">
                        <a:defRPr sz="1800"/>
                      </a:pPr>
                      <a:r>
                        <a:rPr sz="1900">
                          <a:latin typeface="Times Roman"/>
                          <a:ea typeface="Times Roman"/>
                          <a:cs typeface="Times Roman"/>
                          <a:sym typeface="Times Roman"/>
                        </a:rPr>
                        <a:t>Document analysis of institutional reports</a:t>
                      </a:r>
                    </a:p>
                  </a:txBody>
                  <a:tcPr marL="12700" marR="12700" marT="12700" marB="12700" anchor="ctr" anchorCtr="0" horzOverflow="overflow"/>
                </a:tc>
                <a:tc>
                  <a:txBody>
                    <a:bodyPr/>
                    <a:lstStyle/>
                    <a:p>
                      <a:pPr algn="l" defTabSz="457200">
                        <a:defRPr sz="1800"/>
                      </a:pPr>
                      <a:r>
                        <a:rPr sz="1900">
                          <a:latin typeface="Times Roman"/>
                          <a:ea typeface="Times Roman"/>
                          <a:cs typeface="Times Roman"/>
                          <a:sym typeface="Times Roman"/>
                        </a:rPr>
                        <a:t>Identified key indicators for effective quality assurance frameworks</a:t>
                      </a:r>
                    </a:p>
                  </a:txBody>
                  <a:tcPr marL="12700" marR="12700" marT="12700" marB="12700" anchor="ctr" anchorCtr="0" horzOverflow="overflow"/>
                </a:tc>
                <a:tc>
                  <a:txBody>
                    <a:bodyPr/>
                    <a:lstStyle/>
                    <a:p>
                      <a:pPr algn="l" defTabSz="457200">
                        <a:defRPr sz="1800"/>
                      </a:pPr>
                      <a:r>
                        <a:rPr sz="1900">
                          <a:latin typeface="Times Roman"/>
                          <a:ea typeface="Times Roman"/>
                          <a:cs typeface="Times Roman"/>
                          <a:sym typeface="Times Roman"/>
                        </a:rPr>
                        <a:t>No consideration of student perspectives or external accreditation challenges</a:t>
                      </a:r>
                    </a:p>
                  </a:txBody>
                  <a:tcPr marL="12700" marR="12700" marT="12700" marB="12700" anchor="ctr" anchorCtr="0" horzOverflow="overflow"/>
                </a:tc>
              </a:tr>
            </a:tbl>
          </a:graphicData>
        </a:graphic>
      </p:graphicFrame>
      <p:sp>
        <p:nvSpPr>
          <p:cNvPr id="335" name="Text 0"/>
          <p:cNvSpPr txBox="1"/>
          <p:nvPr/>
        </p:nvSpPr>
        <p:spPr>
          <a:xfrm>
            <a:off x="1742876" y="703668"/>
            <a:ext cx="11144648" cy="59028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ts val="4200"/>
              </a:lnSpc>
              <a:defRPr b="1" sz="5600">
                <a:latin typeface="Nunito Sans Bold"/>
                <a:ea typeface="Nunito Sans Bold"/>
                <a:cs typeface="Nunito Sans Bold"/>
                <a:sym typeface="Nunito Sans Bold"/>
              </a:defRPr>
            </a:lvl1pPr>
          </a:lstStyle>
          <a:p>
            <a:pPr/>
            <a:r>
              <a:t>Example Draft Comparison Table</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9" name="Image 0" descr="Image 0"/>
          <p:cNvPicPr>
            <a:picLocks noChangeAspect="1"/>
          </p:cNvPicPr>
          <p:nvPr/>
        </p:nvPicPr>
        <p:blipFill>
          <a:blip r:embed="rId3">
            <a:extLst/>
          </a:blip>
          <a:stretch>
            <a:fillRect/>
          </a:stretch>
        </p:blipFill>
        <p:spPr>
          <a:xfrm>
            <a:off x="0" y="0"/>
            <a:ext cx="5486400" cy="8229600"/>
          </a:xfrm>
          <a:prstGeom prst="rect">
            <a:avLst/>
          </a:prstGeom>
          <a:ln w="12700">
            <a:miter lim="400000"/>
          </a:ln>
        </p:spPr>
      </p:pic>
      <p:sp>
        <p:nvSpPr>
          <p:cNvPr id="340" name="Text 0"/>
          <p:cNvSpPr txBox="1"/>
          <p:nvPr/>
        </p:nvSpPr>
        <p:spPr>
          <a:xfrm>
            <a:off x="6285303" y="851715"/>
            <a:ext cx="7546195" cy="6015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ts val="4800"/>
              </a:lnSpc>
              <a:defRPr b="1" sz="3900">
                <a:latin typeface="Nunito Sans Bold"/>
                <a:ea typeface="Nunito Sans Bold"/>
                <a:cs typeface="Nunito Sans Bold"/>
                <a:sym typeface="Nunito Sans Bold"/>
              </a:defRPr>
            </a:lvl1pPr>
          </a:lstStyle>
          <a:p>
            <a:pPr/>
            <a:r>
              <a:t>Key Takeaways &amp; Future Impact</a:t>
            </a:r>
          </a:p>
        </p:txBody>
      </p:sp>
      <p:sp>
        <p:nvSpPr>
          <p:cNvPr id="341" name="Text 1"/>
          <p:cNvSpPr txBox="1"/>
          <p:nvPr/>
        </p:nvSpPr>
        <p:spPr>
          <a:xfrm>
            <a:off x="6280189" y="2107725"/>
            <a:ext cx="7556422" cy="152908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110000"/>
              </a:lnSpc>
              <a:defRPr sz="2300">
                <a:latin typeface="Nunito Sans"/>
                <a:ea typeface="Nunito Sans"/>
                <a:cs typeface="Nunito Sans"/>
                <a:sym typeface="Nunito Sans"/>
              </a:defRPr>
            </a:pPr>
            <a:r>
              <a:t>Today, we've explored how </a:t>
            </a:r>
            <a:r>
              <a:rPr b="1"/>
              <a:t>AI and SciSpace transform academic administration</a:t>
            </a:r>
            <a:r>
              <a:t>. These tools are not just about convenience, but about enabling smarter research and deeper insights.</a:t>
            </a:r>
          </a:p>
        </p:txBody>
      </p:sp>
      <p:sp>
        <p:nvSpPr>
          <p:cNvPr id="342" name="Text 2"/>
          <p:cNvSpPr txBox="1"/>
          <p:nvPr/>
        </p:nvSpPr>
        <p:spPr>
          <a:xfrm>
            <a:off x="6280189" y="4234984"/>
            <a:ext cx="7556422" cy="152908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ct val="110000"/>
              </a:lnSpc>
              <a:defRPr sz="2300">
                <a:latin typeface="Nunito Sans"/>
                <a:ea typeface="Nunito Sans"/>
                <a:cs typeface="Nunito Sans"/>
                <a:sym typeface="Nunito Sans"/>
              </a:defRPr>
            </a:lvl1pPr>
          </a:lstStyle>
          <a:p>
            <a:pPr/>
            <a:r>
              <a:t>Remember, technology is a partner to your critical thinking. It empowers you to connect research to real practice, saving time and uncovering new perspectives that shape the future of education.</a:t>
            </a:r>
          </a:p>
        </p:txBody>
      </p:sp>
      <p:sp>
        <p:nvSpPr>
          <p:cNvPr id="343" name="Text 3"/>
          <p:cNvSpPr txBox="1"/>
          <p:nvPr/>
        </p:nvSpPr>
        <p:spPr>
          <a:xfrm>
            <a:off x="6280189" y="6362244"/>
            <a:ext cx="7556422" cy="113792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110000"/>
              </a:lnSpc>
              <a:defRPr sz="2300">
                <a:latin typeface="Nunito Sans"/>
                <a:ea typeface="Nunito Sans"/>
                <a:cs typeface="Nunito Sans"/>
                <a:sym typeface="Nunito Sans"/>
              </a:defRPr>
            </a:pPr>
            <a:r>
              <a:t>Carry these skills forward into your own projects. Use AI to </a:t>
            </a:r>
            <a:r>
              <a:rPr b="1"/>
              <a:t>lead with innovation and confidence</a:t>
            </a:r>
            <a:r>
              <a:t> in your future academic and leadership endeavors.</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Text 0"/>
          <p:cNvSpPr txBox="1"/>
          <p:nvPr/>
        </p:nvSpPr>
        <p:spPr>
          <a:xfrm>
            <a:off x="6153071" y="346828"/>
            <a:ext cx="2324138" cy="52602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ts val="4200"/>
              </a:lnSpc>
              <a:defRPr b="1" sz="3400">
                <a:latin typeface="Nunito Sans Bold"/>
                <a:ea typeface="Nunito Sans Bold"/>
                <a:cs typeface="Nunito Sans Bold"/>
                <a:sym typeface="Nunito Sans Bold"/>
              </a:defRPr>
            </a:lvl1pPr>
          </a:lstStyle>
          <a:p>
            <a:pPr/>
            <a:r>
              <a:t>Thank You!</a:t>
            </a:r>
          </a:p>
        </p:txBody>
      </p:sp>
      <p:sp>
        <p:nvSpPr>
          <p:cNvPr id="348" name="Text 1"/>
          <p:cNvSpPr txBox="1"/>
          <p:nvPr/>
        </p:nvSpPr>
        <p:spPr>
          <a:xfrm>
            <a:off x="3098335" y="1142881"/>
            <a:ext cx="8433731" cy="20497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ts val="1500"/>
              </a:lnSpc>
              <a:defRPr>
                <a:latin typeface="Nunito Sans"/>
                <a:ea typeface="Nunito Sans"/>
                <a:cs typeface="Nunito Sans"/>
                <a:sym typeface="Nunito Sans"/>
              </a:defRPr>
            </a:lvl1pPr>
          </a:lstStyle>
          <a:p>
            <a:pPr/>
            <a:r>
              <a:t>We hope you found this workshop valuable and are ready to apply these new skills.</a:t>
            </a:r>
          </a:p>
        </p:txBody>
      </p:sp>
      <p:pic>
        <p:nvPicPr>
          <p:cNvPr id="349" name="Image 0" descr="Image 0"/>
          <p:cNvPicPr>
            <a:picLocks noChangeAspect="1"/>
          </p:cNvPicPr>
          <p:nvPr/>
        </p:nvPicPr>
        <p:blipFill>
          <a:blip r:embed="rId3">
            <a:extLst/>
          </a:blip>
          <a:stretch>
            <a:fillRect/>
          </a:stretch>
        </p:blipFill>
        <p:spPr>
          <a:xfrm>
            <a:off x="-115346" y="1936173"/>
            <a:ext cx="14861092" cy="8916584"/>
          </a:xfrm>
          <a:prstGeom prst="rect">
            <a:avLst/>
          </a:prstGeom>
          <a:ln w="12700">
            <a:miter lim="400000"/>
          </a:ln>
        </p:spPr>
      </p:pic>
      <p:sp>
        <p:nvSpPr>
          <p:cNvPr id="350" name="Text 2"/>
          <p:cNvSpPr txBox="1"/>
          <p:nvPr/>
        </p:nvSpPr>
        <p:spPr>
          <a:xfrm>
            <a:off x="2740756" y="1436299"/>
            <a:ext cx="9148888" cy="20497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ts val="1500"/>
              </a:lnSpc>
              <a:defRPr>
                <a:latin typeface="Nunito Sans"/>
                <a:ea typeface="Nunito Sans"/>
                <a:cs typeface="Nunito Sans"/>
                <a:sym typeface="Nunito Sans"/>
              </a:defRPr>
            </a:lvl1pPr>
          </a:lstStyle>
          <a:p>
            <a:pPr/>
            <a:r>
              <a:t>Please feel free to ask any questions you may have, or connect with us for further support.</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30" name="DALL_E_2024-07-12_11.50.11_-_A_professional_and_vibrant_illustration_showcasing_AI_transforming_key_industries_such_as_healthcare__finance__retail__manufacturing__and_transportati.avif" descr="DALL_E_2024-07-12_11.50.11_-_A_professional_and_vibrant_illustration_showcasing_AI_transforming_key_industries_such_as_healthcare__finance__retail__manufacturing__and_transportati.avif"/>
          <p:cNvPicPr>
            <a:picLocks noChangeAspect="1"/>
          </p:cNvPicPr>
          <p:nvPr/>
        </p:nvPicPr>
        <p:blipFill>
          <a:blip r:embed="rId2">
            <a:alphaModFix amt="44802"/>
            <a:extLst/>
          </a:blip>
          <a:stretch>
            <a:fillRect/>
          </a:stretch>
        </p:blipFill>
        <p:spPr>
          <a:xfrm>
            <a:off x="12620" y="-56555"/>
            <a:ext cx="14605187" cy="8342591"/>
          </a:xfrm>
          <a:prstGeom prst="rect">
            <a:avLst/>
          </a:prstGeom>
          <a:ln w="12700">
            <a:miter lim="400000"/>
          </a:ln>
        </p:spPr>
      </p:pic>
      <p:grpSp>
        <p:nvGrpSpPr>
          <p:cNvPr id="133" name="J004.png"/>
          <p:cNvGrpSpPr/>
          <p:nvPr/>
        </p:nvGrpSpPr>
        <p:grpSpPr>
          <a:xfrm>
            <a:off x="541143" y="474373"/>
            <a:ext cx="8712344" cy="6600198"/>
            <a:chOff x="0" y="0"/>
            <a:chExt cx="8712343" cy="6600197"/>
          </a:xfrm>
        </p:grpSpPr>
        <p:pic>
          <p:nvPicPr>
            <p:cNvPr id="132" name="J004.png" descr="J004.png"/>
            <p:cNvPicPr>
              <a:picLocks noChangeAspect="1"/>
            </p:cNvPicPr>
            <p:nvPr/>
          </p:nvPicPr>
          <p:blipFill>
            <a:blip r:embed="rId3">
              <a:extLst/>
            </a:blip>
            <a:srcRect l="0" t="0" r="0" b="0"/>
            <a:stretch>
              <a:fillRect/>
            </a:stretch>
          </p:blipFill>
          <p:spPr>
            <a:xfrm>
              <a:off x="4978543" y="991876"/>
              <a:ext cx="3733801" cy="560832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20986" y="0"/>
                  </a:moveTo>
                  <a:lnTo>
                    <a:pt x="614" y="0"/>
                  </a:lnTo>
                  <a:cubicBezTo>
                    <a:pt x="276" y="0"/>
                    <a:pt x="0" y="452"/>
                    <a:pt x="0" y="1003"/>
                  </a:cubicBezTo>
                  <a:lnTo>
                    <a:pt x="0" y="20597"/>
                  </a:lnTo>
                  <a:cubicBezTo>
                    <a:pt x="0" y="21152"/>
                    <a:pt x="276" y="21600"/>
                    <a:pt x="614" y="21600"/>
                  </a:cubicBezTo>
                  <a:lnTo>
                    <a:pt x="20984" y="21600"/>
                  </a:lnTo>
                  <a:cubicBezTo>
                    <a:pt x="21324" y="21600"/>
                    <a:pt x="21598" y="21148"/>
                    <a:pt x="21598" y="20597"/>
                  </a:cubicBezTo>
                  <a:lnTo>
                    <a:pt x="21598" y="1003"/>
                  </a:lnTo>
                  <a:cubicBezTo>
                    <a:pt x="21600" y="452"/>
                    <a:pt x="21326" y="0"/>
                    <a:pt x="20986" y="0"/>
                  </a:cubicBezTo>
                  <a:close/>
                  <a:moveTo>
                    <a:pt x="21498" y="20597"/>
                  </a:moveTo>
                  <a:cubicBezTo>
                    <a:pt x="21498" y="21059"/>
                    <a:pt x="21269" y="21434"/>
                    <a:pt x="20986" y="21434"/>
                  </a:cubicBezTo>
                  <a:lnTo>
                    <a:pt x="614" y="21434"/>
                  </a:lnTo>
                  <a:cubicBezTo>
                    <a:pt x="331" y="21437"/>
                    <a:pt x="102" y="21062"/>
                    <a:pt x="102" y="20597"/>
                  </a:cubicBezTo>
                  <a:lnTo>
                    <a:pt x="102" y="1003"/>
                  </a:lnTo>
                  <a:cubicBezTo>
                    <a:pt x="102" y="541"/>
                    <a:pt x="331" y="166"/>
                    <a:pt x="614" y="166"/>
                  </a:cubicBezTo>
                  <a:lnTo>
                    <a:pt x="20984" y="166"/>
                  </a:lnTo>
                  <a:cubicBezTo>
                    <a:pt x="21267" y="166"/>
                    <a:pt x="21496" y="541"/>
                    <a:pt x="21496" y="1003"/>
                  </a:cubicBezTo>
                  <a:lnTo>
                    <a:pt x="21496" y="20597"/>
                  </a:lnTo>
                  <a:lnTo>
                    <a:pt x="21498" y="20597"/>
                  </a:lnTo>
                  <a:close/>
                </a:path>
              </a:pathLst>
            </a:custGeom>
            <a:ln>
              <a:noFill/>
            </a:ln>
            <a:effectLst/>
          </p:spPr>
        </p:pic>
        <p:pic>
          <p:nvPicPr>
            <p:cNvPr id="131" name="J004.png" descr="J004.png"/>
            <p:cNvPicPr>
              <a:picLocks noChangeAspect="0"/>
            </p:cNvPicPr>
            <p:nvPr/>
          </p:nvPicPr>
          <p:blipFill>
            <a:blip r:embed="rId4">
              <a:extLst/>
            </a:blip>
            <a:stretch>
              <a:fillRect/>
            </a:stretch>
          </p:blipFill>
          <p:spPr>
            <a:xfrm>
              <a:off x="0" y="0"/>
              <a:ext cx="3746500" cy="5621021"/>
            </a:xfrm>
            <a:prstGeom prst="rect">
              <a:avLst/>
            </a:prstGeom>
            <a:effectLst/>
          </p:spPr>
        </p:pic>
      </p:grpSp>
      <p:sp>
        <p:nvSpPr>
          <p:cNvPr id="13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70" name="Graphic 6"/>
          <p:cNvGrpSpPr/>
          <p:nvPr/>
        </p:nvGrpSpPr>
        <p:grpSpPr>
          <a:xfrm>
            <a:off x="407246" y="6816352"/>
            <a:ext cx="903838" cy="905622"/>
            <a:chOff x="0" y="0"/>
            <a:chExt cx="903836" cy="905621"/>
          </a:xfrm>
        </p:grpSpPr>
        <p:grpSp>
          <p:nvGrpSpPr>
            <p:cNvPr id="147" name="Graphic 6"/>
            <p:cNvGrpSpPr/>
            <p:nvPr/>
          </p:nvGrpSpPr>
          <p:grpSpPr>
            <a:xfrm>
              <a:off x="363414" y="165932"/>
              <a:ext cx="540423" cy="702210"/>
              <a:chOff x="0" y="0"/>
              <a:chExt cx="540422" cy="702208"/>
            </a:xfrm>
          </p:grpSpPr>
          <p:sp>
            <p:nvSpPr>
              <p:cNvPr id="135" name="Freeform 29"/>
              <p:cNvSpPr/>
              <p:nvPr/>
            </p:nvSpPr>
            <p:spPr>
              <a:xfrm rot="900000">
                <a:off x="72987" y="30314"/>
                <a:ext cx="313943" cy="6053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214" y="21600"/>
                    </a:moveTo>
                    <a:lnTo>
                      <a:pt x="88" y="16241"/>
                    </a:lnTo>
                    <a:lnTo>
                      <a:pt x="806" y="15839"/>
                    </a:lnTo>
                    <a:lnTo>
                      <a:pt x="10175" y="20351"/>
                    </a:lnTo>
                    <a:lnTo>
                      <a:pt x="10251" y="15612"/>
                    </a:lnTo>
                    <a:lnTo>
                      <a:pt x="18500" y="15377"/>
                    </a:lnTo>
                    <a:lnTo>
                      <a:pt x="10051" y="10553"/>
                    </a:lnTo>
                    <a:lnTo>
                      <a:pt x="19143" y="5676"/>
                    </a:lnTo>
                    <a:lnTo>
                      <a:pt x="10115" y="5598"/>
                    </a:lnTo>
                    <a:lnTo>
                      <a:pt x="9587" y="1209"/>
                    </a:lnTo>
                    <a:lnTo>
                      <a:pt x="730" y="5570"/>
                    </a:lnTo>
                    <a:lnTo>
                      <a:pt x="0" y="5171"/>
                    </a:lnTo>
                    <a:lnTo>
                      <a:pt x="10501" y="0"/>
                    </a:lnTo>
                    <a:lnTo>
                      <a:pt x="11111" y="5058"/>
                    </a:lnTo>
                    <a:lnTo>
                      <a:pt x="21600" y="5149"/>
                    </a:lnTo>
                    <a:lnTo>
                      <a:pt x="11500" y="10564"/>
                    </a:lnTo>
                    <a:lnTo>
                      <a:pt x="20779" y="15861"/>
                    </a:lnTo>
                    <a:lnTo>
                      <a:pt x="11301" y="16132"/>
                    </a:lnTo>
                    <a:lnTo>
                      <a:pt x="11214" y="21600"/>
                    </a:lnTo>
                    <a:close/>
                  </a:path>
                </a:pathLst>
              </a:custGeom>
              <a:solidFill>
                <a:srgbClr val="9DB69B"/>
              </a:solidFill>
              <a:ln w="3175" cap="flat">
                <a:noFill/>
                <a:miter lim="400000"/>
              </a:ln>
              <a:effectLst/>
            </p:spPr>
            <p:txBody>
              <a:bodyPr wrap="square" lIns="27431" tIns="27431" rIns="27431" bIns="27431" numCol="1" anchor="ctr">
                <a:noAutofit/>
              </a:bodyPr>
              <a:lstStyle/>
              <a:p>
                <a:pPr defTabSz="1097060">
                  <a:defRPr sz="2000">
                    <a:solidFill>
                      <a:srgbClr val="929496"/>
                    </a:solidFill>
                    <a:latin typeface="+mj-lt"/>
                    <a:ea typeface="+mj-ea"/>
                    <a:cs typeface="+mj-cs"/>
                    <a:sym typeface="Helvetica"/>
                  </a:defRPr>
                </a:pPr>
              </a:p>
            </p:txBody>
          </p:sp>
          <p:grpSp>
            <p:nvGrpSpPr>
              <p:cNvPr id="139" name="Graphic 6"/>
              <p:cNvGrpSpPr/>
              <p:nvPr/>
            </p:nvGrpSpPr>
            <p:grpSpPr>
              <a:xfrm>
                <a:off x="85641" y="37339"/>
                <a:ext cx="418836" cy="258838"/>
                <a:chOff x="0" y="0"/>
                <a:chExt cx="418835" cy="258836"/>
              </a:xfrm>
            </p:grpSpPr>
            <p:sp>
              <p:nvSpPr>
                <p:cNvPr id="136" name="Freeform 38"/>
                <p:cNvSpPr/>
                <p:nvPr/>
              </p:nvSpPr>
              <p:spPr>
                <a:xfrm rot="19793401">
                  <a:off x="-24728" y="138186"/>
                  <a:ext cx="423753" cy="15400"/>
                </a:xfrm>
                <a:prstGeom prst="rect">
                  <a:avLst/>
                </a:prstGeom>
                <a:solidFill>
                  <a:srgbClr val="9DB69B"/>
                </a:solidFill>
                <a:ln w="3175" cap="flat">
                  <a:noFill/>
                  <a:miter lim="400000"/>
                </a:ln>
                <a:effectLst/>
              </p:spPr>
              <p:txBody>
                <a:bodyPr wrap="square" lIns="27431" tIns="27431" rIns="27431" bIns="27431" numCol="1" anchor="ctr">
                  <a:noAutofit/>
                </a:bodyPr>
                <a:lstStyle/>
                <a:p>
                  <a:pPr defTabSz="1097060">
                    <a:defRPr sz="2000">
                      <a:solidFill>
                        <a:srgbClr val="929496"/>
                      </a:solidFill>
                      <a:latin typeface="+mj-lt"/>
                      <a:ea typeface="+mj-ea"/>
                      <a:cs typeface="+mj-cs"/>
                      <a:sym typeface="Helvetica"/>
                    </a:defRPr>
                  </a:pPr>
                </a:p>
              </p:txBody>
            </p:sp>
            <p:sp>
              <p:nvSpPr>
                <p:cNvPr id="137" name="Freeform 39"/>
                <p:cNvSpPr/>
                <p:nvPr/>
              </p:nvSpPr>
              <p:spPr>
                <a:xfrm rot="900000">
                  <a:off x="359290" y="6229"/>
                  <a:ext cx="54357" cy="472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395" y="21600"/>
                      </a:lnTo>
                      <a:lnTo>
                        <a:pt x="0" y="522"/>
                      </a:lnTo>
                      <a:lnTo>
                        <a:pt x="6102" y="0"/>
                      </a:lnTo>
                      <a:lnTo>
                        <a:pt x="7061" y="14580"/>
                      </a:lnTo>
                      <a:lnTo>
                        <a:pt x="21600" y="14580"/>
                      </a:lnTo>
                      <a:lnTo>
                        <a:pt x="21600" y="21600"/>
                      </a:lnTo>
                      <a:close/>
                    </a:path>
                  </a:pathLst>
                </a:custGeom>
                <a:solidFill>
                  <a:srgbClr val="9DB69B"/>
                </a:solidFill>
                <a:ln w="3175" cap="flat">
                  <a:noFill/>
                  <a:miter lim="400000"/>
                </a:ln>
                <a:effectLst/>
              </p:spPr>
              <p:txBody>
                <a:bodyPr wrap="square" lIns="27431" tIns="27431" rIns="27431" bIns="27431" numCol="1" anchor="ctr">
                  <a:noAutofit/>
                </a:bodyPr>
                <a:lstStyle/>
                <a:p>
                  <a:pPr defTabSz="1097060">
                    <a:defRPr sz="2000">
                      <a:solidFill>
                        <a:srgbClr val="929496"/>
                      </a:solidFill>
                      <a:latin typeface="+mj-lt"/>
                      <a:ea typeface="+mj-ea"/>
                      <a:cs typeface="+mj-cs"/>
                      <a:sym typeface="Helvetica"/>
                    </a:defRPr>
                  </a:pPr>
                </a:p>
              </p:txBody>
            </p:sp>
            <p:sp>
              <p:nvSpPr>
                <p:cNvPr id="138" name="Freeform 40"/>
                <p:cNvSpPr/>
                <p:nvPr/>
              </p:nvSpPr>
              <p:spPr>
                <a:xfrm rot="900000">
                  <a:off x="301336" y="39935"/>
                  <a:ext cx="54358" cy="472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377" y="21600"/>
                      </a:lnTo>
                      <a:lnTo>
                        <a:pt x="0" y="521"/>
                      </a:lnTo>
                      <a:lnTo>
                        <a:pt x="6084" y="0"/>
                      </a:lnTo>
                      <a:lnTo>
                        <a:pt x="7043" y="14567"/>
                      </a:lnTo>
                      <a:lnTo>
                        <a:pt x="21600" y="14567"/>
                      </a:lnTo>
                      <a:lnTo>
                        <a:pt x="21600" y="21600"/>
                      </a:lnTo>
                      <a:close/>
                    </a:path>
                  </a:pathLst>
                </a:custGeom>
                <a:solidFill>
                  <a:srgbClr val="9DB69B"/>
                </a:solidFill>
                <a:ln w="3175" cap="flat">
                  <a:noFill/>
                  <a:miter lim="400000"/>
                </a:ln>
                <a:effectLst/>
              </p:spPr>
              <p:txBody>
                <a:bodyPr wrap="square" lIns="27431" tIns="27431" rIns="27431" bIns="27431" numCol="1" anchor="ctr">
                  <a:noAutofit/>
                </a:bodyPr>
                <a:lstStyle/>
                <a:p>
                  <a:pPr defTabSz="1097060">
                    <a:defRPr sz="2000">
                      <a:solidFill>
                        <a:srgbClr val="929496"/>
                      </a:solidFill>
                      <a:latin typeface="+mj-lt"/>
                      <a:ea typeface="+mj-ea"/>
                      <a:cs typeface="+mj-cs"/>
                      <a:sym typeface="Helvetica"/>
                    </a:defRPr>
                  </a:pPr>
                </a:p>
              </p:txBody>
            </p:sp>
          </p:grpSp>
          <p:sp>
            <p:nvSpPr>
              <p:cNvPr id="140" name="Freeform 31"/>
              <p:cNvSpPr/>
              <p:nvPr/>
            </p:nvSpPr>
            <p:spPr>
              <a:xfrm rot="845400">
                <a:off x="82390" y="332783"/>
                <a:ext cx="423753" cy="15400"/>
              </a:xfrm>
              <a:prstGeom prst="rect">
                <a:avLst/>
              </a:prstGeom>
              <a:solidFill>
                <a:srgbClr val="9DB69B"/>
              </a:solidFill>
              <a:ln w="3175" cap="flat">
                <a:noFill/>
                <a:miter lim="400000"/>
              </a:ln>
              <a:effectLst/>
            </p:spPr>
            <p:txBody>
              <a:bodyPr wrap="square" lIns="27431" tIns="27431" rIns="27431" bIns="27431" numCol="1" anchor="ctr">
                <a:noAutofit/>
              </a:bodyPr>
              <a:lstStyle/>
              <a:p>
                <a:pPr defTabSz="1097060">
                  <a:defRPr sz="2000">
                    <a:solidFill>
                      <a:srgbClr val="929496"/>
                    </a:solidFill>
                    <a:latin typeface="+mj-lt"/>
                    <a:ea typeface="+mj-ea"/>
                    <a:cs typeface="+mj-cs"/>
                    <a:sym typeface="Helvetica"/>
                  </a:defRPr>
                </a:pPr>
              </a:p>
            </p:txBody>
          </p:sp>
          <p:sp>
            <p:nvSpPr>
              <p:cNvPr id="141" name="Freeform 32"/>
              <p:cNvSpPr/>
              <p:nvPr/>
            </p:nvSpPr>
            <p:spPr>
              <a:xfrm rot="900000">
                <a:off x="484884" y="358624"/>
                <a:ext cx="47162" cy="709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697" y="21600"/>
                    </a:moveTo>
                    <a:lnTo>
                      <a:pt x="0" y="10807"/>
                    </a:lnTo>
                    <a:lnTo>
                      <a:pt x="13583" y="0"/>
                    </a:lnTo>
                    <a:lnTo>
                      <a:pt x="18988" y="3006"/>
                    </a:lnTo>
                    <a:lnTo>
                      <a:pt x="9584" y="10473"/>
                    </a:lnTo>
                    <a:lnTo>
                      <a:pt x="21600" y="18247"/>
                    </a:lnTo>
                    <a:lnTo>
                      <a:pt x="16697" y="21600"/>
                    </a:lnTo>
                    <a:close/>
                  </a:path>
                </a:pathLst>
              </a:custGeom>
              <a:solidFill>
                <a:srgbClr val="9DB69B"/>
              </a:solidFill>
              <a:ln w="3175" cap="flat">
                <a:noFill/>
                <a:miter lim="400000"/>
              </a:ln>
              <a:effectLst/>
            </p:spPr>
            <p:txBody>
              <a:bodyPr wrap="square" lIns="27431" tIns="27431" rIns="27431" bIns="27431" numCol="1" anchor="ctr">
                <a:noAutofit/>
              </a:bodyPr>
              <a:lstStyle/>
              <a:p>
                <a:pPr defTabSz="1097060">
                  <a:defRPr sz="2000">
                    <a:solidFill>
                      <a:srgbClr val="929496"/>
                    </a:solidFill>
                    <a:latin typeface="+mj-lt"/>
                    <a:ea typeface="+mj-ea"/>
                    <a:cs typeface="+mj-cs"/>
                    <a:sym typeface="Helvetica"/>
                  </a:defRPr>
                </a:pPr>
              </a:p>
            </p:txBody>
          </p:sp>
          <p:sp>
            <p:nvSpPr>
              <p:cNvPr id="142" name="Freeform 33"/>
              <p:cNvSpPr/>
              <p:nvPr/>
            </p:nvSpPr>
            <p:spPr>
              <a:xfrm rot="900000">
                <a:off x="419794" y="342371"/>
                <a:ext cx="47207" cy="709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682" y="21600"/>
                    </a:moveTo>
                    <a:lnTo>
                      <a:pt x="0" y="10807"/>
                    </a:lnTo>
                    <a:lnTo>
                      <a:pt x="13570" y="0"/>
                    </a:lnTo>
                    <a:lnTo>
                      <a:pt x="18970" y="3006"/>
                    </a:lnTo>
                    <a:lnTo>
                      <a:pt x="9596" y="10473"/>
                    </a:lnTo>
                    <a:lnTo>
                      <a:pt x="21600" y="18247"/>
                    </a:lnTo>
                    <a:lnTo>
                      <a:pt x="16682" y="21600"/>
                    </a:lnTo>
                    <a:close/>
                  </a:path>
                </a:pathLst>
              </a:custGeom>
              <a:solidFill>
                <a:srgbClr val="9DB69B"/>
              </a:solidFill>
              <a:ln w="3175" cap="flat">
                <a:noFill/>
                <a:miter lim="400000"/>
              </a:ln>
              <a:effectLst/>
            </p:spPr>
            <p:txBody>
              <a:bodyPr wrap="square" lIns="27431" tIns="27431" rIns="27431" bIns="27431" numCol="1" anchor="ctr">
                <a:noAutofit/>
              </a:bodyPr>
              <a:lstStyle/>
              <a:p>
                <a:pPr defTabSz="1097060">
                  <a:defRPr sz="2000">
                    <a:solidFill>
                      <a:srgbClr val="929496"/>
                    </a:solidFill>
                    <a:latin typeface="+mj-lt"/>
                    <a:ea typeface="+mj-ea"/>
                    <a:cs typeface="+mj-cs"/>
                    <a:sym typeface="Helvetica"/>
                  </a:defRPr>
                </a:pPr>
              </a:p>
            </p:txBody>
          </p:sp>
          <p:grpSp>
            <p:nvGrpSpPr>
              <p:cNvPr id="146" name="Graphic 6"/>
              <p:cNvGrpSpPr/>
              <p:nvPr/>
            </p:nvGrpSpPr>
            <p:grpSpPr>
              <a:xfrm>
                <a:off x="82207" y="284557"/>
                <a:ext cx="259220" cy="417652"/>
                <a:chOff x="0" y="0"/>
                <a:chExt cx="259219" cy="417651"/>
              </a:xfrm>
            </p:grpSpPr>
            <p:sp>
              <p:nvSpPr>
                <p:cNvPr id="143" name="Freeform 35"/>
                <p:cNvSpPr/>
                <p:nvPr/>
              </p:nvSpPr>
              <p:spPr>
                <a:xfrm rot="19806601">
                  <a:off x="104561" y="-24347"/>
                  <a:ext cx="15400" cy="423754"/>
                </a:xfrm>
                <a:prstGeom prst="rect">
                  <a:avLst/>
                </a:prstGeom>
                <a:solidFill>
                  <a:srgbClr val="9DB69B"/>
                </a:solidFill>
                <a:ln w="3175" cap="flat">
                  <a:noFill/>
                  <a:miter lim="400000"/>
                </a:ln>
                <a:effectLst/>
              </p:spPr>
              <p:txBody>
                <a:bodyPr wrap="square" lIns="27431" tIns="27431" rIns="27431" bIns="27431" numCol="1" anchor="ctr">
                  <a:noAutofit/>
                </a:bodyPr>
                <a:lstStyle/>
                <a:p>
                  <a:pPr defTabSz="1097060">
                    <a:defRPr sz="2000">
                      <a:solidFill>
                        <a:srgbClr val="929496"/>
                      </a:solidFill>
                      <a:latin typeface="+mj-lt"/>
                      <a:ea typeface="+mj-ea"/>
                      <a:cs typeface="+mj-cs"/>
                      <a:sym typeface="Helvetica"/>
                    </a:defRPr>
                  </a:pPr>
                </a:p>
              </p:txBody>
            </p:sp>
            <p:sp>
              <p:nvSpPr>
                <p:cNvPr id="144" name="Freeform 36"/>
                <p:cNvSpPr/>
                <p:nvPr/>
              </p:nvSpPr>
              <p:spPr>
                <a:xfrm rot="900000">
                  <a:off x="199669" y="364129"/>
                  <a:ext cx="54357" cy="472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102" y="21600"/>
                      </a:moveTo>
                      <a:lnTo>
                        <a:pt x="0" y="21059"/>
                      </a:lnTo>
                      <a:lnTo>
                        <a:pt x="1395" y="0"/>
                      </a:lnTo>
                      <a:lnTo>
                        <a:pt x="21600" y="0"/>
                      </a:lnTo>
                      <a:lnTo>
                        <a:pt x="21600" y="7033"/>
                      </a:lnTo>
                      <a:lnTo>
                        <a:pt x="7061" y="7033"/>
                      </a:lnTo>
                      <a:lnTo>
                        <a:pt x="6102" y="21600"/>
                      </a:lnTo>
                      <a:close/>
                    </a:path>
                  </a:pathLst>
                </a:custGeom>
                <a:solidFill>
                  <a:srgbClr val="9DB69B"/>
                </a:solidFill>
                <a:ln w="3175" cap="flat">
                  <a:noFill/>
                  <a:miter lim="400000"/>
                </a:ln>
                <a:effectLst/>
              </p:spPr>
              <p:txBody>
                <a:bodyPr wrap="square" lIns="27431" tIns="27431" rIns="27431" bIns="27431" numCol="1" anchor="ctr">
                  <a:noAutofit/>
                </a:bodyPr>
                <a:lstStyle/>
                <a:p>
                  <a:pPr defTabSz="1097060">
                    <a:defRPr sz="2000">
                      <a:solidFill>
                        <a:srgbClr val="929496"/>
                      </a:solidFill>
                      <a:latin typeface="+mj-lt"/>
                      <a:ea typeface="+mj-ea"/>
                      <a:cs typeface="+mj-cs"/>
                      <a:sym typeface="Helvetica"/>
                    </a:defRPr>
                  </a:pPr>
                </a:p>
              </p:txBody>
            </p:sp>
            <p:sp>
              <p:nvSpPr>
                <p:cNvPr id="145" name="Freeform 37"/>
                <p:cNvSpPr/>
                <p:nvPr/>
              </p:nvSpPr>
              <p:spPr>
                <a:xfrm rot="900000">
                  <a:off x="166301" y="305954"/>
                  <a:ext cx="54358" cy="472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102" y="21600"/>
                      </a:moveTo>
                      <a:lnTo>
                        <a:pt x="0" y="21079"/>
                      </a:lnTo>
                      <a:lnTo>
                        <a:pt x="1395" y="0"/>
                      </a:lnTo>
                      <a:lnTo>
                        <a:pt x="21600" y="0"/>
                      </a:lnTo>
                      <a:lnTo>
                        <a:pt x="21600" y="7020"/>
                      </a:lnTo>
                      <a:lnTo>
                        <a:pt x="7061" y="7020"/>
                      </a:lnTo>
                      <a:lnTo>
                        <a:pt x="6102" y="21600"/>
                      </a:lnTo>
                      <a:close/>
                    </a:path>
                  </a:pathLst>
                </a:custGeom>
                <a:solidFill>
                  <a:srgbClr val="9DB69B"/>
                </a:solidFill>
                <a:ln w="3175" cap="flat">
                  <a:noFill/>
                  <a:miter lim="400000"/>
                </a:ln>
                <a:effectLst/>
              </p:spPr>
              <p:txBody>
                <a:bodyPr wrap="square" lIns="27431" tIns="27431" rIns="27431" bIns="27431" numCol="1" anchor="ctr">
                  <a:noAutofit/>
                </a:bodyPr>
                <a:lstStyle/>
                <a:p>
                  <a:pPr defTabSz="1097060">
                    <a:defRPr sz="2000">
                      <a:solidFill>
                        <a:srgbClr val="929496"/>
                      </a:solidFill>
                      <a:latin typeface="+mj-lt"/>
                      <a:ea typeface="+mj-ea"/>
                      <a:cs typeface="+mj-cs"/>
                      <a:sym typeface="Helvetica"/>
                    </a:defRPr>
                  </a:pPr>
                </a:p>
              </p:txBody>
            </p:sp>
          </p:grpSp>
        </p:grpSp>
        <p:grpSp>
          <p:nvGrpSpPr>
            <p:cNvPr id="160" name="Graphic 6"/>
            <p:cNvGrpSpPr/>
            <p:nvPr/>
          </p:nvGrpSpPr>
          <p:grpSpPr>
            <a:xfrm>
              <a:off x="-1" y="40239"/>
              <a:ext cx="533668" cy="714132"/>
              <a:chOff x="0" y="0"/>
              <a:chExt cx="533666" cy="714131"/>
            </a:xfrm>
          </p:grpSpPr>
          <p:sp>
            <p:nvSpPr>
              <p:cNvPr id="148" name="Freeform 17"/>
              <p:cNvSpPr/>
              <p:nvPr/>
            </p:nvSpPr>
            <p:spPr>
              <a:xfrm rot="900000">
                <a:off x="146779" y="78488"/>
                <a:ext cx="313900" cy="6053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88" y="21600"/>
                    </a:moveTo>
                    <a:lnTo>
                      <a:pt x="10300" y="16132"/>
                    </a:lnTo>
                    <a:lnTo>
                      <a:pt x="821" y="15861"/>
                    </a:lnTo>
                    <a:lnTo>
                      <a:pt x="10098" y="10564"/>
                    </a:lnTo>
                    <a:lnTo>
                      <a:pt x="0" y="5149"/>
                    </a:lnTo>
                    <a:lnTo>
                      <a:pt x="10491" y="5058"/>
                    </a:lnTo>
                    <a:lnTo>
                      <a:pt x="11100" y="0"/>
                    </a:lnTo>
                    <a:lnTo>
                      <a:pt x="21600" y="5171"/>
                    </a:lnTo>
                    <a:lnTo>
                      <a:pt x="20872" y="5568"/>
                    </a:lnTo>
                    <a:lnTo>
                      <a:pt x="12015" y="1207"/>
                    </a:lnTo>
                    <a:lnTo>
                      <a:pt x="11484" y="5598"/>
                    </a:lnTo>
                    <a:lnTo>
                      <a:pt x="2454" y="5676"/>
                    </a:lnTo>
                    <a:lnTo>
                      <a:pt x="11550" y="10551"/>
                    </a:lnTo>
                    <a:lnTo>
                      <a:pt x="3097" y="15376"/>
                    </a:lnTo>
                    <a:lnTo>
                      <a:pt x="11351" y="15612"/>
                    </a:lnTo>
                    <a:lnTo>
                      <a:pt x="11426" y="20351"/>
                    </a:lnTo>
                    <a:lnTo>
                      <a:pt x="20794" y="15839"/>
                    </a:lnTo>
                    <a:lnTo>
                      <a:pt x="21515" y="16241"/>
                    </a:lnTo>
                    <a:lnTo>
                      <a:pt x="10388" y="21600"/>
                    </a:lnTo>
                    <a:close/>
                  </a:path>
                </a:pathLst>
              </a:custGeom>
              <a:solidFill>
                <a:srgbClr val="9DB69B"/>
              </a:solidFill>
              <a:ln w="3175" cap="flat">
                <a:noFill/>
                <a:miter lim="400000"/>
              </a:ln>
              <a:effectLst/>
            </p:spPr>
            <p:txBody>
              <a:bodyPr wrap="square" lIns="27431" tIns="27431" rIns="27431" bIns="27431" numCol="1" anchor="ctr">
                <a:noAutofit/>
              </a:bodyPr>
              <a:lstStyle/>
              <a:p>
                <a:pPr defTabSz="1097060">
                  <a:defRPr sz="2000">
                    <a:solidFill>
                      <a:srgbClr val="929496"/>
                    </a:solidFill>
                    <a:latin typeface="+mj-lt"/>
                    <a:ea typeface="+mj-ea"/>
                    <a:cs typeface="+mj-cs"/>
                    <a:sym typeface="Helvetica"/>
                  </a:defRPr>
                </a:pPr>
              </a:p>
            </p:txBody>
          </p:sp>
          <p:grpSp>
            <p:nvGrpSpPr>
              <p:cNvPr id="152" name="Graphic 6"/>
              <p:cNvGrpSpPr/>
              <p:nvPr/>
            </p:nvGrpSpPr>
            <p:grpSpPr>
              <a:xfrm>
                <a:off x="194525" y="-1"/>
                <a:ext cx="259281" cy="417567"/>
                <a:chOff x="0" y="0"/>
                <a:chExt cx="259280" cy="417565"/>
              </a:xfrm>
            </p:grpSpPr>
            <p:sp>
              <p:nvSpPr>
                <p:cNvPr id="149" name="Freeform 26"/>
                <p:cNvSpPr/>
                <p:nvPr/>
              </p:nvSpPr>
              <p:spPr>
                <a:xfrm rot="19806601">
                  <a:off x="139319" y="18159"/>
                  <a:ext cx="15400" cy="423753"/>
                </a:xfrm>
                <a:prstGeom prst="rect">
                  <a:avLst/>
                </a:prstGeom>
                <a:solidFill>
                  <a:srgbClr val="9DB69B"/>
                </a:solidFill>
                <a:ln w="3175" cap="flat">
                  <a:noFill/>
                  <a:miter lim="400000"/>
                </a:ln>
                <a:effectLst/>
              </p:spPr>
              <p:txBody>
                <a:bodyPr wrap="square" lIns="27431" tIns="27431" rIns="27431" bIns="27431" numCol="1" anchor="ctr">
                  <a:noAutofit/>
                </a:bodyPr>
                <a:lstStyle/>
                <a:p>
                  <a:pPr defTabSz="1097060">
                    <a:defRPr sz="2000">
                      <a:solidFill>
                        <a:srgbClr val="929496"/>
                      </a:solidFill>
                      <a:latin typeface="+mj-lt"/>
                      <a:ea typeface="+mj-ea"/>
                      <a:cs typeface="+mj-cs"/>
                      <a:sym typeface="Helvetica"/>
                    </a:defRPr>
                  </a:pPr>
                </a:p>
              </p:txBody>
            </p:sp>
            <p:sp>
              <p:nvSpPr>
                <p:cNvPr id="150" name="Freeform 27"/>
                <p:cNvSpPr/>
                <p:nvPr/>
              </p:nvSpPr>
              <p:spPr>
                <a:xfrm rot="900000">
                  <a:off x="5194" y="6228"/>
                  <a:ext cx="54357" cy="472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05" y="21600"/>
                      </a:moveTo>
                      <a:lnTo>
                        <a:pt x="0" y="21600"/>
                      </a:lnTo>
                      <a:lnTo>
                        <a:pt x="0" y="14567"/>
                      </a:lnTo>
                      <a:lnTo>
                        <a:pt x="14539" y="14567"/>
                      </a:lnTo>
                      <a:lnTo>
                        <a:pt x="15516" y="0"/>
                      </a:lnTo>
                      <a:lnTo>
                        <a:pt x="21600" y="541"/>
                      </a:lnTo>
                      <a:lnTo>
                        <a:pt x="20205" y="21600"/>
                      </a:lnTo>
                      <a:close/>
                    </a:path>
                  </a:pathLst>
                </a:custGeom>
                <a:solidFill>
                  <a:srgbClr val="9DB69B"/>
                </a:solidFill>
                <a:ln w="3175" cap="flat">
                  <a:noFill/>
                  <a:miter lim="400000"/>
                </a:ln>
                <a:effectLst/>
              </p:spPr>
              <p:txBody>
                <a:bodyPr wrap="square" lIns="27431" tIns="27431" rIns="27431" bIns="27431" numCol="1" anchor="ctr">
                  <a:noAutofit/>
                </a:bodyPr>
                <a:lstStyle/>
                <a:p>
                  <a:pPr defTabSz="1097060">
                    <a:defRPr sz="2000">
                      <a:solidFill>
                        <a:srgbClr val="929496"/>
                      </a:solidFill>
                      <a:latin typeface="+mj-lt"/>
                      <a:ea typeface="+mj-ea"/>
                      <a:cs typeface="+mj-cs"/>
                      <a:sym typeface="Helvetica"/>
                    </a:defRPr>
                  </a:pPr>
                </a:p>
              </p:txBody>
            </p:sp>
            <p:sp>
              <p:nvSpPr>
                <p:cNvPr id="151" name="Freeform 28"/>
                <p:cNvSpPr/>
                <p:nvPr/>
              </p:nvSpPr>
              <p:spPr>
                <a:xfrm rot="900000">
                  <a:off x="38561" y="64448"/>
                  <a:ext cx="54357" cy="472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05" y="21600"/>
                      </a:moveTo>
                      <a:lnTo>
                        <a:pt x="0" y="21600"/>
                      </a:lnTo>
                      <a:lnTo>
                        <a:pt x="0" y="14580"/>
                      </a:lnTo>
                      <a:lnTo>
                        <a:pt x="14539" y="14580"/>
                      </a:lnTo>
                      <a:lnTo>
                        <a:pt x="15498" y="0"/>
                      </a:lnTo>
                      <a:lnTo>
                        <a:pt x="21600" y="522"/>
                      </a:lnTo>
                      <a:lnTo>
                        <a:pt x="20205" y="21600"/>
                      </a:lnTo>
                      <a:close/>
                    </a:path>
                  </a:pathLst>
                </a:custGeom>
                <a:solidFill>
                  <a:srgbClr val="9DB69B"/>
                </a:solidFill>
                <a:ln w="3175" cap="flat">
                  <a:noFill/>
                  <a:miter lim="400000"/>
                </a:ln>
                <a:effectLst/>
              </p:spPr>
              <p:txBody>
                <a:bodyPr wrap="square" lIns="27431" tIns="27431" rIns="27431" bIns="27431" numCol="1" anchor="ctr">
                  <a:noAutofit/>
                </a:bodyPr>
                <a:lstStyle/>
                <a:p>
                  <a:pPr defTabSz="1097060">
                    <a:defRPr sz="2000">
                      <a:solidFill>
                        <a:srgbClr val="929496"/>
                      </a:solidFill>
                      <a:latin typeface="+mj-lt"/>
                      <a:ea typeface="+mj-ea"/>
                      <a:cs typeface="+mj-cs"/>
                      <a:sym typeface="Helvetica"/>
                    </a:defRPr>
                  </a:pPr>
                </a:p>
              </p:txBody>
            </p:sp>
          </p:grpSp>
          <p:sp>
            <p:nvSpPr>
              <p:cNvPr id="153" name="Freeform 19"/>
              <p:cNvSpPr/>
              <p:nvPr/>
            </p:nvSpPr>
            <p:spPr>
              <a:xfrm rot="17154600">
                <a:off x="236567" y="143572"/>
                <a:ext cx="15400" cy="423753"/>
              </a:xfrm>
              <a:prstGeom prst="rect">
                <a:avLst/>
              </a:prstGeom>
              <a:solidFill>
                <a:srgbClr val="9DB69B"/>
              </a:solidFill>
              <a:ln w="3175" cap="flat">
                <a:noFill/>
                <a:miter lim="400000"/>
              </a:ln>
              <a:effectLst/>
            </p:spPr>
            <p:txBody>
              <a:bodyPr wrap="square" lIns="27431" tIns="27431" rIns="27431" bIns="27431" numCol="1" anchor="ctr">
                <a:noAutofit/>
              </a:bodyPr>
              <a:lstStyle/>
              <a:p>
                <a:pPr defTabSz="1097060">
                  <a:defRPr sz="2000">
                    <a:solidFill>
                      <a:srgbClr val="929496"/>
                    </a:solidFill>
                    <a:latin typeface="+mj-lt"/>
                    <a:ea typeface="+mj-ea"/>
                    <a:cs typeface="+mj-cs"/>
                    <a:sym typeface="Helvetica"/>
                  </a:defRPr>
                </a:pPr>
              </a:p>
            </p:txBody>
          </p:sp>
          <p:sp>
            <p:nvSpPr>
              <p:cNvPr id="154" name="Freeform 20"/>
              <p:cNvSpPr/>
              <p:nvPr/>
            </p:nvSpPr>
            <p:spPr>
              <a:xfrm rot="900000">
                <a:off x="8376" y="259359"/>
                <a:ext cx="47206" cy="709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898" y="21600"/>
                    </a:moveTo>
                    <a:lnTo>
                      <a:pt x="0" y="18247"/>
                    </a:lnTo>
                    <a:lnTo>
                      <a:pt x="12004" y="10473"/>
                    </a:lnTo>
                    <a:lnTo>
                      <a:pt x="2630" y="2992"/>
                    </a:lnTo>
                    <a:lnTo>
                      <a:pt x="8030" y="0"/>
                    </a:lnTo>
                    <a:lnTo>
                      <a:pt x="21600" y="10807"/>
                    </a:lnTo>
                    <a:lnTo>
                      <a:pt x="4898" y="21600"/>
                    </a:lnTo>
                    <a:close/>
                  </a:path>
                </a:pathLst>
              </a:custGeom>
              <a:solidFill>
                <a:srgbClr val="9DB69B"/>
              </a:solidFill>
              <a:ln w="3175" cap="flat">
                <a:noFill/>
                <a:miter lim="400000"/>
              </a:ln>
              <a:effectLst/>
            </p:spPr>
            <p:txBody>
              <a:bodyPr wrap="square" lIns="27431" tIns="27431" rIns="27431" bIns="27431" numCol="1" anchor="ctr">
                <a:noAutofit/>
              </a:bodyPr>
              <a:lstStyle/>
              <a:p>
                <a:pPr defTabSz="1097060">
                  <a:defRPr sz="2000">
                    <a:solidFill>
                      <a:srgbClr val="929496"/>
                    </a:solidFill>
                    <a:latin typeface="+mj-lt"/>
                    <a:ea typeface="+mj-ea"/>
                    <a:cs typeface="+mj-cs"/>
                    <a:sym typeface="Helvetica"/>
                  </a:defRPr>
                </a:pPr>
              </a:p>
            </p:txBody>
          </p:sp>
          <p:sp>
            <p:nvSpPr>
              <p:cNvPr id="155" name="Freeform 21"/>
              <p:cNvSpPr/>
              <p:nvPr/>
            </p:nvSpPr>
            <p:spPr>
              <a:xfrm rot="900000">
                <a:off x="72874" y="277816"/>
                <a:ext cx="47163" cy="709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03" y="21600"/>
                    </a:moveTo>
                    <a:lnTo>
                      <a:pt x="0" y="18247"/>
                    </a:lnTo>
                    <a:lnTo>
                      <a:pt x="12016" y="10473"/>
                    </a:lnTo>
                    <a:lnTo>
                      <a:pt x="2612" y="2992"/>
                    </a:lnTo>
                    <a:lnTo>
                      <a:pt x="8017" y="0"/>
                    </a:lnTo>
                    <a:lnTo>
                      <a:pt x="21600" y="10807"/>
                    </a:lnTo>
                    <a:lnTo>
                      <a:pt x="4903" y="21600"/>
                    </a:lnTo>
                    <a:close/>
                  </a:path>
                </a:pathLst>
              </a:custGeom>
              <a:solidFill>
                <a:srgbClr val="9DB69B"/>
              </a:solidFill>
              <a:ln w="3175" cap="flat">
                <a:noFill/>
                <a:miter lim="400000"/>
              </a:ln>
              <a:effectLst/>
            </p:spPr>
            <p:txBody>
              <a:bodyPr wrap="square" lIns="27431" tIns="27431" rIns="27431" bIns="27431" numCol="1" anchor="ctr">
                <a:noAutofit/>
              </a:bodyPr>
              <a:lstStyle/>
              <a:p>
                <a:pPr defTabSz="1097060">
                  <a:defRPr sz="2000">
                    <a:solidFill>
                      <a:srgbClr val="929496"/>
                    </a:solidFill>
                    <a:latin typeface="+mj-lt"/>
                    <a:ea typeface="+mj-ea"/>
                    <a:cs typeface="+mj-cs"/>
                    <a:sym typeface="Helvetica"/>
                  </a:defRPr>
                </a:pPr>
              </a:p>
            </p:txBody>
          </p:sp>
          <p:grpSp>
            <p:nvGrpSpPr>
              <p:cNvPr id="159" name="Graphic 6"/>
              <p:cNvGrpSpPr/>
              <p:nvPr/>
            </p:nvGrpSpPr>
            <p:grpSpPr>
              <a:xfrm>
                <a:off x="33159" y="406490"/>
                <a:ext cx="418911" cy="258876"/>
                <a:chOff x="0" y="0"/>
                <a:chExt cx="418909" cy="258874"/>
              </a:xfrm>
            </p:grpSpPr>
            <p:sp>
              <p:nvSpPr>
                <p:cNvPr id="156" name="Freeform 23"/>
                <p:cNvSpPr/>
                <p:nvPr/>
              </p:nvSpPr>
              <p:spPr>
                <a:xfrm rot="19793401">
                  <a:off x="19884" y="105251"/>
                  <a:ext cx="423753" cy="15400"/>
                </a:xfrm>
                <a:prstGeom prst="rect">
                  <a:avLst/>
                </a:prstGeom>
                <a:solidFill>
                  <a:srgbClr val="9DB69B"/>
                </a:solidFill>
                <a:ln w="3175" cap="flat">
                  <a:noFill/>
                  <a:miter lim="400000"/>
                </a:ln>
                <a:effectLst/>
              </p:spPr>
              <p:txBody>
                <a:bodyPr wrap="square" lIns="27431" tIns="27431" rIns="27431" bIns="27431" numCol="1" anchor="ctr">
                  <a:noAutofit/>
                </a:bodyPr>
                <a:lstStyle/>
                <a:p>
                  <a:pPr defTabSz="1097060">
                    <a:defRPr sz="2000">
                      <a:solidFill>
                        <a:srgbClr val="929496"/>
                      </a:solidFill>
                      <a:latin typeface="+mj-lt"/>
                      <a:ea typeface="+mj-ea"/>
                      <a:cs typeface="+mj-cs"/>
                      <a:sym typeface="Helvetica"/>
                    </a:defRPr>
                  </a:pPr>
                </a:p>
              </p:txBody>
            </p:sp>
            <p:sp>
              <p:nvSpPr>
                <p:cNvPr id="157" name="Freeform 24"/>
                <p:cNvSpPr/>
                <p:nvPr/>
              </p:nvSpPr>
              <p:spPr>
                <a:xfrm rot="900000">
                  <a:off x="5194" y="205353"/>
                  <a:ext cx="54357" cy="472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16" y="21600"/>
                      </a:moveTo>
                      <a:lnTo>
                        <a:pt x="14557" y="7013"/>
                      </a:lnTo>
                      <a:lnTo>
                        <a:pt x="0" y="7013"/>
                      </a:lnTo>
                      <a:lnTo>
                        <a:pt x="0" y="0"/>
                      </a:lnTo>
                      <a:lnTo>
                        <a:pt x="20223" y="0"/>
                      </a:lnTo>
                      <a:lnTo>
                        <a:pt x="21600" y="21059"/>
                      </a:lnTo>
                      <a:lnTo>
                        <a:pt x="15516" y="21600"/>
                      </a:lnTo>
                      <a:close/>
                    </a:path>
                  </a:pathLst>
                </a:custGeom>
                <a:solidFill>
                  <a:srgbClr val="9DB69B"/>
                </a:solidFill>
                <a:ln w="3175" cap="flat">
                  <a:noFill/>
                  <a:miter lim="400000"/>
                </a:ln>
                <a:effectLst/>
              </p:spPr>
              <p:txBody>
                <a:bodyPr wrap="square" lIns="27431" tIns="27431" rIns="27431" bIns="27431" numCol="1" anchor="ctr">
                  <a:noAutofit/>
                </a:bodyPr>
                <a:lstStyle/>
                <a:p>
                  <a:pPr defTabSz="1097060">
                    <a:defRPr sz="2000">
                      <a:solidFill>
                        <a:srgbClr val="929496"/>
                      </a:solidFill>
                      <a:latin typeface="+mj-lt"/>
                      <a:ea typeface="+mj-ea"/>
                      <a:cs typeface="+mj-cs"/>
                      <a:sym typeface="Helvetica"/>
                    </a:defRPr>
                  </a:pPr>
                </a:p>
              </p:txBody>
            </p:sp>
            <p:sp>
              <p:nvSpPr>
                <p:cNvPr id="158" name="Freeform 25"/>
                <p:cNvSpPr/>
                <p:nvPr/>
              </p:nvSpPr>
              <p:spPr>
                <a:xfrm rot="900000">
                  <a:off x="63195" y="171615"/>
                  <a:ext cx="54357" cy="472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498" y="21600"/>
                      </a:moveTo>
                      <a:lnTo>
                        <a:pt x="14539" y="7033"/>
                      </a:lnTo>
                      <a:lnTo>
                        <a:pt x="0" y="7033"/>
                      </a:lnTo>
                      <a:lnTo>
                        <a:pt x="0" y="0"/>
                      </a:lnTo>
                      <a:lnTo>
                        <a:pt x="20205" y="0"/>
                      </a:lnTo>
                      <a:lnTo>
                        <a:pt x="21600" y="21079"/>
                      </a:lnTo>
                      <a:lnTo>
                        <a:pt x="15498" y="21600"/>
                      </a:lnTo>
                      <a:close/>
                    </a:path>
                  </a:pathLst>
                </a:custGeom>
                <a:solidFill>
                  <a:srgbClr val="9DB69B"/>
                </a:solidFill>
                <a:ln w="3175" cap="flat">
                  <a:noFill/>
                  <a:miter lim="400000"/>
                </a:ln>
                <a:effectLst/>
              </p:spPr>
              <p:txBody>
                <a:bodyPr wrap="square" lIns="27431" tIns="27431" rIns="27431" bIns="27431" numCol="1" anchor="ctr">
                  <a:noAutofit/>
                </a:bodyPr>
                <a:lstStyle/>
                <a:p>
                  <a:pPr defTabSz="1097060">
                    <a:defRPr sz="2000">
                      <a:solidFill>
                        <a:srgbClr val="929496"/>
                      </a:solidFill>
                      <a:latin typeface="+mj-lt"/>
                      <a:ea typeface="+mj-ea"/>
                      <a:cs typeface="+mj-cs"/>
                      <a:sym typeface="Helvetica"/>
                    </a:defRPr>
                  </a:pPr>
                </a:p>
              </p:txBody>
            </p:sp>
          </p:grpSp>
        </p:grpSp>
        <p:sp>
          <p:nvSpPr>
            <p:cNvPr id="161" name="Freeform 8"/>
            <p:cNvSpPr/>
            <p:nvPr/>
          </p:nvSpPr>
          <p:spPr>
            <a:xfrm rot="900000">
              <a:off x="442910" y="447199"/>
              <a:ext cx="14391" cy="14391"/>
            </a:xfrm>
            <a:prstGeom prst="ellipse">
              <a:avLst/>
            </a:prstGeom>
            <a:solidFill>
              <a:srgbClr val="9DB69B"/>
            </a:solidFill>
            <a:ln w="3175" cap="flat">
              <a:noFill/>
              <a:miter lim="400000"/>
            </a:ln>
            <a:effectLst/>
          </p:spPr>
          <p:txBody>
            <a:bodyPr wrap="square" lIns="27431" tIns="27431" rIns="27431" bIns="27431" numCol="1" anchor="ctr">
              <a:noAutofit/>
            </a:bodyPr>
            <a:lstStyle/>
            <a:p>
              <a:pPr defTabSz="1097060">
                <a:defRPr sz="2000">
                  <a:solidFill>
                    <a:srgbClr val="929496"/>
                  </a:solidFill>
                  <a:latin typeface="+mj-lt"/>
                  <a:ea typeface="+mj-ea"/>
                  <a:cs typeface="+mj-cs"/>
                  <a:sym typeface="Helvetica"/>
                </a:defRPr>
              </a:pPr>
            </a:p>
          </p:txBody>
        </p:sp>
        <p:grpSp>
          <p:nvGrpSpPr>
            <p:cNvPr id="165" name="Graphic 6"/>
            <p:cNvGrpSpPr/>
            <p:nvPr/>
          </p:nvGrpSpPr>
          <p:grpSpPr>
            <a:xfrm>
              <a:off x="444751" y="0"/>
              <a:ext cx="158791" cy="451809"/>
              <a:chOff x="0" y="0"/>
              <a:chExt cx="158790" cy="451808"/>
            </a:xfrm>
          </p:grpSpPr>
          <p:sp>
            <p:nvSpPr>
              <p:cNvPr id="162" name="Freeform 14"/>
              <p:cNvSpPr/>
              <p:nvPr/>
            </p:nvSpPr>
            <p:spPr>
              <a:xfrm rot="892200">
                <a:off x="54115" y="33176"/>
                <a:ext cx="15400" cy="423753"/>
              </a:xfrm>
              <a:prstGeom prst="rect">
                <a:avLst/>
              </a:prstGeom>
              <a:solidFill>
                <a:srgbClr val="9DB69B"/>
              </a:solidFill>
              <a:ln w="3175" cap="flat">
                <a:noFill/>
                <a:miter lim="400000"/>
              </a:ln>
              <a:effectLst/>
            </p:spPr>
            <p:txBody>
              <a:bodyPr wrap="square" lIns="27431" tIns="27431" rIns="27431" bIns="27431" numCol="1" anchor="ctr">
                <a:noAutofit/>
              </a:bodyPr>
              <a:lstStyle/>
              <a:p>
                <a:pPr defTabSz="1097060">
                  <a:defRPr sz="2000">
                    <a:solidFill>
                      <a:srgbClr val="929496"/>
                    </a:solidFill>
                    <a:latin typeface="+mj-lt"/>
                    <a:ea typeface="+mj-ea"/>
                    <a:cs typeface="+mj-cs"/>
                    <a:sym typeface="Helvetica"/>
                  </a:defRPr>
                </a:pPr>
              </a:p>
            </p:txBody>
          </p:sp>
          <p:sp>
            <p:nvSpPr>
              <p:cNvPr id="163" name="Freeform 15"/>
              <p:cNvSpPr/>
              <p:nvPr/>
            </p:nvSpPr>
            <p:spPr>
              <a:xfrm rot="900000">
                <a:off x="82909" y="8393"/>
                <a:ext cx="71028" cy="468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660" y="21600"/>
                    </a:moveTo>
                    <a:lnTo>
                      <a:pt x="0" y="7706"/>
                    </a:lnTo>
                    <a:lnTo>
                      <a:pt x="3042" y="2326"/>
                    </a:lnTo>
                    <a:lnTo>
                      <a:pt x="10420" y="11933"/>
                    </a:lnTo>
                    <a:lnTo>
                      <a:pt x="18291" y="0"/>
                    </a:lnTo>
                    <a:lnTo>
                      <a:pt x="21600" y="5016"/>
                    </a:lnTo>
                    <a:lnTo>
                      <a:pt x="10660" y="21600"/>
                    </a:lnTo>
                    <a:close/>
                  </a:path>
                </a:pathLst>
              </a:custGeom>
              <a:solidFill>
                <a:srgbClr val="9DB69B"/>
              </a:solidFill>
              <a:ln w="3175" cap="flat">
                <a:noFill/>
                <a:miter lim="400000"/>
              </a:ln>
              <a:effectLst/>
            </p:spPr>
            <p:txBody>
              <a:bodyPr wrap="square" lIns="27431" tIns="27431" rIns="27431" bIns="27431" numCol="1" anchor="ctr">
                <a:noAutofit/>
              </a:bodyPr>
              <a:lstStyle/>
              <a:p>
                <a:pPr defTabSz="1097060">
                  <a:defRPr sz="2000">
                    <a:solidFill>
                      <a:srgbClr val="929496"/>
                    </a:solidFill>
                    <a:latin typeface="+mj-lt"/>
                    <a:ea typeface="+mj-ea"/>
                    <a:cs typeface="+mj-cs"/>
                    <a:sym typeface="Helvetica"/>
                  </a:defRPr>
                </a:pPr>
              </a:p>
            </p:txBody>
          </p:sp>
          <p:sp>
            <p:nvSpPr>
              <p:cNvPr id="164" name="Freeform 16"/>
              <p:cNvSpPr/>
              <p:nvPr/>
            </p:nvSpPr>
            <p:spPr>
              <a:xfrm rot="900000">
                <a:off x="65760" y="73243"/>
                <a:ext cx="71028" cy="468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660" y="21600"/>
                    </a:moveTo>
                    <a:lnTo>
                      <a:pt x="0" y="7706"/>
                    </a:lnTo>
                    <a:lnTo>
                      <a:pt x="3042" y="2326"/>
                    </a:lnTo>
                    <a:lnTo>
                      <a:pt x="10420" y="11933"/>
                    </a:lnTo>
                    <a:lnTo>
                      <a:pt x="18291" y="0"/>
                    </a:lnTo>
                    <a:lnTo>
                      <a:pt x="21600" y="5016"/>
                    </a:lnTo>
                    <a:lnTo>
                      <a:pt x="10660" y="21600"/>
                    </a:lnTo>
                    <a:close/>
                  </a:path>
                </a:pathLst>
              </a:custGeom>
              <a:solidFill>
                <a:srgbClr val="9DB69B"/>
              </a:solidFill>
              <a:ln w="3175" cap="flat">
                <a:noFill/>
                <a:miter lim="400000"/>
              </a:ln>
              <a:effectLst/>
            </p:spPr>
            <p:txBody>
              <a:bodyPr wrap="square" lIns="27431" tIns="27431" rIns="27431" bIns="27431" numCol="1" anchor="ctr">
                <a:noAutofit/>
              </a:bodyPr>
              <a:lstStyle/>
              <a:p>
                <a:pPr defTabSz="1097060">
                  <a:defRPr sz="2000">
                    <a:solidFill>
                      <a:srgbClr val="929496"/>
                    </a:solidFill>
                    <a:latin typeface="+mj-lt"/>
                    <a:ea typeface="+mj-ea"/>
                    <a:cs typeface="+mj-cs"/>
                    <a:sym typeface="Helvetica"/>
                  </a:defRPr>
                </a:pPr>
              </a:p>
            </p:txBody>
          </p:sp>
        </p:grpSp>
        <p:grpSp>
          <p:nvGrpSpPr>
            <p:cNvPr id="169" name="Graphic 6"/>
            <p:cNvGrpSpPr/>
            <p:nvPr/>
          </p:nvGrpSpPr>
          <p:grpSpPr>
            <a:xfrm>
              <a:off x="296882" y="454299"/>
              <a:ext cx="160694" cy="451323"/>
              <a:chOff x="0" y="0"/>
              <a:chExt cx="160693" cy="451322"/>
            </a:xfrm>
          </p:grpSpPr>
          <p:sp>
            <p:nvSpPr>
              <p:cNvPr id="166" name="Freeform 11"/>
              <p:cNvSpPr/>
              <p:nvPr/>
            </p:nvSpPr>
            <p:spPr>
              <a:xfrm rot="17107800">
                <a:off x="-113917" y="198841"/>
                <a:ext cx="423752" cy="15400"/>
              </a:xfrm>
              <a:prstGeom prst="rect">
                <a:avLst/>
              </a:prstGeom>
              <a:solidFill>
                <a:srgbClr val="9DB69B"/>
              </a:solidFill>
              <a:ln w="3175" cap="flat">
                <a:noFill/>
                <a:miter lim="400000"/>
              </a:ln>
              <a:effectLst/>
            </p:spPr>
            <p:txBody>
              <a:bodyPr wrap="square" lIns="27431" tIns="27431" rIns="27431" bIns="27431" numCol="1" anchor="ctr">
                <a:noAutofit/>
              </a:bodyPr>
              <a:lstStyle/>
              <a:p>
                <a:pPr defTabSz="1097060">
                  <a:defRPr sz="2000">
                    <a:solidFill>
                      <a:srgbClr val="929496"/>
                    </a:solidFill>
                    <a:latin typeface="+mj-lt"/>
                    <a:ea typeface="+mj-ea"/>
                    <a:cs typeface="+mj-cs"/>
                    <a:sym typeface="Helvetica"/>
                  </a:defRPr>
                </a:pPr>
              </a:p>
            </p:txBody>
          </p:sp>
          <p:sp>
            <p:nvSpPr>
              <p:cNvPr id="167" name="Freeform 12"/>
              <p:cNvSpPr/>
              <p:nvPr/>
            </p:nvSpPr>
            <p:spPr>
              <a:xfrm rot="900000">
                <a:off x="4853" y="396074"/>
                <a:ext cx="71028" cy="468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291" y="21600"/>
                    </a:moveTo>
                    <a:lnTo>
                      <a:pt x="10420" y="9668"/>
                    </a:lnTo>
                    <a:lnTo>
                      <a:pt x="3042" y="19274"/>
                    </a:lnTo>
                    <a:lnTo>
                      <a:pt x="0" y="13894"/>
                    </a:lnTo>
                    <a:lnTo>
                      <a:pt x="10673" y="0"/>
                    </a:lnTo>
                    <a:lnTo>
                      <a:pt x="21600" y="16584"/>
                    </a:lnTo>
                    <a:lnTo>
                      <a:pt x="18291" y="21600"/>
                    </a:lnTo>
                    <a:close/>
                  </a:path>
                </a:pathLst>
              </a:custGeom>
              <a:solidFill>
                <a:srgbClr val="9DB69B"/>
              </a:solidFill>
              <a:ln w="3175" cap="flat">
                <a:noFill/>
                <a:miter lim="400000"/>
              </a:ln>
              <a:effectLst/>
            </p:spPr>
            <p:txBody>
              <a:bodyPr wrap="square" lIns="27431" tIns="27431" rIns="27431" bIns="27431" numCol="1" anchor="ctr">
                <a:noAutofit/>
              </a:bodyPr>
              <a:lstStyle/>
              <a:p>
                <a:pPr defTabSz="1097060">
                  <a:defRPr sz="2000">
                    <a:solidFill>
                      <a:srgbClr val="929496"/>
                    </a:solidFill>
                    <a:latin typeface="+mj-lt"/>
                    <a:ea typeface="+mj-ea"/>
                    <a:cs typeface="+mj-cs"/>
                    <a:sym typeface="Helvetica"/>
                  </a:defRPr>
                </a:pPr>
              </a:p>
            </p:txBody>
          </p:sp>
          <p:sp>
            <p:nvSpPr>
              <p:cNvPr id="168" name="Freeform 13"/>
              <p:cNvSpPr/>
              <p:nvPr/>
            </p:nvSpPr>
            <p:spPr>
              <a:xfrm rot="900000">
                <a:off x="22426" y="331337"/>
                <a:ext cx="71029" cy="468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291" y="21600"/>
                    </a:moveTo>
                    <a:lnTo>
                      <a:pt x="10433" y="9668"/>
                    </a:lnTo>
                    <a:lnTo>
                      <a:pt x="3042" y="19274"/>
                    </a:lnTo>
                    <a:lnTo>
                      <a:pt x="0" y="13894"/>
                    </a:lnTo>
                    <a:lnTo>
                      <a:pt x="10673" y="0"/>
                    </a:lnTo>
                    <a:lnTo>
                      <a:pt x="21600" y="16584"/>
                    </a:lnTo>
                    <a:lnTo>
                      <a:pt x="18291" y="21600"/>
                    </a:lnTo>
                    <a:close/>
                  </a:path>
                </a:pathLst>
              </a:custGeom>
              <a:solidFill>
                <a:srgbClr val="9DB69B"/>
              </a:solidFill>
              <a:ln w="3175" cap="flat">
                <a:noFill/>
                <a:miter lim="400000"/>
              </a:ln>
              <a:effectLst/>
            </p:spPr>
            <p:txBody>
              <a:bodyPr wrap="square" lIns="27431" tIns="27431" rIns="27431" bIns="27431" numCol="1" anchor="ctr">
                <a:noAutofit/>
              </a:bodyPr>
              <a:lstStyle/>
              <a:p>
                <a:pPr defTabSz="1097060">
                  <a:defRPr sz="2000">
                    <a:solidFill>
                      <a:srgbClr val="929496"/>
                    </a:solidFill>
                    <a:latin typeface="+mj-lt"/>
                    <a:ea typeface="+mj-ea"/>
                    <a:cs typeface="+mj-cs"/>
                    <a:sym typeface="Helvetica"/>
                  </a:defRPr>
                </a:pPr>
              </a:p>
            </p:txBody>
          </p:sp>
        </p:grpSp>
      </p:grpSp>
      <p:sp>
        <p:nvSpPr>
          <p:cNvPr id="171" name="Rounded Rectangle"/>
          <p:cNvSpPr/>
          <p:nvPr/>
        </p:nvSpPr>
        <p:spPr>
          <a:xfrm>
            <a:off x="911325" y="1217170"/>
            <a:ext cx="9441584" cy="1162922"/>
          </a:xfrm>
          <a:prstGeom prst="roundRect">
            <a:avLst>
              <a:gd name="adj" fmla="val 17442"/>
            </a:avLst>
          </a:prstGeom>
          <a:solidFill>
            <a:srgbClr val="000000"/>
          </a:solidFill>
          <a:ln w="3175">
            <a:miter lim="400000"/>
          </a:ln>
        </p:spPr>
        <p:txBody>
          <a:bodyPr lIns="27431" tIns="27431" rIns="27431" bIns="27431" anchor="ctr"/>
          <a:lstStyle/>
          <a:p>
            <a:pPr defTabSz="1097060">
              <a:defRPr sz="2000">
                <a:solidFill>
                  <a:srgbClr val="929496"/>
                </a:solidFill>
              </a:defRPr>
            </a:pPr>
          </a:p>
        </p:txBody>
      </p:sp>
      <p:sp>
        <p:nvSpPr>
          <p:cNvPr id="172" name="TextBox 6"/>
          <p:cNvSpPr txBox="1"/>
          <p:nvPr/>
        </p:nvSpPr>
        <p:spPr>
          <a:xfrm>
            <a:off x="1202476" y="1337519"/>
            <a:ext cx="8627319" cy="922224"/>
          </a:xfrm>
          <a:prstGeom prst="rect">
            <a:avLst/>
          </a:prstGeom>
          <a:ln w="12700">
            <a:miter lim="400000"/>
          </a:ln>
          <a:extLst>
            <a:ext uri="{C572A759-6A51-4108-AA02-DFA0A04FC94B}">
              <ma14:wrappingTextBoxFlag xmlns:ma14="http://schemas.microsoft.com/office/mac/drawingml/2011/main" val="1"/>
            </a:ext>
          </a:extLst>
        </p:spPr>
        <p:txBody>
          <a:bodyPr lIns="27431" tIns="27431" rIns="27431" bIns="27431"/>
          <a:lstStyle>
            <a:lvl1pPr algn="r" defTabSz="548640">
              <a:spcBef>
                <a:spcPts val="700"/>
              </a:spcBef>
              <a:defRPr spc="79" sz="4000">
                <a:solidFill>
                  <a:srgbClr val="F5F6F5"/>
                </a:solidFill>
                <a:latin typeface="Kanit Light"/>
                <a:ea typeface="Kanit Light"/>
                <a:cs typeface="Kanit Light"/>
                <a:sym typeface="Kanit Light"/>
              </a:defRPr>
            </a:lvl1pPr>
          </a:lstStyle>
          <a:p>
            <a:pPr/>
            <a:r>
              <a:t>Darunee Panjarattanakorn, Ph.D.</a:t>
            </a:r>
          </a:p>
        </p:txBody>
      </p:sp>
      <p:grpSp>
        <p:nvGrpSpPr>
          <p:cNvPr id="175" name="Freeform 341"/>
          <p:cNvGrpSpPr/>
          <p:nvPr/>
        </p:nvGrpSpPr>
        <p:grpSpPr>
          <a:xfrm>
            <a:off x="427342" y="431138"/>
            <a:ext cx="13509764" cy="7367324"/>
            <a:chOff x="0" y="0"/>
            <a:chExt cx="13509762" cy="7367323"/>
          </a:xfrm>
        </p:grpSpPr>
        <p:sp>
          <p:nvSpPr>
            <p:cNvPr id="174" name="Freeform 341"/>
            <p:cNvSpPr/>
            <p:nvPr/>
          </p:nvSpPr>
          <p:spPr>
            <a:xfrm>
              <a:off x="6349" y="6349"/>
              <a:ext cx="13497064" cy="7354625"/>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20986" y="0"/>
                  </a:moveTo>
                  <a:lnTo>
                    <a:pt x="614" y="0"/>
                  </a:lnTo>
                  <a:cubicBezTo>
                    <a:pt x="276" y="0"/>
                    <a:pt x="0" y="452"/>
                    <a:pt x="0" y="1003"/>
                  </a:cubicBezTo>
                  <a:lnTo>
                    <a:pt x="0" y="20597"/>
                  </a:lnTo>
                  <a:cubicBezTo>
                    <a:pt x="0" y="21152"/>
                    <a:pt x="276" y="21600"/>
                    <a:pt x="614" y="21600"/>
                  </a:cubicBezTo>
                  <a:lnTo>
                    <a:pt x="20984" y="21600"/>
                  </a:lnTo>
                  <a:cubicBezTo>
                    <a:pt x="21324" y="21600"/>
                    <a:pt x="21598" y="21148"/>
                    <a:pt x="21598" y="20597"/>
                  </a:cubicBezTo>
                  <a:lnTo>
                    <a:pt x="21598" y="1003"/>
                  </a:lnTo>
                  <a:cubicBezTo>
                    <a:pt x="21600" y="452"/>
                    <a:pt x="21326" y="0"/>
                    <a:pt x="20986" y="0"/>
                  </a:cubicBezTo>
                  <a:close/>
                  <a:moveTo>
                    <a:pt x="21498" y="20597"/>
                  </a:moveTo>
                  <a:cubicBezTo>
                    <a:pt x="21498" y="21059"/>
                    <a:pt x="21269" y="21434"/>
                    <a:pt x="20986" y="21434"/>
                  </a:cubicBezTo>
                  <a:lnTo>
                    <a:pt x="614" y="21434"/>
                  </a:lnTo>
                  <a:cubicBezTo>
                    <a:pt x="331" y="21437"/>
                    <a:pt x="102" y="21062"/>
                    <a:pt x="102" y="20597"/>
                  </a:cubicBezTo>
                  <a:lnTo>
                    <a:pt x="102" y="1003"/>
                  </a:lnTo>
                  <a:cubicBezTo>
                    <a:pt x="102" y="541"/>
                    <a:pt x="331" y="166"/>
                    <a:pt x="614" y="166"/>
                  </a:cubicBezTo>
                  <a:lnTo>
                    <a:pt x="20984" y="166"/>
                  </a:lnTo>
                  <a:cubicBezTo>
                    <a:pt x="21267" y="166"/>
                    <a:pt x="21496" y="541"/>
                    <a:pt x="21496" y="1003"/>
                  </a:cubicBezTo>
                  <a:lnTo>
                    <a:pt x="21496" y="20597"/>
                  </a:lnTo>
                  <a:lnTo>
                    <a:pt x="21498" y="20597"/>
                  </a:lnTo>
                  <a:close/>
                </a:path>
              </a:pathLst>
            </a:custGeom>
            <a:solidFill>
              <a:srgbClr val="F5F6F5"/>
            </a:solidFill>
            <a:ln>
              <a:noFill/>
            </a:ln>
            <a:effectLst/>
          </p:spPr>
          <p:txBody>
            <a:bodyPr wrap="square" lIns="27431" tIns="27431" rIns="27431" bIns="27431" numCol="1" anchor="ctr">
              <a:noAutofit/>
            </a:bodyPr>
            <a:lstStyle/>
            <a:p>
              <a:pPr defTabSz="548640">
                <a:defRPr sz="1000">
                  <a:solidFill>
                    <a:srgbClr val="131B29"/>
                  </a:solidFill>
                  <a:latin typeface="+mj-lt"/>
                  <a:ea typeface="+mj-ea"/>
                  <a:cs typeface="+mj-cs"/>
                  <a:sym typeface="Helvetica"/>
                </a:defRPr>
              </a:pPr>
            </a:p>
          </p:txBody>
        </p:sp>
        <p:pic>
          <p:nvPicPr>
            <p:cNvPr id="173" name="Freeform 341" descr="Freeform 341"/>
            <p:cNvPicPr>
              <a:picLocks noChangeAspect="0"/>
            </p:cNvPicPr>
            <p:nvPr/>
          </p:nvPicPr>
          <p:blipFill>
            <a:blip r:embed="rId5">
              <a:extLst/>
            </a:blip>
            <a:stretch>
              <a:fillRect/>
            </a:stretch>
          </p:blipFill>
          <p:spPr>
            <a:xfrm>
              <a:off x="-1" y="-1"/>
              <a:ext cx="13509764" cy="7367325"/>
            </a:xfrm>
            <a:prstGeom prst="rect">
              <a:avLst/>
            </a:prstGeom>
            <a:effectLst/>
          </p:spPr>
        </p:pic>
      </p:grpSp>
      <p:pic>
        <p:nvPicPr>
          <p:cNvPr id="176" name="J004.png" descr="J004.png"/>
          <p:cNvPicPr>
            <a:picLocks noChangeAspect="1"/>
          </p:cNvPicPr>
          <p:nvPr/>
        </p:nvPicPr>
        <p:blipFill>
          <a:blip r:embed="rId3">
            <a:extLst/>
          </a:blip>
          <a:stretch>
            <a:fillRect/>
          </a:stretch>
        </p:blipFill>
        <p:spPr>
          <a:xfrm>
            <a:off x="10936448" y="2776064"/>
            <a:ext cx="3733801" cy="5608321"/>
          </a:xfrm>
          <a:prstGeom prst="rect">
            <a:avLst/>
          </a:prstGeom>
          <a:ln w="12700">
            <a:miter lim="400000"/>
          </a:ln>
        </p:spPr>
      </p:pic>
      <p:sp>
        <p:nvSpPr>
          <p:cNvPr id="177" name="Rounded Rectangle"/>
          <p:cNvSpPr/>
          <p:nvPr/>
        </p:nvSpPr>
        <p:spPr>
          <a:xfrm>
            <a:off x="824638" y="2636226"/>
            <a:ext cx="9614958" cy="4892628"/>
          </a:xfrm>
          <a:prstGeom prst="roundRect">
            <a:avLst>
              <a:gd name="adj" fmla="val 8317"/>
            </a:avLst>
          </a:prstGeom>
          <a:solidFill>
            <a:srgbClr val="000000"/>
          </a:solidFill>
          <a:ln w="3175">
            <a:miter lim="400000"/>
          </a:ln>
        </p:spPr>
        <p:txBody>
          <a:bodyPr lIns="27431" tIns="27431" rIns="27431" bIns="27431" anchor="ctr"/>
          <a:lstStyle/>
          <a:p>
            <a:pPr defTabSz="1097060">
              <a:defRPr sz="2000">
                <a:solidFill>
                  <a:srgbClr val="929496"/>
                </a:solidFill>
              </a:defRPr>
            </a:pPr>
          </a:p>
        </p:txBody>
      </p:sp>
      <p:sp>
        <p:nvSpPr>
          <p:cNvPr id="178" name="TextBox 15"/>
          <p:cNvSpPr txBox="1"/>
          <p:nvPr/>
        </p:nvSpPr>
        <p:spPr>
          <a:xfrm>
            <a:off x="1617173" y="2932748"/>
            <a:ext cx="8273728" cy="3754611"/>
          </a:xfrm>
          <a:prstGeom prst="rect">
            <a:avLst/>
          </a:prstGeom>
          <a:ln w="12700">
            <a:miter lim="400000"/>
          </a:ln>
          <a:extLst>
            <a:ext uri="{C572A759-6A51-4108-AA02-DFA0A04FC94B}">
              <ma14:wrappingTextBoxFlag xmlns:ma14="http://schemas.microsoft.com/office/mac/drawingml/2011/main" val="1"/>
            </a:ext>
          </a:extLst>
        </p:spPr>
        <p:txBody>
          <a:bodyPr lIns="54854" tIns="54854" rIns="54854" bIns="54854">
            <a:spAutoFit/>
          </a:bodyPr>
          <a:lstStyle/>
          <a:p>
            <a:pPr algn="r" defTabSz="1097060">
              <a:lnSpc>
                <a:spcPct val="120000"/>
              </a:lnSpc>
              <a:defRPr spc="74" sz="2400">
                <a:solidFill>
                  <a:srgbClr val="DDDDDD"/>
                </a:solidFill>
                <a:latin typeface="Kanit Light"/>
                <a:ea typeface="Kanit Light"/>
                <a:cs typeface="Kanit Light"/>
                <a:sym typeface="Kanit Light"/>
              </a:defRPr>
            </a:pPr>
            <a:r>
              <a:t>Ph.D. (Educational Technology and Communications), </a:t>
            </a:r>
          </a:p>
          <a:p>
            <a:pPr algn="r" defTabSz="1097060">
              <a:lnSpc>
                <a:spcPct val="120000"/>
              </a:lnSpc>
              <a:defRPr spc="74" sz="2400">
                <a:solidFill>
                  <a:srgbClr val="DDDDDD"/>
                </a:solidFill>
                <a:latin typeface="Kanit Light"/>
                <a:ea typeface="Kanit Light"/>
                <a:cs typeface="Kanit Light"/>
                <a:sym typeface="Kanit Light"/>
              </a:defRPr>
            </a:pPr>
            <a:r>
              <a:t>Naresuan University, Thailand</a:t>
            </a:r>
          </a:p>
          <a:p>
            <a:pPr algn="r" defTabSz="1097060">
              <a:lnSpc>
                <a:spcPct val="120000"/>
              </a:lnSpc>
              <a:defRPr spc="74" sz="2400">
                <a:solidFill>
                  <a:srgbClr val="DDDDDD"/>
                </a:solidFill>
                <a:latin typeface="Kanit Light"/>
                <a:ea typeface="Kanit Light"/>
                <a:cs typeface="Kanit Light"/>
                <a:sym typeface="Kanit Light"/>
              </a:defRPr>
            </a:pPr>
            <a:r>
              <a:t>M.B.A. (Marketing), Suan Dusit Rajabhat University,  </a:t>
            </a:r>
          </a:p>
          <a:p>
            <a:pPr algn="r" defTabSz="1097060">
              <a:lnSpc>
                <a:spcPct val="120000"/>
              </a:lnSpc>
              <a:defRPr spc="74" sz="2400">
                <a:solidFill>
                  <a:srgbClr val="DDDDDD"/>
                </a:solidFill>
                <a:latin typeface="Kanit Light"/>
                <a:ea typeface="Kanit Light"/>
                <a:cs typeface="Kanit Light"/>
                <a:sym typeface="Kanit Light"/>
              </a:defRPr>
            </a:pPr>
            <a:r>
              <a:t>Bangkok, Thailand</a:t>
            </a:r>
          </a:p>
          <a:p>
            <a:pPr algn="r" defTabSz="1097060">
              <a:lnSpc>
                <a:spcPct val="120000"/>
              </a:lnSpc>
              <a:defRPr spc="74" sz="2400">
                <a:solidFill>
                  <a:srgbClr val="DDDDDD"/>
                </a:solidFill>
                <a:latin typeface="Kanit Light"/>
                <a:ea typeface="Kanit Light"/>
                <a:cs typeface="Kanit Light"/>
                <a:sym typeface="Kanit Light"/>
              </a:defRPr>
            </a:pPr>
            <a:r>
              <a:t>B.S. (Computer science), Rajabhat Institute Suan Dusit, </a:t>
            </a:r>
          </a:p>
          <a:p>
            <a:pPr algn="r" defTabSz="1097060">
              <a:lnSpc>
                <a:spcPct val="120000"/>
              </a:lnSpc>
              <a:defRPr spc="74" sz="2400">
                <a:solidFill>
                  <a:srgbClr val="DDDDDD"/>
                </a:solidFill>
                <a:latin typeface="Kanit Light"/>
                <a:ea typeface="Kanit Light"/>
                <a:cs typeface="Kanit Light"/>
                <a:sym typeface="Kanit Light"/>
              </a:defRPr>
            </a:pPr>
            <a:r>
              <a:t>Bangkok, Thailand</a:t>
            </a:r>
          </a:p>
          <a:p>
            <a:pPr algn="r" defTabSz="1097060">
              <a:lnSpc>
                <a:spcPct val="120000"/>
              </a:lnSpc>
              <a:defRPr spc="74" sz="2400">
                <a:solidFill>
                  <a:srgbClr val="DDDDDD"/>
                </a:solidFill>
                <a:latin typeface="Kanit Light"/>
                <a:ea typeface="Kanit Light"/>
                <a:cs typeface="Kanit Light"/>
                <a:sym typeface="Kanit Light"/>
              </a:defRPr>
            </a:pPr>
            <a:r>
              <a:t>Email: jimdarunee@hotmail.com</a:t>
            </a:r>
          </a:p>
        </p:txBody>
      </p:sp>
      <p:grpSp>
        <p:nvGrpSpPr>
          <p:cNvPr id="192" name="Group"/>
          <p:cNvGrpSpPr/>
          <p:nvPr/>
        </p:nvGrpSpPr>
        <p:grpSpPr>
          <a:xfrm>
            <a:off x="1230206" y="6049388"/>
            <a:ext cx="1012575" cy="1263234"/>
            <a:chOff x="0" y="0"/>
            <a:chExt cx="1012574" cy="1263232"/>
          </a:xfrm>
        </p:grpSpPr>
        <p:grpSp>
          <p:nvGrpSpPr>
            <p:cNvPr id="189" name="Graphic 30"/>
            <p:cNvGrpSpPr/>
            <p:nvPr/>
          </p:nvGrpSpPr>
          <p:grpSpPr>
            <a:xfrm>
              <a:off x="-1" y="0"/>
              <a:ext cx="568622" cy="641011"/>
              <a:chOff x="0" y="0"/>
              <a:chExt cx="568620" cy="641010"/>
            </a:xfrm>
          </p:grpSpPr>
          <p:grpSp>
            <p:nvGrpSpPr>
              <p:cNvPr id="183" name="Group"/>
              <p:cNvGrpSpPr/>
              <p:nvPr/>
            </p:nvGrpSpPr>
            <p:grpSpPr>
              <a:xfrm>
                <a:off x="0" y="0"/>
                <a:ext cx="568621" cy="641011"/>
                <a:chOff x="0" y="0"/>
                <a:chExt cx="568620" cy="641010"/>
              </a:xfrm>
            </p:grpSpPr>
            <p:sp>
              <p:nvSpPr>
                <p:cNvPr id="179" name="Freeform 48"/>
                <p:cNvSpPr/>
                <p:nvPr/>
              </p:nvSpPr>
              <p:spPr>
                <a:xfrm>
                  <a:off x="127343" y="174235"/>
                  <a:ext cx="157172" cy="160551"/>
                </a:xfrm>
                <a:custGeom>
                  <a:avLst/>
                  <a:gdLst/>
                  <a:ahLst/>
                  <a:cxnLst>
                    <a:cxn ang="0">
                      <a:pos x="wd2" y="hd2"/>
                    </a:cxn>
                    <a:cxn ang="5400000">
                      <a:pos x="wd2" y="hd2"/>
                    </a:cxn>
                    <a:cxn ang="10800000">
                      <a:pos x="wd2" y="hd2"/>
                    </a:cxn>
                    <a:cxn ang="16200000">
                      <a:pos x="wd2" y="hd2"/>
                    </a:cxn>
                  </a:cxnLst>
                  <a:rect l="0" t="0" r="r" b="b"/>
                  <a:pathLst>
                    <a:path w="21139" h="21600" fill="norm" stroke="1" extrusionOk="0">
                      <a:moveTo>
                        <a:pt x="154" y="21600"/>
                      </a:moveTo>
                      <a:lnTo>
                        <a:pt x="0" y="19854"/>
                      </a:lnTo>
                      <a:cubicBezTo>
                        <a:pt x="50" y="19854"/>
                        <a:pt x="5085" y="19368"/>
                        <a:pt x="9966" y="16662"/>
                      </a:cubicBezTo>
                      <a:cubicBezTo>
                        <a:pt x="16396" y="13094"/>
                        <a:pt x="19568" y="7500"/>
                        <a:pt x="19389" y="45"/>
                      </a:cubicBezTo>
                      <a:lnTo>
                        <a:pt x="21132" y="0"/>
                      </a:lnTo>
                      <a:cubicBezTo>
                        <a:pt x="21600" y="19479"/>
                        <a:pt x="364" y="21585"/>
                        <a:pt x="149" y="21600"/>
                      </a:cubicBezTo>
                      <a:close/>
                    </a:path>
                  </a:pathLst>
                </a:custGeom>
                <a:solidFill>
                  <a:srgbClr val="3370A6"/>
                </a:solidFill>
                <a:ln w="3175" cap="flat">
                  <a:noFill/>
                  <a:miter lim="400000"/>
                </a:ln>
                <a:effectLst/>
              </p:spPr>
              <p:txBody>
                <a:bodyPr wrap="square" lIns="27431" tIns="27431" rIns="27431" bIns="27431" numCol="1" anchor="ctr">
                  <a:noAutofit/>
                </a:bodyPr>
                <a:lstStyle/>
                <a:p>
                  <a:pPr defTabSz="1097060">
                    <a:defRPr sz="2000">
                      <a:solidFill>
                        <a:srgbClr val="929496"/>
                      </a:solidFill>
                      <a:latin typeface="+mj-lt"/>
                      <a:ea typeface="+mj-ea"/>
                      <a:cs typeface="+mj-cs"/>
                      <a:sym typeface="Helvetica"/>
                    </a:defRPr>
                  </a:pPr>
                </a:p>
              </p:txBody>
            </p:sp>
            <p:sp>
              <p:nvSpPr>
                <p:cNvPr id="180" name="Freeform 49"/>
                <p:cNvSpPr/>
                <p:nvPr/>
              </p:nvSpPr>
              <p:spPr>
                <a:xfrm>
                  <a:off x="0" y="321694"/>
                  <a:ext cx="284034" cy="162634"/>
                </a:xfrm>
                <a:custGeom>
                  <a:avLst/>
                  <a:gdLst/>
                  <a:ahLst/>
                  <a:cxnLst>
                    <a:cxn ang="0">
                      <a:pos x="wd2" y="hd2"/>
                    </a:cxn>
                    <a:cxn ang="5400000">
                      <a:pos x="wd2" y="hd2"/>
                    </a:cxn>
                    <a:cxn ang="10800000">
                      <a:pos x="wd2" y="hd2"/>
                    </a:cxn>
                    <a:cxn ang="16200000">
                      <a:pos x="wd2" y="hd2"/>
                    </a:cxn>
                  </a:cxnLst>
                  <a:rect l="0" t="0" r="r" b="b"/>
                  <a:pathLst>
                    <a:path w="21343" h="21600" fill="norm" stroke="1" extrusionOk="0">
                      <a:moveTo>
                        <a:pt x="21338" y="21600"/>
                      </a:moveTo>
                      <a:lnTo>
                        <a:pt x="20365" y="21556"/>
                      </a:lnTo>
                      <a:cubicBezTo>
                        <a:pt x="20465" y="14191"/>
                        <a:pt x="18703" y="8634"/>
                        <a:pt x="15134" y="5038"/>
                      </a:cubicBezTo>
                      <a:cubicBezTo>
                        <a:pt x="12546" y="2435"/>
                        <a:pt x="9886" y="1837"/>
                        <a:pt x="9622" y="1783"/>
                      </a:cubicBezTo>
                      <a:lnTo>
                        <a:pt x="0" y="1734"/>
                      </a:lnTo>
                      <a:lnTo>
                        <a:pt x="0" y="0"/>
                      </a:lnTo>
                      <a:cubicBezTo>
                        <a:pt x="0" y="0"/>
                        <a:pt x="9697" y="49"/>
                        <a:pt x="9697" y="49"/>
                      </a:cubicBezTo>
                      <a:cubicBezTo>
                        <a:pt x="9816" y="69"/>
                        <a:pt x="21600" y="2371"/>
                        <a:pt x="21338" y="21590"/>
                      </a:cubicBezTo>
                      <a:close/>
                    </a:path>
                  </a:pathLst>
                </a:custGeom>
                <a:solidFill>
                  <a:srgbClr val="3370A6"/>
                </a:solidFill>
                <a:ln w="3175" cap="flat">
                  <a:noFill/>
                  <a:miter lim="400000"/>
                </a:ln>
                <a:effectLst/>
              </p:spPr>
              <p:txBody>
                <a:bodyPr wrap="square" lIns="27431" tIns="27431" rIns="27431" bIns="27431" numCol="1" anchor="ctr">
                  <a:noAutofit/>
                </a:bodyPr>
                <a:lstStyle/>
                <a:p>
                  <a:pPr defTabSz="1097060">
                    <a:defRPr sz="2000">
                      <a:solidFill>
                        <a:srgbClr val="929496"/>
                      </a:solidFill>
                      <a:latin typeface="+mj-lt"/>
                      <a:ea typeface="+mj-ea"/>
                      <a:cs typeface="+mj-cs"/>
                      <a:sym typeface="Helvetica"/>
                    </a:defRPr>
                  </a:pPr>
                </a:p>
              </p:txBody>
            </p:sp>
            <p:sp>
              <p:nvSpPr>
                <p:cNvPr id="181" name="Freeform 50"/>
                <p:cNvSpPr/>
                <p:nvPr/>
              </p:nvSpPr>
              <p:spPr>
                <a:xfrm>
                  <a:off x="269609" y="0"/>
                  <a:ext cx="157264" cy="335121"/>
                </a:xfrm>
                <a:custGeom>
                  <a:avLst/>
                  <a:gdLst/>
                  <a:ahLst/>
                  <a:cxnLst>
                    <a:cxn ang="0">
                      <a:pos x="wd2" y="hd2"/>
                    </a:cxn>
                    <a:cxn ang="5400000">
                      <a:pos x="wd2" y="hd2"/>
                    </a:cxn>
                    <a:cxn ang="10800000">
                      <a:pos x="wd2" y="hd2"/>
                    </a:cxn>
                    <a:cxn ang="16200000">
                      <a:pos x="wd2" y="hd2"/>
                    </a:cxn>
                  </a:cxnLst>
                  <a:rect l="0" t="0" r="r" b="b"/>
                  <a:pathLst>
                    <a:path w="21383" h="21600" fill="norm" stroke="1" extrusionOk="0">
                      <a:moveTo>
                        <a:pt x="21217" y="21600"/>
                      </a:moveTo>
                      <a:cubicBezTo>
                        <a:pt x="21000" y="21590"/>
                        <a:pt x="-217" y="20557"/>
                        <a:pt x="256" y="11228"/>
                      </a:cubicBezTo>
                      <a:lnTo>
                        <a:pt x="0" y="10"/>
                      </a:lnTo>
                      <a:lnTo>
                        <a:pt x="1767" y="0"/>
                      </a:lnTo>
                      <a:lnTo>
                        <a:pt x="2029" y="11233"/>
                      </a:lnTo>
                      <a:cubicBezTo>
                        <a:pt x="1847" y="14821"/>
                        <a:pt x="5009" y="17503"/>
                        <a:pt x="11434" y="19222"/>
                      </a:cubicBezTo>
                      <a:cubicBezTo>
                        <a:pt x="16313" y="20526"/>
                        <a:pt x="21333" y="20761"/>
                        <a:pt x="21383" y="20763"/>
                      </a:cubicBezTo>
                      <a:lnTo>
                        <a:pt x="21222" y="21600"/>
                      </a:lnTo>
                      <a:close/>
                    </a:path>
                  </a:pathLst>
                </a:custGeom>
                <a:solidFill>
                  <a:srgbClr val="3370A6"/>
                </a:solidFill>
                <a:ln w="3175" cap="flat">
                  <a:noFill/>
                  <a:miter lim="400000"/>
                </a:ln>
                <a:effectLst/>
              </p:spPr>
              <p:txBody>
                <a:bodyPr wrap="square" lIns="27431" tIns="27431" rIns="27431" bIns="27431" numCol="1" anchor="ctr">
                  <a:noAutofit/>
                </a:bodyPr>
                <a:lstStyle/>
                <a:p>
                  <a:pPr defTabSz="1097060">
                    <a:defRPr sz="2000">
                      <a:solidFill>
                        <a:srgbClr val="929496"/>
                      </a:solidFill>
                      <a:latin typeface="+mj-lt"/>
                      <a:ea typeface="+mj-ea"/>
                      <a:cs typeface="+mj-cs"/>
                      <a:sym typeface="Helvetica"/>
                    </a:defRPr>
                  </a:pPr>
                </a:p>
              </p:txBody>
            </p:sp>
            <p:sp>
              <p:nvSpPr>
                <p:cNvPr id="182" name="Freeform 51"/>
                <p:cNvSpPr/>
                <p:nvPr/>
              </p:nvSpPr>
              <p:spPr>
                <a:xfrm>
                  <a:off x="270959" y="320616"/>
                  <a:ext cx="297662" cy="320395"/>
                </a:xfrm>
                <a:custGeom>
                  <a:avLst/>
                  <a:gdLst/>
                  <a:ahLst/>
                  <a:cxnLst>
                    <a:cxn ang="0">
                      <a:pos x="wd2" y="hd2"/>
                    </a:cxn>
                    <a:cxn ang="5400000">
                      <a:pos x="wd2" y="hd2"/>
                    </a:cxn>
                    <a:cxn ang="10800000">
                      <a:pos x="wd2" y="hd2"/>
                    </a:cxn>
                    <a:cxn ang="16200000">
                      <a:pos x="wd2" y="hd2"/>
                    </a:cxn>
                  </a:cxnLst>
                  <a:rect l="0" t="0" r="r" b="b"/>
                  <a:pathLst>
                    <a:path w="21354" h="21600" fill="norm" stroke="1" extrusionOk="0">
                      <a:moveTo>
                        <a:pt x="166" y="21600"/>
                      </a:moveTo>
                      <a:lnTo>
                        <a:pt x="4" y="10924"/>
                      </a:lnTo>
                      <a:cubicBezTo>
                        <a:pt x="-246" y="1168"/>
                        <a:pt x="10986" y="113"/>
                        <a:pt x="11100" y="103"/>
                      </a:cubicBezTo>
                      <a:lnTo>
                        <a:pt x="11137" y="103"/>
                      </a:lnTo>
                      <a:cubicBezTo>
                        <a:pt x="11137" y="103"/>
                        <a:pt x="21343" y="0"/>
                        <a:pt x="21343" y="0"/>
                      </a:cubicBezTo>
                      <a:lnTo>
                        <a:pt x="21354" y="880"/>
                      </a:lnTo>
                      <a:lnTo>
                        <a:pt x="11169" y="980"/>
                      </a:lnTo>
                      <a:cubicBezTo>
                        <a:pt x="10941" y="1003"/>
                        <a:pt x="8393" y="1276"/>
                        <a:pt x="5917" y="2580"/>
                      </a:cubicBezTo>
                      <a:cubicBezTo>
                        <a:pt x="2517" y="4368"/>
                        <a:pt x="843" y="7171"/>
                        <a:pt x="939" y="10907"/>
                      </a:cubicBezTo>
                      <a:lnTo>
                        <a:pt x="1101" y="21587"/>
                      </a:lnTo>
                      <a:lnTo>
                        <a:pt x="168" y="21600"/>
                      </a:lnTo>
                      <a:close/>
                    </a:path>
                  </a:pathLst>
                </a:custGeom>
                <a:solidFill>
                  <a:srgbClr val="3370A6"/>
                </a:solidFill>
                <a:ln w="3175" cap="flat">
                  <a:noFill/>
                  <a:miter lim="400000"/>
                </a:ln>
                <a:effectLst/>
              </p:spPr>
              <p:txBody>
                <a:bodyPr wrap="square" lIns="27431" tIns="27431" rIns="27431" bIns="27431" numCol="1" anchor="ctr">
                  <a:noAutofit/>
                </a:bodyPr>
                <a:lstStyle/>
                <a:p>
                  <a:pPr defTabSz="1097060">
                    <a:defRPr sz="2000">
                      <a:solidFill>
                        <a:srgbClr val="929496"/>
                      </a:solidFill>
                      <a:latin typeface="+mj-lt"/>
                      <a:ea typeface="+mj-ea"/>
                      <a:cs typeface="+mj-cs"/>
                      <a:sym typeface="Helvetica"/>
                    </a:defRPr>
                  </a:pPr>
                </a:p>
              </p:txBody>
            </p:sp>
          </p:grpSp>
          <p:grpSp>
            <p:nvGrpSpPr>
              <p:cNvPr id="188" name="Graphic 30"/>
              <p:cNvGrpSpPr/>
              <p:nvPr/>
            </p:nvGrpSpPr>
            <p:grpSpPr>
              <a:xfrm>
                <a:off x="405950" y="119901"/>
                <a:ext cx="129900" cy="146493"/>
                <a:chOff x="0" y="0"/>
                <a:chExt cx="129898" cy="146491"/>
              </a:xfrm>
            </p:grpSpPr>
            <p:sp>
              <p:nvSpPr>
                <p:cNvPr id="184" name="Freeform 44"/>
                <p:cNvSpPr/>
                <p:nvPr/>
              </p:nvSpPr>
              <p:spPr>
                <a:xfrm>
                  <a:off x="28586" y="39718"/>
                  <a:ext cx="41341" cy="41803"/>
                </a:xfrm>
                <a:custGeom>
                  <a:avLst/>
                  <a:gdLst/>
                  <a:ahLst/>
                  <a:cxnLst>
                    <a:cxn ang="0">
                      <a:pos x="wd2" y="hd2"/>
                    </a:cxn>
                    <a:cxn ang="5400000">
                      <a:pos x="wd2" y="hd2"/>
                    </a:cxn>
                    <a:cxn ang="10800000">
                      <a:pos x="wd2" y="hd2"/>
                    </a:cxn>
                    <a:cxn ang="16200000">
                      <a:pos x="wd2" y="hd2"/>
                    </a:cxn>
                  </a:cxnLst>
                  <a:rect l="0" t="0" r="r" b="b"/>
                  <a:pathLst>
                    <a:path w="21227" h="21600" fill="norm" stroke="1" extrusionOk="0">
                      <a:moveTo>
                        <a:pt x="608" y="21600"/>
                      </a:moveTo>
                      <a:lnTo>
                        <a:pt x="19" y="14893"/>
                      </a:lnTo>
                      <a:lnTo>
                        <a:pt x="304" y="18256"/>
                      </a:lnTo>
                      <a:lnTo>
                        <a:pt x="0" y="14893"/>
                      </a:lnTo>
                      <a:cubicBezTo>
                        <a:pt x="1521" y="14740"/>
                        <a:pt x="14869" y="13087"/>
                        <a:pt x="14565" y="173"/>
                      </a:cubicBezTo>
                      <a:lnTo>
                        <a:pt x="21220" y="0"/>
                      </a:lnTo>
                      <a:cubicBezTo>
                        <a:pt x="21600" y="15604"/>
                        <a:pt x="7891" y="20947"/>
                        <a:pt x="589" y="21600"/>
                      </a:cubicBezTo>
                      <a:close/>
                    </a:path>
                  </a:pathLst>
                </a:custGeom>
                <a:solidFill>
                  <a:srgbClr val="9DB69B"/>
                </a:solidFill>
                <a:ln w="3175" cap="flat">
                  <a:noFill/>
                  <a:miter lim="400000"/>
                </a:ln>
                <a:effectLst/>
              </p:spPr>
              <p:txBody>
                <a:bodyPr wrap="square" lIns="27431" tIns="27431" rIns="27431" bIns="27431" numCol="1" anchor="ctr">
                  <a:noAutofit/>
                </a:bodyPr>
                <a:lstStyle/>
                <a:p>
                  <a:pPr defTabSz="1097060">
                    <a:defRPr sz="2000">
                      <a:solidFill>
                        <a:srgbClr val="929496"/>
                      </a:solidFill>
                      <a:latin typeface="+mj-lt"/>
                      <a:ea typeface="+mj-ea"/>
                      <a:cs typeface="+mj-cs"/>
                      <a:sym typeface="Helvetica"/>
                    </a:defRPr>
                  </a:pPr>
                </a:p>
              </p:txBody>
            </p:sp>
            <p:sp>
              <p:nvSpPr>
                <p:cNvPr id="185" name="Freeform 45"/>
                <p:cNvSpPr/>
                <p:nvPr/>
              </p:nvSpPr>
              <p:spPr>
                <a:xfrm>
                  <a:off x="-1" y="68467"/>
                  <a:ext cx="69854" cy="42286"/>
                </a:xfrm>
                <a:custGeom>
                  <a:avLst/>
                  <a:gdLst/>
                  <a:ahLst/>
                  <a:cxnLst>
                    <a:cxn ang="0">
                      <a:pos x="wd2" y="hd2"/>
                    </a:cxn>
                    <a:cxn ang="5400000">
                      <a:pos x="wd2" y="hd2"/>
                    </a:cxn>
                    <a:cxn ang="10800000">
                      <a:pos x="wd2" y="hd2"/>
                    </a:cxn>
                    <a:cxn ang="16200000">
                      <a:pos x="wd2" y="hd2"/>
                    </a:cxn>
                  </a:cxnLst>
                  <a:rect l="0" t="0" r="r" b="b"/>
                  <a:pathLst>
                    <a:path w="21378" h="21600" fill="norm" stroke="1" extrusionOk="0">
                      <a:moveTo>
                        <a:pt x="21373" y="21600"/>
                      </a:moveTo>
                      <a:lnTo>
                        <a:pt x="17407" y="21429"/>
                      </a:lnTo>
                      <a:cubicBezTo>
                        <a:pt x="17588" y="8948"/>
                        <a:pt x="9814" y="6896"/>
                        <a:pt x="8862" y="6706"/>
                      </a:cubicBezTo>
                      <a:lnTo>
                        <a:pt x="0" y="6668"/>
                      </a:lnTo>
                      <a:lnTo>
                        <a:pt x="0" y="0"/>
                      </a:lnTo>
                      <a:cubicBezTo>
                        <a:pt x="0" y="0"/>
                        <a:pt x="9168" y="57"/>
                        <a:pt x="9168" y="57"/>
                      </a:cubicBezTo>
                      <a:cubicBezTo>
                        <a:pt x="13486" y="779"/>
                        <a:pt x="21600" y="6193"/>
                        <a:pt x="21373" y="21600"/>
                      </a:cubicBezTo>
                      <a:close/>
                    </a:path>
                  </a:pathLst>
                </a:custGeom>
                <a:solidFill>
                  <a:srgbClr val="9DB69B"/>
                </a:solidFill>
                <a:ln w="3175" cap="flat">
                  <a:noFill/>
                  <a:miter lim="400000"/>
                </a:ln>
                <a:effectLst/>
              </p:spPr>
              <p:txBody>
                <a:bodyPr wrap="square" lIns="27431" tIns="27431" rIns="27431" bIns="27431" numCol="1" anchor="ctr">
                  <a:noAutofit/>
                </a:bodyPr>
                <a:lstStyle/>
                <a:p>
                  <a:pPr defTabSz="1097060">
                    <a:defRPr sz="2000">
                      <a:solidFill>
                        <a:srgbClr val="929496"/>
                      </a:solidFill>
                      <a:latin typeface="+mj-lt"/>
                      <a:ea typeface="+mj-ea"/>
                      <a:cs typeface="+mj-cs"/>
                      <a:sym typeface="Helvetica"/>
                    </a:defRPr>
                  </a:pPr>
                </a:p>
              </p:txBody>
            </p:sp>
            <p:sp>
              <p:nvSpPr>
                <p:cNvPr id="186" name="Freeform 46"/>
                <p:cNvSpPr/>
                <p:nvPr/>
              </p:nvSpPr>
              <p:spPr>
                <a:xfrm>
                  <a:off x="56543" y="0"/>
                  <a:ext cx="41400" cy="81596"/>
                </a:xfrm>
                <a:custGeom>
                  <a:avLst/>
                  <a:gdLst/>
                  <a:ahLst/>
                  <a:cxnLst>
                    <a:cxn ang="0">
                      <a:pos x="wd2" y="hd2"/>
                    </a:cxn>
                    <a:cxn ang="5400000">
                      <a:pos x="wd2" y="hd2"/>
                    </a:cxn>
                    <a:cxn ang="10800000">
                      <a:pos x="wd2" y="hd2"/>
                    </a:cxn>
                    <a:cxn ang="16200000">
                      <a:pos x="wd2" y="hd2"/>
                    </a:cxn>
                  </a:cxnLst>
                  <a:rect l="0" t="0" r="r" b="b"/>
                  <a:pathLst>
                    <a:path w="21446" h="21600" fill="norm" stroke="1" extrusionOk="0">
                      <a:moveTo>
                        <a:pt x="20813" y="21600"/>
                      </a:moveTo>
                      <a:cubicBezTo>
                        <a:pt x="13523" y="21256"/>
                        <a:pt x="-154" y="18499"/>
                        <a:pt x="230" y="10515"/>
                      </a:cubicBezTo>
                      <a:lnTo>
                        <a:pt x="0" y="39"/>
                      </a:lnTo>
                      <a:lnTo>
                        <a:pt x="6733" y="0"/>
                      </a:lnTo>
                      <a:lnTo>
                        <a:pt x="6963" y="10534"/>
                      </a:lnTo>
                      <a:cubicBezTo>
                        <a:pt x="6656" y="17219"/>
                        <a:pt x="19930" y="18085"/>
                        <a:pt x="21446" y="18164"/>
                      </a:cubicBezTo>
                      <a:lnTo>
                        <a:pt x="20813" y="21600"/>
                      </a:lnTo>
                      <a:close/>
                    </a:path>
                  </a:pathLst>
                </a:custGeom>
                <a:solidFill>
                  <a:srgbClr val="9DB69B"/>
                </a:solidFill>
                <a:ln w="3175" cap="flat">
                  <a:noFill/>
                  <a:miter lim="400000"/>
                </a:ln>
                <a:effectLst/>
              </p:spPr>
              <p:txBody>
                <a:bodyPr wrap="square" lIns="27431" tIns="27431" rIns="27431" bIns="27431" numCol="1" anchor="ctr">
                  <a:noAutofit/>
                </a:bodyPr>
                <a:lstStyle/>
                <a:p>
                  <a:pPr defTabSz="1097060">
                    <a:defRPr sz="2000">
                      <a:solidFill>
                        <a:srgbClr val="929496"/>
                      </a:solidFill>
                      <a:latin typeface="+mj-lt"/>
                      <a:ea typeface="+mj-ea"/>
                      <a:cs typeface="+mj-cs"/>
                      <a:sym typeface="Helvetica"/>
                    </a:defRPr>
                  </a:pPr>
                </a:p>
              </p:txBody>
            </p:sp>
            <p:sp>
              <p:nvSpPr>
                <p:cNvPr id="187" name="Freeform 47"/>
                <p:cNvSpPr/>
                <p:nvPr/>
              </p:nvSpPr>
              <p:spPr>
                <a:xfrm>
                  <a:off x="56861" y="68243"/>
                  <a:ext cx="73038" cy="78249"/>
                </a:xfrm>
                <a:custGeom>
                  <a:avLst/>
                  <a:gdLst/>
                  <a:ahLst/>
                  <a:cxnLst>
                    <a:cxn ang="0">
                      <a:pos x="wd2" y="hd2"/>
                    </a:cxn>
                    <a:cxn ang="5400000">
                      <a:pos x="wd2" y="hd2"/>
                    </a:cxn>
                    <a:cxn ang="10800000">
                      <a:pos x="wd2" y="hd2"/>
                    </a:cxn>
                    <a:cxn ang="16200000">
                      <a:pos x="wd2" y="hd2"/>
                    </a:cxn>
                  </a:cxnLst>
                  <a:rect l="0" t="0" r="r" b="b"/>
                  <a:pathLst>
                    <a:path w="21388" h="21600" fill="norm" stroke="1" extrusionOk="0">
                      <a:moveTo>
                        <a:pt x="157" y="21600"/>
                      </a:moveTo>
                      <a:lnTo>
                        <a:pt x="5" y="11621"/>
                      </a:lnTo>
                      <a:cubicBezTo>
                        <a:pt x="-212" y="3306"/>
                        <a:pt x="7552" y="452"/>
                        <a:pt x="11683" y="103"/>
                      </a:cubicBezTo>
                      <a:lnTo>
                        <a:pt x="11835" y="103"/>
                      </a:lnTo>
                      <a:cubicBezTo>
                        <a:pt x="11835" y="103"/>
                        <a:pt x="21345" y="0"/>
                        <a:pt x="21345" y="0"/>
                      </a:cubicBezTo>
                      <a:lnTo>
                        <a:pt x="21388" y="3603"/>
                      </a:lnTo>
                      <a:lnTo>
                        <a:pt x="11965" y="3696"/>
                      </a:lnTo>
                      <a:cubicBezTo>
                        <a:pt x="10859" y="3809"/>
                        <a:pt x="3648" y="4794"/>
                        <a:pt x="3811" y="11549"/>
                      </a:cubicBezTo>
                      <a:lnTo>
                        <a:pt x="3963" y="21549"/>
                      </a:lnTo>
                      <a:lnTo>
                        <a:pt x="157" y="21600"/>
                      </a:lnTo>
                      <a:close/>
                    </a:path>
                  </a:pathLst>
                </a:custGeom>
                <a:solidFill>
                  <a:srgbClr val="9DB69B"/>
                </a:solidFill>
                <a:ln w="3175" cap="flat">
                  <a:noFill/>
                  <a:miter lim="400000"/>
                </a:ln>
                <a:effectLst/>
              </p:spPr>
              <p:txBody>
                <a:bodyPr wrap="square" lIns="27431" tIns="27431" rIns="27431" bIns="27431" numCol="1" anchor="ctr">
                  <a:noAutofit/>
                </a:bodyPr>
                <a:lstStyle/>
                <a:p>
                  <a:pPr defTabSz="1097060">
                    <a:defRPr sz="2000">
                      <a:solidFill>
                        <a:srgbClr val="929496"/>
                      </a:solidFill>
                      <a:latin typeface="+mj-lt"/>
                      <a:ea typeface="+mj-ea"/>
                      <a:cs typeface="+mj-cs"/>
                      <a:sym typeface="Helvetica"/>
                    </a:defRPr>
                  </a:pPr>
                </a:p>
              </p:txBody>
            </p:sp>
          </p:grpSp>
        </p:grpSp>
        <p:sp>
          <p:nvSpPr>
            <p:cNvPr id="190" name="Freeform 38"/>
            <p:cNvSpPr/>
            <p:nvPr/>
          </p:nvSpPr>
          <p:spPr>
            <a:xfrm rot="16238401">
              <a:off x="374174" y="209020"/>
              <a:ext cx="651505" cy="618058"/>
            </a:xfrm>
            <a:custGeom>
              <a:avLst/>
              <a:gdLst/>
              <a:ahLst/>
              <a:cxnLst>
                <a:cxn ang="0">
                  <a:pos x="wd2" y="hd2"/>
                </a:cxn>
                <a:cxn ang="5400000">
                  <a:pos x="wd2" y="hd2"/>
                </a:cxn>
                <a:cxn ang="10800000">
                  <a:pos x="wd2" y="hd2"/>
                </a:cxn>
                <a:cxn ang="16200000">
                  <a:pos x="wd2" y="hd2"/>
                </a:cxn>
              </a:cxnLst>
              <a:rect l="0" t="0" r="r" b="b"/>
              <a:pathLst>
                <a:path w="21593" h="21593" fill="norm" stroke="1" extrusionOk="0">
                  <a:moveTo>
                    <a:pt x="8757" y="10613"/>
                  </a:moveTo>
                  <a:lnTo>
                    <a:pt x="8757" y="11139"/>
                  </a:lnTo>
                  <a:lnTo>
                    <a:pt x="1054" y="11139"/>
                  </a:lnTo>
                  <a:lnTo>
                    <a:pt x="941" y="11318"/>
                  </a:lnTo>
                  <a:cubicBezTo>
                    <a:pt x="843" y="11423"/>
                    <a:pt x="706" y="11489"/>
                    <a:pt x="555" y="11491"/>
                  </a:cubicBezTo>
                  <a:cubicBezTo>
                    <a:pt x="252" y="11494"/>
                    <a:pt x="4" y="11240"/>
                    <a:pt x="0" y="10923"/>
                  </a:cubicBezTo>
                  <a:cubicBezTo>
                    <a:pt x="-3" y="10606"/>
                    <a:pt x="240" y="10346"/>
                    <a:pt x="543" y="10342"/>
                  </a:cubicBezTo>
                  <a:cubicBezTo>
                    <a:pt x="694" y="10341"/>
                    <a:pt x="832" y="10403"/>
                    <a:pt x="932" y="10506"/>
                  </a:cubicBezTo>
                  <a:lnTo>
                    <a:pt x="1003" y="10613"/>
                  </a:lnTo>
                  <a:close/>
                  <a:moveTo>
                    <a:pt x="9257" y="9394"/>
                  </a:moveTo>
                  <a:lnTo>
                    <a:pt x="8964" y="9820"/>
                  </a:lnTo>
                  <a:lnTo>
                    <a:pt x="2656" y="4985"/>
                  </a:lnTo>
                  <a:lnTo>
                    <a:pt x="2586" y="5036"/>
                  </a:lnTo>
                  <a:cubicBezTo>
                    <a:pt x="2521" y="5066"/>
                    <a:pt x="2449" y="5083"/>
                    <a:pt x="2373" y="5084"/>
                  </a:cubicBezTo>
                  <a:cubicBezTo>
                    <a:pt x="2070" y="5087"/>
                    <a:pt x="1822" y="4833"/>
                    <a:pt x="1818" y="4516"/>
                  </a:cubicBezTo>
                  <a:cubicBezTo>
                    <a:pt x="1815" y="4199"/>
                    <a:pt x="2058" y="3939"/>
                    <a:pt x="2361" y="3935"/>
                  </a:cubicBezTo>
                  <a:cubicBezTo>
                    <a:pt x="2664" y="3932"/>
                    <a:pt x="2912" y="4186"/>
                    <a:pt x="2915" y="4503"/>
                  </a:cubicBezTo>
                  <a:lnTo>
                    <a:pt x="2911" y="4530"/>
                  </a:lnTo>
                  <a:close/>
                  <a:moveTo>
                    <a:pt x="9362" y="12315"/>
                  </a:moveTo>
                  <a:lnTo>
                    <a:pt x="3114" y="17099"/>
                  </a:lnTo>
                  <a:lnTo>
                    <a:pt x="3134" y="17199"/>
                  </a:lnTo>
                  <a:cubicBezTo>
                    <a:pt x="3137" y="17516"/>
                    <a:pt x="2894" y="17776"/>
                    <a:pt x="2591" y="17779"/>
                  </a:cubicBezTo>
                  <a:cubicBezTo>
                    <a:pt x="2288" y="17783"/>
                    <a:pt x="2040" y="17529"/>
                    <a:pt x="2037" y="17212"/>
                  </a:cubicBezTo>
                  <a:cubicBezTo>
                    <a:pt x="2033" y="16895"/>
                    <a:pt x="2276" y="16635"/>
                    <a:pt x="2579" y="16631"/>
                  </a:cubicBezTo>
                  <a:cubicBezTo>
                    <a:pt x="2655" y="16630"/>
                    <a:pt x="2727" y="16645"/>
                    <a:pt x="2793" y="16674"/>
                  </a:cubicBezTo>
                  <a:lnTo>
                    <a:pt x="2811" y="16686"/>
                  </a:lnTo>
                  <a:lnTo>
                    <a:pt x="9071" y="11893"/>
                  </a:lnTo>
                  <a:close/>
                  <a:moveTo>
                    <a:pt x="9515" y="10126"/>
                  </a:moveTo>
                  <a:lnTo>
                    <a:pt x="9357" y="10625"/>
                  </a:lnTo>
                  <a:lnTo>
                    <a:pt x="4073" y="8757"/>
                  </a:lnTo>
                  <a:lnTo>
                    <a:pt x="4061" y="8765"/>
                  </a:lnTo>
                  <a:cubicBezTo>
                    <a:pt x="4015" y="8786"/>
                    <a:pt x="3965" y="8798"/>
                    <a:pt x="3912" y="8799"/>
                  </a:cubicBezTo>
                  <a:cubicBezTo>
                    <a:pt x="3699" y="8801"/>
                    <a:pt x="3525" y="8623"/>
                    <a:pt x="3522" y="8400"/>
                  </a:cubicBezTo>
                  <a:cubicBezTo>
                    <a:pt x="3520" y="8177"/>
                    <a:pt x="3691" y="7995"/>
                    <a:pt x="3903" y="7992"/>
                  </a:cubicBezTo>
                  <a:cubicBezTo>
                    <a:pt x="4063" y="7990"/>
                    <a:pt x="4201" y="8090"/>
                    <a:pt x="4261" y="8234"/>
                  </a:cubicBezTo>
                  <a:lnTo>
                    <a:pt x="4268" y="8272"/>
                  </a:lnTo>
                  <a:close/>
                  <a:moveTo>
                    <a:pt x="9551" y="11548"/>
                  </a:moveTo>
                  <a:lnTo>
                    <a:pt x="4270" y="13299"/>
                  </a:lnTo>
                  <a:lnTo>
                    <a:pt x="4232" y="13359"/>
                  </a:lnTo>
                  <a:cubicBezTo>
                    <a:pt x="4164" y="13432"/>
                    <a:pt x="4068" y="13479"/>
                    <a:pt x="3961" y="13480"/>
                  </a:cubicBezTo>
                  <a:cubicBezTo>
                    <a:pt x="3749" y="13483"/>
                    <a:pt x="3574" y="13304"/>
                    <a:pt x="3572" y="13081"/>
                  </a:cubicBezTo>
                  <a:cubicBezTo>
                    <a:pt x="3570" y="12859"/>
                    <a:pt x="3740" y="12676"/>
                    <a:pt x="3953" y="12674"/>
                  </a:cubicBezTo>
                  <a:cubicBezTo>
                    <a:pt x="4006" y="12673"/>
                    <a:pt x="4057" y="12684"/>
                    <a:pt x="4103" y="12704"/>
                  </a:cubicBezTo>
                  <a:lnTo>
                    <a:pt x="4204" y="12773"/>
                  </a:lnTo>
                  <a:lnTo>
                    <a:pt x="9403" y="11049"/>
                  </a:lnTo>
                  <a:close/>
                  <a:moveTo>
                    <a:pt x="10150" y="9460"/>
                  </a:moveTo>
                  <a:lnTo>
                    <a:pt x="9743" y="9765"/>
                  </a:lnTo>
                  <a:lnTo>
                    <a:pt x="6574" y="5077"/>
                  </a:lnTo>
                  <a:lnTo>
                    <a:pt x="6485" y="5059"/>
                  </a:lnTo>
                  <a:cubicBezTo>
                    <a:pt x="6346" y="4999"/>
                    <a:pt x="6248" y="4857"/>
                    <a:pt x="6246" y="4690"/>
                  </a:cubicBezTo>
                  <a:cubicBezTo>
                    <a:pt x="6244" y="4468"/>
                    <a:pt x="6414" y="4285"/>
                    <a:pt x="6627" y="4282"/>
                  </a:cubicBezTo>
                  <a:cubicBezTo>
                    <a:pt x="6839" y="4280"/>
                    <a:pt x="7014" y="4458"/>
                    <a:pt x="7016" y="4681"/>
                  </a:cubicBezTo>
                  <a:lnTo>
                    <a:pt x="6996" y="4794"/>
                  </a:lnTo>
                  <a:close/>
                  <a:moveTo>
                    <a:pt x="10215" y="12178"/>
                  </a:moveTo>
                  <a:lnTo>
                    <a:pt x="6945" y="16830"/>
                  </a:lnTo>
                  <a:lnTo>
                    <a:pt x="6946" y="16837"/>
                  </a:lnTo>
                  <a:cubicBezTo>
                    <a:pt x="6948" y="17060"/>
                    <a:pt x="6778" y="17242"/>
                    <a:pt x="6565" y="17245"/>
                  </a:cubicBezTo>
                  <a:cubicBezTo>
                    <a:pt x="6352" y="17247"/>
                    <a:pt x="6178" y="17069"/>
                    <a:pt x="6176" y="16846"/>
                  </a:cubicBezTo>
                  <a:cubicBezTo>
                    <a:pt x="6173" y="16623"/>
                    <a:pt x="6344" y="16441"/>
                    <a:pt x="6557" y="16438"/>
                  </a:cubicBezTo>
                  <a:lnTo>
                    <a:pt x="6598" y="16447"/>
                  </a:lnTo>
                  <a:lnTo>
                    <a:pt x="9817" y="11867"/>
                  </a:lnTo>
                  <a:close/>
                  <a:moveTo>
                    <a:pt x="10359" y="8711"/>
                  </a:moveTo>
                  <a:lnTo>
                    <a:pt x="9885" y="8873"/>
                  </a:lnTo>
                  <a:lnTo>
                    <a:pt x="7526" y="1211"/>
                  </a:lnTo>
                  <a:lnTo>
                    <a:pt x="7371" y="1180"/>
                  </a:lnTo>
                  <a:cubicBezTo>
                    <a:pt x="7173" y="1095"/>
                    <a:pt x="7033" y="893"/>
                    <a:pt x="7030" y="655"/>
                  </a:cubicBezTo>
                  <a:cubicBezTo>
                    <a:pt x="7027" y="338"/>
                    <a:pt x="7270" y="78"/>
                    <a:pt x="7573" y="74"/>
                  </a:cubicBezTo>
                  <a:cubicBezTo>
                    <a:pt x="7876" y="71"/>
                    <a:pt x="8124" y="325"/>
                    <a:pt x="8127" y="642"/>
                  </a:cubicBezTo>
                  <a:cubicBezTo>
                    <a:pt x="8128" y="721"/>
                    <a:pt x="8114" y="797"/>
                    <a:pt x="8087" y="866"/>
                  </a:cubicBezTo>
                  <a:lnTo>
                    <a:pt x="7991" y="1018"/>
                  </a:lnTo>
                  <a:close/>
                  <a:moveTo>
                    <a:pt x="10498" y="12913"/>
                  </a:moveTo>
                  <a:lnTo>
                    <a:pt x="8167" y="20471"/>
                  </a:lnTo>
                  <a:lnTo>
                    <a:pt x="8237" y="20519"/>
                  </a:lnTo>
                  <a:cubicBezTo>
                    <a:pt x="8337" y="20622"/>
                    <a:pt x="8400" y="20765"/>
                    <a:pt x="8402" y="20923"/>
                  </a:cubicBezTo>
                  <a:cubicBezTo>
                    <a:pt x="8405" y="21240"/>
                    <a:pt x="8162" y="21500"/>
                    <a:pt x="7860" y="21504"/>
                  </a:cubicBezTo>
                  <a:cubicBezTo>
                    <a:pt x="7557" y="21507"/>
                    <a:pt x="7308" y="21253"/>
                    <a:pt x="7305" y="20936"/>
                  </a:cubicBezTo>
                  <a:cubicBezTo>
                    <a:pt x="7302" y="20698"/>
                    <a:pt x="7438" y="20492"/>
                    <a:pt x="7634" y="20403"/>
                  </a:cubicBezTo>
                  <a:lnTo>
                    <a:pt x="7671" y="20395"/>
                  </a:lnTo>
                  <a:lnTo>
                    <a:pt x="10028" y="12752"/>
                  </a:lnTo>
                  <a:close/>
                  <a:moveTo>
                    <a:pt x="11207" y="18187"/>
                  </a:moveTo>
                  <a:cubicBezTo>
                    <a:pt x="11209" y="18409"/>
                    <a:pt x="11039" y="18592"/>
                    <a:pt x="10826" y="18594"/>
                  </a:cubicBezTo>
                  <a:cubicBezTo>
                    <a:pt x="10613" y="18597"/>
                    <a:pt x="10439" y="18419"/>
                    <a:pt x="10437" y="18196"/>
                  </a:cubicBezTo>
                  <a:cubicBezTo>
                    <a:pt x="10436" y="18085"/>
                    <a:pt x="10478" y="17983"/>
                    <a:pt x="10546" y="17909"/>
                  </a:cubicBezTo>
                  <a:lnTo>
                    <a:pt x="10565" y="17896"/>
                  </a:lnTo>
                  <a:lnTo>
                    <a:pt x="10616" y="12281"/>
                  </a:lnTo>
                  <a:lnTo>
                    <a:pt x="11111" y="12286"/>
                  </a:lnTo>
                  <a:lnTo>
                    <a:pt x="11061" y="17882"/>
                  </a:lnTo>
                  <a:lnTo>
                    <a:pt x="11091" y="17903"/>
                  </a:lnTo>
                  <a:cubicBezTo>
                    <a:pt x="11162" y="17975"/>
                    <a:pt x="11206" y="18075"/>
                    <a:pt x="11207" y="18187"/>
                  </a:cubicBezTo>
                  <a:close/>
                  <a:moveTo>
                    <a:pt x="11250" y="3255"/>
                  </a:moveTo>
                  <a:cubicBezTo>
                    <a:pt x="11252" y="3366"/>
                    <a:pt x="11210" y="3468"/>
                    <a:pt x="11141" y="3541"/>
                  </a:cubicBezTo>
                  <a:lnTo>
                    <a:pt x="11093" y="3576"/>
                  </a:lnTo>
                  <a:lnTo>
                    <a:pt x="11042" y="9327"/>
                  </a:lnTo>
                  <a:lnTo>
                    <a:pt x="10547" y="9322"/>
                  </a:lnTo>
                  <a:lnTo>
                    <a:pt x="10598" y="3549"/>
                  </a:lnTo>
                  <a:lnTo>
                    <a:pt x="10596" y="3548"/>
                  </a:lnTo>
                  <a:cubicBezTo>
                    <a:pt x="10526" y="3476"/>
                    <a:pt x="10481" y="3375"/>
                    <a:pt x="10480" y="3264"/>
                  </a:cubicBezTo>
                  <a:cubicBezTo>
                    <a:pt x="10478" y="3041"/>
                    <a:pt x="10648" y="2859"/>
                    <a:pt x="10861" y="2856"/>
                  </a:cubicBezTo>
                  <a:cubicBezTo>
                    <a:pt x="11074" y="2854"/>
                    <a:pt x="11248" y="3032"/>
                    <a:pt x="11250" y="3255"/>
                  </a:cubicBezTo>
                  <a:close/>
                  <a:moveTo>
                    <a:pt x="14646" y="21012"/>
                  </a:moveTo>
                  <a:cubicBezTo>
                    <a:pt x="14650" y="21329"/>
                    <a:pt x="14407" y="21589"/>
                    <a:pt x="14104" y="21592"/>
                  </a:cubicBezTo>
                  <a:cubicBezTo>
                    <a:pt x="13801" y="21596"/>
                    <a:pt x="13553" y="21342"/>
                    <a:pt x="13549" y="21025"/>
                  </a:cubicBezTo>
                  <a:cubicBezTo>
                    <a:pt x="13548" y="20945"/>
                    <a:pt x="13563" y="20870"/>
                    <a:pt x="13590" y="20801"/>
                  </a:cubicBezTo>
                  <a:lnTo>
                    <a:pt x="13684" y="20651"/>
                  </a:lnTo>
                  <a:lnTo>
                    <a:pt x="11297" y="12896"/>
                  </a:lnTo>
                  <a:lnTo>
                    <a:pt x="11771" y="12734"/>
                  </a:lnTo>
                  <a:lnTo>
                    <a:pt x="14148" y="20455"/>
                  </a:lnTo>
                  <a:lnTo>
                    <a:pt x="14306" y="20487"/>
                  </a:lnTo>
                  <a:cubicBezTo>
                    <a:pt x="14504" y="20571"/>
                    <a:pt x="14644" y="20774"/>
                    <a:pt x="14646" y="21012"/>
                  </a:cubicBezTo>
                  <a:close/>
                  <a:moveTo>
                    <a:pt x="14478" y="567"/>
                  </a:moveTo>
                  <a:cubicBezTo>
                    <a:pt x="14481" y="805"/>
                    <a:pt x="14345" y="1011"/>
                    <a:pt x="14149" y="1100"/>
                  </a:cubicBezTo>
                  <a:lnTo>
                    <a:pt x="14012" y="1131"/>
                  </a:lnTo>
                  <a:lnTo>
                    <a:pt x="11630" y="8855"/>
                  </a:lnTo>
                  <a:lnTo>
                    <a:pt x="11160" y="8694"/>
                  </a:lnTo>
                  <a:lnTo>
                    <a:pt x="13540" y="976"/>
                  </a:lnTo>
                  <a:lnTo>
                    <a:pt x="13426" y="803"/>
                  </a:lnTo>
                  <a:cubicBezTo>
                    <a:pt x="13398" y="735"/>
                    <a:pt x="13382" y="660"/>
                    <a:pt x="13381" y="580"/>
                  </a:cubicBezTo>
                  <a:cubicBezTo>
                    <a:pt x="13378" y="263"/>
                    <a:pt x="13620" y="3"/>
                    <a:pt x="13923" y="0"/>
                  </a:cubicBezTo>
                  <a:cubicBezTo>
                    <a:pt x="14226" y="-4"/>
                    <a:pt x="14475" y="250"/>
                    <a:pt x="14478" y="567"/>
                  </a:cubicBezTo>
                  <a:close/>
                  <a:moveTo>
                    <a:pt x="15403" y="16895"/>
                  </a:moveTo>
                  <a:cubicBezTo>
                    <a:pt x="15405" y="17118"/>
                    <a:pt x="15235" y="17300"/>
                    <a:pt x="15022" y="17303"/>
                  </a:cubicBezTo>
                  <a:cubicBezTo>
                    <a:pt x="14809" y="17305"/>
                    <a:pt x="14635" y="17127"/>
                    <a:pt x="14633" y="16904"/>
                  </a:cubicBezTo>
                  <a:lnTo>
                    <a:pt x="14652" y="16800"/>
                  </a:lnTo>
                  <a:lnTo>
                    <a:pt x="11508" y="12150"/>
                  </a:lnTo>
                  <a:lnTo>
                    <a:pt x="11915" y="11845"/>
                  </a:lnTo>
                  <a:lnTo>
                    <a:pt x="15066" y="16507"/>
                  </a:lnTo>
                  <a:lnTo>
                    <a:pt x="15164" y="16526"/>
                  </a:lnTo>
                  <a:cubicBezTo>
                    <a:pt x="15303" y="16586"/>
                    <a:pt x="15401" y="16728"/>
                    <a:pt x="15403" y="16895"/>
                  </a:cubicBezTo>
                  <a:close/>
                  <a:moveTo>
                    <a:pt x="15396" y="4746"/>
                  </a:moveTo>
                  <a:cubicBezTo>
                    <a:pt x="15398" y="4913"/>
                    <a:pt x="15303" y="5057"/>
                    <a:pt x="15165" y="5120"/>
                  </a:cubicBezTo>
                  <a:lnTo>
                    <a:pt x="15077" y="5140"/>
                  </a:lnTo>
                  <a:lnTo>
                    <a:pt x="11842" y="9741"/>
                  </a:lnTo>
                  <a:lnTo>
                    <a:pt x="11444" y="9430"/>
                  </a:lnTo>
                  <a:lnTo>
                    <a:pt x="14650" y="4871"/>
                  </a:lnTo>
                  <a:lnTo>
                    <a:pt x="14626" y="4755"/>
                  </a:lnTo>
                  <a:cubicBezTo>
                    <a:pt x="14624" y="4532"/>
                    <a:pt x="14794" y="4350"/>
                    <a:pt x="15007" y="4347"/>
                  </a:cubicBezTo>
                  <a:cubicBezTo>
                    <a:pt x="15220" y="4345"/>
                    <a:pt x="15394" y="4523"/>
                    <a:pt x="15396" y="4746"/>
                  </a:cubicBezTo>
                  <a:close/>
                  <a:moveTo>
                    <a:pt x="18016" y="8506"/>
                  </a:moveTo>
                  <a:cubicBezTo>
                    <a:pt x="18018" y="8729"/>
                    <a:pt x="17848" y="8911"/>
                    <a:pt x="17635" y="8914"/>
                  </a:cubicBezTo>
                  <a:cubicBezTo>
                    <a:pt x="17582" y="8914"/>
                    <a:pt x="17531" y="8904"/>
                    <a:pt x="17485" y="8884"/>
                  </a:cubicBezTo>
                  <a:lnTo>
                    <a:pt x="17430" y="8846"/>
                  </a:lnTo>
                  <a:lnTo>
                    <a:pt x="12257" y="10562"/>
                  </a:lnTo>
                  <a:lnTo>
                    <a:pt x="12108" y="10064"/>
                  </a:lnTo>
                  <a:lnTo>
                    <a:pt x="17280" y="8349"/>
                  </a:lnTo>
                  <a:lnTo>
                    <a:pt x="17355" y="8229"/>
                  </a:lnTo>
                  <a:cubicBezTo>
                    <a:pt x="17424" y="8155"/>
                    <a:pt x="17520" y="8109"/>
                    <a:pt x="17626" y="8107"/>
                  </a:cubicBezTo>
                  <a:cubicBezTo>
                    <a:pt x="17839" y="8105"/>
                    <a:pt x="18013" y="8283"/>
                    <a:pt x="18016" y="8506"/>
                  </a:cubicBezTo>
                  <a:close/>
                  <a:moveTo>
                    <a:pt x="18076" y="13164"/>
                  </a:moveTo>
                  <a:cubicBezTo>
                    <a:pt x="18079" y="13386"/>
                    <a:pt x="17908" y="13569"/>
                    <a:pt x="17696" y="13571"/>
                  </a:cubicBezTo>
                  <a:cubicBezTo>
                    <a:pt x="17536" y="13573"/>
                    <a:pt x="17398" y="13473"/>
                    <a:pt x="17338" y="13329"/>
                  </a:cubicBezTo>
                  <a:lnTo>
                    <a:pt x="17336" y="13318"/>
                  </a:lnTo>
                  <a:lnTo>
                    <a:pt x="12142" y="11482"/>
                  </a:lnTo>
                  <a:lnTo>
                    <a:pt x="12301" y="10984"/>
                  </a:lnTo>
                  <a:lnTo>
                    <a:pt x="17503" y="12823"/>
                  </a:lnTo>
                  <a:lnTo>
                    <a:pt x="17537" y="12798"/>
                  </a:lnTo>
                  <a:cubicBezTo>
                    <a:pt x="17583" y="12777"/>
                    <a:pt x="17634" y="12766"/>
                    <a:pt x="17687" y="12765"/>
                  </a:cubicBezTo>
                  <a:cubicBezTo>
                    <a:pt x="17900" y="12762"/>
                    <a:pt x="18074" y="12941"/>
                    <a:pt x="18076" y="13164"/>
                  </a:cubicBezTo>
                  <a:close/>
                  <a:moveTo>
                    <a:pt x="19533" y="4433"/>
                  </a:moveTo>
                  <a:cubicBezTo>
                    <a:pt x="19536" y="4750"/>
                    <a:pt x="19294" y="5010"/>
                    <a:pt x="18991" y="5013"/>
                  </a:cubicBezTo>
                  <a:lnTo>
                    <a:pt x="18785" y="4972"/>
                  </a:lnTo>
                  <a:lnTo>
                    <a:pt x="12588" y="9717"/>
                  </a:lnTo>
                  <a:lnTo>
                    <a:pt x="12297" y="9294"/>
                  </a:lnTo>
                  <a:lnTo>
                    <a:pt x="18462" y="4574"/>
                  </a:lnTo>
                  <a:lnTo>
                    <a:pt x="18436" y="4445"/>
                  </a:lnTo>
                  <a:cubicBezTo>
                    <a:pt x="18433" y="4128"/>
                    <a:pt x="18676" y="3868"/>
                    <a:pt x="18978" y="3865"/>
                  </a:cubicBezTo>
                  <a:cubicBezTo>
                    <a:pt x="19281" y="3861"/>
                    <a:pt x="19530" y="4115"/>
                    <a:pt x="19533" y="4433"/>
                  </a:cubicBezTo>
                  <a:close/>
                  <a:moveTo>
                    <a:pt x="19798" y="17102"/>
                  </a:moveTo>
                  <a:cubicBezTo>
                    <a:pt x="19801" y="17419"/>
                    <a:pt x="19559" y="17679"/>
                    <a:pt x="19256" y="17683"/>
                  </a:cubicBezTo>
                  <a:cubicBezTo>
                    <a:pt x="18953" y="17686"/>
                    <a:pt x="18704" y="17432"/>
                    <a:pt x="18701" y="17115"/>
                  </a:cubicBezTo>
                  <a:lnTo>
                    <a:pt x="18712" y="17053"/>
                  </a:lnTo>
                  <a:lnTo>
                    <a:pt x="12398" y="12214"/>
                  </a:lnTo>
                  <a:lnTo>
                    <a:pt x="12692" y="11789"/>
                  </a:lnTo>
                  <a:lnTo>
                    <a:pt x="18987" y="16614"/>
                  </a:lnTo>
                  <a:lnTo>
                    <a:pt x="19030" y="16582"/>
                  </a:lnTo>
                  <a:cubicBezTo>
                    <a:pt x="19096" y="16552"/>
                    <a:pt x="19168" y="16535"/>
                    <a:pt x="19243" y="16534"/>
                  </a:cubicBezTo>
                  <a:cubicBezTo>
                    <a:pt x="19546" y="16531"/>
                    <a:pt x="19795" y="16785"/>
                    <a:pt x="19798" y="17102"/>
                  </a:cubicBezTo>
                  <a:close/>
                  <a:moveTo>
                    <a:pt x="21594" y="10719"/>
                  </a:moveTo>
                  <a:cubicBezTo>
                    <a:pt x="21597" y="11036"/>
                    <a:pt x="21354" y="11296"/>
                    <a:pt x="21051" y="11300"/>
                  </a:cubicBezTo>
                  <a:cubicBezTo>
                    <a:pt x="20900" y="11302"/>
                    <a:pt x="20762" y="11239"/>
                    <a:pt x="20662" y="11136"/>
                  </a:cubicBezTo>
                  <a:lnTo>
                    <a:pt x="20569" y="10995"/>
                  </a:lnTo>
                  <a:lnTo>
                    <a:pt x="12900" y="10995"/>
                  </a:lnTo>
                  <a:lnTo>
                    <a:pt x="12900" y="10470"/>
                  </a:lnTo>
                  <a:lnTo>
                    <a:pt x="20562" y="10470"/>
                  </a:lnTo>
                  <a:lnTo>
                    <a:pt x="20653" y="10324"/>
                  </a:lnTo>
                  <a:cubicBezTo>
                    <a:pt x="20751" y="10219"/>
                    <a:pt x="20888" y="10153"/>
                    <a:pt x="21039" y="10152"/>
                  </a:cubicBezTo>
                  <a:cubicBezTo>
                    <a:pt x="21342" y="10148"/>
                    <a:pt x="21590" y="10402"/>
                    <a:pt x="21594" y="10719"/>
                  </a:cubicBezTo>
                  <a:close/>
                </a:path>
              </a:pathLst>
            </a:custGeom>
            <a:solidFill>
              <a:srgbClr val="C1364E"/>
            </a:solidFill>
            <a:ln w="3175" cap="flat">
              <a:noFill/>
              <a:miter lim="400000"/>
            </a:ln>
            <a:effectLst/>
          </p:spPr>
          <p:txBody>
            <a:bodyPr wrap="square" lIns="27431" tIns="27431" rIns="27431" bIns="27431" numCol="1" anchor="ctr">
              <a:noAutofit/>
            </a:bodyPr>
            <a:lstStyle/>
            <a:p>
              <a:pPr defTabSz="1097060">
                <a:defRPr sz="2000">
                  <a:solidFill>
                    <a:srgbClr val="929496"/>
                  </a:solidFill>
                  <a:latin typeface="+mj-lt"/>
                  <a:ea typeface="+mj-ea"/>
                  <a:cs typeface="+mj-cs"/>
                  <a:sym typeface="Helvetica"/>
                </a:defRPr>
              </a:pPr>
            </a:p>
          </p:txBody>
        </p:sp>
        <p:sp>
          <p:nvSpPr>
            <p:cNvPr id="191" name="Freeform 38"/>
            <p:cNvSpPr/>
            <p:nvPr/>
          </p:nvSpPr>
          <p:spPr>
            <a:xfrm rot="16238401">
              <a:off x="90255" y="625020"/>
              <a:ext cx="651504" cy="618058"/>
            </a:xfrm>
            <a:custGeom>
              <a:avLst/>
              <a:gdLst/>
              <a:ahLst/>
              <a:cxnLst>
                <a:cxn ang="0">
                  <a:pos x="wd2" y="hd2"/>
                </a:cxn>
                <a:cxn ang="5400000">
                  <a:pos x="wd2" y="hd2"/>
                </a:cxn>
                <a:cxn ang="10800000">
                  <a:pos x="wd2" y="hd2"/>
                </a:cxn>
                <a:cxn ang="16200000">
                  <a:pos x="wd2" y="hd2"/>
                </a:cxn>
              </a:cxnLst>
              <a:rect l="0" t="0" r="r" b="b"/>
              <a:pathLst>
                <a:path w="21593" h="21593" fill="norm" stroke="1" extrusionOk="0">
                  <a:moveTo>
                    <a:pt x="8757" y="10613"/>
                  </a:moveTo>
                  <a:lnTo>
                    <a:pt x="8757" y="11139"/>
                  </a:lnTo>
                  <a:lnTo>
                    <a:pt x="1054" y="11139"/>
                  </a:lnTo>
                  <a:lnTo>
                    <a:pt x="941" y="11318"/>
                  </a:lnTo>
                  <a:cubicBezTo>
                    <a:pt x="843" y="11423"/>
                    <a:pt x="706" y="11489"/>
                    <a:pt x="555" y="11491"/>
                  </a:cubicBezTo>
                  <a:cubicBezTo>
                    <a:pt x="252" y="11494"/>
                    <a:pt x="4" y="11240"/>
                    <a:pt x="0" y="10923"/>
                  </a:cubicBezTo>
                  <a:cubicBezTo>
                    <a:pt x="-3" y="10606"/>
                    <a:pt x="240" y="10346"/>
                    <a:pt x="543" y="10342"/>
                  </a:cubicBezTo>
                  <a:cubicBezTo>
                    <a:pt x="694" y="10341"/>
                    <a:pt x="832" y="10403"/>
                    <a:pt x="932" y="10506"/>
                  </a:cubicBezTo>
                  <a:lnTo>
                    <a:pt x="1003" y="10613"/>
                  </a:lnTo>
                  <a:close/>
                  <a:moveTo>
                    <a:pt x="9257" y="9394"/>
                  </a:moveTo>
                  <a:lnTo>
                    <a:pt x="8964" y="9820"/>
                  </a:lnTo>
                  <a:lnTo>
                    <a:pt x="2656" y="4985"/>
                  </a:lnTo>
                  <a:lnTo>
                    <a:pt x="2586" y="5036"/>
                  </a:lnTo>
                  <a:cubicBezTo>
                    <a:pt x="2521" y="5066"/>
                    <a:pt x="2449" y="5083"/>
                    <a:pt x="2373" y="5084"/>
                  </a:cubicBezTo>
                  <a:cubicBezTo>
                    <a:pt x="2070" y="5087"/>
                    <a:pt x="1822" y="4833"/>
                    <a:pt x="1818" y="4516"/>
                  </a:cubicBezTo>
                  <a:cubicBezTo>
                    <a:pt x="1815" y="4199"/>
                    <a:pt x="2058" y="3939"/>
                    <a:pt x="2361" y="3935"/>
                  </a:cubicBezTo>
                  <a:cubicBezTo>
                    <a:pt x="2664" y="3932"/>
                    <a:pt x="2912" y="4186"/>
                    <a:pt x="2915" y="4503"/>
                  </a:cubicBezTo>
                  <a:lnTo>
                    <a:pt x="2911" y="4530"/>
                  </a:lnTo>
                  <a:close/>
                  <a:moveTo>
                    <a:pt x="9362" y="12315"/>
                  </a:moveTo>
                  <a:lnTo>
                    <a:pt x="3114" y="17099"/>
                  </a:lnTo>
                  <a:lnTo>
                    <a:pt x="3134" y="17199"/>
                  </a:lnTo>
                  <a:cubicBezTo>
                    <a:pt x="3137" y="17516"/>
                    <a:pt x="2894" y="17776"/>
                    <a:pt x="2591" y="17779"/>
                  </a:cubicBezTo>
                  <a:cubicBezTo>
                    <a:pt x="2288" y="17783"/>
                    <a:pt x="2040" y="17529"/>
                    <a:pt x="2037" y="17212"/>
                  </a:cubicBezTo>
                  <a:cubicBezTo>
                    <a:pt x="2033" y="16895"/>
                    <a:pt x="2276" y="16635"/>
                    <a:pt x="2579" y="16631"/>
                  </a:cubicBezTo>
                  <a:cubicBezTo>
                    <a:pt x="2655" y="16630"/>
                    <a:pt x="2727" y="16645"/>
                    <a:pt x="2793" y="16674"/>
                  </a:cubicBezTo>
                  <a:lnTo>
                    <a:pt x="2811" y="16686"/>
                  </a:lnTo>
                  <a:lnTo>
                    <a:pt x="9071" y="11893"/>
                  </a:lnTo>
                  <a:close/>
                  <a:moveTo>
                    <a:pt x="9515" y="10126"/>
                  </a:moveTo>
                  <a:lnTo>
                    <a:pt x="9357" y="10625"/>
                  </a:lnTo>
                  <a:lnTo>
                    <a:pt x="4073" y="8757"/>
                  </a:lnTo>
                  <a:lnTo>
                    <a:pt x="4061" y="8765"/>
                  </a:lnTo>
                  <a:cubicBezTo>
                    <a:pt x="4015" y="8786"/>
                    <a:pt x="3965" y="8798"/>
                    <a:pt x="3912" y="8799"/>
                  </a:cubicBezTo>
                  <a:cubicBezTo>
                    <a:pt x="3699" y="8801"/>
                    <a:pt x="3525" y="8623"/>
                    <a:pt x="3522" y="8400"/>
                  </a:cubicBezTo>
                  <a:cubicBezTo>
                    <a:pt x="3520" y="8177"/>
                    <a:pt x="3691" y="7995"/>
                    <a:pt x="3903" y="7992"/>
                  </a:cubicBezTo>
                  <a:cubicBezTo>
                    <a:pt x="4063" y="7990"/>
                    <a:pt x="4201" y="8090"/>
                    <a:pt x="4261" y="8234"/>
                  </a:cubicBezTo>
                  <a:lnTo>
                    <a:pt x="4268" y="8272"/>
                  </a:lnTo>
                  <a:close/>
                  <a:moveTo>
                    <a:pt x="9551" y="11548"/>
                  </a:moveTo>
                  <a:lnTo>
                    <a:pt x="4270" y="13299"/>
                  </a:lnTo>
                  <a:lnTo>
                    <a:pt x="4232" y="13359"/>
                  </a:lnTo>
                  <a:cubicBezTo>
                    <a:pt x="4164" y="13432"/>
                    <a:pt x="4068" y="13479"/>
                    <a:pt x="3961" y="13480"/>
                  </a:cubicBezTo>
                  <a:cubicBezTo>
                    <a:pt x="3749" y="13483"/>
                    <a:pt x="3574" y="13304"/>
                    <a:pt x="3572" y="13081"/>
                  </a:cubicBezTo>
                  <a:cubicBezTo>
                    <a:pt x="3570" y="12859"/>
                    <a:pt x="3740" y="12676"/>
                    <a:pt x="3953" y="12674"/>
                  </a:cubicBezTo>
                  <a:cubicBezTo>
                    <a:pt x="4006" y="12673"/>
                    <a:pt x="4057" y="12684"/>
                    <a:pt x="4103" y="12704"/>
                  </a:cubicBezTo>
                  <a:lnTo>
                    <a:pt x="4204" y="12773"/>
                  </a:lnTo>
                  <a:lnTo>
                    <a:pt x="9403" y="11049"/>
                  </a:lnTo>
                  <a:close/>
                  <a:moveTo>
                    <a:pt x="10150" y="9460"/>
                  </a:moveTo>
                  <a:lnTo>
                    <a:pt x="9743" y="9765"/>
                  </a:lnTo>
                  <a:lnTo>
                    <a:pt x="6574" y="5077"/>
                  </a:lnTo>
                  <a:lnTo>
                    <a:pt x="6485" y="5059"/>
                  </a:lnTo>
                  <a:cubicBezTo>
                    <a:pt x="6346" y="4999"/>
                    <a:pt x="6248" y="4857"/>
                    <a:pt x="6246" y="4690"/>
                  </a:cubicBezTo>
                  <a:cubicBezTo>
                    <a:pt x="6244" y="4468"/>
                    <a:pt x="6414" y="4285"/>
                    <a:pt x="6627" y="4282"/>
                  </a:cubicBezTo>
                  <a:cubicBezTo>
                    <a:pt x="6839" y="4280"/>
                    <a:pt x="7014" y="4458"/>
                    <a:pt x="7016" y="4681"/>
                  </a:cubicBezTo>
                  <a:lnTo>
                    <a:pt x="6996" y="4794"/>
                  </a:lnTo>
                  <a:close/>
                  <a:moveTo>
                    <a:pt x="10215" y="12178"/>
                  </a:moveTo>
                  <a:lnTo>
                    <a:pt x="6945" y="16830"/>
                  </a:lnTo>
                  <a:lnTo>
                    <a:pt x="6946" y="16837"/>
                  </a:lnTo>
                  <a:cubicBezTo>
                    <a:pt x="6948" y="17060"/>
                    <a:pt x="6778" y="17242"/>
                    <a:pt x="6565" y="17245"/>
                  </a:cubicBezTo>
                  <a:cubicBezTo>
                    <a:pt x="6352" y="17247"/>
                    <a:pt x="6178" y="17069"/>
                    <a:pt x="6176" y="16846"/>
                  </a:cubicBezTo>
                  <a:cubicBezTo>
                    <a:pt x="6173" y="16623"/>
                    <a:pt x="6344" y="16441"/>
                    <a:pt x="6557" y="16438"/>
                  </a:cubicBezTo>
                  <a:lnTo>
                    <a:pt x="6598" y="16447"/>
                  </a:lnTo>
                  <a:lnTo>
                    <a:pt x="9817" y="11867"/>
                  </a:lnTo>
                  <a:close/>
                  <a:moveTo>
                    <a:pt x="10359" y="8711"/>
                  </a:moveTo>
                  <a:lnTo>
                    <a:pt x="9885" y="8873"/>
                  </a:lnTo>
                  <a:lnTo>
                    <a:pt x="7526" y="1211"/>
                  </a:lnTo>
                  <a:lnTo>
                    <a:pt x="7371" y="1180"/>
                  </a:lnTo>
                  <a:cubicBezTo>
                    <a:pt x="7173" y="1095"/>
                    <a:pt x="7033" y="893"/>
                    <a:pt x="7030" y="655"/>
                  </a:cubicBezTo>
                  <a:cubicBezTo>
                    <a:pt x="7027" y="338"/>
                    <a:pt x="7270" y="78"/>
                    <a:pt x="7573" y="74"/>
                  </a:cubicBezTo>
                  <a:cubicBezTo>
                    <a:pt x="7876" y="71"/>
                    <a:pt x="8124" y="325"/>
                    <a:pt x="8127" y="642"/>
                  </a:cubicBezTo>
                  <a:cubicBezTo>
                    <a:pt x="8128" y="721"/>
                    <a:pt x="8114" y="797"/>
                    <a:pt x="8087" y="866"/>
                  </a:cubicBezTo>
                  <a:lnTo>
                    <a:pt x="7991" y="1018"/>
                  </a:lnTo>
                  <a:close/>
                  <a:moveTo>
                    <a:pt x="10498" y="12913"/>
                  </a:moveTo>
                  <a:lnTo>
                    <a:pt x="8167" y="20471"/>
                  </a:lnTo>
                  <a:lnTo>
                    <a:pt x="8237" y="20519"/>
                  </a:lnTo>
                  <a:cubicBezTo>
                    <a:pt x="8337" y="20622"/>
                    <a:pt x="8400" y="20765"/>
                    <a:pt x="8402" y="20923"/>
                  </a:cubicBezTo>
                  <a:cubicBezTo>
                    <a:pt x="8405" y="21240"/>
                    <a:pt x="8162" y="21500"/>
                    <a:pt x="7860" y="21504"/>
                  </a:cubicBezTo>
                  <a:cubicBezTo>
                    <a:pt x="7557" y="21507"/>
                    <a:pt x="7308" y="21253"/>
                    <a:pt x="7305" y="20936"/>
                  </a:cubicBezTo>
                  <a:cubicBezTo>
                    <a:pt x="7302" y="20698"/>
                    <a:pt x="7438" y="20492"/>
                    <a:pt x="7634" y="20403"/>
                  </a:cubicBezTo>
                  <a:lnTo>
                    <a:pt x="7671" y="20395"/>
                  </a:lnTo>
                  <a:lnTo>
                    <a:pt x="10028" y="12752"/>
                  </a:lnTo>
                  <a:close/>
                  <a:moveTo>
                    <a:pt x="11207" y="18187"/>
                  </a:moveTo>
                  <a:cubicBezTo>
                    <a:pt x="11209" y="18409"/>
                    <a:pt x="11039" y="18592"/>
                    <a:pt x="10826" y="18594"/>
                  </a:cubicBezTo>
                  <a:cubicBezTo>
                    <a:pt x="10613" y="18597"/>
                    <a:pt x="10439" y="18419"/>
                    <a:pt x="10437" y="18196"/>
                  </a:cubicBezTo>
                  <a:cubicBezTo>
                    <a:pt x="10436" y="18085"/>
                    <a:pt x="10478" y="17983"/>
                    <a:pt x="10546" y="17909"/>
                  </a:cubicBezTo>
                  <a:lnTo>
                    <a:pt x="10565" y="17896"/>
                  </a:lnTo>
                  <a:lnTo>
                    <a:pt x="10616" y="12281"/>
                  </a:lnTo>
                  <a:lnTo>
                    <a:pt x="11111" y="12286"/>
                  </a:lnTo>
                  <a:lnTo>
                    <a:pt x="11061" y="17882"/>
                  </a:lnTo>
                  <a:lnTo>
                    <a:pt x="11091" y="17903"/>
                  </a:lnTo>
                  <a:cubicBezTo>
                    <a:pt x="11162" y="17975"/>
                    <a:pt x="11206" y="18075"/>
                    <a:pt x="11207" y="18187"/>
                  </a:cubicBezTo>
                  <a:close/>
                  <a:moveTo>
                    <a:pt x="11250" y="3255"/>
                  </a:moveTo>
                  <a:cubicBezTo>
                    <a:pt x="11252" y="3366"/>
                    <a:pt x="11210" y="3468"/>
                    <a:pt x="11141" y="3541"/>
                  </a:cubicBezTo>
                  <a:lnTo>
                    <a:pt x="11093" y="3576"/>
                  </a:lnTo>
                  <a:lnTo>
                    <a:pt x="11042" y="9327"/>
                  </a:lnTo>
                  <a:lnTo>
                    <a:pt x="10547" y="9322"/>
                  </a:lnTo>
                  <a:lnTo>
                    <a:pt x="10598" y="3549"/>
                  </a:lnTo>
                  <a:lnTo>
                    <a:pt x="10596" y="3548"/>
                  </a:lnTo>
                  <a:cubicBezTo>
                    <a:pt x="10526" y="3476"/>
                    <a:pt x="10481" y="3375"/>
                    <a:pt x="10480" y="3264"/>
                  </a:cubicBezTo>
                  <a:cubicBezTo>
                    <a:pt x="10478" y="3041"/>
                    <a:pt x="10648" y="2859"/>
                    <a:pt x="10861" y="2856"/>
                  </a:cubicBezTo>
                  <a:cubicBezTo>
                    <a:pt x="11074" y="2854"/>
                    <a:pt x="11248" y="3032"/>
                    <a:pt x="11250" y="3255"/>
                  </a:cubicBezTo>
                  <a:close/>
                  <a:moveTo>
                    <a:pt x="14646" y="21012"/>
                  </a:moveTo>
                  <a:cubicBezTo>
                    <a:pt x="14650" y="21329"/>
                    <a:pt x="14407" y="21589"/>
                    <a:pt x="14104" y="21592"/>
                  </a:cubicBezTo>
                  <a:cubicBezTo>
                    <a:pt x="13801" y="21596"/>
                    <a:pt x="13553" y="21342"/>
                    <a:pt x="13549" y="21025"/>
                  </a:cubicBezTo>
                  <a:cubicBezTo>
                    <a:pt x="13548" y="20945"/>
                    <a:pt x="13563" y="20870"/>
                    <a:pt x="13590" y="20801"/>
                  </a:cubicBezTo>
                  <a:lnTo>
                    <a:pt x="13684" y="20651"/>
                  </a:lnTo>
                  <a:lnTo>
                    <a:pt x="11297" y="12896"/>
                  </a:lnTo>
                  <a:lnTo>
                    <a:pt x="11771" y="12734"/>
                  </a:lnTo>
                  <a:lnTo>
                    <a:pt x="14148" y="20455"/>
                  </a:lnTo>
                  <a:lnTo>
                    <a:pt x="14306" y="20487"/>
                  </a:lnTo>
                  <a:cubicBezTo>
                    <a:pt x="14504" y="20571"/>
                    <a:pt x="14644" y="20774"/>
                    <a:pt x="14646" y="21012"/>
                  </a:cubicBezTo>
                  <a:close/>
                  <a:moveTo>
                    <a:pt x="14478" y="567"/>
                  </a:moveTo>
                  <a:cubicBezTo>
                    <a:pt x="14481" y="805"/>
                    <a:pt x="14345" y="1011"/>
                    <a:pt x="14149" y="1100"/>
                  </a:cubicBezTo>
                  <a:lnTo>
                    <a:pt x="14012" y="1131"/>
                  </a:lnTo>
                  <a:lnTo>
                    <a:pt x="11630" y="8855"/>
                  </a:lnTo>
                  <a:lnTo>
                    <a:pt x="11160" y="8694"/>
                  </a:lnTo>
                  <a:lnTo>
                    <a:pt x="13540" y="976"/>
                  </a:lnTo>
                  <a:lnTo>
                    <a:pt x="13426" y="803"/>
                  </a:lnTo>
                  <a:cubicBezTo>
                    <a:pt x="13398" y="735"/>
                    <a:pt x="13382" y="660"/>
                    <a:pt x="13381" y="580"/>
                  </a:cubicBezTo>
                  <a:cubicBezTo>
                    <a:pt x="13378" y="263"/>
                    <a:pt x="13620" y="3"/>
                    <a:pt x="13923" y="0"/>
                  </a:cubicBezTo>
                  <a:cubicBezTo>
                    <a:pt x="14226" y="-4"/>
                    <a:pt x="14475" y="250"/>
                    <a:pt x="14478" y="567"/>
                  </a:cubicBezTo>
                  <a:close/>
                  <a:moveTo>
                    <a:pt x="15403" y="16895"/>
                  </a:moveTo>
                  <a:cubicBezTo>
                    <a:pt x="15405" y="17118"/>
                    <a:pt x="15235" y="17300"/>
                    <a:pt x="15022" y="17303"/>
                  </a:cubicBezTo>
                  <a:cubicBezTo>
                    <a:pt x="14809" y="17305"/>
                    <a:pt x="14635" y="17127"/>
                    <a:pt x="14633" y="16904"/>
                  </a:cubicBezTo>
                  <a:lnTo>
                    <a:pt x="14652" y="16800"/>
                  </a:lnTo>
                  <a:lnTo>
                    <a:pt x="11508" y="12150"/>
                  </a:lnTo>
                  <a:lnTo>
                    <a:pt x="11915" y="11845"/>
                  </a:lnTo>
                  <a:lnTo>
                    <a:pt x="15066" y="16507"/>
                  </a:lnTo>
                  <a:lnTo>
                    <a:pt x="15164" y="16526"/>
                  </a:lnTo>
                  <a:cubicBezTo>
                    <a:pt x="15303" y="16586"/>
                    <a:pt x="15401" y="16728"/>
                    <a:pt x="15403" y="16895"/>
                  </a:cubicBezTo>
                  <a:close/>
                  <a:moveTo>
                    <a:pt x="15396" y="4746"/>
                  </a:moveTo>
                  <a:cubicBezTo>
                    <a:pt x="15398" y="4913"/>
                    <a:pt x="15303" y="5057"/>
                    <a:pt x="15165" y="5120"/>
                  </a:cubicBezTo>
                  <a:lnTo>
                    <a:pt x="15077" y="5140"/>
                  </a:lnTo>
                  <a:lnTo>
                    <a:pt x="11842" y="9741"/>
                  </a:lnTo>
                  <a:lnTo>
                    <a:pt x="11444" y="9430"/>
                  </a:lnTo>
                  <a:lnTo>
                    <a:pt x="14650" y="4871"/>
                  </a:lnTo>
                  <a:lnTo>
                    <a:pt x="14626" y="4755"/>
                  </a:lnTo>
                  <a:cubicBezTo>
                    <a:pt x="14624" y="4532"/>
                    <a:pt x="14794" y="4350"/>
                    <a:pt x="15007" y="4347"/>
                  </a:cubicBezTo>
                  <a:cubicBezTo>
                    <a:pt x="15220" y="4345"/>
                    <a:pt x="15394" y="4523"/>
                    <a:pt x="15396" y="4746"/>
                  </a:cubicBezTo>
                  <a:close/>
                  <a:moveTo>
                    <a:pt x="18016" y="8506"/>
                  </a:moveTo>
                  <a:cubicBezTo>
                    <a:pt x="18018" y="8729"/>
                    <a:pt x="17848" y="8911"/>
                    <a:pt x="17635" y="8914"/>
                  </a:cubicBezTo>
                  <a:cubicBezTo>
                    <a:pt x="17582" y="8914"/>
                    <a:pt x="17531" y="8904"/>
                    <a:pt x="17485" y="8884"/>
                  </a:cubicBezTo>
                  <a:lnTo>
                    <a:pt x="17430" y="8846"/>
                  </a:lnTo>
                  <a:lnTo>
                    <a:pt x="12257" y="10562"/>
                  </a:lnTo>
                  <a:lnTo>
                    <a:pt x="12108" y="10064"/>
                  </a:lnTo>
                  <a:lnTo>
                    <a:pt x="17280" y="8349"/>
                  </a:lnTo>
                  <a:lnTo>
                    <a:pt x="17355" y="8229"/>
                  </a:lnTo>
                  <a:cubicBezTo>
                    <a:pt x="17424" y="8155"/>
                    <a:pt x="17520" y="8109"/>
                    <a:pt x="17626" y="8107"/>
                  </a:cubicBezTo>
                  <a:cubicBezTo>
                    <a:pt x="17839" y="8105"/>
                    <a:pt x="18013" y="8283"/>
                    <a:pt x="18016" y="8506"/>
                  </a:cubicBezTo>
                  <a:close/>
                  <a:moveTo>
                    <a:pt x="18076" y="13164"/>
                  </a:moveTo>
                  <a:cubicBezTo>
                    <a:pt x="18079" y="13386"/>
                    <a:pt x="17908" y="13569"/>
                    <a:pt x="17696" y="13571"/>
                  </a:cubicBezTo>
                  <a:cubicBezTo>
                    <a:pt x="17536" y="13573"/>
                    <a:pt x="17398" y="13473"/>
                    <a:pt x="17338" y="13329"/>
                  </a:cubicBezTo>
                  <a:lnTo>
                    <a:pt x="17336" y="13318"/>
                  </a:lnTo>
                  <a:lnTo>
                    <a:pt x="12142" y="11482"/>
                  </a:lnTo>
                  <a:lnTo>
                    <a:pt x="12301" y="10984"/>
                  </a:lnTo>
                  <a:lnTo>
                    <a:pt x="17503" y="12823"/>
                  </a:lnTo>
                  <a:lnTo>
                    <a:pt x="17537" y="12798"/>
                  </a:lnTo>
                  <a:cubicBezTo>
                    <a:pt x="17583" y="12777"/>
                    <a:pt x="17634" y="12766"/>
                    <a:pt x="17687" y="12765"/>
                  </a:cubicBezTo>
                  <a:cubicBezTo>
                    <a:pt x="17900" y="12762"/>
                    <a:pt x="18074" y="12941"/>
                    <a:pt x="18076" y="13164"/>
                  </a:cubicBezTo>
                  <a:close/>
                  <a:moveTo>
                    <a:pt x="19533" y="4433"/>
                  </a:moveTo>
                  <a:cubicBezTo>
                    <a:pt x="19536" y="4750"/>
                    <a:pt x="19294" y="5010"/>
                    <a:pt x="18991" y="5013"/>
                  </a:cubicBezTo>
                  <a:lnTo>
                    <a:pt x="18785" y="4972"/>
                  </a:lnTo>
                  <a:lnTo>
                    <a:pt x="12588" y="9717"/>
                  </a:lnTo>
                  <a:lnTo>
                    <a:pt x="12297" y="9294"/>
                  </a:lnTo>
                  <a:lnTo>
                    <a:pt x="18462" y="4574"/>
                  </a:lnTo>
                  <a:lnTo>
                    <a:pt x="18436" y="4445"/>
                  </a:lnTo>
                  <a:cubicBezTo>
                    <a:pt x="18433" y="4128"/>
                    <a:pt x="18676" y="3868"/>
                    <a:pt x="18978" y="3865"/>
                  </a:cubicBezTo>
                  <a:cubicBezTo>
                    <a:pt x="19281" y="3861"/>
                    <a:pt x="19530" y="4115"/>
                    <a:pt x="19533" y="4433"/>
                  </a:cubicBezTo>
                  <a:close/>
                  <a:moveTo>
                    <a:pt x="19798" y="17102"/>
                  </a:moveTo>
                  <a:cubicBezTo>
                    <a:pt x="19801" y="17419"/>
                    <a:pt x="19559" y="17679"/>
                    <a:pt x="19256" y="17683"/>
                  </a:cubicBezTo>
                  <a:cubicBezTo>
                    <a:pt x="18953" y="17686"/>
                    <a:pt x="18704" y="17432"/>
                    <a:pt x="18701" y="17115"/>
                  </a:cubicBezTo>
                  <a:lnTo>
                    <a:pt x="18712" y="17053"/>
                  </a:lnTo>
                  <a:lnTo>
                    <a:pt x="12398" y="12214"/>
                  </a:lnTo>
                  <a:lnTo>
                    <a:pt x="12692" y="11789"/>
                  </a:lnTo>
                  <a:lnTo>
                    <a:pt x="18987" y="16614"/>
                  </a:lnTo>
                  <a:lnTo>
                    <a:pt x="19030" y="16582"/>
                  </a:lnTo>
                  <a:cubicBezTo>
                    <a:pt x="19096" y="16552"/>
                    <a:pt x="19168" y="16535"/>
                    <a:pt x="19243" y="16534"/>
                  </a:cubicBezTo>
                  <a:cubicBezTo>
                    <a:pt x="19546" y="16531"/>
                    <a:pt x="19795" y="16785"/>
                    <a:pt x="19798" y="17102"/>
                  </a:cubicBezTo>
                  <a:close/>
                  <a:moveTo>
                    <a:pt x="21594" y="10719"/>
                  </a:moveTo>
                  <a:cubicBezTo>
                    <a:pt x="21597" y="11036"/>
                    <a:pt x="21354" y="11296"/>
                    <a:pt x="21051" y="11300"/>
                  </a:cubicBezTo>
                  <a:cubicBezTo>
                    <a:pt x="20900" y="11302"/>
                    <a:pt x="20762" y="11239"/>
                    <a:pt x="20662" y="11136"/>
                  </a:cubicBezTo>
                  <a:lnTo>
                    <a:pt x="20569" y="10995"/>
                  </a:lnTo>
                  <a:lnTo>
                    <a:pt x="12900" y="10995"/>
                  </a:lnTo>
                  <a:lnTo>
                    <a:pt x="12900" y="10470"/>
                  </a:lnTo>
                  <a:lnTo>
                    <a:pt x="20562" y="10470"/>
                  </a:lnTo>
                  <a:lnTo>
                    <a:pt x="20653" y="10324"/>
                  </a:lnTo>
                  <a:cubicBezTo>
                    <a:pt x="20751" y="10219"/>
                    <a:pt x="20888" y="10153"/>
                    <a:pt x="21039" y="10152"/>
                  </a:cubicBezTo>
                  <a:cubicBezTo>
                    <a:pt x="21342" y="10148"/>
                    <a:pt x="21590" y="10402"/>
                    <a:pt x="21594" y="10719"/>
                  </a:cubicBezTo>
                  <a:close/>
                </a:path>
              </a:pathLst>
            </a:custGeom>
            <a:solidFill>
              <a:srgbClr val="DCB685"/>
            </a:solidFill>
            <a:ln w="3175" cap="flat">
              <a:noFill/>
              <a:miter lim="400000"/>
            </a:ln>
            <a:effectLst/>
          </p:spPr>
          <p:txBody>
            <a:bodyPr wrap="square" lIns="27431" tIns="27431" rIns="27431" bIns="27431" numCol="1" anchor="ctr">
              <a:noAutofit/>
            </a:bodyPr>
            <a:lstStyle/>
            <a:p>
              <a:pPr defTabSz="1097060">
                <a:defRPr sz="2000">
                  <a:solidFill>
                    <a:srgbClr val="929496"/>
                  </a:solidFill>
                  <a:latin typeface="+mj-lt"/>
                  <a:ea typeface="+mj-ea"/>
                  <a:cs typeface="+mj-cs"/>
                  <a:sym typeface="Helvetica"/>
                </a:defRPr>
              </a:pPr>
            </a:p>
          </p:txBody>
        </p:sp>
      </p:grpSp>
      <p:grpSp>
        <p:nvGrpSpPr>
          <p:cNvPr id="197" name="Group"/>
          <p:cNvGrpSpPr/>
          <p:nvPr/>
        </p:nvGrpSpPr>
        <p:grpSpPr>
          <a:xfrm>
            <a:off x="8328921" y="7097031"/>
            <a:ext cx="1480732" cy="255735"/>
            <a:chOff x="0" y="0"/>
            <a:chExt cx="1480731" cy="255733"/>
          </a:xfrm>
        </p:grpSpPr>
        <p:sp>
          <p:nvSpPr>
            <p:cNvPr id="193" name="Freeform 342"/>
            <p:cNvSpPr/>
            <p:nvPr/>
          </p:nvSpPr>
          <p:spPr>
            <a:xfrm>
              <a:off x="0" y="0"/>
              <a:ext cx="255785" cy="255734"/>
            </a:xfrm>
            <a:prstGeom prst="ellipse">
              <a:avLst/>
            </a:prstGeom>
            <a:solidFill>
              <a:srgbClr val="295A85"/>
            </a:solidFill>
            <a:ln w="3175" cap="flat">
              <a:noFill/>
              <a:miter lim="400000"/>
            </a:ln>
            <a:effectLst/>
          </p:spPr>
          <p:txBody>
            <a:bodyPr wrap="square" lIns="27431" tIns="27431" rIns="27431" bIns="27431" numCol="1" anchor="ctr">
              <a:noAutofit/>
            </a:bodyPr>
            <a:lstStyle/>
            <a:p>
              <a:pPr defTabSz="548640">
                <a:defRPr sz="1000">
                  <a:solidFill>
                    <a:srgbClr val="131B29"/>
                  </a:solidFill>
                  <a:latin typeface="+mj-lt"/>
                  <a:ea typeface="+mj-ea"/>
                  <a:cs typeface="+mj-cs"/>
                  <a:sym typeface="Helvetica"/>
                </a:defRPr>
              </a:pPr>
            </a:p>
          </p:txBody>
        </p:sp>
        <p:sp>
          <p:nvSpPr>
            <p:cNvPr id="194" name="Freeform 343"/>
            <p:cNvSpPr/>
            <p:nvPr/>
          </p:nvSpPr>
          <p:spPr>
            <a:xfrm>
              <a:off x="408315" y="0"/>
              <a:ext cx="255786" cy="255734"/>
            </a:xfrm>
            <a:prstGeom prst="ellipse">
              <a:avLst/>
            </a:prstGeom>
            <a:solidFill>
              <a:srgbClr val="A97546"/>
            </a:solidFill>
            <a:ln w="3175" cap="flat">
              <a:noFill/>
              <a:miter lim="400000"/>
            </a:ln>
            <a:effectLst/>
          </p:spPr>
          <p:txBody>
            <a:bodyPr wrap="square" lIns="27431" tIns="27431" rIns="27431" bIns="27431" numCol="1" anchor="ctr">
              <a:noAutofit/>
            </a:bodyPr>
            <a:lstStyle/>
            <a:p>
              <a:pPr defTabSz="548640">
                <a:defRPr sz="1000">
                  <a:solidFill>
                    <a:srgbClr val="131B29"/>
                  </a:solidFill>
                  <a:latin typeface="+mj-lt"/>
                  <a:ea typeface="+mj-ea"/>
                  <a:cs typeface="+mj-cs"/>
                  <a:sym typeface="Helvetica"/>
                </a:defRPr>
              </a:pPr>
            </a:p>
          </p:txBody>
        </p:sp>
        <p:sp>
          <p:nvSpPr>
            <p:cNvPr id="195" name="Freeform 344"/>
            <p:cNvSpPr/>
            <p:nvPr/>
          </p:nvSpPr>
          <p:spPr>
            <a:xfrm>
              <a:off x="816631" y="0"/>
              <a:ext cx="255786" cy="255734"/>
            </a:xfrm>
            <a:prstGeom prst="ellipse">
              <a:avLst/>
            </a:prstGeom>
            <a:solidFill>
              <a:srgbClr val="B24150"/>
            </a:solidFill>
            <a:ln w="3175" cap="flat">
              <a:noFill/>
              <a:miter lim="400000"/>
            </a:ln>
            <a:effectLst/>
          </p:spPr>
          <p:txBody>
            <a:bodyPr wrap="square" lIns="27431" tIns="27431" rIns="27431" bIns="27431" numCol="1" anchor="ctr">
              <a:noAutofit/>
            </a:bodyPr>
            <a:lstStyle/>
            <a:p>
              <a:pPr defTabSz="548640">
                <a:defRPr sz="1000">
                  <a:solidFill>
                    <a:srgbClr val="131B29"/>
                  </a:solidFill>
                  <a:latin typeface="+mj-lt"/>
                  <a:ea typeface="+mj-ea"/>
                  <a:cs typeface="+mj-cs"/>
                  <a:sym typeface="Helvetica"/>
                </a:defRPr>
              </a:pPr>
            </a:p>
          </p:txBody>
        </p:sp>
        <p:sp>
          <p:nvSpPr>
            <p:cNvPr id="196" name="Freeform 344"/>
            <p:cNvSpPr/>
            <p:nvPr/>
          </p:nvSpPr>
          <p:spPr>
            <a:xfrm>
              <a:off x="1224947" y="0"/>
              <a:ext cx="255785" cy="255734"/>
            </a:xfrm>
            <a:prstGeom prst="ellipse">
              <a:avLst/>
            </a:prstGeom>
            <a:solidFill>
              <a:srgbClr val="4A8A7D"/>
            </a:solidFill>
            <a:ln w="3175" cap="flat">
              <a:noFill/>
              <a:miter lim="400000"/>
            </a:ln>
            <a:effectLst/>
          </p:spPr>
          <p:txBody>
            <a:bodyPr wrap="square" lIns="27431" tIns="27431" rIns="27431" bIns="27431" numCol="1" anchor="ctr">
              <a:noAutofit/>
            </a:bodyPr>
            <a:lstStyle/>
            <a:p>
              <a:pPr defTabSz="548640">
                <a:defRPr sz="1000">
                  <a:solidFill>
                    <a:srgbClr val="131B29"/>
                  </a:solidFill>
                  <a:latin typeface="+mj-lt"/>
                  <a:ea typeface="+mj-ea"/>
                  <a:cs typeface="+mj-cs"/>
                  <a:sym typeface="Helvetica"/>
                </a:defRPr>
              </a:pPr>
            </a:p>
          </p:txBody>
        </p:sp>
      </p:gr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Text 0"/>
          <p:cNvSpPr txBox="1"/>
          <p:nvPr/>
        </p:nvSpPr>
        <p:spPr>
          <a:xfrm>
            <a:off x="739647" y="957287"/>
            <a:ext cx="6932167" cy="65416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800"/>
              </a:lnSpc>
              <a:defRPr b="1" sz="5700">
                <a:latin typeface="Nunito Sans Bold"/>
                <a:ea typeface="Nunito Sans Bold"/>
                <a:cs typeface="Nunito Sans Bold"/>
                <a:sym typeface="Nunito Sans Bold"/>
              </a:defRPr>
            </a:lvl1pPr>
          </a:lstStyle>
          <a:p>
            <a:pPr/>
            <a:r>
              <a:t>Learning Objectives</a:t>
            </a:r>
          </a:p>
        </p:txBody>
      </p:sp>
      <p:sp>
        <p:nvSpPr>
          <p:cNvPr id="200" name="Text 1"/>
          <p:cNvSpPr txBox="1"/>
          <p:nvPr/>
        </p:nvSpPr>
        <p:spPr>
          <a:xfrm>
            <a:off x="750059" y="1784702"/>
            <a:ext cx="5972431" cy="31533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2500"/>
              </a:lnSpc>
              <a:defRPr sz="2100">
                <a:latin typeface="Nunito Sans"/>
                <a:ea typeface="Nunito Sans"/>
                <a:cs typeface="Nunito Sans"/>
                <a:sym typeface="Nunito Sans"/>
              </a:defRPr>
            </a:lvl1pPr>
          </a:lstStyle>
          <a:p>
            <a:pPr/>
            <a:r>
              <a:t>By the end of this session, students will be able to:</a:t>
            </a:r>
          </a:p>
        </p:txBody>
      </p:sp>
      <p:pic>
        <p:nvPicPr>
          <p:cNvPr id="201" name="Image 0" descr="Image 0"/>
          <p:cNvPicPr>
            <a:picLocks noChangeAspect="1"/>
          </p:cNvPicPr>
          <p:nvPr/>
        </p:nvPicPr>
        <p:blipFill>
          <a:blip r:embed="rId3">
            <a:extLst/>
          </a:blip>
          <a:stretch>
            <a:fillRect/>
          </a:stretch>
        </p:blipFill>
        <p:spPr>
          <a:xfrm>
            <a:off x="793790" y="2866906"/>
            <a:ext cx="4182189" cy="2584729"/>
          </a:xfrm>
          <a:prstGeom prst="rect">
            <a:avLst/>
          </a:prstGeom>
          <a:ln w="12700">
            <a:miter lim="400000"/>
          </a:ln>
        </p:spPr>
      </p:pic>
      <p:sp>
        <p:nvSpPr>
          <p:cNvPr id="202" name="Text 2"/>
          <p:cNvSpPr txBox="1"/>
          <p:nvPr/>
        </p:nvSpPr>
        <p:spPr>
          <a:xfrm>
            <a:off x="793790" y="5649991"/>
            <a:ext cx="4182189" cy="1714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ct val="110000"/>
              </a:lnSpc>
              <a:defRPr sz="2100">
                <a:latin typeface="Nunito Sans"/>
                <a:ea typeface="Nunito Sans"/>
                <a:cs typeface="Nunito Sans"/>
                <a:sym typeface="Nunito Sans"/>
              </a:defRPr>
            </a:lvl1pPr>
          </a:lstStyle>
          <a:p>
            <a:pPr/>
            <a:r>
              <a:t>Understand how to identify emerging research trends in academic administration by leveraging the power of AI-driven search tools.</a:t>
            </a:r>
          </a:p>
        </p:txBody>
      </p:sp>
      <p:pic>
        <p:nvPicPr>
          <p:cNvPr id="203" name="Image 1" descr="Image 1"/>
          <p:cNvPicPr>
            <a:picLocks noChangeAspect="1"/>
          </p:cNvPicPr>
          <p:nvPr/>
        </p:nvPicPr>
        <p:blipFill>
          <a:blip r:embed="rId4">
            <a:extLst/>
          </a:blip>
          <a:stretch>
            <a:fillRect/>
          </a:stretch>
        </p:blipFill>
        <p:spPr>
          <a:xfrm>
            <a:off x="5223986" y="2866906"/>
            <a:ext cx="4182309" cy="2584848"/>
          </a:xfrm>
          <a:prstGeom prst="rect">
            <a:avLst/>
          </a:prstGeom>
          <a:ln w="12700">
            <a:miter lim="400000"/>
          </a:ln>
        </p:spPr>
      </p:pic>
      <p:sp>
        <p:nvSpPr>
          <p:cNvPr id="204" name="Text 3"/>
          <p:cNvSpPr txBox="1"/>
          <p:nvPr/>
        </p:nvSpPr>
        <p:spPr>
          <a:xfrm>
            <a:off x="5223986" y="5650110"/>
            <a:ext cx="4182309" cy="136525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ct val="110000"/>
              </a:lnSpc>
              <a:defRPr sz="2100">
                <a:latin typeface="Nunito Sans"/>
                <a:ea typeface="Nunito Sans"/>
                <a:cs typeface="Nunito Sans"/>
                <a:sym typeface="Nunito Sans"/>
              </a:defRPr>
            </a:lvl1pPr>
          </a:lstStyle>
          <a:p>
            <a:pPr/>
            <a:r>
              <a:t>Gain hands-on experience in using various AI platforms like ChatGPT to efficiently search for and filter relevant academic articles.</a:t>
            </a:r>
          </a:p>
        </p:txBody>
      </p:sp>
      <p:pic>
        <p:nvPicPr>
          <p:cNvPr id="205" name="Image 2" descr="Image 2"/>
          <p:cNvPicPr>
            <a:picLocks noChangeAspect="1"/>
          </p:cNvPicPr>
          <p:nvPr/>
        </p:nvPicPr>
        <p:blipFill>
          <a:blip r:embed="rId5">
            <a:extLst/>
          </a:blip>
          <a:stretch>
            <a:fillRect/>
          </a:stretch>
        </p:blipFill>
        <p:spPr>
          <a:xfrm>
            <a:off x="9654302" y="2866906"/>
            <a:ext cx="4182309" cy="2584848"/>
          </a:xfrm>
          <a:prstGeom prst="rect">
            <a:avLst/>
          </a:prstGeom>
          <a:ln w="12700">
            <a:miter lim="400000"/>
          </a:ln>
        </p:spPr>
      </p:pic>
      <p:sp>
        <p:nvSpPr>
          <p:cNvPr id="206" name="Text 4"/>
          <p:cNvSpPr txBox="1"/>
          <p:nvPr/>
        </p:nvSpPr>
        <p:spPr>
          <a:xfrm>
            <a:off x="9654302" y="5650110"/>
            <a:ext cx="4182309" cy="1714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ct val="110000"/>
              </a:lnSpc>
              <a:defRPr sz="2100">
                <a:latin typeface="Nunito Sans"/>
                <a:ea typeface="Nunito Sans"/>
                <a:cs typeface="Nunito Sans"/>
                <a:sym typeface="Nunito Sans"/>
              </a:defRPr>
            </a:lvl1pPr>
          </a:lstStyle>
          <a:p>
            <a:pPr/>
            <a:r>
              <a:t>Master the functionalities of SciSpace to effectively analyse, summarise, and critically evaluate academic articles for your research needs.</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0" name="Image 0" descr="Image 0"/>
          <p:cNvPicPr>
            <a:picLocks noChangeAspect="1"/>
          </p:cNvPicPr>
          <p:nvPr/>
        </p:nvPicPr>
        <p:blipFill>
          <a:blip r:embed="rId3">
            <a:extLst/>
          </a:blip>
          <a:stretch>
            <a:fillRect/>
          </a:stretch>
        </p:blipFill>
        <p:spPr>
          <a:xfrm>
            <a:off x="9144000" y="0"/>
            <a:ext cx="5486400" cy="8229600"/>
          </a:xfrm>
          <a:prstGeom prst="rect">
            <a:avLst/>
          </a:prstGeom>
          <a:ln w="12700">
            <a:miter lim="400000"/>
          </a:ln>
        </p:spPr>
      </p:pic>
      <p:sp>
        <p:nvSpPr>
          <p:cNvPr id="211" name="Text 0"/>
          <p:cNvSpPr txBox="1"/>
          <p:nvPr/>
        </p:nvSpPr>
        <p:spPr>
          <a:xfrm>
            <a:off x="709827" y="451071"/>
            <a:ext cx="7556422" cy="11201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ct val="110000"/>
              </a:lnSpc>
              <a:defRPr b="1" sz="3500">
                <a:latin typeface="Nunito Sans Bold"/>
                <a:ea typeface="Nunito Sans Bold"/>
                <a:cs typeface="Nunito Sans Bold"/>
                <a:sym typeface="Nunito Sans Bold"/>
              </a:defRPr>
            </a:lvl1pPr>
          </a:lstStyle>
          <a:p>
            <a:pPr/>
            <a:r>
              <a:t>Importance of Research in Academic Administration</a:t>
            </a:r>
          </a:p>
        </p:txBody>
      </p:sp>
      <p:sp>
        <p:nvSpPr>
          <p:cNvPr id="212" name="Shape 1"/>
          <p:cNvSpPr/>
          <p:nvPr/>
        </p:nvSpPr>
        <p:spPr>
          <a:xfrm>
            <a:off x="793790" y="1996320"/>
            <a:ext cx="3698796" cy="1716645"/>
          </a:xfrm>
          <a:prstGeom prst="roundRect">
            <a:avLst>
              <a:gd name="adj" fmla="val 6392"/>
            </a:avLst>
          </a:prstGeom>
          <a:solidFill>
            <a:srgbClr val="FFFFFF"/>
          </a:solidFill>
          <a:ln w="22860">
            <a:solidFill>
              <a:srgbClr val="BDCDDA"/>
            </a:solidFill>
          </a:ln>
        </p:spPr>
        <p:txBody>
          <a:bodyPr lIns="45719" rIns="45719"/>
          <a:lstStyle/>
          <a:p>
            <a:pPr/>
          </a:p>
        </p:txBody>
      </p:sp>
      <p:sp>
        <p:nvSpPr>
          <p:cNvPr id="213" name="Shape 2"/>
          <p:cNvSpPr/>
          <p:nvPr/>
        </p:nvSpPr>
        <p:spPr>
          <a:xfrm>
            <a:off x="770929" y="1996320"/>
            <a:ext cx="91441" cy="1716645"/>
          </a:xfrm>
          <a:prstGeom prst="roundRect">
            <a:avLst>
              <a:gd name="adj" fmla="val 50000"/>
            </a:avLst>
          </a:prstGeom>
          <a:solidFill>
            <a:srgbClr val="337AB0"/>
          </a:solidFill>
          <a:ln w="12700">
            <a:miter lim="400000"/>
          </a:ln>
        </p:spPr>
        <p:txBody>
          <a:bodyPr lIns="45719" rIns="45719"/>
          <a:lstStyle/>
          <a:p>
            <a:pPr/>
          </a:p>
        </p:txBody>
      </p:sp>
      <p:sp>
        <p:nvSpPr>
          <p:cNvPr id="214" name="Text 3"/>
          <p:cNvSpPr txBox="1"/>
          <p:nvPr/>
        </p:nvSpPr>
        <p:spPr>
          <a:xfrm>
            <a:off x="1043939" y="2177891"/>
            <a:ext cx="3253583" cy="241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ct val="110000"/>
              </a:lnSpc>
              <a:defRPr b="1" sz="1600">
                <a:solidFill>
                  <a:schemeClr val="accent2"/>
                </a:solidFill>
                <a:latin typeface="Nunito Sans Bold"/>
                <a:ea typeface="Nunito Sans Bold"/>
                <a:cs typeface="Nunito Sans Bold"/>
                <a:sym typeface="Nunito Sans Bold"/>
              </a:defRPr>
            </a:lvl1pPr>
          </a:lstStyle>
          <a:p>
            <a:pPr/>
            <a:r>
              <a:t>Evidence-Based Decision-Making</a:t>
            </a:r>
          </a:p>
        </p:txBody>
      </p:sp>
      <p:sp>
        <p:nvSpPr>
          <p:cNvPr id="215" name="Text 4"/>
          <p:cNvSpPr txBox="1"/>
          <p:nvPr/>
        </p:nvSpPr>
        <p:spPr>
          <a:xfrm>
            <a:off x="1043939" y="2521148"/>
            <a:ext cx="3267076" cy="98298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ct val="110000"/>
              </a:lnSpc>
              <a:defRPr sz="1500">
                <a:latin typeface="Nunito Sans"/>
                <a:ea typeface="Nunito Sans"/>
                <a:cs typeface="Nunito Sans"/>
                <a:sym typeface="Nunito Sans"/>
              </a:defRPr>
            </a:lvl1pPr>
          </a:lstStyle>
          <a:p>
            <a:pPr/>
            <a:r>
              <a:t>Provides critical data and insights to inform strategic planning and operational decisions within academic institutions.</a:t>
            </a:r>
          </a:p>
        </p:txBody>
      </p:sp>
      <p:sp>
        <p:nvSpPr>
          <p:cNvPr id="216" name="Shape 5"/>
          <p:cNvSpPr/>
          <p:nvPr/>
        </p:nvSpPr>
        <p:spPr>
          <a:xfrm>
            <a:off x="4651295" y="1996320"/>
            <a:ext cx="4034013" cy="1716645"/>
          </a:xfrm>
          <a:prstGeom prst="roundRect">
            <a:avLst>
              <a:gd name="adj" fmla="val 6392"/>
            </a:avLst>
          </a:prstGeom>
          <a:solidFill>
            <a:srgbClr val="FFFFFF"/>
          </a:solidFill>
          <a:ln w="22860">
            <a:solidFill>
              <a:srgbClr val="BDCDDA"/>
            </a:solidFill>
          </a:ln>
        </p:spPr>
        <p:txBody>
          <a:bodyPr lIns="45719" rIns="45719"/>
          <a:lstStyle/>
          <a:p>
            <a:pPr/>
          </a:p>
        </p:txBody>
      </p:sp>
      <p:sp>
        <p:nvSpPr>
          <p:cNvPr id="217" name="Shape 6"/>
          <p:cNvSpPr/>
          <p:nvPr/>
        </p:nvSpPr>
        <p:spPr>
          <a:xfrm>
            <a:off x="4628436" y="1996320"/>
            <a:ext cx="91441" cy="1716645"/>
          </a:xfrm>
          <a:prstGeom prst="roundRect">
            <a:avLst>
              <a:gd name="adj" fmla="val 50000"/>
            </a:avLst>
          </a:prstGeom>
          <a:solidFill>
            <a:srgbClr val="337AB0"/>
          </a:solidFill>
          <a:ln w="12700">
            <a:miter lim="400000"/>
          </a:ln>
        </p:spPr>
        <p:txBody>
          <a:bodyPr lIns="45719" rIns="45719"/>
          <a:lstStyle/>
          <a:p>
            <a:pPr/>
          </a:p>
        </p:txBody>
      </p:sp>
      <p:sp>
        <p:nvSpPr>
          <p:cNvPr id="218" name="Text 7"/>
          <p:cNvSpPr txBox="1"/>
          <p:nvPr/>
        </p:nvSpPr>
        <p:spPr>
          <a:xfrm>
            <a:off x="4901446" y="2177891"/>
            <a:ext cx="3845124" cy="533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ct val="110000"/>
              </a:lnSpc>
              <a:defRPr b="1" sz="1700">
                <a:solidFill>
                  <a:schemeClr val="accent2"/>
                </a:solidFill>
                <a:latin typeface="Nunito Sans Bold"/>
                <a:ea typeface="Nunito Sans Bold"/>
                <a:cs typeface="Nunito Sans Bold"/>
                <a:sym typeface="Nunito Sans Bold"/>
              </a:defRPr>
            </a:lvl1pPr>
          </a:lstStyle>
          <a:p>
            <a:pPr/>
            <a:r>
              <a:t>Identifies Challenges &amp; Opportunities</a:t>
            </a:r>
          </a:p>
        </p:txBody>
      </p:sp>
      <p:sp>
        <p:nvSpPr>
          <p:cNvPr id="219" name="Text 8"/>
          <p:cNvSpPr txBox="1"/>
          <p:nvPr/>
        </p:nvSpPr>
        <p:spPr>
          <a:xfrm>
            <a:off x="4901446" y="2769155"/>
            <a:ext cx="3652123" cy="73152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ct val="110000"/>
              </a:lnSpc>
              <a:defRPr sz="1500">
                <a:latin typeface="Nunito Sans"/>
                <a:ea typeface="Nunito Sans"/>
                <a:cs typeface="Nunito Sans"/>
                <a:sym typeface="Nunito Sans"/>
              </a:defRPr>
            </a:lvl1pPr>
          </a:lstStyle>
          <a:p>
            <a:pPr/>
            <a:r>
              <a:t>Helps uncover emerging issues and potential areas for growth and improvement in the educational landscape.</a:t>
            </a:r>
          </a:p>
        </p:txBody>
      </p:sp>
      <p:sp>
        <p:nvSpPr>
          <p:cNvPr id="220" name="Shape 9"/>
          <p:cNvSpPr/>
          <p:nvPr/>
        </p:nvSpPr>
        <p:spPr>
          <a:xfrm>
            <a:off x="793790" y="3894741"/>
            <a:ext cx="3698797" cy="1971614"/>
          </a:xfrm>
          <a:prstGeom prst="roundRect">
            <a:avLst>
              <a:gd name="adj" fmla="val 5565"/>
            </a:avLst>
          </a:prstGeom>
          <a:solidFill>
            <a:srgbClr val="FFFFFF"/>
          </a:solidFill>
          <a:ln w="22860">
            <a:solidFill>
              <a:srgbClr val="BDCDDA"/>
            </a:solidFill>
          </a:ln>
        </p:spPr>
        <p:txBody>
          <a:bodyPr lIns="45719" rIns="45719"/>
          <a:lstStyle/>
          <a:p>
            <a:pPr/>
          </a:p>
        </p:txBody>
      </p:sp>
      <p:sp>
        <p:nvSpPr>
          <p:cNvPr id="221" name="Shape 10"/>
          <p:cNvSpPr/>
          <p:nvPr/>
        </p:nvSpPr>
        <p:spPr>
          <a:xfrm>
            <a:off x="770929" y="3871674"/>
            <a:ext cx="91441" cy="1971614"/>
          </a:xfrm>
          <a:prstGeom prst="roundRect">
            <a:avLst>
              <a:gd name="adj" fmla="val 50000"/>
            </a:avLst>
          </a:prstGeom>
          <a:solidFill>
            <a:srgbClr val="337AB0"/>
          </a:solidFill>
          <a:ln w="12700">
            <a:miter lim="400000"/>
          </a:ln>
        </p:spPr>
        <p:txBody>
          <a:bodyPr lIns="45719" rIns="45719"/>
          <a:lstStyle/>
          <a:p>
            <a:pPr/>
          </a:p>
        </p:txBody>
      </p:sp>
      <p:sp>
        <p:nvSpPr>
          <p:cNvPr id="222" name="Text 11"/>
          <p:cNvSpPr txBox="1"/>
          <p:nvPr/>
        </p:nvSpPr>
        <p:spPr>
          <a:xfrm>
            <a:off x="1043940" y="4076312"/>
            <a:ext cx="3267076" cy="533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ct val="110000"/>
              </a:lnSpc>
              <a:defRPr b="1" sz="1700">
                <a:solidFill>
                  <a:schemeClr val="accent2"/>
                </a:solidFill>
                <a:latin typeface="Nunito Sans Bold"/>
                <a:ea typeface="Nunito Sans Bold"/>
                <a:cs typeface="Nunito Sans Bold"/>
                <a:sym typeface="Nunito Sans Bold"/>
              </a:defRPr>
            </a:lvl1pPr>
          </a:lstStyle>
          <a:p>
            <a:pPr/>
            <a:r>
              <a:t>Improves Academic Quality &amp; Innovation</a:t>
            </a:r>
          </a:p>
        </p:txBody>
      </p:sp>
      <p:sp>
        <p:nvSpPr>
          <p:cNvPr id="223" name="Text 12"/>
          <p:cNvSpPr txBox="1"/>
          <p:nvPr/>
        </p:nvSpPr>
        <p:spPr>
          <a:xfrm>
            <a:off x="1043940" y="4763838"/>
            <a:ext cx="3267076" cy="98298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ct val="110000"/>
              </a:lnSpc>
              <a:defRPr sz="1500">
                <a:latin typeface="Nunito Sans"/>
                <a:ea typeface="Nunito Sans"/>
                <a:cs typeface="Nunito Sans"/>
                <a:sym typeface="Nunito Sans"/>
              </a:defRPr>
            </a:lvl1pPr>
          </a:lstStyle>
          <a:p>
            <a:pPr/>
            <a:r>
              <a:t>Fosters a culture of continuous enhancement, leading to better curricula, teaching methods, and student outcomes.</a:t>
            </a:r>
          </a:p>
        </p:txBody>
      </p:sp>
      <p:sp>
        <p:nvSpPr>
          <p:cNvPr id="224" name="Shape 13"/>
          <p:cNvSpPr/>
          <p:nvPr/>
        </p:nvSpPr>
        <p:spPr>
          <a:xfrm>
            <a:off x="4651296" y="3894741"/>
            <a:ext cx="4034012" cy="1971614"/>
          </a:xfrm>
          <a:prstGeom prst="roundRect">
            <a:avLst>
              <a:gd name="adj" fmla="val 5565"/>
            </a:avLst>
          </a:prstGeom>
          <a:solidFill>
            <a:srgbClr val="FFFFFF"/>
          </a:solidFill>
          <a:ln w="22860">
            <a:solidFill>
              <a:srgbClr val="BDCDDA"/>
            </a:solidFill>
          </a:ln>
        </p:spPr>
        <p:txBody>
          <a:bodyPr lIns="45719" rIns="45719"/>
          <a:lstStyle/>
          <a:p>
            <a:pPr/>
          </a:p>
        </p:txBody>
      </p:sp>
      <p:sp>
        <p:nvSpPr>
          <p:cNvPr id="225" name="Shape 14"/>
          <p:cNvSpPr/>
          <p:nvPr/>
        </p:nvSpPr>
        <p:spPr>
          <a:xfrm>
            <a:off x="4628436" y="3894741"/>
            <a:ext cx="91440" cy="1971614"/>
          </a:xfrm>
          <a:prstGeom prst="roundRect">
            <a:avLst>
              <a:gd name="adj" fmla="val 50000"/>
            </a:avLst>
          </a:prstGeom>
          <a:solidFill>
            <a:srgbClr val="337AB0"/>
          </a:solidFill>
          <a:ln w="12700">
            <a:miter lim="400000"/>
          </a:ln>
        </p:spPr>
        <p:txBody>
          <a:bodyPr lIns="45719" rIns="45719"/>
          <a:lstStyle/>
          <a:p>
            <a:pPr/>
          </a:p>
        </p:txBody>
      </p:sp>
      <p:sp>
        <p:nvSpPr>
          <p:cNvPr id="226" name="Text 15"/>
          <p:cNvSpPr txBox="1"/>
          <p:nvPr/>
        </p:nvSpPr>
        <p:spPr>
          <a:xfrm>
            <a:off x="4901446" y="4076312"/>
            <a:ext cx="3845124" cy="533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ct val="110000"/>
              </a:lnSpc>
              <a:defRPr b="1" sz="1700">
                <a:solidFill>
                  <a:schemeClr val="accent2"/>
                </a:solidFill>
                <a:latin typeface="Nunito Sans Bold"/>
                <a:ea typeface="Nunito Sans Bold"/>
                <a:cs typeface="Nunito Sans Bold"/>
                <a:sym typeface="Nunito Sans Bold"/>
              </a:defRPr>
            </a:lvl1pPr>
          </a:lstStyle>
          <a:p>
            <a:pPr/>
            <a:r>
              <a:t>Connects Policy, Practice, &amp; Outcomes</a:t>
            </a:r>
          </a:p>
        </p:txBody>
      </p:sp>
      <p:sp>
        <p:nvSpPr>
          <p:cNvPr id="227" name="Text 16"/>
          <p:cNvSpPr txBox="1"/>
          <p:nvPr/>
        </p:nvSpPr>
        <p:spPr>
          <a:xfrm>
            <a:off x="4901446" y="4698620"/>
            <a:ext cx="3267195" cy="98298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ct val="110000"/>
              </a:lnSpc>
              <a:defRPr sz="1500">
                <a:latin typeface="Nunito Sans"/>
                <a:ea typeface="Nunito Sans"/>
                <a:cs typeface="Nunito Sans"/>
                <a:sym typeface="Nunito Sans"/>
              </a:defRPr>
            </a:lvl1pPr>
          </a:lstStyle>
          <a:p>
            <a:pPr/>
            <a:r>
              <a:t>Ensures that administrative policies are grounded in effective practices and contribute positively to learning outcomes.</a:t>
            </a:r>
          </a:p>
        </p:txBody>
      </p:sp>
      <p:sp>
        <p:nvSpPr>
          <p:cNvPr id="228" name="Shape 17"/>
          <p:cNvSpPr/>
          <p:nvPr/>
        </p:nvSpPr>
        <p:spPr>
          <a:xfrm>
            <a:off x="799505" y="6268397"/>
            <a:ext cx="7871515" cy="1465704"/>
          </a:xfrm>
          <a:prstGeom prst="roundRect">
            <a:avLst>
              <a:gd name="adj" fmla="val 7486"/>
            </a:avLst>
          </a:prstGeom>
          <a:solidFill>
            <a:srgbClr val="FFFFFF"/>
          </a:solidFill>
          <a:ln w="22860">
            <a:solidFill>
              <a:srgbClr val="BDCDDA"/>
            </a:solidFill>
          </a:ln>
        </p:spPr>
        <p:txBody>
          <a:bodyPr lIns="45719" rIns="45719"/>
          <a:lstStyle/>
          <a:p>
            <a:pPr/>
          </a:p>
        </p:txBody>
      </p:sp>
      <p:sp>
        <p:nvSpPr>
          <p:cNvPr id="229" name="Shape 18"/>
          <p:cNvSpPr/>
          <p:nvPr/>
        </p:nvSpPr>
        <p:spPr>
          <a:xfrm>
            <a:off x="770929" y="6266540"/>
            <a:ext cx="91441" cy="1488564"/>
          </a:xfrm>
          <a:prstGeom prst="roundRect">
            <a:avLst>
              <a:gd name="adj" fmla="val 50000"/>
            </a:avLst>
          </a:prstGeom>
          <a:solidFill>
            <a:srgbClr val="337AB0"/>
          </a:solidFill>
          <a:ln w="12700">
            <a:miter lim="400000"/>
          </a:ln>
        </p:spPr>
        <p:txBody>
          <a:bodyPr lIns="45719" rIns="45719"/>
          <a:lstStyle/>
          <a:p>
            <a:pPr/>
          </a:p>
        </p:txBody>
      </p:sp>
      <p:sp>
        <p:nvSpPr>
          <p:cNvPr id="230" name="Text 19"/>
          <p:cNvSpPr txBox="1"/>
          <p:nvPr/>
        </p:nvSpPr>
        <p:spPr>
          <a:xfrm>
            <a:off x="1049655" y="6449967"/>
            <a:ext cx="6007216" cy="254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ct val="110000"/>
              </a:lnSpc>
              <a:defRPr b="1" sz="1700">
                <a:solidFill>
                  <a:schemeClr val="accent2"/>
                </a:solidFill>
                <a:latin typeface="Nunito Sans Bold"/>
                <a:ea typeface="Nunito Sans Bold"/>
                <a:cs typeface="Nunito Sans Bold"/>
                <a:sym typeface="Nunito Sans Bold"/>
              </a:defRPr>
            </a:lvl1pPr>
          </a:lstStyle>
          <a:p>
            <a:pPr/>
            <a:r>
              <a:t>Supports Leadership in Educational Change</a:t>
            </a:r>
          </a:p>
        </p:txBody>
      </p:sp>
      <p:sp>
        <p:nvSpPr>
          <p:cNvPr id="231" name="Text 20"/>
          <p:cNvSpPr txBox="1"/>
          <p:nvPr/>
        </p:nvSpPr>
        <p:spPr>
          <a:xfrm>
            <a:off x="1043940" y="6886688"/>
            <a:ext cx="7260432" cy="48006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ct val="110000"/>
              </a:lnSpc>
              <a:defRPr sz="1500">
                <a:latin typeface="Nunito Sans"/>
                <a:ea typeface="Nunito Sans"/>
                <a:cs typeface="Nunito Sans"/>
                <a:sym typeface="Nunito Sans"/>
              </a:defRPr>
            </a:lvl1pPr>
          </a:lstStyle>
          <a:p>
            <a:pPr/>
            <a:r>
              <a:t>Empowers leaders with the knowledge required to navigate and drive transformative initiatives in higher education.</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5" name="Image 0" descr="Image 0"/>
          <p:cNvPicPr>
            <a:picLocks noChangeAspect="1"/>
          </p:cNvPicPr>
          <p:nvPr/>
        </p:nvPicPr>
        <p:blipFill>
          <a:blip r:embed="rId3">
            <a:extLst/>
          </a:blip>
          <a:stretch>
            <a:fillRect/>
          </a:stretch>
        </p:blipFill>
        <p:spPr>
          <a:xfrm>
            <a:off x="0" y="0"/>
            <a:ext cx="5486400" cy="8231862"/>
          </a:xfrm>
          <a:prstGeom prst="rect">
            <a:avLst/>
          </a:prstGeom>
          <a:ln w="12700">
            <a:miter lim="400000"/>
          </a:ln>
        </p:spPr>
      </p:pic>
      <p:sp>
        <p:nvSpPr>
          <p:cNvPr id="236" name="Text 0"/>
          <p:cNvSpPr txBox="1"/>
          <p:nvPr/>
        </p:nvSpPr>
        <p:spPr>
          <a:xfrm>
            <a:off x="6280189" y="545783"/>
            <a:ext cx="7556422" cy="115962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4600"/>
              </a:lnSpc>
              <a:defRPr b="1" sz="3700">
                <a:latin typeface="Nunito Sans Bold"/>
                <a:ea typeface="Nunito Sans Bold"/>
                <a:cs typeface="Nunito Sans Bold"/>
                <a:sym typeface="Nunito Sans Bold"/>
              </a:defRPr>
            </a:lvl1pPr>
          </a:lstStyle>
          <a:p>
            <a:pPr/>
            <a:r>
              <a:t>AI-Supported vs. Traditional Research Search</a:t>
            </a:r>
          </a:p>
        </p:txBody>
      </p:sp>
      <p:sp>
        <p:nvSpPr>
          <p:cNvPr id="237" name="Text 1"/>
          <p:cNvSpPr txBox="1"/>
          <p:nvPr/>
        </p:nvSpPr>
        <p:spPr>
          <a:xfrm>
            <a:off x="6557696" y="1733921"/>
            <a:ext cx="7001409" cy="28625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ts val="2300"/>
              </a:lnSpc>
              <a:defRPr>
                <a:latin typeface="Nunito Sans"/>
                <a:ea typeface="Nunito Sans"/>
                <a:cs typeface="Nunito Sans"/>
                <a:sym typeface="Nunito Sans"/>
              </a:defRPr>
            </a:lvl1pPr>
          </a:lstStyle>
          <a:p>
            <a:pPr/>
            <a:r>
              <a:t>Comparing two distinct approaches to navigating academic literature.</a:t>
            </a:r>
          </a:p>
        </p:txBody>
      </p:sp>
      <p:pic>
        <p:nvPicPr>
          <p:cNvPr id="238" name="Image 1" descr="Image 1"/>
          <p:cNvPicPr>
            <a:picLocks noChangeAspect="1"/>
          </p:cNvPicPr>
          <p:nvPr/>
        </p:nvPicPr>
        <p:blipFill>
          <a:blip r:embed="rId4">
            <a:extLst/>
          </a:blip>
          <a:stretch>
            <a:fillRect/>
          </a:stretch>
        </p:blipFill>
        <p:spPr>
          <a:xfrm>
            <a:off x="6117862" y="2520552"/>
            <a:ext cx="3477221" cy="2149079"/>
          </a:xfrm>
          <a:prstGeom prst="rect">
            <a:avLst/>
          </a:prstGeom>
          <a:ln w="12700">
            <a:miter lim="400000"/>
          </a:ln>
        </p:spPr>
      </p:pic>
      <p:sp>
        <p:nvSpPr>
          <p:cNvPr id="239" name="Text 2"/>
          <p:cNvSpPr txBox="1"/>
          <p:nvPr/>
        </p:nvSpPr>
        <p:spPr>
          <a:xfrm>
            <a:off x="5971061" y="4984113"/>
            <a:ext cx="3770822" cy="33857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2700"/>
              </a:lnSpc>
              <a:defRPr b="1" sz="2200">
                <a:solidFill>
                  <a:schemeClr val="accent2"/>
                </a:solidFill>
                <a:latin typeface="Nunito Sans Bold"/>
                <a:ea typeface="Nunito Sans Bold"/>
                <a:cs typeface="Nunito Sans Bold"/>
                <a:sym typeface="Nunito Sans Bold"/>
              </a:defRPr>
            </a:lvl1pPr>
          </a:lstStyle>
          <a:p>
            <a:pPr/>
            <a:r>
              <a:t>Traditional Research Search</a:t>
            </a:r>
          </a:p>
        </p:txBody>
      </p:sp>
      <p:sp>
        <p:nvSpPr>
          <p:cNvPr id="240" name="Text 3"/>
          <p:cNvSpPr txBox="1"/>
          <p:nvPr/>
        </p:nvSpPr>
        <p:spPr>
          <a:xfrm>
            <a:off x="5947866" y="5637172"/>
            <a:ext cx="3689910" cy="19304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254000" indent="-254000">
              <a:lnSpc>
                <a:spcPct val="110000"/>
              </a:lnSpc>
              <a:buSzPct val="100000"/>
              <a:buChar char="•"/>
              <a:defRPr sz="1700">
                <a:latin typeface="Nunito Sans"/>
                <a:ea typeface="Nunito Sans"/>
                <a:cs typeface="Nunito Sans"/>
                <a:sym typeface="Nunito Sans"/>
              </a:defRPr>
            </a:pPr>
            <a:r>
              <a:t>Manual keyword entry in databases</a:t>
            </a:r>
          </a:p>
          <a:p>
            <a:pPr marL="254000" indent="-254000">
              <a:lnSpc>
                <a:spcPct val="110000"/>
              </a:lnSpc>
              <a:buSzPct val="100000"/>
              <a:buChar char="•"/>
              <a:defRPr sz="1700">
                <a:latin typeface="Nunito Sans"/>
                <a:ea typeface="Nunito Sans"/>
                <a:cs typeface="Nunito Sans"/>
                <a:sym typeface="Nunito Sans"/>
              </a:defRPr>
            </a:pPr>
            <a:r>
              <a:t>Time-consuming filtering of irrelevant results</a:t>
            </a:r>
          </a:p>
          <a:p>
            <a:pPr marL="254000" indent="-254000">
              <a:lnSpc>
                <a:spcPct val="110000"/>
              </a:lnSpc>
              <a:buSzPct val="100000"/>
              <a:buChar char="•"/>
              <a:defRPr sz="1700">
                <a:latin typeface="Nunito Sans"/>
                <a:ea typeface="Nunito Sans"/>
                <a:cs typeface="Nunito Sans"/>
                <a:sym typeface="Nunito Sans"/>
              </a:defRPr>
            </a:pPr>
            <a:r>
              <a:t>Limited access to interdisciplinary insights</a:t>
            </a:r>
          </a:p>
          <a:p>
            <a:pPr marL="254000" indent="-254000">
              <a:lnSpc>
                <a:spcPct val="110000"/>
              </a:lnSpc>
              <a:buSzPct val="100000"/>
              <a:buChar char="•"/>
              <a:defRPr sz="1700">
                <a:latin typeface="Nunito Sans"/>
                <a:ea typeface="Nunito Sans"/>
                <a:cs typeface="Nunito Sans"/>
                <a:sym typeface="Nunito Sans"/>
              </a:defRPr>
            </a:pPr>
            <a:r>
              <a:t>Heavy reliance on researcher’s prior knowledge</a:t>
            </a:r>
          </a:p>
        </p:txBody>
      </p:sp>
      <p:pic>
        <p:nvPicPr>
          <p:cNvPr id="241" name="Image 2" descr="Image 2"/>
          <p:cNvPicPr>
            <a:picLocks noChangeAspect="1"/>
          </p:cNvPicPr>
          <p:nvPr/>
        </p:nvPicPr>
        <p:blipFill>
          <a:blip r:embed="rId5">
            <a:extLst/>
          </a:blip>
          <a:stretch>
            <a:fillRect/>
          </a:stretch>
        </p:blipFill>
        <p:spPr>
          <a:xfrm>
            <a:off x="10551200" y="2520552"/>
            <a:ext cx="3477340" cy="2149079"/>
          </a:xfrm>
          <a:prstGeom prst="rect">
            <a:avLst/>
          </a:prstGeom>
          <a:ln w="12700">
            <a:miter lim="400000"/>
          </a:ln>
        </p:spPr>
      </p:pic>
      <p:sp>
        <p:nvSpPr>
          <p:cNvPr id="242" name="Text 7"/>
          <p:cNvSpPr txBox="1"/>
          <p:nvPr/>
        </p:nvSpPr>
        <p:spPr>
          <a:xfrm>
            <a:off x="10176153" y="4858106"/>
            <a:ext cx="3660459" cy="68147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2700"/>
              </a:lnSpc>
              <a:defRPr b="1" sz="2200">
                <a:solidFill>
                  <a:schemeClr val="accent2"/>
                </a:solidFill>
                <a:latin typeface="Nunito Sans Bold"/>
                <a:ea typeface="Nunito Sans Bold"/>
                <a:cs typeface="Nunito Sans Bold"/>
                <a:sym typeface="Nunito Sans Bold"/>
              </a:defRPr>
            </a:lvl1pPr>
          </a:lstStyle>
          <a:p>
            <a:pPr/>
            <a:r>
              <a:t>AI-Supported Research Search</a:t>
            </a:r>
          </a:p>
        </p:txBody>
      </p:sp>
      <p:sp>
        <p:nvSpPr>
          <p:cNvPr id="243" name="Text 8"/>
          <p:cNvSpPr txBox="1"/>
          <p:nvPr/>
        </p:nvSpPr>
        <p:spPr>
          <a:xfrm>
            <a:off x="10099242" y="5776872"/>
            <a:ext cx="4108147" cy="1651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254000" indent="-254000">
              <a:lnSpc>
                <a:spcPct val="110000"/>
              </a:lnSpc>
              <a:buSzPct val="100000"/>
              <a:buChar char="•"/>
              <a:defRPr sz="1700">
                <a:latin typeface="Nunito Sans"/>
                <a:ea typeface="Nunito Sans"/>
                <a:cs typeface="Nunito Sans"/>
                <a:sym typeface="Nunito Sans"/>
              </a:defRPr>
            </a:pPr>
            <a:r>
              <a:t>Smart suggestions and keyword expansion</a:t>
            </a:r>
          </a:p>
          <a:p>
            <a:pPr marL="254000" indent="-254000">
              <a:lnSpc>
                <a:spcPct val="110000"/>
              </a:lnSpc>
              <a:buSzPct val="100000"/>
              <a:buChar char="•"/>
              <a:defRPr sz="1700">
                <a:latin typeface="Nunito Sans"/>
                <a:ea typeface="Nunito Sans"/>
                <a:cs typeface="Nunito Sans"/>
                <a:sym typeface="Nunito Sans"/>
              </a:defRPr>
            </a:pPr>
            <a:r>
              <a:t>Faster filtering and summarisation</a:t>
            </a:r>
          </a:p>
          <a:p>
            <a:pPr marL="254000" indent="-254000">
              <a:lnSpc>
                <a:spcPct val="110000"/>
              </a:lnSpc>
              <a:buSzPct val="100000"/>
              <a:buChar char="•"/>
              <a:defRPr sz="1700">
                <a:latin typeface="Nunito Sans"/>
                <a:ea typeface="Nunito Sans"/>
                <a:cs typeface="Nunito Sans"/>
                <a:sym typeface="Nunito Sans"/>
              </a:defRPr>
            </a:pPr>
            <a:r>
              <a:t>Identifies patterns and emerging trends</a:t>
            </a:r>
          </a:p>
          <a:p>
            <a:pPr marL="254000" indent="-254000">
              <a:lnSpc>
                <a:spcPct val="110000"/>
              </a:lnSpc>
              <a:buSzPct val="100000"/>
              <a:buChar char="•"/>
              <a:defRPr sz="1700">
                <a:latin typeface="Nunito Sans"/>
                <a:ea typeface="Nunito Sans"/>
                <a:cs typeface="Nunito Sans"/>
                <a:sym typeface="Nunito Sans"/>
              </a:defRPr>
            </a:pPr>
            <a:r>
              <a:t>Provides plain-language summaries and critical insights</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Text 0"/>
          <p:cNvSpPr txBox="1"/>
          <p:nvPr/>
        </p:nvSpPr>
        <p:spPr>
          <a:xfrm>
            <a:off x="851596" y="969407"/>
            <a:ext cx="12927088" cy="69505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ts val="4800"/>
              </a:lnSpc>
              <a:defRPr b="1" sz="7100">
                <a:latin typeface="Nunito Sans Bold"/>
                <a:ea typeface="Nunito Sans Bold"/>
                <a:cs typeface="Nunito Sans Bold"/>
                <a:sym typeface="Nunito Sans Bold"/>
              </a:defRPr>
            </a:lvl1pPr>
          </a:lstStyle>
          <a:p>
            <a:pPr/>
            <a:r>
              <a:t>AI: Your Research Accelerator</a:t>
            </a:r>
          </a:p>
        </p:txBody>
      </p:sp>
      <p:sp>
        <p:nvSpPr>
          <p:cNvPr id="248" name="Text 1"/>
          <p:cNvSpPr txBox="1"/>
          <p:nvPr/>
        </p:nvSpPr>
        <p:spPr>
          <a:xfrm>
            <a:off x="793790" y="2065733"/>
            <a:ext cx="7632025" cy="14198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lnSpc>
                <a:spcPct val="110000"/>
              </a:lnSpc>
              <a:defRPr sz="2200">
                <a:latin typeface="Nunito Sans"/>
                <a:ea typeface="Nunito Sans"/>
                <a:cs typeface="Nunito Sans"/>
                <a:sym typeface="Nunito Sans"/>
              </a:defRPr>
            </a:lvl1pPr>
          </a:lstStyle>
          <a:p>
            <a:pPr/>
            <a:r>
              <a:t>AI tools like ChatGPT redefine academic search by suggesting intelligent keywords, summarising key points, and highlighting interdisciplinary connections that might otherwise be overlooked.</a:t>
            </a:r>
          </a:p>
        </p:txBody>
      </p:sp>
      <p:sp>
        <p:nvSpPr>
          <p:cNvPr id="249" name="Text 2"/>
          <p:cNvSpPr txBox="1"/>
          <p:nvPr/>
        </p:nvSpPr>
        <p:spPr>
          <a:xfrm>
            <a:off x="793790" y="3998652"/>
            <a:ext cx="7632025" cy="178308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lnSpc>
                <a:spcPct val="110000"/>
              </a:lnSpc>
              <a:defRPr sz="2200">
                <a:latin typeface="Nunito Sans"/>
                <a:ea typeface="Nunito Sans"/>
                <a:cs typeface="Nunito Sans"/>
                <a:sym typeface="Nunito Sans"/>
              </a:defRPr>
            </a:lvl1pPr>
          </a:lstStyle>
          <a:p>
            <a:pPr/>
            <a:r>
              <a:t>Think of them as dedicated research assistants, providing swift and insightful support for complex information. Crucially, while AI expands your research horizon by presenting diverse options, your critical judgment remains paramount in discerning true relevance and value.</a:t>
            </a:r>
          </a:p>
        </p:txBody>
      </p:sp>
      <p:sp>
        <p:nvSpPr>
          <p:cNvPr id="250" name="Text 3"/>
          <p:cNvSpPr txBox="1"/>
          <p:nvPr/>
        </p:nvSpPr>
        <p:spPr>
          <a:xfrm>
            <a:off x="624652" y="6294791"/>
            <a:ext cx="7632026" cy="141986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lnSpc>
                <a:spcPct val="110000"/>
              </a:lnSpc>
              <a:defRPr sz="2200">
                <a:latin typeface="Nunito Sans"/>
                <a:ea typeface="Nunito Sans"/>
                <a:cs typeface="Nunito Sans"/>
                <a:sym typeface="Nunito Sans"/>
              </a:defRPr>
            </a:lvl1pPr>
          </a:lstStyle>
          <a:p>
            <a:pPr/>
            <a:r>
              <a:t>To make this practical, we’ll now engage in an activity focused on prompt generation. This will demonstrate how the precision and quality of your AI prompts directly influence the quality of the research findings.</a:t>
            </a:r>
          </a:p>
        </p:txBody>
      </p:sp>
      <p:pic>
        <p:nvPicPr>
          <p:cNvPr id="251" name="Image 0" descr="Image 0"/>
          <p:cNvPicPr>
            <a:picLocks noChangeAspect="1"/>
          </p:cNvPicPr>
          <p:nvPr/>
        </p:nvPicPr>
        <p:blipFill>
          <a:blip r:embed="rId3">
            <a:extLst/>
          </a:blip>
          <a:stretch>
            <a:fillRect/>
          </a:stretch>
        </p:blipFill>
        <p:spPr>
          <a:xfrm>
            <a:off x="8938685" y="2258378"/>
            <a:ext cx="5442075" cy="5442075"/>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5" name="Image 0" descr="Image 0"/>
          <p:cNvPicPr>
            <a:picLocks noChangeAspect="1"/>
          </p:cNvPicPr>
          <p:nvPr/>
        </p:nvPicPr>
        <p:blipFill>
          <a:blip r:embed="rId3">
            <a:extLst/>
          </a:blip>
          <a:stretch>
            <a:fillRect/>
          </a:stretch>
        </p:blipFill>
        <p:spPr>
          <a:xfrm>
            <a:off x="561225" y="2279520"/>
            <a:ext cx="5200179" cy="5200179"/>
          </a:xfrm>
          <a:prstGeom prst="rect">
            <a:avLst/>
          </a:prstGeom>
          <a:ln w="12700">
            <a:miter lim="400000"/>
          </a:ln>
        </p:spPr>
      </p:pic>
      <p:sp>
        <p:nvSpPr>
          <p:cNvPr id="256" name="Text 1"/>
          <p:cNvSpPr txBox="1"/>
          <p:nvPr/>
        </p:nvSpPr>
        <p:spPr>
          <a:xfrm>
            <a:off x="1352342" y="901536"/>
            <a:ext cx="11925717" cy="59193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3900"/>
              </a:lnSpc>
              <a:defRPr b="1" sz="6700">
                <a:latin typeface="Nunito Sans Bold"/>
                <a:ea typeface="Nunito Sans Bold"/>
                <a:cs typeface="Nunito Sans Bold"/>
                <a:sym typeface="Nunito Sans Bold"/>
              </a:defRPr>
            </a:lvl1pPr>
          </a:lstStyle>
          <a:p>
            <a:pPr/>
            <a:r>
              <a:t>What is Prompt Engineering?</a:t>
            </a:r>
          </a:p>
        </p:txBody>
      </p:sp>
      <p:sp>
        <p:nvSpPr>
          <p:cNvPr id="257" name="Text 2"/>
          <p:cNvSpPr txBox="1"/>
          <p:nvPr/>
        </p:nvSpPr>
        <p:spPr>
          <a:xfrm>
            <a:off x="6455952" y="2643604"/>
            <a:ext cx="7632025" cy="66675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ct val="110000"/>
              </a:lnSpc>
              <a:defRPr sz="2100">
                <a:latin typeface="Nunito Sans"/>
                <a:ea typeface="Nunito Sans"/>
                <a:cs typeface="Nunito Sans"/>
                <a:sym typeface="Nunito Sans"/>
              </a:defRPr>
            </a:lvl1pPr>
          </a:lstStyle>
          <a:p>
            <a:pPr/>
            <a:r>
              <a:t>Prompt engineering is the art and science of crafting effective instructions for AI models. It involves:</a:t>
            </a:r>
          </a:p>
        </p:txBody>
      </p:sp>
      <p:sp>
        <p:nvSpPr>
          <p:cNvPr id="258" name="Text 3"/>
          <p:cNvSpPr txBox="1"/>
          <p:nvPr/>
        </p:nvSpPr>
        <p:spPr>
          <a:xfrm>
            <a:off x="6397373" y="4143359"/>
            <a:ext cx="7632026" cy="62699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42899" indent="-342899">
              <a:lnSpc>
                <a:spcPts val="2500"/>
              </a:lnSpc>
              <a:buSzPct val="100000"/>
              <a:buChar char="•"/>
              <a:defRPr sz="1900">
                <a:latin typeface="Nunito Sans"/>
                <a:ea typeface="Nunito Sans"/>
                <a:cs typeface="Nunito Sans"/>
                <a:sym typeface="Nunito Sans"/>
              </a:defRPr>
            </a:lvl1pPr>
          </a:lstStyle>
          <a:p>
            <a:pPr/>
            <a:r>
              <a:t>Crafting clear and specific instructions for AI to guide its output precisely.</a:t>
            </a:r>
          </a:p>
        </p:txBody>
      </p:sp>
      <p:sp>
        <p:nvSpPr>
          <p:cNvPr id="259" name="Text 4"/>
          <p:cNvSpPr txBox="1"/>
          <p:nvPr/>
        </p:nvSpPr>
        <p:spPr>
          <a:xfrm>
            <a:off x="6397373" y="4913396"/>
            <a:ext cx="7749183" cy="6269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42899" indent="-342899">
              <a:lnSpc>
                <a:spcPts val="2500"/>
              </a:lnSpc>
              <a:buSzPct val="100000"/>
              <a:buChar char="•"/>
              <a:defRPr sz="1900">
                <a:latin typeface="Nunito Sans"/>
                <a:ea typeface="Nunito Sans"/>
                <a:cs typeface="Nunito Sans"/>
                <a:sym typeface="Nunito Sans"/>
              </a:defRPr>
            </a:lvl1pPr>
          </a:lstStyle>
          <a:p>
            <a:pPr/>
            <a:r>
              <a:t>Using keywords, context, and constraints effectively to refine AI responses.</a:t>
            </a:r>
          </a:p>
        </p:txBody>
      </p:sp>
      <p:sp>
        <p:nvSpPr>
          <p:cNvPr id="260" name="Text 5"/>
          <p:cNvSpPr txBox="1"/>
          <p:nvPr/>
        </p:nvSpPr>
        <p:spPr>
          <a:xfrm>
            <a:off x="6397373" y="5683432"/>
            <a:ext cx="7210834" cy="62699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42899" indent="-342899">
              <a:lnSpc>
                <a:spcPts val="2500"/>
              </a:lnSpc>
              <a:buSzPct val="100000"/>
              <a:buChar char="•"/>
              <a:defRPr sz="1900">
                <a:latin typeface="Nunito Sans"/>
                <a:ea typeface="Nunito Sans"/>
                <a:cs typeface="Nunito Sans"/>
                <a:sym typeface="Nunito Sans"/>
              </a:defRPr>
            </a:lvl1pPr>
          </a:lstStyle>
          <a:p>
            <a:pPr/>
            <a:r>
              <a:t>Testing and refining prompts iteratively to improve the quality and relevance of results.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Text 0"/>
          <p:cNvSpPr txBox="1"/>
          <p:nvPr/>
        </p:nvSpPr>
        <p:spPr>
          <a:xfrm>
            <a:off x="2314860" y="767952"/>
            <a:ext cx="10000680" cy="65708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ts val="4800"/>
              </a:lnSpc>
              <a:defRPr b="1" sz="5800">
                <a:latin typeface="Nunito Sans Bold"/>
                <a:ea typeface="Nunito Sans Bold"/>
                <a:cs typeface="Nunito Sans Bold"/>
                <a:sym typeface="Nunito Sans Bold"/>
              </a:defRPr>
            </a:lvl1pPr>
          </a:lstStyle>
          <a:p>
            <a:pPr/>
            <a:r>
              <a:t>Why Precise Prompts Matter</a:t>
            </a:r>
          </a:p>
        </p:txBody>
      </p:sp>
      <p:sp>
        <p:nvSpPr>
          <p:cNvPr id="265" name="Text 1"/>
          <p:cNvSpPr txBox="1"/>
          <p:nvPr/>
        </p:nvSpPr>
        <p:spPr>
          <a:xfrm>
            <a:off x="1927672" y="1784866"/>
            <a:ext cx="10775058" cy="31825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ts val="2500"/>
              </a:lnSpc>
              <a:defRPr sz="2200">
                <a:latin typeface="Nunito Sans"/>
                <a:ea typeface="Nunito Sans"/>
                <a:cs typeface="Nunito Sans"/>
                <a:sym typeface="Nunito Sans"/>
              </a:defRPr>
            </a:lvl1pPr>
          </a:lstStyle>
          <a:p>
            <a:pPr/>
            <a:r>
              <a:t>The quality of your research output is directly linked to the precision of your AI prompts.</a:t>
            </a:r>
          </a:p>
        </p:txBody>
      </p:sp>
      <p:pic>
        <p:nvPicPr>
          <p:cNvPr id="266" name="Image 0" descr="Image 0"/>
          <p:cNvPicPr>
            <a:picLocks noChangeAspect="1"/>
          </p:cNvPicPr>
          <p:nvPr/>
        </p:nvPicPr>
        <p:blipFill>
          <a:blip r:embed="rId3">
            <a:extLst/>
          </a:blip>
          <a:stretch>
            <a:fillRect/>
          </a:stretch>
        </p:blipFill>
        <p:spPr>
          <a:xfrm>
            <a:off x="793790" y="2548889"/>
            <a:ext cx="4024313" cy="2414590"/>
          </a:xfrm>
          <a:prstGeom prst="rect">
            <a:avLst/>
          </a:prstGeom>
          <a:ln w="12700">
            <a:miter lim="400000"/>
          </a:ln>
        </p:spPr>
      </p:pic>
      <p:sp>
        <p:nvSpPr>
          <p:cNvPr id="267" name="Text 2"/>
          <p:cNvSpPr txBox="1"/>
          <p:nvPr/>
        </p:nvSpPr>
        <p:spPr>
          <a:xfrm>
            <a:off x="793790" y="5186719"/>
            <a:ext cx="3834148" cy="29933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2400"/>
              </a:lnSpc>
              <a:defRPr b="1" sz="1900">
                <a:solidFill>
                  <a:schemeClr val="accent2"/>
                </a:solidFill>
                <a:latin typeface="Nunito Sans Bold"/>
                <a:ea typeface="Nunito Sans Bold"/>
                <a:cs typeface="Nunito Sans Bold"/>
                <a:sym typeface="Nunito Sans Bold"/>
              </a:defRPr>
            </a:lvl1pPr>
          </a:lstStyle>
          <a:p>
            <a:pPr/>
            <a:r>
              <a:t>Better Prompts, Better Outcomes</a:t>
            </a:r>
          </a:p>
        </p:txBody>
      </p:sp>
      <p:sp>
        <p:nvSpPr>
          <p:cNvPr id="268" name="Text 3"/>
          <p:cNvSpPr txBox="1"/>
          <p:nvPr/>
        </p:nvSpPr>
        <p:spPr>
          <a:xfrm>
            <a:off x="793790" y="5695236"/>
            <a:ext cx="4024313" cy="164592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ct val="110000"/>
              </a:lnSpc>
              <a:defRPr sz="2000">
                <a:latin typeface="Nunito Sans"/>
                <a:ea typeface="Nunito Sans"/>
                <a:cs typeface="Nunito Sans"/>
                <a:sym typeface="Nunito Sans"/>
              </a:defRPr>
            </a:lvl1pPr>
          </a:lstStyle>
          <a:p>
            <a:pPr/>
            <a:r>
              <a:t>Crafting precise prompts leads directly to more accurate, relevant, and actionable research outcomes, ensuring your efforts yield valuable insights.</a:t>
            </a:r>
          </a:p>
        </p:txBody>
      </p:sp>
      <p:pic>
        <p:nvPicPr>
          <p:cNvPr id="269" name="Image 1" descr="Image 1"/>
          <p:cNvPicPr>
            <a:picLocks noChangeAspect="1"/>
          </p:cNvPicPr>
          <p:nvPr/>
        </p:nvPicPr>
        <p:blipFill>
          <a:blip r:embed="rId4">
            <a:extLst/>
          </a:blip>
          <a:stretch>
            <a:fillRect/>
          </a:stretch>
        </p:blipFill>
        <p:spPr>
          <a:xfrm>
            <a:off x="5309830" y="2548889"/>
            <a:ext cx="4024314" cy="2414590"/>
          </a:xfrm>
          <a:prstGeom prst="rect">
            <a:avLst/>
          </a:prstGeom>
          <a:ln w="12700">
            <a:miter lim="400000"/>
          </a:ln>
        </p:spPr>
      </p:pic>
      <p:sp>
        <p:nvSpPr>
          <p:cNvPr id="270" name="Text 4"/>
          <p:cNvSpPr txBox="1"/>
          <p:nvPr/>
        </p:nvSpPr>
        <p:spPr>
          <a:xfrm>
            <a:off x="5309830" y="5186719"/>
            <a:ext cx="3817889" cy="29933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2400"/>
              </a:lnSpc>
              <a:defRPr b="1" sz="1900">
                <a:solidFill>
                  <a:schemeClr val="accent2"/>
                </a:solidFill>
                <a:latin typeface="Nunito Sans Bold"/>
                <a:ea typeface="Nunito Sans Bold"/>
                <a:cs typeface="Nunito Sans Bold"/>
                <a:sym typeface="Nunito Sans Bold"/>
              </a:defRPr>
            </a:lvl1pPr>
          </a:lstStyle>
          <a:p>
            <a:pPr/>
            <a:r>
              <a:t>Saves Time, Reduces Irrelevance</a:t>
            </a:r>
          </a:p>
        </p:txBody>
      </p:sp>
      <p:sp>
        <p:nvSpPr>
          <p:cNvPr id="271" name="Text 5"/>
          <p:cNvSpPr txBox="1"/>
          <p:nvPr/>
        </p:nvSpPr>
        <p:spPr>
          <a:xfrm>
            <a:off x="5309830" y="5695236"/>
            <a:ext cx="4024314" cy="1981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ct val="110000"/>
              </a:lnSpc>
              <a:defRPr sz="2000">
                <a:latin typeface="Nunito Sans"/>
                <a:ea typeface="Nunito Sans"/>
                <a:cs typeface="Nunito Sans"/>
                <a:sym typeface="Nunito Sans"/>
              </a:defRPr>
            </a:lvl1pPr>
          </a:lstStyle>
          <a:p>
            <a:pPr/>
            <a:r>
              <a:t>Well-engineered prompts significantly cut down on the time spent sifting through irrelevant information, streamlining your literature review process and accelerating discovery.</a:t>
            </a:r>
          </a:p>
        </p:txBody>
      </p:sp>
      <p:pic>
        <p:nvPicPr>
          <p:cNvPr id="272" name="Image 2" descr="Image 2"/>
          <p:cNvPicPr>
            <a:picLocks noChangeAspect="1"/>
          </p:cNvPicPr>
          <p:nvPr/>
        </p:nvPicPr>
        <p:blipFill>
          <a:blip r:embed="rId5">
            <a:extLst/>
          </a:blip>
          <a:stretch>
            <a:fillRect/>
          </a:stretch>
        </p:blipFill>
        <p:spPr>
          <a:xfrm>
            <a:off x="9825870" y="2548889"/>
            <a:ext cx="4024314" cy="2414590"/>
          </a:xfrm>
          <a:prstGeom prst="rect">
            <a:avLst/>
          </a:prstGeom>
          <a:ln w="12700">
            <a:miter lim="400000"/>
          </a:ln>
        </p:spPr>
      </p:pic>
      <p:sp>
        <p:nvSpPr>
          <p:cNvPr id="273" name="Text 6"/>
          <p:cNvSpPr txBox="1"/>
          <p:nvPr/>
        </p:nvSpPr>
        <p:spPr>
          <a:xfrm>
            <a:off x="9825870" y="5186719"/>
            <a:ext cx="2841732" cy="29933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2400"/>
              </a:lnSpc>
              <a:defRPr b="1" sz="1900">
                <a:solidFill>
                  <a:schemeClr val="accent2"/>
                </a:solidFill>
                <a:latin typeface="Nunito Sans Bold"/>
                <a:ea typeface="Nunito Sans Bold"/>
                <a:cs typeface="Nunito Sans Bold"/>
                <a:sym typeface="Nunito Sans Bold"/>
              </a:defRPr>
            </a:lvl1pPr>
          </a:lstStyle>
          <a:p>
            <a:pPr/>
            <a:r>
              <a:t>Fosters Critical Thinking</a:t>
            </a:r>
          </a:p>
        </p:txBody>
      </p:sp>
      <p:sp>
        <p:nvSpPr>
          <p:cNvPr id="274" name="Text 7"/>
          <p:cNvSpPr txBox="1"/>
          <p:nvPr/>
        </p:nvSpPr>
        <p:spPr>
          <a:xfrm>
            <a:off x="9825870" y="5695236"/>
            <a:ext cx="4024314" cy="1981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ct val="110000"/>
              </a:lnSpc>
              <a:defRPr sz="2000">
                <a:latin typeface="Nunito Sans"/>
                <a:ea typeface="Nunito Sans"/>
                <a:cs typeface="Nunito Sans"/>
                <a:sym typeface="Nunito Sans"/>
              </a:defRPr>
            </a:lvl1pPr>
          </a:lstStyle>
          <a:p>
            <a:pPr/>
            <a:r>
              <a:t>The process of engineering prompts encourages a deeper engagement with your research questions, enhancing your critical thinking skills in framing problems for AI to solve.</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4A8A7C"/>
        </a:solidFill>
      </p:bgPr>
    </p:bg>
    <p:spTree>
      <p:nvGrpSpPr>
        <p:cNvPr id="1" name=""/>
        <p:cNvGrpSpPr/>
        <p:nvPr/>
      </p:nvGrpSpPr>
      <p:grpSpPr>
        <a:xfrm>
          <a:off x="0" y="0"/>
          <a:ext cx="0" cy="0"/>
          <a:chOff x="0" y="0"/>
          <a:chExt cx="0" cy="0"/>
        </a:xfrm>
      </p:grpSpPr>
      <p:sp>
        <p:nvSpPr>
          <p:cNvPr id="278" name="Rectangle"/>
          <p:cNvSpPr/>
          <p:nvPr/>
        </p:nvSpPr>
        <p:spPr>
          <a:xfrm>
            <a:off x="2350" y="2668367"/>
            <a:ext cx="14625699" cy="2264595"/>
          </a:xfrm>
          <a:prstGeom prst="rect">
            <a:avLst/>
          </a:prstGeom>
          <a:solidFill>
            <a:srgbClr val="2C8C7C"/>
          </a:solidFill>
          <a:ln w="3175">
            <a:miter lim="400000"/>
          </a:ln>
        </p:spPr>
        <p:txBody>
          <a:bodyPr lIns="27431" tIns="27431" rIns="27431" bIns="27431" anchor="ctr"/>
          <a:lstStyle/>
          <a:p>
            <a:pPr defTabSz="1097060">
              <a:defRPr sz="2000">
                <a:solidFill>
                  <a:srgbClr val="929496"/>
                </a:solidFill>
              </a:defRPr>
            </a:pPr>
          </a:p>
        </p:txBody>
      </p:sp>
      <p:sp>
        <p:nvSpPr>
          <p:cNvPr id="279" name="TextBox 1"/>
          <p:cNvSpPr txBox="1"/>
          <p:nvPr/>
        </p:nvSpPr>
        <p:spPr>
          <a:xfrm>
            <a:off x="990617" y="2301397"/>
            <a:ext cx="14622781" cy="2785365"/>
          </a:xfrm>
          <a:prstGeom prst="rect">
            <a:avLst/>
          </a:prstGeom>
          <a:ln w="12700">
            <a:miter lim="400000"/>
          </a:ln>
          <a:effectLst>
            <a:outerShdw sx="100000" sy="100000" kx="0" ky="0" algn="b" rotWithShape="0" blurRad="38100" dist="12700" dir="5400000">
              <a:srgbClr val="000000">
                <a:alpha val="50000"/>
              </a:srgbClr>
            </a:outerShdw>
          </a:effectLst>
          <a:extLst>
            <a:ext uri="{C572A759-6A51-4108-AA02-DFA0A04FC94B}">
              <ma14:wrappingTextBoxFlag xmlns:ma14="http://schemas.microsoft.com/office/mac/drawingml/2011/main" val="1"/>
            </a:ext>
          </a:extLst>
        </p:spPr>
        <p:txBody>
          <a:bodyPr lIns="27431" tIns="27431" rIns="27431" bIns="27431" anchor="b">
            <a:spAutoFit/>
          </a:bodyPr>
          <a:lstStyle>
            <a:lvl1pPr algn="ctr" defTabSz="548640">
              <a:defRPr spc="288" sz="14400">
                <a:solidFill>
                  <a:srgbClr val="FFFFFF"/>
                </a:solidFill>
                <a:latin typeface="Kanit Light"/>
                <a:ea typeface="Kanit Light"/>
                <a:cs typeface="Kanit Light"/>
                <a:sym typeface="Kanit Light"/>
              </a:defRPr>
            </a:lvl1pPr>
          </a:lstStyle>
          <a:p>
            <a:pPr/>
            <a:r>
              <a:t>ChatGPT</a:t>
            </a:r>
          </a:p>
        </p:txBody>
      </p:sp>
      <p:sp>
        <p:nvSpPr>
          <p:cNvPr id="280" name="Freeform 38"/>
          <p:cNvSpPr/>
          <p:nvPr/>
        </p:nvSpPr>
        <p:spPr>
          <a:xfrm rot="16238401">
            <a:off x="12495621" y="940508"/>
            <a:ext cx="877123" cy="944266"/>
          </a:xfrm>
          <a:custGeom>
            <a:avLst/>
            <a:gdLst/>
            <a:ahLst/>
            <a:cxnLst>
              <a:cxn ang="0">
                <a:pos x="wd2" y="hd2"/>
              </a:cxn>
              <a:cxn ang="5400000">
                <a:pos x="wd2" y="hd2"/>
              </a:cxn>
              <a:cxn ang="10800000">
                <a:pos x="wd2" y="hd2"/>
              </a:cxn>
              <a:cxn ang="16200000">
                <a:pos x="wd2" y="hd2"/>
              </a:cxn>
            </a:cxnLst>
            <a:rect l="0" t="0" r="r" b="b"/>
            <a:pathLst>
              <a:path w="21593" h="21593" fill="norm" stroke="1" extrusionOk="0">
                <a:moveTo>
                  <a:pt x="8757" y="10613"/>
                </a:moveTo>
                <a:lnTo>
                  <a:pt x="8757" y="11139"/>
                </a:lnTo>
                <a:lnTo>
                  <a:pt x="1054" y="11139"/>
                </a:lnTo>
                <a:lnTo>
                  <a:pt x="941" y="11318"/>
                </a:lnTo>
                <a:cubicBezTo>
                  <a:pt x="843" y="11423"/>
                  <a:pt x="706" y="11489"/>
                  <a:pt x="555" y="11491"/>
                </a:cubicBezTo>
                <a:cubicBezTo>
                  <a:pt x="252" y="11494"/>
                  <a:pt x="4" y="11240"/>
                  <a:pt x="0" y="10923"/>
                </a:cubicBezTo>
                <a:cubicBezTo>
                  <a:pt x="-3" y="10606"/>
                  <a:pt x="240" y="10346"/>
                  <a:pt x="543" y="10342"/>
                </a:cubicBezTo>
                <a:cubicBezTo>
                  <a:pt x="694" y="10341"/>
                  <a:pt x="832" y="10403"/>
                  <a:pt x="932" y="10506"/>
                </a:cubicBezTo>
                <a:lnTo>
                  <a:pt x="1003" y="10613"/>
                </a:lnTo>
                <a:close/>
                <a:moveTo>
                  <a:pt x="9257" y="9394"/>
                </a:moveTo>
                <a:lnTo>
                  <a:pt x="8964" y="9820"/>
                </a:lnTo>
                <a:lnTo>
                  <a:pt x="2656" y="4985"/>
                </a:lnTo>
                <a:lnTo>
                  <a:pt x="2586" y="5036"/>
                </a:lnTo>
                <a:cubicBezTo>
                  <a:pt x="2521" y="5066"/>
                  <a:pt x="2449" y="5083"/>
                  <a:pt x="2373" y="5084"/>
                </a:cubicBezTo>
                <a:cubicBezTo>
                  <a:pt x="2070" y="5087"/>
                  <a:pt x="1822" y="4833"/>
                  <a:pt x="1818" y="4516"/>
                </a:cubicBezTo>
                <a:cubicBezTo>
                  <a:pt x="1815" y="4199"/>
                  <a:pt x="2058" y="3939"/>
                  <a:pt x="2361" y="3935"/>
                </a:cubicBezTo>
                <a:cubicBezTo>
                  <a:pt x="2664" y="3932"/>
                  <a:pt x="2912" y="4186"/>
                  <a:pt x="2915" y="4503"/>
                </a:cubicBezTo>
                <a:lnTo>
                  <a:pt x="2911" y="4530"/>
                </a:lnTo>
                <a:close/>
                <a:moveTo>
                  <a:pt x="9362" y="12315"/>
                </a:moveTo>
                <a:lnTo>
                  <a:pt x="3114" y="17099"/>
                </a:lnTo>
                <a:lnTo>
                  <a:pt x="3134" y="17199"/>
                </a:lnTo>
                <a:cubicBezTo>
                  <a:pt x="3137" y="17516"/>
                  <a:pt x="2894" y="17776"/>
                  <a:pt x="2591" y="17779"/>
                </a:cubicBezTo>
                <a:cubicBezTo>
                  <a:pt x="2288" y="17783"/>
                  <a:pt x="2040" y="17529"/>
                  <a:pt x="2037" y="17212"/>
                </a:cubicBezTo>
                <a:cubicBezTo>
                  <a:pt x="2033" y="16895"/>
                  <a:pt x="2276" y="16635"/>
                  <a:pt x="2579" y="16631"/>
                </a:cubicBezTo>
                <a:cubicBezTo>
                  <a:pt x="2655" y="16630"/>
                  <a:pt x="2727" y="16645"/>
                  <a:pt x="2793" y="16674"/>
                </a:cubicBezTo>
                <a:lnTo>
                  <a:pt x="2811" y="16686"/>
                </a:lnTo>
                <a:lnTo>
                  <a:pt x="9071" y="11893"/>
                </a:lnTo>
                <a:close/>
                <a:moveTo>
                  <a:pt x="9515" y="10126"/>
                </a:moveTo>
                <a:lnTo>
                  <a:pt x="9357" y="10625"/>
                </a:lnTo>
                <a:lnTo>
                  <a:pt x="4073" y="8757"/>
                </a:lnTo>
                <a:lnTo>
                  <a:pt x="4061" y="8765"/>
                </a:lnTo>
                <a:cubicBezTo>
                  <a:pt x="4015" y="8786"/>
                  <a:pt x="3965" y="8798"/>
                  <a:pt x="3912" y="8799"/>
                </a:cubicBezTo>
                <a:cubicBezTo>
                  <a:pt x="3699" y="8801"/>
                  <a:pt x="3525" y="8623"/>
                  <a:pt x="3522" y="8400"/>
                </a:cubicBezTo>
                <a:cubicBezTo>
                  <a:pt x="3520" y="8177"/>
                  <a:pt x="3691" y="7995"/>
                  <a:pt x="3903" y="7992"/>
                </a:cubicBezTo>
                <a:cubicBezTo>
                  <a:pt x="4063" y="7990"/>
                  <a:pt x="4201" y="8090"/>
                  <a:pt x="4261" y="8234"/>
                </a:cubicBezTo>
                <a:lnTo>
                  <a:pt x="4268" y="8272"/>
                </a:lnTo>
                <a:close/>
                <a:moveTo>
                  <a:pt x="9551" y="11548"/>
                </a:moveTo>
                <a:lnTo>
                  <a:pt x="4270" y="13299"/>
                </a:lnTo>
                <a:lnTo>
                  <a:pt x="4232" y="13359"/>
                </a:lnTo>
                <a:cubicBezTo>
                  <a:pt x="4164" y="13432"/>
                  <a:pt x="4068" y="13479"/>
                  <a:pt x="3961" y="13480"/>
                </a:cubicBezTo>
                <a:cubicBezTo>
                  <a:pt x="3749" y="13483"/>
                  <a:pt x="3574" y="13304"/>
                  <a:pt x="3572" y="13081"/>
                </a:cubicBezTo>
                <a:cubicBezTo>
                  <a:pt x="3570" y="12859"/>
                  <a:pt x="3740" y="12676"/>
                  <a:pt x="3953" y="12674"/>
                </a:cubicBezTo>
                <a:cubicBezTo>
                  <a:pt x="4006" y="12673"/>
                  <a:pt x="4057" y="12684"/>
                  <a:pt x="4103" y="12704"/>
                </a:cubicBezTo>
                <a:lnTo>
                  <a:pt x="4204" y="12773"/>
                </a:lnTo>
                <a:lnTo>
                  <a:pt x="9403" y="11049"/>
                </a:lnTo>
                <a:close/>
                <a:moveTo>
                  <a:pt x="10150" y="9460"/>
                </a:moveTo>
                <a:lnTo>
                  <a:pt x="9743" y="9765"/>
                </a:lnTo>
                <a:lnTo>
                  <a:pt x="6574" y="5077"/>
                </a:lnTo>
                <a:lnTo>
                  <a:pt x="6485" y="5059"/>
                </a:lnTo>
                <a:cubicBezTo>
                  <a:pt x="6346" y="4999"/>
                  <a:pt x="6248" y="4857"/>
                  <a:pt x="6246" y="4690"/>
                </a:cubicBezTo>
                <a:cubicBezTo>
                  <a:pt x="6244" y="4468"/>
                  <a:pt x="6414" y="4285"/>
                  <a:pt x="6627" y="4282"/>
                </a:cubicBezTo>
                <a:cubicBezTo>
                  <a:pt x="6839" y="4280"/>
                  <a:pt x="7014" y="4458"/>
                  <a:pt x="7016" y="4681"/>
                </a:cubicBezTo>
                <a:lnTo>
                  <a:pt x="6996" y="4794"/>
                </a:lnTo>
                <a:close/>
                <a:moveTo>
                  <a:pt x="10215" y="12178"/>
                </a:moveTo>
                <a:lnTo>
                  <a:pt x="6945" y="16830"/>
                </a:lnTo>
                <a:lnTo>
                  <a:pt x="6946" y="16837"/>
                </a:lnTo>
                <a:cubicBezTo>
                  <a:pt x="6948" y="17060"/>
                  <a:pt x="6778" y="17242"/>
                  <a:pt x="6565" y="17245"/>
                </a:cubicBezTo>
                <a:cubicBezTo>
                  <a:pt x="6352" y="17247"/>
                  <a:pt x="6178" y="17069"/>
                  <a:pt x="6176" y="16846"/>
                </a:cubicBezTo>
                <a:cubicBezTo>
                  <a:pt x="6173" y="16623"/>
                  <a:pt x="6344" y="16441"/>
                  <a:pt x="6557" y="16438"/>
                </a:cubicBezTo>
                <a:lnTo>
                  <a:pt x="6598" y="16447"/>
                </a:lnTo>
                <a:lnTo>
                  <a:pt x="9817" y="11867"/>
                </a:lnTo>
                <a:close/>
                <a:moveTo>
                  <a:pt x="10359" y="8711"/>
                </a:moveTo>
                <a:lnTo>
                  <a:pt x="9885" y="8873"/>
                </a:lnTo>
                <a:lnTo>
                  <a:pt x="7526" y="1211"/>
                </a:lnTo>
                <a:lnTo>
                  <a:pt x="7371" y="1180"/>
                </a:lnTo>
                <a:cubicBezTo>
                  <a:pt x="7173" y="1095"/>
                  <a:pt x="7033" y="893"/>
                  <a:pt x="7030" y="655"/>
                </a:cubicBezTo>
                <a:cubicBezTo>
                  <a:pt x="7027" y="338"/>
                  <a:pt x="7270" y="78"/>
                  <a:pt x="7573" y="74"/>
                </a:cubicBezTo>
                <a:cubicBezTo>
                  <a:pt x="7876" y="71"/>
                  <a:pt x="8124" y="325"/>
                  <a:pt x="8127" y="642"/>
                </a:cubicBezTo>
                <a:cubicBezTo>
                  <a:pt x="8128" y="721"/>
                  <a:pt x="8114" y="797"/>
                  <a:pt x="8087" y="866"/>
                </a:cubicBezTo>
                <a:lnTo>
                  <a:pt x="7991" y="1018"/>
                </a:lnTo>
                <a:close/>
                <a:moveTo>
                  <a:pt x="10498" y="12913"/>
                </a:moveTo>
                <a:lnTo>
                  <a:pt x="8167" y="20471"/>
                </a:lnTo>
                <a:lnTo>
                  <a:pt x="8237" y="20519"/>
                </a:lnTo>
                <a:cubicBezTo>
                  <a:pt x="8337" y="20622"/>
                  <a:pt x="8400" y="20765"/>
                  <a:pt x="8402" y="20923"/>
                </a:cubicBezTo>
                <a:cubicBezTo>
                  <a:pt x="8405" y="21240"/>
                  <a:pt x="8162" y="21500"/>
                  <a:pt x="7860" y="21504"/>
                </a:cubicBezTo>
                <a:cubicBezTo>
                  <a:pt x="7557" y="21507"/>
                  <a:pt x="7308" y="21253"/>
                  <a:pt x="7305" y="20936"/>
                </a:cubicBezTo>
                <a:cubicBezTo>
                  <a:pt x="7302" y="20698"/>
                  <a:pt x="7438" y="20492"/>
                  <a:pt x="7634" y="20403"/>
                </a:cubicBezTo>
                <a:lnTo>
                  <a:pt x="7671" y="20395"/>
                </a:lnTo>
                <a:lnTo>
                  <a:pt x="10028" y="12752"/>
                </a:lnTo>
                <a:close/>
                <a:moveTo>
                  <a:pt x="11207" y="18187"/>
                </a:moveTo>
                <a:cubicBezTo>
                  <a:pt x="11209" y="18409"/>
                  <a:pt x="11039" y="18592"/>
                  <a:pt x="10826" y="18594"/>
                </a:cubicBezTo>
                <a:cubicBezTo>
                  <a:pt x="10613" y="18597"/>
                  <a:pt x="10439" y="18419"/>
                  <a:pt x="10437" y="18196"/>
                </a:cubicBezTo>
                <a:cubicBezTo>
                  <a:pt x="10436" y="18085"/>
                  <a:pt x="10478" y="17983"/>
                  <a:pt x="10546" y="17909"/>
                </a:cubicBezTo>
                <a:lnTo>
                  <a:pt x="10565" y="17896"/>
                </a:lnTo>
                <a:lnTo>
                  <a:pt x="10616" y="12281"/>
                </a:lnTo>
                <a:lnTo>
                  <a:pt x="11111" y="12286"/>
                </a:lnTo>
                <a:lnTo>
                  <a:pt x="11061" y="17882"/>
                </a:lnTo>
                <a:lnTo>
                  <a:pt x="11091" y="17903"/>
                </a:lnTo>
                <a:cubicBezTo>
                  <a:pt x="11162" y="17975"/>
                  <a:pt x="11206" y="18075"/>
                  <a:pt x="11207" y="18187"/>
                </a:cubicBezTo>
                <a:close/>
                <a:moveTo>
                  <a:pt x="11250" y="3255"/>
                </a:moveTo>
                <a:cubicBezTo>
                  <a:pt x="11252" y="3366"/>
                  <a:pt x="11210" y="3468"/>
                  <a:pt x="11141" y="3541"/>
                </a:cubicBezTo>
                <a:lnTo>
                  <a:pt x="11093" y="3576"/>
                </a:lnTo>
                <a:lnTo>
                  <a:pt x="11042" y="9327"/>
                </a:lnTo>
                <a:lnTo>
                  <a:pt x="10547" y="9322"/>
                </a:lnTo>
                <a:lnTo>
                  <a:pt x="10598" y="3549"/>
                </a:lnTo>
                <a:lnTo>
                  <a:pt x="10596" y="3548"/>
                </a:lnTo>
                <a:cubicBezTo>
                  <a:pt x="10526" y="3476"/>
                  <a:pt x="10481" y="3375"/>
                  <a:pt x="10480" y="3264"/>
                </a:cubicBezTo>
                <a:cubicBezTo>
                  <a:pt x="10478" y="3041"/>
                  <a:pt x="10648" y="2859"/>
                  <a:pt x="10861" y="2856"/>
                </a:cubicBezTo>
                <a:cubicBezTo>
                  <a:pt x="11074" y="2854"/>
                  <a:pt x="11248" y="3032"/>
                  <a:pt x="11250" y="3255"/>
                </a:cubicBezTo>
                <a:close/>
                <a:moveTo>
                  <a:pt x="14646" y="21012"/>
                </a:moveTo>
                <a:cubicBezTo>
                  <a:pt x="14650" y="21329"/>
                  <a:pt x="14407" y="21589"/>
                  <a:pt x="14104" y="21592"/>
                </a:cubicBezTo>
                <a:cubicBezTo>
                  <a:pt x="13801" y="21596"/>
                  <a:pt x="13553" y="21342"/>
                  <a:pt x="13549" y="21025"/>
                </a:cubicBezTo>
                <a:cubicBezTo>
                  <a:pt x="13548" y="20945"/>
                  <a:pt x="13563" y="20870"/>
                  <a:pt x="13590" y="20801"/>
                </a:cubicBezTo>
                <a:lnTo>
                  <a:pt x="13684" y="20651"/>
                </a:lnTo>
                <a:lnTo>
                  <a:pt x="11297" y="12896"/>
                </a:lnTo>
                <a:lnTo>
                  <a:pt x="11771" y="12734"/>
                </a:lnTo>
                <a:lnTo>
                  <a:pt x="14148" y="20455"/>
                </a:lnTo>
                <a:lnTo>
                  <a:pt x="14306" y="20487"/>
                </a:lnTo>
                <a:cubicBezTo>
                  <a:pt x="14504" y="20571"/>
                  <a:pt x="14644" y="20774"/>
                  <a:pt x="14646" y="21012"/>
                </a:cubicBezTo>
                <a:close/>
                <a:moveTo>
                  <a:pt x="14478" y="567"/>
                </a:moveTo>
                <a:cubicBezTo>
                  <a:pt x="14481" y="805"/>
                  <a:pt x="14345" y="1011"/>
                  <a:pt x="14149" y="1100"/>
                </a:cubicBezTo>
                <a:lnTo>
                  <a:pt x="14012" y="1131"/>
                </a:lnTo>
                <a:lnTo>
                  <a:pt x="11630" y="8855"/>
                </a:lnTo>
                <a:lnTo>
                  <a:pt x="11160" y="8694"/>
                </a:lnTo>
                <a:lnTo>
                  <a:pt x="13540" y="976"/>
                </a:lnTo>
                <a:lnTo>
                  <a:pt x="13426" y="803"/>
                </a:lnTo>
                <a:cubicBezTo>
                  <a:pt x="13398" y="735"/>
                  <a:pt x="13382" y="660"/>
                  <a:pt x="13381" y="580"/>
                </a:cubicBezTo>
                <a:cubicBezTo>
                  <a:pt x="13378" y="263"/>
                  <a:pt x="13620" y="3"/>
                  <a:pt x="13923" y="0"/>
                </a:cubicBezTo>
                <a:cubicBezTo>
                  <a:pt x="14226" y="-4"/>
                  <a:pt x="14475" y="250"/>
                  <a:pt x="14478" y="567"/>
                </a:cubicBezTo>
                <a:close/>
                <a:moveTo>
                  <a:pt x="15403" y="16895"/>
                </a:moveTo>
                <a:cubicBezTo>
                  <a:pt x="15405" y="17118"/>
                  <a:pt x="15235" y="17300"/>
                  <a:pt x="15022" y="17303"/>
                </a:cubicBezTo>
                <a:cubicBezTo>
                  <a:pt x="14809" y="17305"/>
                  <a:pt x="14635" y="17127"/>
                  <a:pt x="14633" y="16904"/>
                </a:cubicBezTo>
                <a:lnTo>
                  <a:pt x="14652" y="16800"/>
                </a:lnTo>
                <a:lnTo>
                  <a:pt x="11508" y="12150"/>
                </a:lnTo>
                <a:lnTo>
                  <a:pt x="11915" y="11845"/>
                </a:lnTo>
                <a:lnTo>
                  <a:pt x="15066" y="16507"/>
                </a:lnTo>
                <a:lnTo>
                  <a:pt x="15164" y="16526"/>
                </a:lnTo>
                <a:cubicBezTo>
                  <a:pt x="15303" y="16586"/>
                  <a:pt x="15401" y="16728"/>
                  <a:pt x="15403" y="16895"/>
                </a:cubicBezTo>
                <a:close/>
                <a:moveTo>
                  <a:pt x="15396" y="4746"/>
                </a:moveTo>
                <a:cubicBezTo>
                  <a:pt x="15398" y="4913"/>
                  <a:pt x="15303" y="5057"/>
                  <a:pt x="15165" y="5120"/>
                </a:cubicBezTo>
                <a:lnTo>
                  <a:pt x="15077" y="5140"/>
                </a:lnTo>
                <a:lnTo>
                  <a:pt x="11842" y="9741"/>
                </a:lnTo>
                <a:lnTo>
                  <a:pt x="11444" y="9430"/>
                </a:lnTo>
                <a:lnTo>
                  <a:pt x="14650" y="4871"/>
                </a:lnTo>
                <a:lnTo>
                  <a:pt x="14626" y="4755"/>
                </a:lnTo>
                <a:cubicBezTo>
                  <a:pt x="14624" y="4532"/>
                  <a:pt x="14794" y="4350"/>
                  <a:pt x="15007" y="4347"/>
                </a:cubicBezTo>
                <a:cubicBezTo>
                  <a:pt x="15220" y="4345"/>
                  <a:pt x="15394" y="4523"/>
                  <a:pt x="15396" y="4746"/>
                </a:cubicBezTo>
                <a:close/>
                <a:moveTo>
                  <a:pt x="18016" y="8506"/>
                </a:moveTo>
                <a:cubicBezTo>
                  <a:pt x="18018" y="8729"/>
                  <a:pt x="17848" y="8911"/>
                  <a:pt x="17635" y="8914"/>
                </a:cubicBezTo>
                <a:cubicBezTo>
                  <a:pt x="17582" y="8914"/>
                  <a:pt x="17531" y="8904"/>
                  <a:pt x="17485" y="8884"/>
                </a:cubicBezTo>
                <a:lnTo>
                  <a:pt x="17430" y="8846"/>
                </a:lnTo>
                <a:lnTo>
                  <a:pt x="12257" y="10562"/>
                </a:lnTo>
                <a:lnTo>
                  <a:pt x="12108" y="10064"/>
                </a:lnTo>
                <a:lnTo>
                  <a:pt x="17280" y="8349"/>
                </a:lnTo>
                <a:lnTo>
                  <a:pt x="17355" y="8229"/>
                </a:lnTo>
                <a:cubicBezTo>
                  <a:pt x="17424" y="8155"/>
                  <a:pt x="17520" y="8109"/>
                  <a:pt x="17626" y="8107"/>
                </a:cubicBezTo>
                <a:cubicBezTo>
                  <a:pt x="17839" y="8105"/>
                  <a:pt x="18013" y="8283"/>
                  <a:pt x="18016" y="8506"/>
                </a:cubicBezTo>
                <a:close/>
                <a:moveTo>
                  <a:pt x="18076" y="13164"/>
                </a:moveTo>
                <a:cubicBezTo>
                  <a:pt x="18079" y="13386"/>
                  <a:pt x="17908" y="13569"/>
                  <a:pt x="17696" y="13571"/>
                </a:cubicBezTo>
                <a:cubicBezTo>
                  <a:pt x="17536" y="13573"/>
                  <a:pt x="17398" y="13473"/>
                  <a:pt x="17338" y="13329"/>
                </a:cubicBezTo>
                <a:lnTo>
                  <a:pt x="17336" y="13318"/>
                </a:lnTo>
                <a:lnTo>
                  <a:pt x="12142" y="11482"/>
                </a:lnTo>
                <a:lnTo>
                  <a:pt x="12301" y="10984"/>
                </a:lnTo>
                <a:lnTo>
                  <a:pt x="17503" y="12823"/>
                </a:lnTo>
                <a:lnTo>
                  <a:pt x="17537" y="12798"/>
                </a:lnTo>
                <a:cubicBezTo>
                  <a:pt x="17583" y="12777"/>
                  <a:pt x="17634" y="12766"/>
                  <a:pt x="17687" y="12765"/>
                </a:cubicBezTo>
                <a:cubicBezTo>
                  <a:pt x="17900" y="12762"/>
                  <a:pt x="18074" y="12941"/>
                  <a:pt x="18076" y="13164"/>
                </a:cubicBezTo>
                <a:close/>
                <a:moveTo>
                  <a:pt x="19533" y="4433"/>
                </a:moveTo>
                <a:cubicBezTo>
                  <a:pt x="19536" y="4750"/>
                  <a:pt x="19294" y="5010"/>
                  <a:pt x="18991" y="5013"/>
                </a:cubicBezTo>
                <a:lnTo>
                  <a:pt x="18785" y="4972"/>
                </a:lnTo>
                <a:lnTo>
                  <a:pt x="12588" y="9717"/>
                </a:lnTo>
                <a:lnTo>
                  <a:pt x="12297" y="9294"/>
                </a:lnTo>
                <a:lnTo>
                  <a:pt x="18462" y="4574"/>
                </a:lnTo>
                <a:lnTo>
                  <a:pt x="18436" y="4445"/>
                </a:lnTo>
                <a:cubicBezTo>
                  <a:pt x="18433" y="4128"/>
                  <a:pt x="18676" y="3868"/>
                  <a:pt x="18978" y="3865"/>
                </a:cubicBezTo>
                <a:cubicBezTo>
                  <a:pt x="19281" y="3861"/>
                  <a:pt x="19530" y="4115"/>
                  <a:pt x="19533" y="4433"/>
                </a:cubicBezTo>
                <a:close/>
                <a:moveTo>
                  <a:pt x="19798" y="17102"/>
                </a:moveTo>
                <a:cubicBezTo>
                  <a:pt x="19801" y="17419"/>
                  <a:pt x="19559" y="17679"/>
                  <a:pt x="19256" y="17683"/>
                </a:cubicBezTo>
                <a:cubicBezTo>
                  <a:pt x="18953" y="17686"/>
                  <a:pt x="18704" y="17432"/>
                  <a:pt x="18701" y="17115"/>
                </a:cubicBezTo>
                <a:lnTo>
                  <a:pt x="18712" y="17053"/>
                </a:lnTo>
                <a:lnTo>
                  <a:pt x="12398" y="12214"/>
                </a:lnTo>
                <a:lnTo>
                  <a:pt x="12692" y="11789"/>
                </a:lnTo>
                <a:lnTo>
                  <a:pt x="18987" y="16614"/>
                </a:lnTo>
                <a:lnTo>
                  <a:pt x="19030" y="16582"/>
                </a:lnTo>
                <a:cubicBezTo>
                  <a:pt x="19096" y="16552"/>
                  <a:pt x="19168" y="16535"/>
                  <a:pt x="19243" y="16534"/>
                </a:cubicBezTo>
                <a:cubicBezTo>
                  <a:pt x="19546" y="16531"/>
                  <a:pt x="19795" y="16785"/>
                  <a:pt x="19798" y="17102"/>
                </a:cubicBezTo>
                <a:close/>
                <a:moveTo>
                  <a:pt x="21594" y="10719"/>
                </a:moveTo>
                <a:cubicBezTo>
                  <a:pt x="21597" y="11036"/>
                  <a:pt x="21354" y="11296"/>
                  <a:pt x="21051" y="11300"/>
                </a:cubicBezTo>
                <a:cubicBezTo>
                  <a:pt x="20900" y="11302"/>
                  <a:pt x="20762" y="11239"/>
                  <a:pt x="20662" y="11136"/>
                </a:cubicBezTo>
                <a:lnTo>
                  <a:pt x="20569" y="10995"/>
                </a:lnTo>
                <a:lnTo>
                  <a:pt x="12900" y="10995"/>
                </a:lnTo>
                <a:lnTo>
                  <a:pt x="12900" y="10470"/>
                </a:lnTo>
                <a:lnTo>
                  <a:pt x="20562" y="10470"/>
                </a:lnTo>
                <a:lnTo>
                  <a:pt x="20653" y="10324"/>
                </a:lnTo>
                <a:cubicBezTo>
                  <a:pt x="20751" y="10219"/>
                  <a:pt x="20888" y="10153"/>
                  <a:pt x="21039" y="10152"/>
                </a:cubicBezTo>
                <a:cubicBezTo>
                  <a:pt x="21342" y="10148"/>
                  <a:pt x="21590" y="10402"/>
                  <a:pt x="21594" y="10719"/>
                </a:cubicBezTo>
                <a:close/>
              </a:path>
            </a:pathLst>
          </a:custGeom>
          <a:solidFill>
            <a:srgbClr val="2C8C7C"/>
          </a:solidFill>
          <a:ln w="3175">
            <a:miter lim="400000"/>
          </a:ln>
        </p:spPr>
        <p:txBody>
          <a:bodyPr lIns="27431" tIns="27431" rIns="27431" bIns="27431" anchor="ctr"/>
          <a:lstStyle/>
          <a:p>
            <a:pPr defTabSz="1097060">
              <a:defRPr sz="2000">
                <a:solidFill>
                  <a:srgbClr val="929496"/>
                </a:solidFill>
                <a:latin typeface="+mj-lt"/>
                <a:ea typeface="+mj-ea"/>
                <a:cs typeface="+mj-cs"/>
                <a:sym typeface="Helvetica"/>
              </a:defRPr>
            </a:pPr>
          </a:p>
        </p:txBody>
      </p:sp>
      <p:sp>
        <p:nvSpPr>
          <p:cNvPr id="281" name="Freeform 38"/>
          <p:cNvSpPr/>
          <p:nvPr/>
        </p:nvSpPr>
        <p:spPr>
          <a:xfrm rot="16238401">
            <a:off x="12945681" y="1468284"/>
            <a:ext cx="931343" cy="885797"/>
          </a:xfrm>
          <a:custGeom>
            <a:avLst/>
            <a:gdLst/>
            <a:ahLst/>
            <a:cxnLst>
              <a:cxn ang="0">
                <a:pos x="wd2" y="hd2"/>
              </a:cxn>
              <a:cxn ang="5400000">
                <a:pos x="wd2" y="hd2"/>
              </a:cxn>
              <a:cxn ang="10800000">
                <a:pos x="wd2" y="hd2"/>
              </a:cxn>
              <a:cxn ang="16200000">
                <a:pos x="wd2" y="hd2"/>
              </a:cxn>
            </a:cxnLst>
            <a:rect l="0" t="0" r="r" b="b"/>
            <a:pathLst>
              <a:path w="21593" h="21593" fill="norm" stroke="1" extrusionOk="0">
                <a:moveTo>
                  <a:pt x="8757" y="10613"/>
                </a:moveTo>
                <a:lnTo>
                  <a:pt x="8757" y="11139"/>
                </a:lnTo>
                <a:lnTo>
                  <a:pt x="1054" y="11139"/>
                </a:lnTo>
                <a:lnTo>
                  <a:pt x="941" y="11318"/>
                </a:lnTo>
                <a:cubicBezTo>
                  <a:pt x="843" y="11423"/>
                  <a:pt x="706" y="11489"/>
                  <a:pt x="555" y="11491"/>
                </a:cubicBezTo>
                <a:cubicBezTo>
                  <a:pt x="252" y="11494"/>
                  <a:pt x="4" y="11240"/>
                  <a:pt x="0" y="10923"/>
                </a:cubicBezTo>
                <a:cubicBezTo>
                  <a:pt x="-3" y="10606"/>
                  <a:pt x="240" y="10346"/>
                  <a:pt x="543" y="10342"/>
                </a:cubicBezTo>
                <a:cubicBezTo>
                  <a:pt x="694" y="10341"/>
                  <a:pt x="832" y="10403"/>
                  <a:pt x="932" y="10506"/>
                </a:cubicBezTo>
                <a:lnTo>
                  <a:pt x="1003" y="10613"/>
                </a:lnTo>
                <a:close/>
                <a:moveTo>
                  <a:pt x="9257" y="9394"/>
                </a:moveTo>
                <a:lnTo>
                  <a:pt x="8964" y="9820"/>
                </a:lnTo>
                <a:lnTo>
                  <a:pt x="2656" y="4985"/>
                </a:lnTo>
                <a:lnTo>
                  <a:pt x="2586" y="5036"/>
                </a:lnTo>
                <a:cubicBezTo>
                  <a:pt x="2521" y="5066"/>
                  <a:pt x="2449" y="5083"/>
                  <a:pt x="2373" y="5084"/>
                </a:cubicBezTo>
                <a:cubicBezTo>
                  <a:pt x="2070" y="5087"/>
                  <a:pt x="1822" y="4833"/>
                  <a:pt x="1818" y="4516"/>
                </a:cubicBezTo>
                <a:cubicBezTo>
                  <a:pt x="1815" y="4199"/>
                  <a:pt x="2058" y="3939"/>
                  <a:pt x="2361" y="3935"/>
                </a:cubicBezTo>
                <a:cubicBezTo>
                  <a:pt x="2664" y="3932"/>
                  <a:pt x="2912" y="4186"/>
                  <a:pt x="2915" y="4503"/>
                </a:cubicBezTo>
                <a:lnTo>
                  <a:pt x="2911" y="4530"/>
                </a:lnTo>
                <a:close/>
                <a:moveTo>
                  <a:pt x="9362" y="12315"/>
                </a:moveTo>
                <a:lnTo>
                  <a:pt x="3114" y="17099"/>
                </a:lnTo>
                <a:lnTo>
                  <a:pt x="3134" y="17199"/>
                </a:lnTo>
                <a:cubicBezTo>
                  <a:pt x="3137" y="17516"/>
                  <a:pt x="2894" y="17776"/>
                  <a:pt x="2591" y="17779"/>
                </a:cubicBezTo>
                <a:cubicBezTo>
                  <a:pt x="2288" y="17783"/>
                  <a:pt x="2040" y="17529"/>
                  <a:pt x="2037" y="17212"/>
                </a:cubicBezTo>
                <a:cubicBezTo>
                  <a:pt x="2033" y="16895"/>
                  <a:pt x="2276" y="16635"/>
                  <a:pt x="2579" y="16631"/>
                </a:cubicBezTo>
                <a:cubicBezTo>
                  <a:pt x="2655" y="16630"/>
                  <a:pt x="2727" y="16645"/>
                  <a:pt x="2793" y="16674"/>
                </a:cubicBezTo>
                <a:lnTo>
                  <a:pt x="2811" y="16686"/>
                </a:lnTo>
                <a:lnTo>
                  <a:pt x="9071" y="11893"/>
                </a:lnTo>
                <a:close/>
                <a:moveTo>
                  <a:pt x="9515" y="10126"/>
                </a:moveTo>
                <a:lnTo>
                  <a:pt x="9357" y="10625"/>
                </a:lnTo>
                <a:lnTo>
                  <a:pt x="4073" y="8757"/>
                </a:lnTo>
                <a:lnTo>
                  <a:pt x="4061" y="8765"/>
                </a:lnTo>
                <a:cubicBezTo>
                  <a:pt x="4015" y="8786"/>
                  <a:pt x="3965" y="8798"/>
                  <a:pt x="3912" y="8799"/>
                </a:cubicBezTo>
                <a:cubicBezTo>
                  <a:pt x="3699" y="8801"/>
                  <a:pt x="3525" y="8623"/>
                  <a:pt x="3522" y="8400"/>
                </a:cubicBezTo>
                <a:cubicBezTo>
                  <a:pt x="3520" y="8177"/>
                  <a:pt x="3691" y="7995"/>
                  <a:pt x="3903" y="7992"/>
                </a:cubicBezTo>
                <a:cubicBezTo>
                  <a:pt x="4063" y="7990"/>
                  <a:pt x="4201" y="8090"/>
                  <a:pt x="4261" y="8234"/>
                </a:cubicBezTo>
                <a:lnTo>
                  <a:pt x="4268" y="8272"/>
                </a:lnTo>
                <a:close/>
                <a:moveTo>
                  <a:pt x="9551" y="11548"/>
                </a:moveTo>
                <a:lnTo>
                  <a:pt x="4270" y="13299"/>
                </a:lnTo>
                <a:lnTo>
                  <a:pt x="4232" y="13359"/>
                </a:lnTo>
                <a:cubicBezTo>
                  <a:pt x="4164" y="13432"/>
                  <a:pt x="4068" y="13479"/>
                  <a:pt x="3961" y="13480"/>
                </a:cubicBezTo>
                <a:cubicBezTo>
                  <a:pt x="3749" y="13483"/>
                  <a:pt x="3574" y="13304"/>
                  <a:pt x="3572" y="13081"/>
                </a:cubicBezTo>
                <a:cubicBezTo>
                  <a:pt x="3570" y="12859"/>
                  <a:pt x="3740" y="12676"/>
                  <a:pt x="3953" y="12674"/>
                </a:cubicBezTo>
                <a:cubicBezTo>
                  <a:pt x="4006" y="12673"/>
                  <a:pt x="4057" y="12684"/>
                  <a:pt x="4103" y="12704"/>
                </a:cubicBezTo>
                <a:lnTo>
                  <a:pt x="4204" y="12773"/>
                </a:lnTo>
                <a:lnTo>
                  <a:pt x="9403" y="11049"/>
                </a:lnTo>
                <a:close/>
                <a:moveTo>
                  <a:pt x="10150" y="9460"/>
                </a:moveTo>
                <a:lnTo>
                  <a:pt x="9743" y="9765"/>
                </a:lnTo>
                <a:lnTo>
                  <a:pt x="6574" y="5077"/>
                </a:lnTo>
                <a:lnTo>
                  <a:pt x="6485" y="5059"/>
                </a:lnTo>
                <a:cubicBezTo>
                  <a:pt x="6346" y="4999"/>
                  <a:pt x="6248" y="4857"/>
                  <a:pt x="6246" y="4690"/>
                </a:cubicBezTo>
                <a:cubicBezTo>
                  <a:pt x="6244" y="4468"/>
                  <a:pt x="6414" y="4285"/>
                  <a:pt x="6627" y="4282"/>
                </a:cubicBezTo>
                <a:cubicBezTo>
                  <a:pt x="6839" y="4280"/>
                  <a:pt x="7014" y="4458"/>
                  <a:pt x="7016" y="4681"/>
                </a:cubicBezTo>
                <a:lnTo>
                  <a:pt x="6996" y="4794"/>
                </a:lnTo>
                <a:close/>
                <a:moveTo>
                  <a:pt x="10215" y="12178"/>
                </a:moveTo>
                <a:lnTo>
                  <a:pt x="6945" y="16830"/>
                </a:lnTo>
                <a:lnTo>
                  <a:pt x="6946" y="16837"/>
                </a:lnTo>
                <a:cubicBezTo>
                  <a:pt x="6948" y="17060"/>
                  <a:pt x="6778" y="17242"/>
                  <a:pt x="6565" y="17245"/>
                </a:cubicBezTo>
                <a:cubicBezTo>
                  <a:pt x="6352" y="17247"/>
                  <a:pt x="6178" y="17069"/>
                  <a:pt x="6176" y="16846"/>
                </a:cubicBezTo>
                <a:cubicBezTo>
                  <a:pt x="6173" y="16623"/>
                  <a:pt x="6344" y="16441"/>
                  <a:pt x="6557" y="16438"/>
                </a:cubicBezTo>
                <a:lnTo>
                  <a:pt x="6598" y="16447"/>
                </a:lnTo>
                <a:lnTo>
                  <a:pt x="9817" y="11867"/>
                </a:lnTo>
                <a:close/>
                <a:moveTo>
                  <a:pt x="10359" y="8711"/>
                </a:moveTo>
                <a:lnTo>
                  <a:pt x="9885" y="8873"/>
                </a:lnTo>
                <a:lnTo>
                  <a:pt x="7526" y="1211"/>
                </a:lnTo>
                <a:lnTo>
                  <a:pt x="7371" y="1180"/>
                </a:lnTo>
                <a:cubicBezTo>
                  <a:pt x="7173" y="1095"/>
                  <a:pt x="7033" y="893"/>
                  <a:pt x="7030" y="655"/>
                </a:cubicBezTo>
                <a:cubicBezTo>
                  <a:pt x="7027" y="338"/>
                  <a:pt x="7270" y="78"/>
                  <a:pt x="7573" y="74"/>
                </a:cubicBezTo>
                <a:cubicBezTo>
                  <a:pt x="7876" y="71"/>
                  <a:pt x="8124" y="325"/>
                  <a:pt x="8127" y="642"/>
                </a:cubicBezTo>
                <a:cubicBezTo>
                  <a:pt x="8128" y="721"/>
                  <a:pt x="8114" y="797"/>
                  <a:pt x="8087" y="866"/>
                </a:cubicBezTo>
                <a:lnTo>
                  <a:pt x="7991" y="1018"/>
                </a:lnTo>
                <a:close/>
                <a:moveTo>
                  <a:pt x="10498" y="12913"/>
                </a:moveTo>
                <a:lnTo>
                  <a:pt x="8167" y="20471"/>
                </a:lnTo>
                <a:lnTo>
                  <a:pt x="8237" y="20519"/>
                </a:lnTo>
                <a:cubicBezTo>
                  <a:pt x="8337" y="20622"/>
                  <a:pt x="8400" y="20765"/>
                  <a:pt x="8402" y="20923"/>
                </a:cubicBezTo>
                <a:cubicBezTo>
                  <a:pt x="8405" y="21240"/>
                  <a:pt x="8162" y="21500"/>
                  <a:pt x="7860" y="21504"/>
                </a:cubicBezTo>
                <a:cubicBezTo>
                  <a:pt x="7557" y="21507"/>
                  <a:pt x="7308" y="21253"/>
                  <a:pt x="7305" y="20936"/>
                </a:cubicBezTo>
                <a:cubicBezTo>
                  <a:pt x="7302" y="20698"/>
                  <a:pt x="7438" y="20492"/>
                  <a:pt x="7634" y="20403"/>
                </a:cubicBezTo>
                <a:lnTo>
                  <a:pt x="7671" y="20395"/>
                </a:lnTo>
                <a:lnTo>
                  <a:pt x="10028" y="12752"/>
                </a:lnTo>
                <a:close/>
                <a:moveTo>
                  <a:pt x="11207" y="18187"/>
                </a:moveTo>
                <a:cubicBezTo>
                  <a:pt x="11209" y="18409"/>
                  <a:pt x="11039" y="18592"/>
                  <a:pt x="10826" y="18594"/>
                </a:cubicBezTo>
                <a:cubicBezTo>
                  <a:pt x="10613" y="18597"/>
                  <a:pt x="10439" y="18419"/>
                  <a:pt x="10437" y="18196"/>
                </a:cubicBezTo>
                <a:cubicBezTo>
                  <a:pt x="10436" y="18085"/>
                  <a:pt x="10478" y="17983"/>
                  <a:pt x="10546" y="17909"/>
                </a:cubicBezTo>
                <a:lnTo>
                  <a:pt x="10565" y="17896"/>
                </a:lnTo>
                <a:lnTo>
                  <a:pt x="10616" y="12281"/>
                </a:lnTo>
                <a:lnTo>
                  <a:pt x="11111" y="12286"/>
                </a:lnTo>
                <a:lnTo>
                  <a:pt x="11061" y="17882"/>
                </a:lnTo>
                <a:lnTo>
                  <a:pt x="11091" y="17903"/>
                </a:lnTo>
                <a:cubicBezTo>
                  <a:pt x="11162" y="17975"/>
                  <a:pt x="11206" y="18075"/>
                  <a:pt x="11207" y="18187"/>
                </a:cubicBezTo>
                <a:close/>
                <a:moveTo>
                  <a:pt x="11250" y="3255"/>
                </a:moveTo>
                <a:cubicBezTo>
                  <a:pt x="11252" y="3366"/>
                  <a:pt x="11210" y="3468"/>
                  <a:pt x="11141" y="3541"/>
                </a:cubicBezTo>
                <a:lnTo>
                  <a:pt x="11093" y="3576"/>
                </a:lnTo>
                <a:lnTo>
                  <a:pt x="11042" y="9327"/>
                </a:lnTo>
                <a:lnTo>
                  <a:pt x="10547" y="9322"/>
                </a:lnTo>
                <a:lnTo>
                  <a:pt x="10598" y="3549"/>
                </a:lnTo>
                <a:lnTo>
                  <a:pt x="10596" y="3548"/>
                </a:lnTo>
                <a:cubicBezTo>
                  <a:pt x="10526" y="3476"/>
                  <a:pt x="10481" y="3375"/>
                  <a:pt x="10480" y="3264"/>
                </a:cubicBezTo>
                <a:cubicBezTo>
                  <a:pt x="10478" y="3041"/>
                  <a:pt x="10648" y="2859"/>
                  <a:pt x="10861" y="2856"/>
                </a:cubicBezTo>
                <a:cubicBezTo>
                  <a:pt x="11074" y="2854"/>
                  <a:pt x="11248" y="3032"/>
                  <a:pt x="11250" y="3255"/>
                </a:cubicBezTo>
                <a:close/>
                <a:moveTo>
                  <a:pt x="14646" y="21012"/>
                </a:moveTo>
                <a:cubicBezTo>
                  <a:pt x="14650" y="21329"/>
                  <a:pt x="14407" y="21589"/>
                  <a:pt x="14104" y="21592"/>
                </a:cubicBezTo>
                <a:cubicBezTo>
                  <a:pt x="13801" y="21596"/>
                  <a:pt x="13553" y="21342"/>
                  <a:pt x="13549" y="21025"/>
                </a:cubicBezTo>
                <a:cubicBezTo>
                  <a:pt x="13548" y="20945"/>
                  <a:pt x="13563" y="20870"/>
                  <a:pt x="13590" y="20801"/>
                </a:cubicBezTo>
                <a:lnTo>
                  <a:pt x="13684" y="20651"/>
                </a:lnTo>
                <a:lnTo>
                  <a:pt x="11297" y="12896"/>
                </a:lnTo>
                <a:lnTo>
                  <a:pt x="11771" y="12734"/>
                </a:lnTo>
                <a:lnTo>
                  <a:pt x="14148" y="20455"/>
                </a:lnTo>
                <a:lnTo>
                  <a:pt x="14306" y="20487"/>
                </a:lnTo>
                <a:cubicBezTo>
                  <a:pt x="14504" y="20571"/>
                  <a:pt x="14644" y="20774"/>
                  <a:pt x="14646" y="21012"/>
                </a:cubicBezTo>
                <a:close/>
                <a:moveTo>
                  <a:pt x="14478" y="567"/>
                </a:moveTo>
                <a:cubicBezTo>
                  <a:pt x="14481" y="805"/>
                  <a:pt x="14345" y="1011"/>
                  <a:pt x="14149" y="1100"/>
                </a:cubicBezTo>
                <a:lnTo>
                  <a:pt x="14012" y="1131"/>
                </a:lnTo>
                <a:lnTo>
                  <a:pt x="11630" y="8855"/>
                </a:lnTo>
                <a:lnTo>
                  <a:pt x="11160" y="8694"/>
                </a:lnTo>
                <a:lnTo>
                  <a:pt x="13540" y="976"/>
                </a:lnTo>
                <a:lnTo>
                  <a:pt x="13426" y="803"/>
                </a:lnTo>
                <a:cubicBezTo>
                  <a:pt x="13398" y="735"/>
                  <a:pt x="13382" y="660"/>
                  <a:pt x="13381" y="580"/>
                </a:cubicBezTo>
                <a:cubicBezTo>
                  <a:pt x="13378" y="263"/>
                  <a:pt x="13620" y="3"/>
                  <a:pt x="13923" y="0"/>
                </a:cubicBezTo>
                <a:cubicBezTo>
                  <a:pt x="14226" y="-4"/>
                  <a:pt x="14475" y="250"/>
                  <a:pt x="14478" y="567"/>
                </a:cubicBezTo>
                <a:close/>
                <a:moveTo>
                  <a:pt x="15403" y="16895"/>
                </a:moveTo>
                <a:cubicBezTo>
                  <a:pt x="15405" y="17118"/>
                  <a:pt x="15235" y="17300"/>
                  <a:pt x="15022" y="17303"/>
                </a:cubicBezTo>
                <a:cubicBezTo>
                  <a:pt x="14809" y="17305"/>
                  <a:pt x="14635" y="17127"/>
                  <a:pt x="14633" y="16904"/>
                </a:cubicBezTo>
                <a:lnTo>
                  <a:pt x="14652" y="16800"/>
                </a:lnTo>
                <a:lnTo>
                  <a:pt x="11508" y="12150"/>
                </a:lnTo>
                <a:lnTo>
                  <a:pt x="11915" y="11845"/>
                </a:lnTo>
                <a:lnTo>
                  <a:pt x="15066" y="16507"/>
                </a:lnTo>
                <a:lnTo>
                  <a:pt x="15164" y="16526"/>
                </a:lnTo>
                <a:cubicBezTo>
                  <a:pt x="15303" y="16586"/>
                  <a:pt x="15401" y="16728"/>
                  <a:pt x="15403" y="16895"/>
                </a:cubicBezTo>
                <a:close/>
                <a:moveTo>
                  <a:pt x="15396" y="4746"/>
                </a:moveTo>
                <a:cubicBezTo>
                  <a:pt x="15398" y="4913"/>
                  <a:pt x="15303" y="5057"/>
                  <a:pt x="15165" y="5120"/>
                </a:cubicBezTo>
                <a:lnTo>
                  <a:pt x="15077" y="5140"/>
                </a:lnTo>
                <a:lnTo>
                  <a:pt x="11842" y="9741"/>
                </a:lnTo>
                <a:lnTo>
                  <a:pt x="11444" y="9430"/>
                </a:lnTo>
                <a:lnTo>
                  <a:pt x="14650" y="4871"/>
                </a:lnTo>
                <a:lnTo>
                  <a:pt x="14626" y="4755"/>
                </a:lnTo>
                <a:cubicBezTo>
                  <a:pt x="14624" y="4532"/>
                  <a:pt x="14794" y="4350"/>
                  <a:pt x="15007" y="4347"/>
                </a:cubicBezTo>
                <a:cubicBezTo>
                  <a:pt x="15220" y="4345"/>
                  <a:pt x="15394" y="4523"/>
                  <a:pt x="15396" y="4746"/>
                </a:cubicBezTo>
                <a:close/>
                <a:moveTo>
                  <a:pt x="18016" y="8506"/>
                </a:moveTo>
                <a:cubicBezTo>
                  <a:pt x="18018" y="8729"/>
                  <a:pt x="17848" y="8911"/>
                  <a:pt x="17635" y="8914"/>
                </a:cubicBezTo>
                <a:cubicBezTo>
                  <a:pt x="17582" y="8914"/>
                  <a:pt x="17531" y="8904"/>
                  <a:pt x="17485" y="8884"/>
                </a:cubicBezTo>
                <a:lnTo>
                  <a:pt x="17430" y="8846"/>
                </a:lnTo>
                <a:lnTo>
                  <a:pt x="12257" y="10562"/>
                </a:lnTo>
                <a:lnTo>
                  <a:pt x="12108" y="10064"/>
                </a:lnTo>
                <a:lnTo>
                  <a:pt x="17280" y="8349"/>
                </a:lnTo>
                <a:lnTo>
                  <a:pt x="17355" y="8229"/>
                </a:lnTo>
                <a:cubicBezTo>
                  <a:pt x="17424" y="8155"/>
                  <a:pt x="17520" y="8109"/>
                  <a:pt x="17626" y="8107"/>
                </a:cubicBezTo>
                <a:cubicBezTo>
                  <a:pt x="17839" y="8105"/>
                  <a:pt x="18013" y="8283"/>
                  <a:pt x="18016" y="8506"/>
                </a:cubicBezTo>
                <a:close/>
                <a:moveTo>
                  <a:pt x="18076" y="13164"/>
                </a:moveTo>
                <a:cubicBezTo>
                  <a:pt x="18079" y="13386"/>
                  <a:pt x="17908" y="13569"/>
                  <a:pt x="17696" y="13571"/>
                </a:cubicBezTo>
                <a:cubicBezTo>
                  <a:pt x="17536" y="13573"/>
                  <a:pt x="17398" y="13473"/>
                  <a:pt x="17338" y="13329"/>
                </a:cubicBezTo>
                <a:lnTo>
                  <a:pt x="17336" y="13318"/>
                </a:lnTo>
                <a:lnTo>
                  <a:pt x="12142" y="11482"/>
                </a:lnTo>
                <a:lnTo>
                  <a:pt x="12301" y="10984"/>
                </a:lnTo>
                <a:lnTo>
                  <a:pt x="17503" y="12823"/>
                </a:lnTo>
                <a:lnTo>
                  <a:pt x="17538" y="12798"/>
                </a:lnTo>
                <a:cubicBezTo>
                  <a:pt x="17583" y="12777"/>
                  <a:pt x="17634" y="12766"/>
                  <a:pt x="17687" y="12765"/>
                </a:cubicBezTo>
                <a:cubicBezTo>
                  <a:pt x="17900" y="12762"/>
                  <a:pt x="18074" y="12941"/>
                  <a:pt x="18076" y="13164"/>
                </a:cubicBezTo>
                <a:close/>
                <a:moveTo>
                  <a:pt x="19533" y="4433"/>
                </a:moveTo>
                <a:cubicBezTo>
                  <a:pt x="19536" y="4750"/>
                  <a:pt x="19294" y="5010"/>
                  <a:pt x="18991" y="5013"/>
                </a:cubicBezTo>
                <a:lnTo>
                  <a:pt x="18785" y="4972"/>
                </a:lnTo>
                <a:lnTo>
                  <a:pt x="12588" y="9717"/>
                </a:lnTo>
                <a:lnTo>
                  <a:pt x="12297" y="9294"/>
                </a:lnTo>
                <a:lnTo>
                  <a:pt x="18462" y="4574"/>
                </a:lnTo>
                <a:lnTo>
                  <a:pt x="18436" y="4445"/>
                </a:lnTo>
                <a:cubicBezTo>
                  <a:pt x="18433" y="4128"/>
                  <a:pt x="18676" y="3868"/>
                  <a:pt x="18978" y="3865"/>
                </a:cubicBezTo>
                <a:cubicBezTo>
                  <a:pt x="19281" y="3861"/>
                  <a:pt x="19530" y="4115"/>
                  <a:pt x="19533" y="4433"/>
                </a:cubicBezTo>
                <a:close/>
                <a:moveTo>
                  <a:pt x="19798" y="17102"/>
                </a:moveTo>
                <a:cubicBezTo>
                  <a:pt x="19801" y="17419"/>
                  <a:pt x="19559" y="17679"/>
                  <a:pt x="19256" y="17683"/>
                </a:cubicBezTo>
                <a:cubicBezTo>
                  <a:pt x="18953" y="17686"/>
                  <a:pt x="18704" y="17432"/>
                  <a:pt x="18701" y="17115"/>
                </a:cubicBezTo>
                <a:lnTo>
                  <a:pt x="18712" y="17053"/>
                </a:lnTo>
                <a:lnTo>
                  <a:pt x="12398" y="12214"/>
                </a:lnTo>
                <a:lnTo>
                  <a:pt x="12692" y="11789"/>
                </a:lnTo>
                <a:lnTo>
                  <a:pt x="18987" y="16614"/>
                </a:lnTo>
                <a:lnTo>
                  <a:pt x="19030" y="16582"/>
                </a:lnTo>
                <a:cubicBezTo>
                  <a:pt x="19096" y="16552"/>
                  <a:pt x="19168" y="16535"/>
                  <a:pt x="19243" y="16534"/>
                </a:cubicBezTo>
                <a:cubicBezTo>
                  <a:pt x="19546" y="16531"/>
                  <a:pt x="19795" y="16785"/>
                  <a:pt x="19798" y="17102"/>
                </a:cubicBezTo>
                <a:close/>
                <a:moveTo>
                  <a:pt x="21594" y="10719"/>
                </a:moveTo>
                <a:cubicBezTo>
                  <a:pt x="21597" y="11036"/>
                  <a:pt x="21354" y="11296"/>
                  <a:pt x="21051" y="11300"/>
                </a:cubicBezTo>
                <a:cubicBezTo>
                  <a:pt x="20900" y="11302"/>
                  <a:pt x="20762" y="11239"/>
                  <a:pt x="20662" y="11136"/>
                </a:cubicBezTo>
                <a:lnTo>
                  <a:pt x="20569" y="10995"/>
                </a:lnTo>
                <a:lnTo>
                  <a:pt x="12900" y="10995"/>
                </a:lnTo>
                <a:lnTo>
                  <a:pt x="12900" y="10470"/>
                </a:lnTo>
                <a:lnTo>
                  <a:pt x="20562" y="10470"/>
                </a:lnTo>
                <a:lnTo>
                  <a:pt x="20653" y="10324"/>
                </a:lnTo>
                <a:cubicBezTo>
                  <a:pt x="20751" y="10219"/>
                  <a:pt x="20888" y="10153"/>
                  <a:pt x="21039" y="10152"/>
                </a:cubicBezTo>
                <a:cubicBezTo>
                  <a:pt x="21342" y="10148"/>
                  <a:pt x="21590" y="10402"/>
                  <a:pt x="21594" y="10719"/>
                </a:cubicBezTo>
                <a:close/>
              </a:path>
            </a:pathLst>
          </a:custGeom>
          <a:solidFill>
            <a:srgbClr val="C1364E"/>
          </a:solidFill>
          <a:ln w="3175">
            <a:miter lim="400000"/>
          </a:ln>
        </p:spPr>
        <p:txBody>
          <a:bodyPr lIns="27431" tIns="27431" rIns="27431" bIns="27431" anchor="ctr"/>
          <a:lstStyle/>
          <a:p>
            <a:pPr defTabSz="1097060">
              <a:defRPr sz="2000">
                <a:solidFill>
                  <a:srgbClr val="929496"/>
                </a:solidFill>
                <a:latin typeface="+mj-lt"/>
                <a:ea typeface="+mj-ea"/>
                <a:cs typeface="+mj-cs"/>
                <a:sym typeface="Helvetica"/>
              </a:defRPr>
            </a:pPr>
          </a:p>
        </p:txBody>
      </p:sp>
      <p:sp>
        <p:nvSpPr>
          <p:cNvPr id="282" name="Freeform 38"/>
          <p:cNvSpPr/>
          <p:nvPr/>
        </p:nvSpPr>
        <p:spPr>
          <a:xfrm rot="16238401">
            <a:off x="13312605" y="734024"/>
            <a:ext cx="931343" cy="885798"/>
          </a:xfrm>
          <a:custGeom>
            <a:avLst/>
            <a:gdLst/>
            <a:ahLst/>
            <a:cxnLst>
              <a:cxn ang="0">
                <a:pos x="wd2" y="hd2"/>
              </a:cxn>
              <a:cxn ang="5400000">
                <a:pos x="wd2" y="hd2"/>
              </a:cxn>
              <a:cxn ang="10800000">
                <a:pos x="wd2" y="hd2"/>
              </a:cxn>
              <a:cxn ang="16200000">
                <a:pos x="wd2" y="hd2"/>
              </a:cxn>
            </a:cxnLst>
            <a:rect l="0" t="0" r="r" b="b"/>
            <a:pathLst>
              <a:path w="21593" h="21593" fill="norm" stroke="1" extrusionOk="0">
                <a:moveTo>
                  <a:pt x="8757" y="10613"/>
                </a:moveTo>
                <a:lnTo>
                  <a:pt x="8757" y="11139"/>
                </a:lnTo>
                <a:lnTo>
                  <a:pt x="1054" y="11139"/>
                </a:lnTo>
                <a:lnTo>
                  <a:pt x="941" y="11318"/>
                </a:lnTo>
                <a:cubicBezTo>
                  <a:pt x="843" y="11423"/>
                  <a:pt x="706" y="11489"/>
                  <a:pt x="555" y="11491"/>
                </a:cubicBezTo>
                <a:cubicBezTo>
                  <a:pt x="252" y="11494"/>
                  <a:pt x="4" y="11240"/>
                  <a:pt x="0" y="10923"/>
                </a:cubicBezTo>
                <a:cubicBezTo>
                  <a:pt x="-3" y="10606"/>
                  <a:pt x="240" y="10346"/>
                  <a:pt x="543" y="10342"/>
                </a:cubicBezTo>
                <a:cubicBezTo>
                  <a:pt x="694" y="10341"/>
                  <a:pt x="832" y="10403"/>
                  <a:pt x="932" y="10506"/>
                </a:cubicBezTo>
                <a:lnTo>
                  <a:pt x="1003" y="10613"/>
                </a:lnTo>
                <a:close/>
                <a:moveTo>
                  <a:pt x="9257" y="9394"/>
                </a:moveTo>
                <a:lnTo>
                  <a:pt x="8964" y="9820"/>
                </a:lnTo>
                <a:lnTo>
                  <a:pt x="2656" y="4985"/>
                </a:lnTo>
                <a:lnTo>
                  <a:pt x="2586" y="5036"/>
                </a:lnTo>
                <a:cubicBezTo>
                  <a:pt x="2521" y="5066"/>
                  <a:pt x="2449" y="5083"/>
                  <a:pt x="2373" y="5084"/>
                </a:cubicBezTo>
                <a:cubicBezTo>
                  <a:pt x="2070" y="5087"/>
                  <a:pt x="1822" y="4833"/>
                  <a:pt x="1818" y="4516"/>
                </a:cubicBezTo>
                <a:cubicBezTo>
                  <a:pt x="1815" y="4199"/>
                  <a:pt x="2058" y="3939"/>
                  <a:pt x="2361" y="3935"/>
                </a:cubicBezTo>
                <a:cubicBezTo>
                  <a:pt x="2664" y="3932"/>
                  <a:pt x="2912" y="4186"/>
                  <a:pt x="2915" y="4503"/>
                </a:cubicBezTo>
                <a:lnTo>
                  <a:pt x="2911" y="4530"/>
                </a:lnTo>
                <a:close/>
                <a:moveTo>
                  <a:pt x="9362" y="12315"/>
                </a:moveTo>
                <a:lnTo>
                  <a:pt x="3114" y="17099"/>
                </a:lnTo>
                <a:lnTo>
                  <a:pt x="3134" y="17199"/>
                </a:lnTo>
                <a:cubicBezTo>
                  <a:pt x="3137" y="17516"/>
                  <a:pt x="2894" y="17776"/>
                  <a:pt x="2591" y="17779"/>
                </a:cubicBezTo>
                <a:cubicBezTo>
                  <a:pt x="2288" y="17783"/>
                  <a:pt x="2040" y="17529"/>
                  <a:pt x="2037" y="17212"/>
                </a:cubicBezTo>
                <a:cubicBezTo>
                  <a:pt x="2033" y="16895"/>
                  <a:pt x="2276" y="16635"/>
                  <a:pt x="2579" y="16631"/>
                </a:cubicBezTo>
                <a:cubicBezTo>
                  <a:pt x="2655" y="16630"/>
                  <a:pt x="2727" y="16645"/>
                  <a:pt x="2793" y="16674"/>
                </a:cubicBezTo>
                <a:lnTo>
                  <a:pt x="2811" y="16686"/>
                </a:lnTo>
                <a:lnTo>
                  <a:pt x="9071" y="11893"/>
                </a:lnTo>
                <a:close/>
                <a:moveTo>
                  <a:pt x="9515" y="10126"/>
                </a:moveTo>
                <a:lnTo>
                  <a:pt x="9357" y="10625"/>
                </a:lnTo>
                <a:lnTo>
                  <a:pt x="4073" y="8757"/>
                </a:lnTo>
                <a:lnTo>
                  <a:pt x="4061" y="8765"/>
                </a:lnTo>
                <a:cubicBezTo>
                  <a:pt x="4015" y="8786"/>
                  <a:pt x="3965" y="8798"/>
                  <a:pt x="3912" y="8799"/>
                </a:cubicBezTo>
                <a:cubicBezTo>
                  <a:pt x="3699" y="8801"/>
                  <a:pt x="3525" y="8623"/>
                  <a:pt x="3522" y="8400"/>
                </a:cubicBezTo>
                <a:cubicBezTo>
                  <a:pt x="3520" y="8177"/>
                  <a:pt x="3691" y="7995"/>
                  <a:pt x="3903" y="7992"/>
                </a:cubicBezTo>
                <a:cubicBezTo>
                  <a:pt x="4063" y="7990"/>
                  <a:pt x="4201" y="8090"/>
                  <a:pt x="4261" y="8234"/>
                </a:cubicBezTo>
                <a:lnTo>
                  <a:pt x="4268" y="8272"/>
                </a:lnTo>
                <a:close/>
                <a:moveTo>
                  <a:pt x="9551" y="11548"/>
                </a:moveTo>
                <a:lnTo>
                  <a:pt x="4270" y="13299"/>
                </a:lnTo>
                <a:lnTo>
                  <a:pt x="4232" y="13359"/>
                </a:lnTo>
                <a:cubicBezTo>
                  <a:pt x="4164" y="13432"/>
                  <a:pt x="4068" y="13479"/>
                  <a:pt x="3961" y="13480"/>
                </a:cubicBezTo>
                <a:cubicBezTo>
                  <a:pt x="3749" y="13483"/>
                  <a:pt x="3574" y="13304"/>
                  <a:pt x="3572" y="13081"/>
                </a:cubicBezTo>
                <a:cubicBezTo>
                  <a:pt x="3570" y="12859"/>
                  <a:pt x="3740" y="12676"/>
                  <a:pt x="3953" y="12674"/>
                </a:cubicBezTo>
                <a:cubicBezTo>
                  <a:pt x="4006" y="12673"/>
                  <a:pt x="4057" y="12684"/>
                  <a:pt x="4103" y="12704"/>
                </a:cubicBezTo>
                <a:lnTo>
                  <a:pt x="4204" y="12773"/>
                </a:lnTo>
                <a:lnTo>
                  <a:pt x="9403" y="11049"/>
                </a:lnTo>
                <a:close/>
                <a:moveTo>
                  <a:pt x="10150" y="9460"/>
                </a:moveTo>
                <a:lnTo>
                  <a:pt x="9743" y="9765"/>
                </a:lnTo>
                <a:lnTo>
                  <a:pt x="6574" y="5077"/>
                </a:lnTo>
                <a:lnTo>
                  <a:pt x="6485" y="5059"/>
                </a:lnTo>
                <a:cubicBezTo>
                  <a:pt x="6346" y="4999"/>
                  <a:pt x="6248" y="4857"/>
                  <a:pt x="6246" y="4690"/>
                </a:cubicBezTo>
                <a:cubicBezTo>
                  <a:pt x="6244" y="4468"/>
                  <a:pt x="6414" y="4285"/>
                  <a:pt x="6627" y="4282"/>
                </a:cubicBezTo>
                <a:cubicBezTo>
                  <a:pt x="6839" y="4280"/>
                  <a:pt x="7014" y="4458"/>
                  <a:pt x="7016" y="4681"/>
                </a:cubicBezTo>
                <a:lnTo>
                  <a:pt x="6996" y="4794"/>
                </a:lnTo>
                <a:close/>
                <a:moveTo>
                  <a:pt x="10215" y="12178"/>
                </a:moveTo>
                <a:lnTo>
                  <a:pt x="6945" y="16830"/>
                </a:lnTo>
                <a:lnTo>
                  <a:pt x="6946" y="16837"/>
                </a:lnTo>
                <a:cubicBezTo>
                  <a:pt x="6948" y="17060"/>
                  <a:pt x="6778" y="17242"/>
                  <a:pt x="6565" y="17245"/>
                </a:cubicBezTo>
                <a:cubicBezTo>
                  <a:pt x="6352" y="17247"/>
                  <a:pt x="6178" y="17069"/>
                  <a:pt x="6176" y="16846"/>
                </a:cubicBezTo>
                <a:cubicBezTo>
                  <a:pt x="6173" y="16623"/>
                  <a:pt x="6344" y="16441"/>
                  <a:pt x="6557" y="16438"/>
                </a:cubicBezTo>
                <a:lnTo>
                  <a:pt x="6598" y="16447"/>
                </a:lnTo>
                <a:lnTo>
                  <a:pt x="9817" y="11867"/>
                </a:lnTo>
                <a:close/>
                <a:moveTo>
                  <a:pt x="10359" y="8711"/>
                </a:moveTo>
                <a:lnTo>
                  <a:pt x="9885" y="8873"/>
                </a:lnTo>
                <a:lnTo>
                  <a:pt x="7526" y="1211"/>
                </a:lnTo>
                <a:lnTo>
                  <a:pt x="7371" y="1180"/>
                </a:lnTo>
                <a:cubicBezTo>
                  <a:pt x="7173" y="1095"/>
                  <a:pt x="7033" y="893"/>
                  <a:pt x="7030" y="655"/>
                </a:cubicBezTo>
                <a:cubicBezTo>
                  <a:pt x="7027" y="338"/>
                  <a:pt x="7270" y="78"/>
                  <a:pt x="7573" y="74"/>
                </a:cubicBezTo>
                <a:cubicBezTo>
                  <a:pt x="7876" y="71"/>
                  <a:pt x="8124" y="325"/>
                  <a:pt x="8127" y="642"/>
                </a:cubicBezTo>
                <a:cubicBezTo>
                  <a:pt x="8128" y="721"/>
                  <a:pt x="8114" y="797"/>
                  <a:pt x="8087" y="866"/>
                </a:cubicBezTo>
                <a:lnTo>
                  <a:pt x="7991" y="1018"/>
                </a:lnTo>
                <a:close/>
                <a:moveTo>
                  <a:pt x="10498" y="12913"/>
                </a:moveTo>
                <a:lnTo>
                  <a:pt x="8167" y="20471"/>
                </a:lnTo>
                <a:lnTo>
                  <a:pt x="8237" y="20519"/>
                </a:lnTo>
                <a:cubicBezTo>
                  <a:pt x="8337" y="20622"/>
                  <a:pt x="8400" y="20765"/>
                  <a:pt x="8402" y="20923"/>
                </a:cubicBezTo>
                <a:cubicBezTo>
                  <a:pt x="8405" y="21240"/>
                  <a:pt x="8162" y="21500"/>
                  <a:pt x="7860" y="21504"/>
                </a:cubicBezTo>
                <a:cubicBezTo>
                  <a:pt x="7557" y="21507"/>
                  <a:pt x="7308" y="21253"/>
                  <a:pt x="7305" y="20936"/>
                </a:cubicBezTo>
                <a:cubicBezTo>
                  <a:pt x="7302" y="20698"/>
                  <a:pt x="7438" y="20492"/>
                  <a:pt x="7634" y="20403"/>
                </a:cubicBezTo>
                <a:lnTo>
                  <a:pt x="7671" y="20395"/>
                </a:lnTo>
                <a:lnTo>
                  <a:pt x="10028" y="12752"/>
                </a:lnTo>
                <a:close/>
                <a:moveTo>
                  <a:pt x="11207" y="18187"/>
                </a:moveTo>
                <a:cubicBezTo>
                  <a:pt x="11209" y="18409"/>
                  <a:pt x="11039" y="18592"/>
                  <a:pt x="10826" y="18594"/>
                </a:cubicBezTo>
                <a:cubicBezTo>
                  <a:pt x="10613" y="18597"/>
                  <a:pt x="10439" y="18419"/>
                  <a:pt x="10437" y="18196"/>
                </a:cubicBezTo>
                <a:cubicBezTo>
                  <a:pt x="10436" y="18085"/>
                  <a:pt x="10478" y="17983"/>
                  <a:pt x="10546" y="17909"/>
                </a:cubicBezTo>
                <a:lnTo>
                  <a:pt x="10565" y="17896"/>
                </a:lnTo>
                <a:lnTo>
                  <a:pt x="10616" y="12281"/>
                </a:lnTo>
                <a:lnTo>
                  <a:pt x="11111" y="12286"/>
                </a:lnTo>
                <a:lnTo>
                  <a:pt x="11061" y="17882"/>
                </a:lnTo>
                <a:lnTo>
                  <a:pt x="11091" y="17903"/>
                </a:lnTo>
                <a:cubicBezTo>
                  <a:pt x="11162" y="17975"/>
                  <a:pt x="11206" y="18075"/>
                  <a:pt x="11207" y="18187"/>
                </a:cubicBezTo>
                <a:close/>
                <a:moveTo>
                  <a:pt x="11250" y="3255"/>
                </a:moveTo>
                <a:cubicBezTo>
                  <a:pt x="11252" y="3366"/>
                  <a:pt x="11210" y="3468"/>
                  <a:pt x="11141" y="3541"/>
                </a:cubicBezTo>
                <a:lnTo>
                  <a:pt x="11093" y="3576"/>
                </a:lnTo>
                <a:lnTo>
                  <a:pt x="11042" y="9327"/>
                </a:lnTo>
                <a:lnTo>
                  <a:pt x="10547" y="9322"/>
                </a:lnTo>
                <a:lnTo>
                  <a:pt x="10598" y="3549"/>
                </a:lnTo>
                <a:lnTo>
                  <a:pt x="10596" y="3548"/>
                </a:lnTo>
                <a:cubicBezTo>
                  <a:pt x="10526" y="3476"/>
                  <a:pt x="10481" y="3375"/>
                  <a:pt x="10480" y="3264"/>
                </a:cubicBezTo>
                <a:cubicBezTo>
                  <a:pt x="10478" y="3041"/>
                  <a:pt x="10648" y="2859"/>
                  <a:pt x="10861" y="2856"/>
                </a:cubicBezTo>
                <a:cubicBezTo>
                  <a:pt x="11074" y="2854"/>
                  <a:pt x="11248" y="3032"/>
                  <a:pt x="11250" y="3255"/>
                </a:cubicBezTo>
                <a:close/>
                <a:moveTo>
                  <a:pt x="14646" y="21012"/>
                </a:moveTo>
                <a:cubicBezTo>
                  <a:pt x="14650" y="21329"/>
                  <a:pt x="14407" y="21589"/>
                  <a:pt x="14104" y="21592"/>
                </a:cubicBezTo>
                <a:cubicBezTo>
                  <a:pt x="13801" y="21596"/>
                  <a:pt x="13553" y="21342"/>
                  <a:pt x="13549" y="21025"/>
                </a:cubicBezTo>
                <a:cubicBezTo>
                  <a:pt x="13548" y="20945"/>
                  <a:pt x="13563" y="20870"/>
                  <a:pt x="13590" y="20801"/>
                </a:cubicBezTo>
                <a:lnTo>
                  <a:pt x="13684" y="20651"/>
                </a:lnTo>
                <a:lnTo>
                  <a:pt x="11297" y="12896"/>
                </a:lnTo>
                <a:lnTo>
                  <a:pt x="11771" y="12734"/>
                </a:lnTo>
                <a:lnTo>
                  <a:pt x="14148" y="20455"/>
                </a:lnTo>
                <a:lnTo>
                  <a:pt x="14306" y="20487"/>
                </a:lnTo>
                <a:cubicBezTo>
                  <a:pt x="14504" y="20571"/>
                  <a:pt x="14644" y="20774"/>
                  <a:pt x="14646" y="21012"/>
                </a:cubicBezTo>
                <a:close/>
                <a:moveTo>
                  <a:pt x="14478" y="567"/>
                </a:moveTo>
                <a:cubicBezTo>
                  <a:pt x="14481" y="805"/>
                  <a:pt x="14345" y="1011"/>
                  <a:pt x="14149" y="1100"/>
                </a:cubicBezTo>
                <a:lnTo>
                  <a:pt x="14012" y="1131"/>
                </a:lnTo>
                <a:lnTo>
                  <a:pt x="11630" y="8855"/>
                </a:lnTo>
                <a:lnTo>
                  <a:pt x="11160" y="8694"/>
                </a:lnTo>
                <a:lnTo>
                  <a:pt x="13540" y="976"/>
                </a:lnTo>
                <a:lnTo>
                  <a:pt x="13426" y="803"/>
                </a:lnTo>
                <a:cubicBezTo>
                  <a:pt x="13398" y="735"/>
                  <a:pt x="13382" y="660"/>
                  <a:pt x="13381" y="580"/>
                </a:cubicBezTo>
                <a:cubicBezTo>
                  <a:pt x="13378" y="263"/>
                  <a:pt x="13620" y="3"/>
                  <a:pt x="13923" y="0"/>
                </a:cubicBezTo>
                <a:cubicBezTo>
                  <a:pt x="14226" y="-4"/>
                  <a:pt x="14475" y="250"/>
                  <a:pt x="14478" y="567"/>
                </a:cubicBezTo>
                <a:close/>
                <a:moveTo>
                  <a:pt x="15403" y="16895"/>
                </a:moveTo>
                <a:cubicBezTo>
                  <a:pt x="15405" y="17118"/>
                  <a:pt x="15235" y="17300"/>
                  <a:pt x="15022" y="17303"/>
                </a:cubicBezTo>
                <a:cubicBezTo>
                  <a:pt x="14809" y="17305"/>
                  <a:pt x="14635" y="17127"/>
                  <a:pt x="14633" y="16904"/>
                </a:cubicBezTo>
                <a:lnTo>
                  <a:pt x="14652" y="16800"/>
                </a:lnTo>
                <a:lnTo>
                  <a:pt x="11508" y="12150"/>
                </a:lnTo>
                <a:lnTo>
                  <a:pt x="11915" y="11845"/>
                </a:lnTo>
                <a:lnTo>
                  <a:pt x="15066" y="16507"/>
                </a:lnTo>
                <a:lnTo>
                  <a:pt x="15164" y="16526"/>
                </a:lnTo>
                <a:cubicBezTo>
                  <a:pt x="15303" y="16586"/>
                  <a:pt x="15401" y="16728"/>
                  <a:pt x="15403" y="16895"/>
                </a:cubicBezTo>
                <a:close/>
                <a:moveTo>
                  <a:pt x="15396" y="4746"/>
                </a:moveTo>
                <a:cubicBezTo>
                  <a:pt x="15398" y="4913"/>
                  <a:pt x="15303" y="5057"/>
                  <a:pt x="15165" y="5120"/>
                </a:cubicBezTo>
                <a:lnTo>
                  <a:pt x="15077" y="5140"/>
                </a:lnTo>
                <a:lnTo>
                  <a:pt x="11842" y="9741"/>
                </a:lnTo>
                <a:lnTo>
                  <a:pt x="11444" y="9430"/>
                </a:lnTo>
                <a:lnTo>
                  <a:pt x="14650" y="4871"/>
                </a:lnTo>
                <a:lnTo>
                  <a:pt x="14626" y="4755"/>
                </a:lnTo>
                <a:cubicBezTo>
                  <a:pt x="14624" y="4532"/>
                  <a:pt x="14794" y="4350"/>
                  <a:pt x="15007" y="4347"/>
                </a:cubicBezTo>
                <a:cubicBezTo>
                  <a:pt x="15220" y="4345"/>
                  <a:pt x="15394" y="4523"/>
                  <a:pt x="15396" y="4746"/>
                </a:cubicBezTo>
                <a:close/>
                <a:moveTo>
                  <a:pt x="18016" y="8506"/>
                </a:moveTo>
                <a:cubicBezTo>
                  <a:pt x="18018" y="8729"/>
                  <a:pt x="17848" y="8911"/>
                  <a:pt x="17635" y="8914"/>
                </a:cubicBezTo>
                <a:cubicBezTo>
                  <a:pt x="17582" y="8914"/>
                  <a:pt x="17531" y="8904"/>
                  <a:pt x="17485" y="8884"/>
                </a:cubicBezTo>
                <a:lnTo>
                  <a:pt x="17430" y="8846"/>
                </a:lnTo>
                <a:lnTo>
                  <a:pt x="12257" y="10562"/>
                </a:lnTo>
                <a:lnTo>
                  <a:pt x="12108" y="10064"/>
                </a:lnTo>
                <a:lnTo>
                  <a:pt x="17280" y="8349"/>
                </a:lnTo>
                <a:lnTo>
                  <a:pt x="17355" y="8229"/>
                </a:lnTo>
                <a:cubicBezTo>
                  <a:pt x="17424" y="8155"/>
                  <a:pt x="17520" y="8109"/>
                  <a:pt x="17626" y="8107"/>
                </a:cubicBezTo>
                <a:cubicBezTo>
                  <a:pt x="17839" y="8105"/>
                  <a:pt x="18013" y="8283"/>
                  <a:pt x="18016" y="8506"/>
                </a:cubicBezTo>
                <a:close/>
                <a:moveTo>
                  <a:pt x="18076" y="13164"/>
                </a:moveTo>
                <a:cubicBezTo>
                  <a:pt x="18079" y="13386"/>
                  <a:pt x="17908" y="13569"/>
                  <a:pt x="17696" y="13571"/>
                </a:cubicBezTo>
                <a:cubicBezTo>
                  <a:pt x="17536" y="13573"/>
                  <a:pt x="17398" y="13473"/>
                  <a:pt x="17338" y="13329"/>
                </a:cubicBezTo>
                <a:lnTo>
                  <a:pt x="17336" y="13318"/>
                </a:lnTo>
                <a:lnTo>
                  <a:pt x="12142" y="11482"/>
                </a:lnTo>
                <a:lnTo>
                  <a:pt x="12301" y="10984"/>
                </a:lnTo>
                <a:lnTo>
                  <a:pt x="17503" y="12823"/>
                </a:lnTo>
                <a:lnTo>
                  <a:pt x="17538" y="12798"/>
                </a:lnTo>
                <a:cubicBezTo>
                  <a:pt x="17583" y="12777"/>
                  <a:pt x="17634" y="12766"/>
                  <a:pt x="17687" y="12765"/>
                </a:cubicBezTo>
                <a:cubicBezTo>
                  <a:pt x="17900" y="12762"/>
                  <a:pt x="18074" y="12941"/>
                  <a:pt x="18076" y="13164"/>
                </a:cubicBezTo>
                <a:close/>
                <a:moveTo>
                  <a:pt x="19533" y="4433"/>
                </a:moveTo>
                <a:cubicBezTo>
                  <a:pt x="19536" y="4750"/>
                  <a:pt x="19294" y="5010"/>
                  <a:pt x="18991" y="5013"/>
                </a:cubicBezTo>
                <a:lnTo>
                  <a:pt x="18785" y="4972"/>
                </a:lnTo>
                <a:lnTo>
                  <a:pt x="12588" y="9717"/>
                </a:lnTo>
                <a:lnTo>
                  <a:pt x="12297" y="9294"/>
                </a:lnTo>
                <a:lnTo>
                  <a:pt x="18462" y="4574"/>
                </a:lnTo>
                <a:lnTo>
                  <a:pt x="18436" y="4445"/>
                </a:lnTo>
                <a:cubicBezTo>
                  <a:pt x="18433" y="4128"/>
                  <a:pt x="18676" y="3868"/>
                  <a:pt x="18978" y="3865"/>
                </a:cubicBezTo>
                <a:cubicBezTo>
                  <a:pt x="19281" y="3861"/>
                  <a:pt x="19530" y="4115"/>
                  <a:pt x="19533" y="4433"/>
                </a:cubicBezTo>
                <a:close/>
                <a:moveTo>
                  <a:pt x="19798" y="17102"/>
                </a:moveTo>
                <a:cubicBezTo>
                  <a:pt x="19801" y="17419"/>
                  <a:pt x="19559" y="17679"/>
                  <a:pt x="19256" y="17683"/>
                </a:cubicBezTo>
                <a:cubicBezTo>
                  <a:pt x="18953" y="17686"/>
                  <a:pt x="18704" y="17432"/>
                  <a:pt x="18701" y="17115"/>
                </a:cubicBezTo>
                <a:lnTo>
                  <a:pt x="18712" y="17053"/>
                </a:lnTo>
                <a:lnTo>
                  <a:pt x="12398" y="12214"/>
                </a:lnTo>
                <a:lnTo>
                  <a:pt x="12692" y="11789"/>
                </a:lnTo>
                <a:lnTo>
                  <a:pt x="18987" y="16614"/>
                </a:lnTo>
                <a:lnTo>
                  <a:pt x="19030" y="16582"/>
                </a:lnTo>
                <a:cubicBezTo>
                  <a:pt x="19096" y="16552"/>
                  <a:pt x="19168" y="16535"/>
                  <a:pt x="19243" y="16534"/>
                </a:cubicBezTo>
                <a:cubicBezTo>
                  <a:pt x="19546" y="16531"/>
                  <a:pt x="19795" y="16785"/>
                  <a:pt x="19798" y="17102"/>
                </a:cubicBezTo>
                <a:close/>
                <a:moveTo>
                  <a:pt x="21594" y="10719"/>
                </a:moveTo>
                <a:cubicBezTo>
                  <a:pt x="21597" y="11036"/>
                  <a:pt x="21354" y="11296"/>
                  <a:pt x="21051" y="11300"/>
                </a:cubicBezTo>
                <a:cubicBezTo>
                  <a:pt x="20900" y="11302"/>
                  <a:pt x="20762" y="11239"/>
                  <a:pt x="20662" y="11136"/>
                </a:cubicBezTo>
                <a:lnTo>
                  <a:pt x="20569" y="10995"/>
                </a:lnTo>
                <a:lnTo>
                  <a:pt x="12900" y="10995"/>
                </a:lnTo>
                <a:lnTo>
                  <a:pt x="12900" y="10470"/>
                </a:lnTo>
                <a:lnTo>
                  <a:pt x="20562" y="10470"/>
                </a:lnTo>
                <a:lnTo>
                  <a:pt x="20653" y="10324"/>
                </a:lnTo>
                <a:cubicBezTo>
                  <a:pt x="20751" y="10219"/>
                  <a:pt x="20888" y="10153"/>
                  <a:pt x="21039" y="10152"/>
                </a:cubicBezTo>
                <a:cubicBezTo>
                  <a:pt x="21342" y="10148"/>
                  <a:pt x="21590" y="10402"/>
                  <a:pt x="21594" y="10719"/>
                </a:cubicBezTo>
                <a:close/>
              </a:path>
            </a:pathLst>
          </a:custGeom>
          <a:solidFill>
            <a:srgbClr val="426EA1"/>
          </a:solidFill>
          <a:ln w="3175">
            <a:miter lim="400000"/>
          </a:ln>
        </p:spPr>
        <p:txBody>
          <a:bodyPr lIns="27431" tIns="27431" rIns="27431" bIns="27431" anchor="ctr"/>
          <a:lstStyle/>
          <a:p>
            <a:pPr defTabSz="1097060">
              <a:defRPr sz="2000">
                <a:solidFill>
                  <a:srgbClr val="929496"/>
                </a:solidFill>
                <a:latin typeface="+mj-lt"/>
                <a:ea typeface="+mj-ea"/>
                <a:cs typeface="+mj-cs"/>
                <a:sym typeface="Helvetica"/>
              </a:defRPr>
            </a:pPr>
          </a:p>
        </p:txBody>
      </p:sp>
      <p:sp>
        <p:nvSpPr>
          <p:cNvPr id="283" name="Freeform 2"/>
          <p:cNvSpPr/>
          <p:nvPr/>
        </p:nvSpPr>
        <p:spPr>
          <a:xfrm>
            <a:off x="244462" y="6643433"/>
            <a:ext cx="1214392" cy="12758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37" y="7529"/>
                </a:moveTo>
                <a:lnTo>
                  <a:pt x="18137" y="7529"/>
                </a:lnTo>
                <a:lnTo>
                  <a:pt x="18137" y="7531"/>
                </a:lnTo>
                <a:close/>
                <a:moveTo>
                  <a:pt x="17337" y="7527"/>
                </a:moveTo>
                <a:lnTo>
                  <a:pt x="17337" y="7529"/>
                </a:lnTo>
                <a:lnTo>
                  <a:pt x="17337" y="7527"/>
                </a:lnTo>
                <a:close/>
                <a:moveTo>
                  <a:pt x="9363" y="6196"/>
                </a:moveTo>
                <a:lnTo>
                  <a:pt x="8925" y="7350"/>
                </a:lnTo>
                <a:cubicBezTo>
                  <a:pt x="7507" y="10329"/>
                  <a:pt x="4512" y="11708"/>
                  <a:pt x="2399" y="12330"/>
                </a:cubicBezTo>
                <a:lnTo>
                  <a:pt x="2011" y="12433"/>
                </a:lnTo>
                <a:lnTo>
                  <a:pt x="2331" y="12518"/>
                </a:lnTo>
                <a:cubicBezTo>
                  <a:pt x="4448" y="13126"/>
                  <a:pt x="7515" y="14501"/>
                  <a:pt x="8957" y="17528"/>
                </a:cubicBezTo>
                <a:lnTo>
                  <a:pt x="9360" y="18591"/>
                </a:lnTo>
                <a:lnTo>
                  <a:pt x="9644" y="17811"/>
                </a:lnTo>
                <a:cubicBezTo>
                  <a:pt x="11003" y="14633"/>
                  <a:pt x="14120" y="13186"/>
                  <a:pt x="16299" y="12545"/>
                </a:cubicBezTo>
                <a:lnTo>
                  <a:pt x="16718" y="12433"/>
                </a:lnTo>
                <a:lnTo>
                  <a:pt x="16329" y="12330"/>
                </a:lnTo>
                <a:cubicBezTo>
                  <a:pt x="13969" y="11635"/>
                  <a:pt x="10507" y="9995"/>
                  <a:pt x="9372" y="6234"/>
                </a:cubicBezTo>
                <a:close/>
                <a:moveTo>
                  <a:pt x="9000" y="3276"/>
                </a:moveTo>
                <a:lnTo>
                  <a:pt x="9414" y="3285"/>
                </a:lnTo>
                <a:lnTo>
                  <a:pt x="9726" y="3279"/>
                </a:lnTo>
                <a:lnTo>
                  <a:pt x="9725" y="3292"/>
                </a:lnTo>
                <a:lnTo>
                  <a:pt x="9809" y="3294"/>
                </a:lnTo>
                <a:cubicBezTo>
                  <a:pt x="9726" y="6588"/>
                  <a:pt x="11185" y="9056"/>
                  <a:pt x="14142" y="10631"/>
                </a:cubicBezTo>
                <a:cubicBezTo>
                  <a:pt x="16389" y="11828"/>
                  <a:pt x="18703" y="12038"/>
                  <a:pt x="18726" y="12040"/>
                </a:cubicBezTo>
                <a:lnTo>
                  <a:pt x="18676" y="12586"/>
                </a:lnTo>
                <a:lnTo>
                  <a:pt x="18699" y="12834"/>
                </a:lnTo>
                <a:cubicBezTo>
                  <a:pt x="18675" y="12834"/>
                  <a:pt x="16361" y="13048"/>
                  <a:pt x="14114" y="14243"/>
                </a:cubicBezTo>
                <a:cubicBezTo>
                  <a:pt x="11155" y="15818"/>
                  <a:pt x="9698" y="18288"/>
                  <a:pt x="9782" y="21580"/>
                </a:cubicBezTo>
                <a:lnTo>
                  <a:pt x="9758" y="21581"/>
                </a:lnTo>
                <a:lnTo>
                  <a:pt x="9758" y="21600"/>
                </a:lnTo>
                <a:lnTo>
                  <a:pt x="9365" y="21590"/>
                </a:lnTo>
                <a:lnTo>
                  <a:pt x="8972" y="21600"/>
                </a:lnTo>
                <a:lnTo>
                  <a:pt x="8970" y="21600"/>
                </a:lnTo>
                <a:lnTo>
                  <a:pt x="8971" y="21581"/>
                </a:lnTo>
                <a:lnTo>
                  <a:pt x="8949" y="21580"/>
                </a:lnTo>
                <a:cubicBezTo>
                  <a:pt x="9033" y="18286"/>
                  <a:pt x="7574" y="15818"/>
                  <a:pt x="4617" y="14243"/>
                </a:cubicBezTo>
                <a:cubicBezTo>
                  <a:pt x="2370" y="13048"/>
                  <a:pt x="53" y="12836"/>
                  <a:pt x="30" y="12834"/>
                </a:cubicBezTo>
                <a:lnTo>
                  <a:pt x="52" y="12600"/>
                </a:lnTo>
                <a:lnTo>
                  <a:pt x="0" y="12043"/>
                </a:lnTo>
                <a:cubicBezTo>
                  <a:pt x="23" y="12043"/>
                  <a:pt x="2337" y="11828"/>
                  <a:pt x="4584" y="10633"/>
                </a:cubicBezTo>
                <a:cubicBezTo>
                  <a:pt x="7544" y="9058"/>
                  <a:pt x="9000" y="6588"/>
                  <a:pt x="8917" y="3296"/>
                </a:cubicBezTo>
                <a:lnTo>
                  <a:pt x="9001" y="3294"/>
                </a:lnTo>
                <a:close/>
                <a:moveTo>
                  <a:pt x="17737" y="1828"/>
                </a:moveTo>
                <a:lnTo>
                  <a:pt x="17712" y="1895"/>
                </a:lnTo>
                <a:cubicBezTo>
                  <a:pt x="17440" y="2415"/>
                  <a:pt x="17054" y="2828"/>
                  <a:pt x="16619" y="3151"/>
                </a:cubicBezTo>
                <a:lnTo>
                  <a:pt x="15436" y="3764"/>
                </a:lnTo>
                <a:lnTo>
                  <a:pt x="16630" y="4383"/>
                </a:lnTo>
                <a:cubicBezTo>
                  <a:pt x="16956" y="4625"/>
                  <a:pt x="17255" y="4918"/>
                  <a:pt x="17499" y="5268"/>
                </a:cubicBezTo>
                <a:lnTo>
                  <a:pt x="17733" y="5682"/>
                </a:lnTo>
                <a:lnTo>
                  <a:pt x="17750" y="5636"/>
                </a:lnTo>
                <a:cubicBezTo>
                  <a:pt x="18159" y="4857"/>
                  <a:pt x="18823" y="4317"/>
                  <a:pt x="19524" y="3960"/>
                </a:cubicBezTo>
                <a:lnTo>
                  <a:pt x="20014" y="3753"/>
                </a:lnTo>
                <a:lnTo>
                  <a:pt x="19535" y="3569"/>
                </a:lnTo>
                <a:cubicBezTo>
                  <a:pt x="18835" y="3212"/>
                  <a:pt x="18170" y="2672"/>
                  <a:pt x="17761" y="1893"/>
                </a:cubicBezTo>
                <a:close/>
                <a:moveTo>
                  <a:pt x="17348" y="0"/>
                </a:moveTo>
                <a:lnTo>
                  <a:pt x="17787" y="10"/>
                </a:lnTo>
                <a:lnTo>
                  <a:pt x="18125" y="2"/>
                </a:lnTo>
                <a:lnTo>
                  <a:pt x="18124" y="17"/>
                </a:lnTo>
                <a:lnTo>
                  <a:pt x="18158" y="18"/>
                </a:lnTo>
                <a:cubicBezTo>
                  <a:pt x="18081" y="3029"/>
                  <a:pt x="21457" y="3360"/>
                  <a:pt x="21600" y="3374"/>
                </a:cubicBezTo>
                <a:lnTo>
                  <a:pt x="21558" y="3826"/>
                </a:lnTo>
                <a:lnTo>
                  <a:pt x="21588" y="4153"/>
                </a:lnTo>
                <a:cubicBezTo>
                  <a:pt x="21445" y="4167"/>
                  <a:pt x="18070" y="4500"/>
                  <a:pt x="18146" y="7509"/>
                </a:cubicBezTo>
                <a:lnTo>
                  <a:pt x="18135" y="7510"/>
                </a:lnTo>
                <a:lnTo>
                  <a:pt x="18137" y="7529"/>
                </a:lnTo>
                <a:lnTo>
                  <a:pt x="17686" y="7519"/>
                </a:lnTo>
                <a:lnTo>
                  <a:pt x="17337" y="7527"/>
                </a:lnTo>
                <a:lnTo>
                  <a:pt x="17339" y="7512"/>
                </a:lnTo>
                <a:lnTo>
                  <a:pt x="17328" y="7512"/>
                </a:lnTo>
                <a:cubicBezTo>
                  <a:pt x="17404" y="4500"/>
                  <a:pt x="14029" y="4169"/>
                  <a:pt x="13885" y="4156"/>
                </a:cubicBezTo>
                <a:lnTo>
                  <a:pt x="13916" y="3828"/>
                </a:lnTo>
                <a:lnTo>
                  <a:pt x="13874" y="3376"/>
                </a:lnTo>
                <a:cubicBezTo>
                  <a:pt x="14017" y="3362"/>
                  <a:pt x="17392" y="3029"/>
                  <a:pt x="17316" y="20"/>
                </a:cubicBezTo>
                <a:lnTo>
                  <a:pt x="17350" y="19"/>
                </a:lnTo>
                <a:close/>
              </a:path>
            </a:pathLst>
          </a:custGeom>
          <a:solidFill>
            <a:srgbClr val="DD8493"/>
          </a:solidFill>
          <a:ln w="3175">
            <a:miter lim="400000"/>
          </a:ln>
        </p:spPr>
        <p:txBody>
          <a:bodyPr lIns="27431" tIns="27431" rIns="27431" bIns="27431" anchor="ctr"/>
          <a:lstStyle/>
          <a:p>
            <a:pPr defTabSz="1097060">
              <a:defRPr sz="2000">
                <a:solidFill>
                  <a:srgbClr val="929496"/>
                </a:solidFill>
                <a:latin typeface="+mj-lt"/>
                <a:ea typeface="+mj-ea"/>
                <a:cs typeface="+mj-cs"/>
                <a:sym typeface="Helvetica"/>
              </a:defRPr>
            </a:pPr>
          </a:p>
        </p:txBody>
      </p:sp>
      <p:pic>
        <p:nvPicPr>
          <p:cNvPr id="284" name="04.png" descr="04.png"/>
          <p:cNvPicPr>
            <a:picLocks noChangeAspect="1"/>
          </p:cNvPicPr>
          <p:nvPr/>
        </p:nvPicPr>
        <p:blipFill>
          <a:blip r:embed="rId3">
            <a:extLst/>
          </a:blip>
          <a:stretch>
            <a:fillRect/>
          </a:stretch>
        </p:blipFill>
        <p:spPr>
          <a:xfrm>
            <a:off x="1321348" y="2555432"/>
            <a:ext cx="2252677" cy="2264595"/>
          </a:xfrm>
          <a:prstGeom prst="rect">
            <a:avLst/>
          </a:prstGeom>
          <a:ln w="12700">
            <a:miter lim="400000"/>
          </a:ln>
        </p:spPr>
      </p:pic>
      <p:sp>
        <p:nvSpPr>
          <p:cNvPr id="28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000000"/>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TH Sarabun New"/>
        <a:ea typeface="TH Sarabun New"/>
        <a:cs typeface="TH Sarabun New"/>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TH Sarabun New"/>
        <a:ea typeface="TH Sarabun New"/>
        <a:cs typeface="TH Sarabun New"/>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